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1C0C36-D4E5-3C7D-2BD7-36E82080F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D754871-5EA7-2E85-2469-EC8383BD1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C8D54FA-1A7D-7CD2-1440-50E6D8E2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AA6F-9A2C-4128-87E8-8D95727616FB}" type="datetimeFigureOut">
              <a:rPr lang="hu-HU" smtClean="0"/>
              <a:t>2023. 03. 24.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6EFA06F-299E-17B5-091E-845BC7E6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143F268-7783-C8D4-FF01-831216B8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DE9F-44F5-4246-9A07-DBC49C9645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837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DE52DD-6581-9195-CB88-6DDEBB88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E772B2D-B904-1A26-FB77-37A8052A0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4230946-B5FA-C830-3A01-010EDC79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AA6F-9A2C-4128-87E8-8D95727616FB}" type="datetimeFigureOut">
              <a:rPr lang="hu-HU" smtClean="0"/>
              <a:t>2023. 03. 24.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37F8EF-D2EF-643F-7C87-6D56F124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C622572-D8E4-9988-4A7E-CF5BCCEB5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DE9F-44F5-4246-9A07-DBC49C9645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301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A822FB2-50B1-D3BC-222D-5CD849266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4A8D218-68D6-1B98-3E7A-7B9D74F79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9A0938C-A599-C085-22E5-804D94B1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AA6F-9A2C-4128-87E8-8D95727616FB}" type="datetimeFigureOut">
              <a:rPr lang="hu-HU" smtClean="0"/>
              <a:t>2023. 03. 24.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E349034-20B1-78C1-52D5-EE2C3993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27B20B6-8AF0-11C4-3BF1-04B0D3E8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DE9F-44F5-4246-9A07-DBC49C9645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584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1DF5E5-DCBD-40A3-9B52-F265CEFB3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DA97B6-17ED-01C3-FEDB-C8AB3F006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F326AF1-EE21-F558-76E0-9C0F2215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AA6F-9A2C-4128-87E8-8D95727616FB}" type="datetimeFigureOut">
              <a:rPr lang="hu-HU" smtClean="0"/>
              <a:t>2023. 03. 24.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A8220B-2A2D-1B7F-D013-C5390C3E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FE16482-F8A9-536F-5A16-BEC5C59B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DE9F-44F5-4246-9A07-DBC49C9645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00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C0D436-500F-1A70-55AF-F269AD8DF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6DEFF3E-D88B-F2DA-4F0C-3D13D6DB3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5647648-692E-4C3C-A7A5-DE35EAE3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AA6F-9A2C-4128-87E8-8D95727616FB}" type="datetimeFigureOut">
              <a:rPr lang="hu-HU" smtClean="0"/>
              <a:t>2023. 03. 24.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9C35EA-EF05-ED27-5B7C-14B3D72C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FE788DD-55F1-DE95-2D4E-AE6490B8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DE9F-44F5-4246-9A07-DBC49C9645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2073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9B048D-F1C0-4D99-7EC4-AFA3E55F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2FEF41-66EA-17BD-514A-87F1413278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61E8296-669C-0B6D-A84A-202B904F2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658160F-67B0-9F93-0772-415615B1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AA6F-9A2C-4128-87E8-8D95727616FB}" type="datetimeFigureOut">
              <a:rPr lang="hu-HU" smtClean="0"/>
              <a:t>2023. 03. 24.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CA2ADFA-82F0-6F30-F73D-74A3CF9BC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21191EB-0851-708A-440E-30354318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DE9F-44F5-4246-9A07-DBC49C9645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695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4DFF65-B34D-2DF3-6667-E398493DC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895E781-065C-22E1-138A-2BD2C22A1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6699380-1D99-150D-6D71-686E0FDA8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A8B8403-56A9-EF1F-030C-A8A603AA0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8EC03BF-F3B6-0E4E-B6D2-082C2AC2A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BF6701A-35BF-35C2-0E45-55F524D5B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AA6F-9A2C-4128-87E8-8D95727616FB}" type="datetimeFigureOut">
              <a:rPr lang="hu-HU" smtClean="0"/>
              <a:t>2023. 03. 24.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7268026-8337-F5BE-C90D-98134333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451E191-9243-936C-6C95-4C019645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DE9F-44F5-4246-9A07-DBC49C9645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908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68152B-5477-F23F-4677-807559B7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6AC4F87-F931-D4A7-203C-41B4140D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AA6F-9A2C-4128-87E8-8D95727616FB}" type="datetimeFigureOut">
              <a:rPr lang="hu-HU" smtClean="0"/>
              <a:t>2023. 03. 24.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D478D6B-3096-8F38-F585-00BE25F3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0354E36-C62E-6C8E-FCD1-5E3DB6A2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DE9F-44F5-4246-9A07-DBC49C9645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564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C8AED79-42C1-604E-F445-090501EF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AA6F-9A2C-4128-87E8-8D95727616FB}" type="datetimeFigureOut">
              <a:rPr lang="hu-HU" smtClean="0"/>
              <a:t>2023. 03. 24.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366E533-4F93-BEB1-9D17-E3AAA1E2F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4CDA0A0-9F59-8BD7-EFF1-E2FF1222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DE9F-44F5-4246-9A07-DBC49C9645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265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70A84B-F628-6D45-CD7A-8D03D502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2D9DAE-361C-0E5F-A508-EDBBEE902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0E2834F-3362-F631-D06F-C98DA19E3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8190B23-3D90-9767-813A-0BD00E87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AA6F-9A2C-4128-87E8-8D95727616FB}" type="datetimeFigureOut">
              <a:rPr lang="hu-HU" smtClean="0"/>
              <a:t>2023. 03. 24.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0A95AE8-966D-4656-0145-4CC6895D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B921C7A-6821-5636-A45A-642B993C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DE9F-44F5-4246-9A07-DBC49C9645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331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0A5DF7-A6F9-F8BC-5FFC-EE39E28A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E963DB3-41A5-5C60-8E08-C847D854A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1171A0B-49DB-CF12-5A3E-5D9AA5278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5A50AD2-34B6-A210-C757-62F048F6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AA6F-9A2C-4128-87E8-8D95727616FB}" type="datetimeFigureOut">
              <a:rPr lang="hu-HU" smtClean="0"/>
              <a:t>2023. 03. 24.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84344CE-FBA6-3A7D-1A4B-4074C60E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E96DF53-23E7-F5EC-F134-179B59B7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9DE9F-44F5-4246-9A07-DBC49C9645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649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EFAD5F7-AA2D-E446-8063-EF0E24011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40C898B-55CE-0E7A-B13D-41959451D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9EED6B-005A-4A3F-C376-EC3C33A85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8AA6F-9A2C-4128-87E8-8D95727616FB}" type="datetimeFigureOut">
              <a:rPr lang="hu-HU" smtClean="0"/>
              <a:t>2023. 03. 24.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2892BF-587D-B82A-13A9-5039D70AC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DB8D01A-85A4-F183-8A30-4128FD45F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9DE9F-44F5-4246-9A07-DBC49C96459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8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DBF3AA-9C9C-182B-C63A-54B6CD46E4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Magas szintű programozási nyelvek 1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7B66CA2-A833-2E22-F706-0F43212C5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6. előadás</a:t>
            </a:r>
          </a:p>
        </p:txBody>
      </p:sp>
    </p:spTree>
    <p:extLst>
      <p:ext uri="{BB962C8B-B14F-4D97-AF65-F5344CB8AC3E}">
        <p14:creationId xmlns:p14="http://schemas.microsoft.com/office/powerpoint/2010/main" val="56711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9B009E-A891-A8C8-EA81-2BDBCDCC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Örökölt tagok láthatósága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525D15-D1B2-5E0F-D022-D341813D6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C++-ban lehetőségünk van az öröklés láthatósági szintjét is megadni, ez meghatározza az örökölt tagok láthatóságát is.</a:t>
            </a:r>
          </a:p>
          <a:p>
            <a:r>
              <a:rPr lang="hu-HU" dirty="0"/>
              <a:t>Public öröklés esetén: a </a:t>
            </a:r>
            <a:r>
              <a:rPr lang="hu-HU" dirty="0" err="1"/>
              <a:t>private</a:t>
            </a:r>
            <a:r>
              <a:rPr lang="hu-HU" dirty="0"/>
              <a:t> tag nem öröklődik, a többi az eredeti láthatóságú marad.</a:t>
            </a:r>
          </a:p>
          <a:p>
            <a:r>
              <a:rPr lang="hu-HU" dirty="0" err="1"/>
              <a:t>Protected</a:t>
            </a:r>
            <a:r>
              <a:rPr lang="hu-HU" dirty="0"/>
              <a:t>: </a:t>
            </a:r>
            <a:r>
              <a:rPr lang="hu-HU" dirty="0" err="1"/>
              <a:t>private</a:t>
            </a:r>
            <a:r>
              <a:rPr lang="hu-HU" dirty="0"/>
              <a:t> tag nem öröklődik, minden más </a:t>
            </a:r>
            <a:r>
              <a:rPr lang="hu-HU" dirty="0" err="1"/>
              <a:t>protected</a:t>
            </a:r>
            <a:r>
              <a:rPr lang="hu-HU" dirty="0"/>
              <a:t> láthatóságú lesz</a:t>
            </a:r>
          </a:p>
          <a:p>
            <a:r>
              <a:rPr lang="hu-HU" dirty="0" err="1"/>
              <a:t>Private</a:t>
            </a:r>
            <a:r>
              <a:rPr lang="hu-HU" dirty="0"/>
              <a:t>: </a:t>
            </a:r>
            <a:r>
              <a:rPr lang="hu-HU" dirty="0" err="1"/>
              <a:t>private</a:t>
            </a:r>
            <a:r>
              <a:rPr lang="hu-HU" dirty="0"/>
              <a:t> tag nem öröklődik, minden más </a:t>
            </a:r>
            <a:r>
              <a:rPr lang="hu-HU" dirty="0" err="1"/>
              <a:t>private</a:t>
            </a:r>
            <a:r>
              <a:rPr lang="hu-HU" dirty="0"/>
              <a:t> láthatóságú lesz.</a:t>
            </a:r>
          </a:p>
        </p:txBody>
      </p:sp>
    </p:spTree>
    <p:extLst>
      <p:ext uri="{BB962C8B-B14F-4D97-AF65-F5344CB8AC3E}">
        <p14:creationId xmlns:p14="http://schemas.microsoft.com/office/powerpoint/2010/main" val="556472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69BFDD-1A34-1893-C107-B3E2E654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Polimorfizmus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EF6AB6-64D1-ABD7-E800-1FDAED806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Fordítási idejű polimorfizmus  (túlterhelt függvények és operátorok): A túlterhelt függvények az argumentumok típusai és számossága alapján lesznek meghívva. Ez fordítási időben rendelkezésre áll, így a fordító el tudja dönteni, mikor melyik függvény </a:t>
            </a:r>
            <a:r>
              <a:rPr lang="hu-HU" dirty="0" err="1"/>
              <a:t>hívódjon</a:t>
            </a:r>
            <a:r>
              <a:rPr lang="hu-HU" dirty="0"/>
              <a:t> meg. Nevezzük még </a:t>
            </a:r>
            <a:r>
              <a:rPr lang="hu-HU" b="1" dirty="0"/>
              <a:t>statikus kötésnek </a:t>
            </a:r>
            <a:r>
              <a:rPr lang="hu-HU" dirty="0"/>
              <a:t>és </a:t>
            </a:r>
            <a:r>
              <a:rPr lang="hu-HU" b="1" dirty="0"/>
              <a:t>korai kötésnek </a:t>
            </a:r>
            <a:r>
              <a:rPr lang="hu-HU" dirty="0"/>
              <a:t>is.</a:t>
            </a:r>
          </a:p>
          <a:p>
            <a:r>
              <a:rPr lang="hu-HU" dirty="0" err="1"/>
              <a:t>Futásidejű</a:t>
            </a:r>
            <a:r>
              <a:rPr lang="hu-HU" dirty="0"/>
              <a:t> polimorfizmus (virtuális függvények, felülírás): Ha egy objektum metódusáról csak futásidőben tudjuk eldönteni, hogy melyik változatot hívjuk meg. Ugyanaz a név és a paraméterezés is! Nevezzük még </a:t>
            </a:r>
            <a:r>
              <a:rPr lang="hu-HU" b="1" dirty="0"/>
              <a:t>dinamikus kötésnek </a:t>
            </a:r>
            <a:r>
              <a:rPr lang="hu-HU" dirty="0"/>
              <a:t>és </a:t>
            </a:r>
            <a:r>
              <a:rPr lang="hu-HU" b="1" dirty="0"/>
              <a:t>kései kötésnek </a:t>
            </a:r>
            <a:r>
              <a:rPr lang="hu-HU" dirty="0"/>
              <a:t>is.</a:t>
            </a:r>
          </a:p>
        </p:txBody>
      </p:sp>
    </p:spTree>
    <p:extLst>
      <p:ext uri="{BB962C8B-B14F-4D97-AF65-F5344CB8AC3E}">
        <p14:creationId xmlns:p14="http://schemas.microsoft.com/office/powerpoint/2010/main" val="3413294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63770A-5828-ABEE-0B19-E787FC7E8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Polimorfizmus</a:t>
            </a:r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E0204543-E91A-3314-F74A-8BE50A2C30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448412"/>
              </p:ext>
            </p:extLst>
          </p:nvPr>
        </p:nvGraphicFramePr>
        <p:xfrm>
          <a:off x="838200" y="1825625"/>
          <a:ext cx="105156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88691512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8885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Fordítási idejű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Futásidejű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44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 meghívott függvény fordítási időben ismert.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 meghívott függvény csak futásidőben ismert.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42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Túlterhelés, korai kötés, statikus kötés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Felülírás, dinamikus kötés, kései kötés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42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Azonos nevű, de eltérő </a:t>
                      </a:r>
                      <a:r>
                        <a:rPr lang="hu-HU" dirty="0" err="1"/>
                        <a:t>paraméterezésű</a:t>
                      </a:r>
                      <a:r>
                        <a:rPr lang="hu-HU" dirty="0"/>
                        <a:t> függvények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Azonos nevű és </a:t>
                      </a:r>
                      <a:r>
                        <a:rPr lang="hu-HU" dirty="0" err="1"/>
                        <a:t>paraméterezésű</a:t>
                      </a:r>
                      <a:r>
                        <a:rPr lang="hu-HU" dirty="0"/>
                        <a:t> függvények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31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Függvény túlterhelés, operátor túlterhelés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Virtuális függvények és pointerek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Gyors lefutás, mivel fordítási időben eldől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Lassabb lefutás, mert futásidőben kell eldönteni, melyik függvény </a:t>
                      </a:r>
                      <a:r>
                        <a:rPr lang="hu-HU" dirty="0" err="1"/>
                        <a:t>hívódik</a:t>
                      </a:r>
                      <a:r>
                        <a:rPr lang="hu-HU" dirty="0"/>
                        <a:t> meg.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095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482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98CB64-33B4-37AD-75DA-9CC083BD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Túlterhelés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B3D9CF-7A29-DCC0-84AA-DE37ABE95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Metódusok, konstruktorok, operátorok</a:t>
            </a:r>
          </a:p>
          <a:p>
            <a:r>
              <a:rPr lang="hu-HU" dirty="0"/>
              <a:t>Int </a:t>
            </a:r>
            <a:r>
              <a:rPr lang="hu-HU" dirty="0" err="1"/>
              <a:t>osszead</a:t>
            </a:r>
            <a:r>
              <a:rPr lang="hu-HU" dirty="0"/>
              <a:t>(int a, int b)</a:t>
            </a:r>
          </a:p>
          <a:p>
            <a:r>
              <a:rPr lang="hu-HU" dirty="0"/>
              <a:t>Int </a:t>
            </a:r>
            <a:r>
              <a:rPr lang="hu-HU" dirty="0" err="1"/>
              <a:t>osszead</a:t>
            </a:r>
            <a:r>
              <a:rPr lang="hu-HU" dirty="0"/>
              <a:t>(int, a, int b, int c)</a:t>
            </a:r>
          </a:p>
        </p:txBody>
      </p:sp>
    </p:spTree>
    <p:extLst>
      <p:ext uri="{BB962C8B-B14F-4D97-AF65-F5344CB8AC3E}">
        <p14:creationId xmlns:p14="http://schemas.microsoft.com/office/powerpoint/2010/main" val="402039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F030B3-616C-58EF-7798-AB5E3D520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Felülírás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2BC5B3-AA98-917F-194F-2CB9172B9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Ugyanannak a  függvénynek több változata is létezik, egy a szülő osztályban, egy pedig a származtatott osztályban. Ezek implementációja eltérő lehet.</a:t>
            </a:r>
          </a:p>
          <a:p>
            <a:r>
              <a:rPr lang="hu-HU" dirty="0" err="1"/>
              <a:t>Void</a:t>
            </a:r>
            <a:r>
              <a:rPr lang="hu-HU" dirty="0"/>
              <a:t> </a:t>
            </a:r>
            <a:r>
              <a:rPr lang="hu-HU" dirty="0" err="1"/>
              <a:t>eat</a:t>
            </a:r>
            <a:r>
              <a:rPr lang="hu-HU" dirty="0"/>
              <a:t>()</a:t>
            </a:r>
          </a:p>
          <a:p>
            <a:r>
              <a:rPr lang="hu-HU" dirty="0" err="1"/>
              <a:t>Void</a:t>
            </a:r>
            <a:r>
              <a:rPr lang="hu-HU" dirty="0"/>
              <a:t> </a:t>
            </a:r>
            <a:r>
              <a:rPr lang="hu-HU" dirty="0" err="1"/>
              <a:t>eat</a:t>
            </a:r>
            <a:r>
              <a:rPr lang="hu-H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86650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77A773-3FFB-1825-C583-588EB1B4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Virtuális függvények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D510F9-2C48-F94D-9E77-0D1F1CF22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 virtuális függvény a szülő osztály függvénye, amit a származtatott osztályban felüldefiniálunk. A </a:t>
            </a:r>
            <a:r>
              <a:rPr lang="hu-HU" dirty="0" err="1"/>
              <a:t>virtual</a:t>
            </a:r>
            <a:r>
              <a:rPr lang="hu-HU" dirty="0"/>
              <a:t> kulcsszóval jelezhetjük.</a:t>
            </a:r>
          </a:p>
          <a:p>
            <a:r>
              <a:rPr lang="hu-HU" dirty="0"/>
              <a:t>Jelezzük a fordítónak, hogy </a:t>
            </a:r>
            <a:r>
              <a:rPr lang="hu-HU" b="1" dirty="0"/>
              <a:t>kései kötést </a:t>
            </a:r>
            <a:r>
              <a:rPr lang="hu-HU" dirty="0"/>
              <a:t>alkalmazzon a függvénynél.</a:t>
            </a:r>
          </a:p>
          <a:p>
            <a:r>
              <a:rPr lang="hu-HU" dirty="0"/>
              <a:t>Szabályok:</a:t>
            </a:r>
          </a:p>
          <a:p>
            <a:pPr lvl="1"/>
            <a:r>
              <a:rPr lang="hu-HU" dirty="0"/>
              <a:t>A virtuális függvény egy osztály tagja kell, hogy legyen</a:t>
            </a:r>
          </a:p>
          <a:p>
            <a:pPr lvl="1"/>
            <a:r>
              <a:rPr lang="hu-HU" dirty="0"/>
              <a:t>Nem lehet statikus</a:t>
            </a:r>
          </a:p>
          <a:p>
            <a:pPr lvl="1"/>
            <a:r>
              <a:rPr lang="hu-HU" dirty="0"/>
              <a:t>Objektum pointereken keresztül érjük el.</a:t>
            </a:r>
          </a:p>
          <a:p>
            <a:pPr lvl="1"/>
            <a:r>
              <a:rPr lang="hu-HU" dirty="0"/>
              <a:t>Lehet </a:t>
            </a:r>
            <a:r>
              <a:rPr lang="hu-HU" dirty="0" err="1"/>
              <a:t>friend</a:t>
            </a:r>
            <a:endParaRPr lang="hu-HU" dirty="0"/>
          </a:p>
          <a:p>
            <a:pPr lvl="1"/>
            <a:r>
              <a:rPr lang="hu-HU" dirty="0"/>
              <a:t>A szülő osztályban kell definiálni, még ha nem is származtatunk belőle</a:t>
            </a:r>
          </a:p>
          <a:p>
            <a:pPr lvl="1"/>
            <a:r>
              <a:rPr lang="hu-HU" dirty="0"/>
              <a:t>A származtatott osztályban a felülírt függvénynek ugyanúgy kell kinéznie, mint a szülő osztályban. (Azonos függvény fej)</a:t>
            </a:r>
          </a:p>
          <a:p>
            <a:pPr lvl="1"/>
            <a:r>
              <a:rPr lang="hu-HU" dirty="0"/>
              <a:t>Nem lehet virtuális konstruktorunk, csak virtuális </a:t>
            </a:r>
            <a:r>
              <a:rPr lang="hu-HU" dirty="0" err="1"/>
              <a:t>destruktorunk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14853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4375B9-B491-C793-8EF8-290E12A72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Absztrakt osztályok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3C308B3-5CFC-8CED-5F6D-7DAADD536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absztrakt osztályokban tervezésre használatosak, tartalmaznak olyan függvényt, amely absztrakt (nincs megadva mit csinál).</a:t>
            </a:r>
          </a:p>
          <a:p>
            <a:r>
              <a:rPr lang="hu-HU" dirty="0"/>
              <a:t>Interfész: teljesen absztrakt osztály: csak olyan függvényei vannak, amelyek absztraktak.</a:t>
            </a:r>
          </a:p>
          <a:p>
            <a:r>
              <a:rPr lang="hu-HU" dirty="0"/>
              <a:t>C++ absztrakt függvény = tisztán virtuális függvény (</a:t>
            </a:r>
            <a:r>
              <a:rPr lang="hu-HU" dirty="0" err="1"/>
              <a:t>pure</a:t>
            </a:r>
            <a:r>
              <a:rPr lang="hu-HU" dirty="0"/>
              <a:t> </a:t>
            </a:r>
            <a:r>
              <a:rPr lang="hu-HU" dirty="0" err="1"/>
              <a:t>virtual</a:t>
            </a:r>
            <a:r>
              <a:rPr lang="hu-HU" dirty="0"/>
              <a:t>)</a:t>
            </a:r>
          </a:p>
          <a:p>
            <a:r>
              <a:rPr lang="hu-HU" dirty="0" err="1"/>
              <a:t>virtual</a:t>
            </a:r>
            <a:r>
              <a:rPr lang="hu-HU" dirty="0"/>
              <a:t> </a:t>
            </a:r>
            <a:r>
              <a:rPr lang="hu-HU" dirty="0" err="1"/>
              <a:t>void</a:t>
            </a:r>
            <a:r>
              <a:rPr lang="hu-HU" dirty="0"/>
              <a:t> </a:t>
            </a:r>
            <a:r>
              <a:rPr lang="hu-HU" dirty="0" err="1"/>
              <a:t>purevirtual</a:t>
            </a:r>
            <a:r>
              <a:rPr lang="hu-HU" dirty="0"/>
              <a:t>() = 0;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93398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98CA85-3A2C-CE49-372B-F7AC99B4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Konstruktor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0A58CD-669F-A4D8-1183-2D56FD2B1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Az osztály nevével megegyező nevű függvény, amely a </a:t>
            </a:r>
            <a:r>
              <a:rPr lang="hu-HU" dirty="0" err="1"/>
              <a:t>példányosítás</a:t>
            </a:r>
            <a:r>
              <a:rPr lang="hu-HU" dirty="0"/>
              <a:t> során </a:t>
            </a:r>
            <a:r>
              <a:rPr lang="hu-HU" dirty="0" err="1"/>
              <a:t>hívódik</a:t>
            </a:r>
            <a:r>
              <a:rPr lang="hu-HU" dirty="0"/>
              <a:t> meg. Célja az objektum inicializálása, adatokkal feltöltése.</a:t>
            </a:r>
          </a:p>
          <a:p>
            <a:r>
              <a:rPr lang="hu-HU" dirty="0" err="1"/>
              <a:t>Default</a:t>
            </a:r>
            <a:r>
              <a:rPr lang="hu-HU" dirty="0"/>
              <a:t> </a:t>
            </a:r>
            <a:r>
              <a:rPr lang="hu-HU" dirty="0" err="1"/>
              <a:t>construktor</a:t>
            </a:r>
            <a:r>
              <a:rPr lang="hu-HU" dirty="0"/>
              <a:t> – Üres konstruktor – Paraméter nélküli</a:t>
            </a:r>
          </a:p>
          <a:p>
            <a:r>
              <a:rPr lang="hu-HU" dirty="0" err="1"/>
              <a:t>Parametrized</a:t>
            </a:r>
            <a:r>
              <a:rPr lang="hu-HU" dirty="0"/>
              <a:t> </a:t>
            </a:r>
            <a:r>
              <a:rPr lang="hu-HU" dirty="0" err="1"/>
              <a:t>construktor</a:t>
            </a:r>
            <a:r>
              <a:rPr lang="hu-HU" dirty="0"/>
              <a:t> – Paraméterezett</a:t>
            </a:r>
          </a:p>
          <a:p>
            <a:r>
              <a:rPr lang="hu-HU" dirty="0"/>
              <a:t>Nincs visszatérési érték!</a:t>
            </a:r>
          </a:p>
          <a:p>
            <a:r>
              <a:rPr lang="hu-HU" dirty="0"/>
              <a:t>Másoló konstruktor: </a:t>
            </a:r>
            <a:r>
              <a:rPr lang="hu-HU" dirty="0" err="1"/>
              <a:t>Animal</a:t>
            </a:r>
            <a:r>
              <a:rPr lang="hu-HU" dirty="0"/>
              <a:t> a; </a:t>
            </a:r>
            <a:r>
              <a:rPr lang="hu-HU" dirty="0" err="1"/>
              <a:t>Animal</a:t>
            </a:r>
            <a:r>
              <a:rPr lang="hu-HU" dirty="0"/>
              <a:t> b(a);</a:t>
            </a:r>
          </a:p>
          <a:p>
            <a:pPr lvl="1"/>
            <a:r>
              <a:rPr lang="hu-HU" dirty="0"/>
              <a:t>Sekély vagy mély másolás?</a:t>
            </a:r>
          </a:p>
          <a:p>
            <a:pPr lvl="1"/>
            <a:r>
              <a:rPr lang="hu-HU" dirty="0"/>
              <a:t>Alapértelmezetten létezik sekély másoló konstruktor, két objektum, ugyanaz a memóriaterület.</a:t>
            </a:r>
          </a:p>
          <a:p>
            <a:pPr lvl="1"/>
            <a:r>
              <a:rPr lang="hu-HU" dirty="0" err="1"/>
              <a:t>Animal</a:t>
            </a:r>
            <a:r>
              <a:rPr lang="hu-HU" dirty="0"/>
              <a:t> (</a:t>
            </a:r>
            <a:r>
              <a:rPr lang="hu-HU" dirty="0" err="1"/>
              <a:t>Animal</a:t>
            </a:r>
            <a:r>
              <a:rPr lang="hu-HU" dirty="0"/>
              <a:t> &amp;a)</a:t>
            </a:r>
          </a:p>
        </p:txBody>
      </p:sp>
    </p:spTree>
    <p:extLst>
      <p:ext uri="{BB962C8B-B14F-4D97-AF65-F5344CB8AC3E}">
        <p14:creationId xmlns:p14="http://schemas.microsoft.com/office/powerpoint/2010/main" val="372980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C2DE00-5D9C-7DAB-63CA-9289306F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Destruktor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B5E98C-994B-1576-EE50-A2C07EE15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osztály nevével megegyező nevű függvény, amely előtt ~ karakter áll.</a:t>
            </a:r>
          </a:p>
          <a:p>
            <a:r>
              <a:rPr lang="hu-HU" dirty="0"/>
              <a:t>Az objektum törlésekor fog lefutni.</a:t>
            </a:r>
          </a:p>
        </p:txBody>
      </p:sp>
    </p:spTree>
    <p:extLst>
      <p:ext uri="{BB962C8B-B14F-4D97-AF65-F5344CB8AC3E}">
        <p14:creationId xmlns:p14="http://schemas.microsoft.com/office/powerpoint/2010/main" val="304762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5CDF9D-D588-A159-FDEE-132879CF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This</a:t>
            </a:r>
            <a:r>
              <a:rPr lang="hu-HU" dirty="0"/>
              <a:t> pointer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61DED9B-2919-B1CC-582E-B626BB405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this</a:t>
            </a:r>
            <a:r>
              <a:rPr lang="hu-HU" dirty="0"/>
              <a:t> kulcsszó az osztály aktuális példányára fog hivatkozni.</a:t>
            </a:r>
          </a:p>
          <a:p>
            <a:r>
              <a:rPr lang="hu-HU" dirty="0"/>
              <a:t>Használati esetei:</a:t>
            </a:r>
          </a:p>
          <a:p>
            <a:pPr lvl="1"/>
            <a:r>
              <a:rPr lang="hu-HU" dirty="0"/>
              <a:t>Az aktuális objektumot paraméterül adjuk másik metódusnak.</a:t>
            </a:r>
          </a:p>
          <a:p>
            <a:pPr lvl="1"/>
            <a:r>
              <a:rPr lang="hu-HU" dirty="0"/>
              <a:t>Hivatkozhatunk az aktuális példány változóra.</a:t>
            </a:r>
          </a:p>
          <a:p>
            <a:pPr lvl="1"/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5062608-E741-724E-E460-00F0540DF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675" y="3761254"/>
            <a:ext cx="29146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44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DBC3CA-EC9A-1BD9-FEB9-5D5CBA57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Static</a:t>
            </a:r>
            <a:r>
              <a:rPr lang="hu-HU" dirty="0"/>
              <a:t> kulcsszó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31225D-E114-B336-4521-66D1C5E2C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Azt jelzi, hogy a függvény/adattag az osztályhoz tartozik, nem a példányhoz. Nem szükséges az osztályból </a:t>
            </a:r>
            <a:r>
              <a:rPr lang="hu-HU" dirty="0" err="1"/>
              <a:t>példányosítani</a:t>
            </a:r>
            <a:r>
              <a:rPr lang="hu-HU" dirty="0"/>
              <a:t>, hogy elérjük.</a:t>
            </a:r>
          </a:p>
          <a:p>
            <a:r>
              <a:rPr lang="hu-HU" dirty="0"/>
              <a:t>C++-ban </a:t>
            </a:r>
            <a:r>
              <a:rPr lang="hu-HU" dirty="0" err="1"/>
              <a:t>static</a:t>
            </a:r>
            <a:r>
              <a:rPr lang="hu-HU" dirty="0"/>
              <a:t> lehet mező, metódus, konstruktor, osztály, tulajdonságok, operátorok és események.</a:t>
            </a:r>
          </a:p>
          <a:p>
            <a:r>
              <a:rPr lang="hu-HU" dirty="0"/>
              <a:t>Előnye: memória szempontjából hatékony, mivel nem kell memóriaterületet lefoglalni az objektumnak.</a:t>
            </a:r>
          </a:p>
          <a:p>
            <a:r>
              <a:rPr lang="hu-HU" dirty="0"/>
              <a:t>Példa: Hány objektumot hozunk létre egy osztályból:</a:t>
            </a:r>
          </a:p>
        </p:txBody>
      </p:sp>
    </p:spTree>
    <p:extLst>
      <p:ext uri="{BB962C8B-B14F-4D97-AF65-F5344CB8AC3E}">
        <p14:creationId xmlns:p14="http://schemas.microsoft.com/office/powerpoint/2010/main" val="104826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DB23B2-1C45-5845-AE23-8AC8A8C2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Példányok száma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E5F7F9C5-391B-EA3A-DD19-5D4C1F815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150" y="1862931"/>
            <a:ext cx="5219700" cy="4276725"/>
          </a:xfrm>
        </p:spPr>
      </p:pic>
    </p:spTree>
    <p:extLst>
      <p:ext uri="{BB962C8B-B14F-4D97-AF65-F5344CB8AC3E}">
        <p14:creationId xmlns:p14="http://schemas.microsoft.com/office/powerpoint/2010/main" val="150861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0C934F-D2F0-0F38-D77E-537B8788D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Öröklődés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D1A644-D9CD-0362-D335-79DD76B6F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C++ által támogatott öröklési formák:</a:t>
            </a:r>
          </a:p>
          <a:p>
            <a:pPr lvl="1"/>
            <a:r>
              <a:rPr lang="hu-HU" dirty="0"/>
              <a:t>Egyszeres vagy szimpla (</a:t>
            </a:r>
            <a:r>
              <a:rPr lang="hu-HU" dirty="0" err="1"/>
              <a:t>Single</a:t>
            </a:r>
            <a:r>
              <a:rPr lang="hu-HU" dirty="0"/>
              <a:t> </a:t>
            </a:r>
            <a:r>
              <a:rPr lang="hu-HU" dirty="0" err="1"/>
              <a:t>inheritance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Többszörös (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inheritance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Hierarchikus</a:t>
            </a:r>
          </a:p>
          <a:p>
            <a:pPr lvl="1"/>
            <a:r>
              <a:rPr lang="hu-HU" dirty="0"/>
              <a:t>Többszintű</a:t>
            </a:r>
          </a:p>
          <a:p>
            <a:pPr lvl="1"/>
            <a:r>
              <a:rPr lang="hu-HU" dirty="0"/>
              <a:t>Hibrid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5837CC0-8E78-CDE7-BC1C-77B7C0964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981" y="343059"/>
            <a:ext cx="715925" cy="139494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BB5AB3A-7F37-FFF0-8C9A-6D652E519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893" y="309870"/>
            <a:ext cx="2652572" cy="151575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72CC8F48-BC98-C784-0CFB-F7F009258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431" y="3824473"/>
            <a:ext cx="1573023" cy="1960134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157F1E39-8229-4152-AEEC-530388972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3493" y="2147868"/>
            <a:ext cx="1731471" cy="1213878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3CE94E9F-55D0-B251-C261-A751F5988B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4090" y="2053758"/>
            <a:ext cx="487628" cy="206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14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61396C-177C-CBFA-2EA3-5EBFFF4A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Láthatóság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3167B3-0421-B65C-B7BD-AAD428F11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Public: bárki elérheti</a:t>
            </a:r>
          </a:p>
          <a:p>
            <a:r>
              <a:rPr lang="hu-HU" dirty="0" err="1"/>
              <a:t>Private</a:t>
            </a:r>
            <a:r>
              <a:rPr lang="hu-HU" dirty="0"/>
              <a:t>: csak az osztályon belül érhető el</a:t>
            </a:r>
          </a:p>
          <a:p>
            <a:r>
              <a:rPr lang="hu-HU" dirty="0" err="1"/>
              <a:t>Protected</a:t>
            </a:r>
            <a:r>
              <a:rPr lang="hu-HU" dirty="0"/>
              <a:t>: az osztályon belül és a származtatott osztályokból érhető el</a:t>
            </a:r>
          </a:p>
          <a:p>
            <a:endParaRPr lang="hu-HU" dirty="0"/>
          </a:p>
          <a:p>
            <a:r>
              <a:rPr lang="hu-HU" dirty="0"/>
              <a:t>Ábra: a-&gt;b main() a-</a:t>
            </a:r>
            <a:r>
              <a:rPr lang="hu-HU" dirty="0" err="1"/>
              <a:t>nak</a:t>
            </a:r>
            <a:r>
              <a:rPr lang="hu-HU" dirty="0"/>
              <a:t> </a:t>
            </a: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private</a:t>
            </a:r>
            <a:r>
              <a:rPr lang="hu-HU" dirty="0"/>
              <a:t> </a:t>
            </a:r>
            <a:r>
              <a:rPr lang="hu-HU" dirty="0" err="1"/>
              <a:t>protected</a:t>
            </a:r>
            <a:r>
              <a:rPr lang="hu-HU" dirty="0"/>
              <a:t> tag hol látható?</a:t>
            </a:r>
          </a:p>
        </p:txBody>
      </p:sp>
    </p:spTree>
    <p:extLst>
      <p:ext uri="{BB962C8B-B14F-4D97-AF65-F5344CB8AC3E}">
        <p14:creationId xmlns:p14="http://schemas.microsoft.com/office/powerpoint/2010/main" val="2291566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FF5928-36E8-348B-F125-11BEEA2D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Getter</a:t>
            </a:r>
            <a:r>
              <a:rPr lang="hu-HU" dirty="0"/>
              <a:t> és </a:t>
            </a:r>
            <a:r>
              <a:rPr lang="hu-HU" dirty="0" err="1"/>
              <a:t>Setter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E578B31-E7BE-647A-5456-DCD6282C7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Hozzáférés korlátozás: írható, olvasható, írható-olvasható</a:t>
            </a:r>
          </a:p>
          <a:p>
            <a:r>
              <a:rPr lang="hu-HU" dirty="0"/>
              <a:t>Privát láthatóságú adattagok, amelyek publikus függvényekkel érhető el</a:t>
            </a:r>
          </a:p>
          <a:p>
            <a:r>
              <a:rPr lang="hu-HU" dirty="0" err="1"/>
              <a:t>Getter</a:t>
            </a:r>
            <a:r>
              <a:rPr lang="hu-HU" dirty="0"/>
              <a:t>: visszaadja egy adattag értékét.</a:t>
            </a:r>
          </a:p>
          <a:p>
            <a:r>
              <a:rPr lang="hu-HU" dirty="0" err="1"/>
              <a:t>Setter</a:t>
            </a:r>
            <a:r>
              <a:rPr lang="hu-HU" dirty="0"/>
              <a:t>: beállítja egy adattag értékét.</a:t>
            </a:r>
          </a:p>
        </p:txBody>
      </p:sp>
    </p:spTree>
    <p:extLst>
      <p:ext uri="{BB962C8B-B14F-4D97-AF65-F5344CB8AC3E}">
        <p14:creationId xmlns:p14="http://schemas.microsoft.com/office/powerpoint/2010/main" val="214093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734</Words>
  <Application>Microsoft Office PowerPoint</Application>
  <PresentationFormat>Szélesvásznú</PresentationFormat>
  <Paragraphs>88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Office-téma</vt:lpstr>
      <vt:lpstr>Magas szintű programozási nyelvek 1</vt:lpstr>
      <vt:lpstr>Konstruktor</vt:lpstr>
      <vt:lpstr>Destruktor</vt:lpstr>
      <vt:lpstr>This pointer</vt:lpstr>
      <vt:lpstr>Static kulcsszó</vt:lpstr>
      <vt:lpstr>Példányok száma</vt:lpstr>
      <vt:lpstr>Öröklődés</vt:lpstr>
      <vt:lpstr>Láthatóság</vt:lpstr>
      <vt:lpstr>Getter és Setter</vt:lpstr>
      <vt:lpstr>Örökölt tagok láthatósága</vt:lpstr>
      <vt:lpstr>Polimorfizmus</vt:lpstr>
      <vt:lpstr>Polimorfizmus</vt:lpstr>
      <vt:lpstr>Túlterhelés</vt:lpstr>
      <vt:lpstr>Felülírás</vt:lpstr>
      <vt:lpstr>Virtuális függvények</vt:lpstr>
      <vt:lpstr>Absztrakt osztályok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Magas szintű programozási nyelvek 1</dc:title>
  <dc:creator>Máté Szabó</dc:creator>
  <cp:lastModifiedBy>Máté Szabó</cp:lastModifiedBy>
  <cp:revision>43</cp:revision>
  <dcterms:created xsi:type="dcterms:W3CDTF">2023-03-24T10:05:20Z</dcterms:created>
  <dcterms:modified xsi:type="dcterms:W3CDTF">2023-03-24T11:11:32Z</dcterms:modified>
</cp:coreProperties>
</file>