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5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5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2C1C43-4B5B-D200-22FD-99F73B4CB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57908C2-1B3B-6919-1654-B9A4584BF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43097B9-4820-140B-1A98-DFCD3E235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A64B68B-4BC8-99CF-C8BF-DA2DC6B82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0AC7EBD-071C-ACFD-E7E8-B2858EDC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49400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B869BBE-714C-7F04-FD50-861DEA37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C714D784-56BC-16A2-9956-4737DA296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8A405DA-B87F-CDD5-3D41-399092646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24642E6-E819-6C7D-11C2-2F7307BE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BCD1881-67AF-8550-24BB-60C960F4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675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1B2546F-CEB7-7C43-8EB2-FC8B325D71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A0870E02-3950-FA2C-9035-D41E6ABBA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39B721C-5120-549C-F7D6-F09AC983A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FE431C-D341-302C-7933-C9F24D3DE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CD68EC0-D86D-CE20-17F5-B89A956F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834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4CCBD34-19A9-6C65-3D2F-E6CD21B1E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CCA8C2-D7D7-0BC3-CCCD-A9286AC64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EA47D7F-CE79-17A3-3B0D-5493E7E1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6C6D05A-A65C-9866-2DA1-69A80D863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AAE84E2-4784-4FC3-C14A-F03E28F9E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0347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AAE0974-9B5B-3944-D1E2-705CBAB1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CA562F2-6472-C8AE-7ACB-39EE09AA8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FE6803-D207-2AD7-F5C0-0131211FB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B1BBAB2-7BC9-CBA4-F6FD-6F5370941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545A04-6FB4-6CB6-A1D3-12B07591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05228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6BEA6C9-4B7E-4145-7E55-5E504CE13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5A9E618-62CD-DFA0-25A3-08A5429B65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0F3A58-CF55-A594-F326-7B1B7668C9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88A0F83-D1F8-15C2-6696-2EC5584B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7F01BF-3176-349C-8246-799DC4BFE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CC89A5C-A423-2DF3-D23D-E7A71E1E2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8740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6E05E68-81FB-4A96-F64C-C53A1DD17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F5F64B8-45D6-D1CC-405A-9FD5DCCD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0074DE19-1B73-CE6A-91DC-B091F6C64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5DF4F6FF-670D-BC48-95EA-119BF8FA2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7E106FF-7E26-6B3F-BFAF-20A76CA0C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FE4E078-0C94-B6AA-C21C-F26B209CD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0AFC90F-DCEF-AE4C-A68C-7DB456C3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5D2F9896-7E08-F79E-57F1-386D4D3DA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601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48FB85A-68F7-AF41-6E93-6201ED55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435978E-A467-704C-DFD9-41851E16C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5CEFA119-6D23-BDE9-B964-D09F87E90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67F2D1-DAB0-BC3E-4542-F6CDF1BE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9026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E0425A18-8EE6-5287-FCCD-4527308CB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EDF4F3-412B-87E5-FAD0-25E38D8B2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0FF9FD7-ED4D-CDF2-1E83-EAC6A949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1457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C3F90D3-DB9C-916C-C10E-56140921C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45E8FA9-4334-4FD1-1097-69DB715D3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3346224-4616-0F7B-978D-0FB5E97C51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CAA523A-A749-F490-2259-19C595F98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79C1E46-C56F-0123-3382-7F9C0173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85EDC84-0BC0-37A3-9EB6-187962070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296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BA8A142-B995-2C1F-208C-F872270E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893DC3B3-B984-34B1-8126-4A86A0048B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7591BCD-7E2F-5B28-8F82-8952DC183A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4198FEC-5B02-09EF-199B-870E9DE17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F7DAA85-60FE-77B3-B14C-DF35FB227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70AC5B0-6412-216F-A74D-DF942EF2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2204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978212F4-2254-B50A-FEE5-672E437A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3DB077AA-2FAA-34A9-97A9-3A93AC68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FDF12E5-CE87-6843-D5E5-EA522F8B6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91267-E20E-4888-81DC-F0F44041C9A0}" type="datetimeFigureOut">
              <a:rPr lang="hu-HU" smtClean="0"/>
              <a:t>2023. 03. 30.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9DB56F6-F2E9-3B10-3B2B-BFE13C15C7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904DFCB-D758-916A-864F-282DBED27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2138D-22B0-476F-ACB4-38F933E4731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23639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3066EA-98FA-2A43-B83F-943562E4F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Magas szintű programozási nyelvek 1.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134485C-BEB7-B362-F145-F2B682F522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7. előadás</a:t>
            </a:r>
          </a:p>
        </p:txBody>
      </p:sp>
    </p:spTree>
    <p:extLst>
      <p:ext uri="{BB962C8B-B14F-4D97-AF65-F5344CB8AC3E}">
        <p14:creationId xmlns:p14="http://schemas.microsoft.com/office/powerpoint/2010/main" val="420412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2B15B98-065D-06D3-CBF3-5C76F11E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04932A-1A29-CF3F-DFA7-C3194A52B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/>
              <a:t>Természetesen készíthetünk rekurzív programokat imperatív nyelveken is, de ezeknek a vezérlési szerkezeteknek nagy hátránya, hogy a rekurzív hívások száma korlátozott, ami azt jelenti, hogy több-kevesebb lépés után mindenképpen megállnak. Ha a bázisfeltétel nem állítja meg a rekurziót, akkor a program-verem telítődése mindenképpen meg fogja. Funkcionális nyelvekben lehetőség van a rekurzió egy speciális változatának a használatára. Ez a konstrukció a </a:t>
            </a:r>
            <a:r>
              <a:rPr lang="hu-HU" b="1" dirty="0" err="1"/>
              <a:t>tail-recursion</a:t>
            </a:r>
            <a:r>
              <a:rPr lang="hu-HU" dirty="0"/>
              <a:t>, amely futása nem függ a program-veremtől, vagyis ha úgy akarjuk, soha nem áll meg.</a:t>
            </a:r>
          </a:p>
          <a:p>
            <a:r>
              <a:rPr lang="hu-HU" dirty="0"/>
              <a:t>A konstrukció lényege, hogy a rekurzív hívások nem használják a vermet (legalábbis nem a megszokott módon). A verem kiértékelő és gráf átíró rendszerek mindig a legutolsó rekurzív hívás eredményével térnek vissza. A farok-rekurzió megvalósulásának az a feltétele, hogy </a:t>
            </a:r>
            <a:r>
              <a:rPr lang="hu-HU" b="1" dirty="0"/>
              <a:t>a rekurzív függvény utolsó utasítása a függvény önmagára vonatkozó hívása legyen</a:t>
            </a:r>
            <a:r>
              <a:rPr lang="hu-HU" dirty="0"/>
              <a:t>, és ez a hívás ne szerepeljen kifejezésben</a:t>
            </a:r>
          </a:p>
          <a:p>
            <a:r>
              <a:rPr lang="hu-HU" dirty="0"/>
              <a:t>A </a:t>
            </a:r>
            <a:r>
              <a:rPr lang="hu-HU" dirty="0" err="1"/>
              <a:t>funkcionáls</a:t>
            </a:r>
            <a:r>
              <a:rPr lang="hu-HU" dirty="0"/>
              <a:t> nyelvekben nem, vagy csak nagyon ritka esetekben találunk olyan - iterációs lépések megvalósítására szolgáló - vezérlő szerkezeteket, mint a </a:t>
            </a:r>
            <a:r>
              <a:rPr lang="hu-HU" dirty="0" err="1"/>
              <a:t>for</a:t>
            </a:r>
            <a:r>
              <a:rPr lang="hu-HU" dirty="0"/>
              <a:t>, vagy a </a:t>
            </a:r>
            <a:r>
              <a:rPr lang="hu-HU" dirty="0" err="1"/>
              <a:t>while</a:t>
            </a:r>
            <a:r>
              <a:rPr lang="hu-HU" dirty="0"/>
              <a:t>. Az iteráció egyetlen eszköze a rekurzió, és így már érthető, hogy miért van szükség a farok-rekurzív változatra.</a:t>
            </a:r>
          </a:p>
        </p:txBody>
      </p:sp>
    </p:spTree>
    <p:extLst>
      <p:ext uri="{BB962C8B-B14F-4D97-AF65-F5344CB8AC3E}">
        <p14:creationId xmlns:p14="http://schemas.microsoft.com/office/powerpoint/2010/main" val="3438855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6E7433-87E9-748F-2616-2659F9173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Tail-recursion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BC367C16-31C6-C98B-153D-B61F3F806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97370"/>
            <a:ext cx="4953000" cy="1724025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3A6BC7C-CBF7-0403-1465-02C848BE03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3497810"/>
            <a:ext cx="5143500" cy="1962150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A8E91F1-EBCC-AF0A-351E-0B0A29DCB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042" y="2376116"/>
            <a:ext cx="5067300" cy="239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891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62AB6D6-B43F-36A3-7FD4-157BECF4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Rekurzió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392EA7-DD01-EF09-8503-AA279E9FF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Erlang</a:t>
            </a:r>
            <a:r>
              <a:rPr lang="hu-HU" dirty="0"/>
              <a:t> nyelvben - és más funkcionális nyelvek esetében is - nem ritka az sem, hogy a kliensszerver programok szerver része rekurziót használ a tevékeny várakozás megvalósítására. A kliens-szerver alkalmazások szerver oldali része minden egyes kérés kiszolgálása után új állapotba kerül, vagyis rekurzívan meghívja önmagát az aktuálisan kiszámolt adatokkal</a:t>
            </a:r>
          </a:p>
        </p:txBody>
      </p:sp>
    </p:spTree>
    <p:extLst>
      <p:ext uri="{BB962C8B-B14F-4D97-AF65-F5344CB8AC3E}">
        <p14:creationId xmlns:p14="http://schemas.microsoft.com/office/powerpoint/2010/main" val="3215174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FC1113-026A-92F2-1C1F-901FFB701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Tiszta és nem tiszta nyelvek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6774CB3-97A8-75D0-60C7-39A22CBFB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u-HU" dirty="0"/>
              <a:t>A funkcionális nyelvek között léteznek tiszta, és nem tisztán funkcionális nyelvek A LISP, az </a:t>
            </a:r>
            <a:r>
              <a:rPr lang="hu-HU" dirty="0" err="1"/>
              <a:t>Erlang</a:t>
            </a:r>
            <a:r>
              <a:rPr lang="hu-HU" dirty="0"/>
              <a:t>, az F#, és még néhány ismert funkcionális nyelv nem tisztán funkcionálisak, mivel a függvényeik tartalmaznak mellékhatásokat.</a:t>
            </a:r>
          </a:p>
          <a:p>
            <a:r>
              <a:rPr lang="hu-HU" dirty="0"/>
              <a:t>Tiszta nyelv a </a:t>
            </a:r>
            <a:r>
              <a:rPr lang="hu-HU" dirty="0" err="1"/>
              <a:t>Haskell</a:t>
            </a:r>
            <a:r>
              <a:rPr lang="hu-HU" dirty="0"/>
              <a:t>, ami az input, és az output kezelésére a </a:t>
            </a:r>
            <a:r>
              <a:rPr lang="hu-HU" dirty="0" err="1"/>
              <a:t>Monad</a:t>
            </a:r>
            <a:r>
              <a:rPr lang="hu-HU" dirty="0"/>
              <a:t> technikát használja. A </a:t>
            </a:r>
            <a:r>
              <a:rPr lang="hu-HU" dirty="0" err="1"/>
              <a:t>Haskell</a:t>
            </a:r>
            <a:r>
              <a:rPr lang="hu-HU" dirty="0"/>
              <a:t> mellett tiszta nyelvnek számít még a </a:t>
            </a:r>
            <a:r>
              <a:rPr lang="hu-HU" dirty="0" err="1"/>
              <a:t>Clean</a:t>
            </a:r>
            <a:r>
              <a:rPr lang="hu-HU" dirty="0"/>
              <a:t> és a Miranda. A funkcionális nyelvek alapja a </a:t>
            </a:r>
            <a:r>
              <a:rPr lang="hu-HU" b="1" dirty="0"/>
              <a:t>lambda kalkulus</a:t>
            </a:r>
            <a:r>
              <a:rPr lang="hu-HU" dirty="0"/>
              <a:t>, és a funkcionális programok általában függvény definíciók sorozatából és egy kezdeti kifejezésből állnak. A program futtatása során a kezdeti kifejezés kiértékelésével juthatunk el a program végeredményéhez. A futtatáshoz legtöbbször egy redukciós, vagy gráf-átíró rendszert használunk, amely a programszövegből felépített gráfot behelyettesítések sorozatával redukálja.</a:t>
            </a:r>
          </a:p>
        </p:txBody>
      </p:sp>
    </p:spTree>
    <p:extLst>
      <p:ext uri="{BB962C8B-B14F-4D97-AF65-F5344CB8AC3E}">
        <p14:creationId xmlns:p14="http://schemas.microsoft.com/office/powerpoint/2010/main" val="373040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E6BF530-AC02-FDAB-5B04-4024F4C97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Term újraíró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DC9E8-12B9-E129-8BF3-095AD96F8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Lambda-kalkulus egy alternatív változata a Term Újraíró Rendszer (TRS) Ebben a modellben a funkcionális program függvényei újraírási szabályoknak, a kezdő kifejezése pedig egy redukálható </a:t>
            </a:r>
            <a:r>
              <a:rPr lang="hu-HU" dirty="0" err="1"/>
              <a:t>termnek</a:t>
            </a:r>
            <a:r>
              <a:rPr lang="hu-HU" dirty="0"/>
              <a:t> felel meg. A TRS általánosabb modell a Lambdakalkulusnál. Nem determinisztikus működést is le lehet írni vele. A Lambda-kalkulusban a legbaloldalibb, legkülső levezetések sorozata vezet el a normál formához, a TRS-ben a párhuzamos-legkülső redukciókkal lehet biztosítani a normál forma elérését Felhasználható funkcionális nyelvek implementálására, de figyelembe kell venni azt a problémát, hogy nem biztosítja az azonos kifejezések egyszeri kiszámítása.</a:t>
            </a:r>
          </a:p>
        </p:txBody>
      </p:sp>
    </p:spTree>
    <p:extLst>
      <p:ext uri="{BB962C8B-B14F-4D97-AF65-F5344CB8AC3E}">
        <p14:creationId xmlns:p14="http://schemas.microsoft.com/office/powerpoint/2010/main" val="42635886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AD4611-62AB-9ACD-52DB-A4F9C43E5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Gráf újraíró rendszerek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829396A-86AE-072D-3959-D4A694978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/>
              <a:t>A TRS rendszerek általánosítása a gráf újraíró rendszer (GRS), mely konstans szimbólumokon, valamint gráf csúcsok nevein értelmezett újraírási szabályokból áll. A funkcionális program kezdő kifejezésének egy speciális kezdő gráf, a függvényei pedig a gráf újraírási szabályoknak felelnek meg. </a:t>
            </a:r>
          </a:p>
          <a:p>
            <a:r>
              <a:rPr lang="hu-HU" dirty="0"/>
              <a:t>A leglényegesebb különbség a két újraíró rendszer között az, hogy a GRS- </a:t>
            </a:r>
            <a:r>
              <a:rPr lang="hu-HU" dirty="0" err="1"/>
              <a:t>ben</a:t>
            </a:r>
            <a:r>
              <a:rPr lang="hu-HU" dirty="0"/>
              <a:t> az azonos kifejezések kiszámítása csak egyszer történik meg. Ez a tulajdonsága sokkal inkább alkalmassá teszi funkcionális nyelvek implementációjára.</a:t>
            </a:r>
          </a:p>
          <a:p>
            <a:r>
              <a:rPr lang="hu-HU" dirty="0"/>
              <a:t> Az implementáció általános módszere, hogy a programot TRS formára alakítják, majd GRS-t készítenek belőle, végül gráf redukcióval normál formára hozzák. A funkcionális nyelvek mintaillesztése, és az ebben használt prioritás alkalmazható a gráf újraírási szabályainak érvényesítése során is. Az ilyen redukciós módszert alkalmazó rendszereket funkcionális GRS-</a:t>
            </a:r>
            <a:r>
              <a:rPr lang="hu-HU" dirty="0" err="1"/>
              <a:t>nek</a:t>
            </a:r>
            <a:r>
              <a:rPr lang="hu-HU" dirty="0"/>
              <a:t> (FGRS) nevezik Funkcionális programnyelvek implementációiban FGRS-ket használva a logikai és imperatív nyelvek olyan nem funkcionális tulajdonságai is, mint a mellékhatás, könnyen leírhatók.</a:t>
            </a:r>
          </a:p>
        </p:txBody>
      </p:sp>
    </p:spTree>
    <p:extLst>
      <p:ext uri="{BB962C8B-B14F-4D97-AF65-F5344CB8AC3E}">
        <p14:creationId xmlns:p14="http://schemas.microsoft.com/office/powerpoint/2010/main" val="2428172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BDA65D-E03B-8FA6-3D12-22856152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Funkcionális tulajdonságok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8C1D4CB-FD2C-CEBB-E98F-506242808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/>
              <a:t>Alapvető nyelvi konstrukciók: A funkcionális nyelvek - legyenek tisztán, vagy nem tisztán funkcionálisak - tartalmaznak számos olyan konstrukciót, melyeket az OO nyelveknél nem, vagy csak korlátozott funkcionalitás mellett találhatunk meg, valamint rendelkeznek olyan tulajdonságokkal, amelyek szintén csak a funkcionális nyelveket jellemzik.</a:t>
            </a:r>
          </a:p>
          <a:p>
            <a:r>
              <a:rPr lang="hu-HU" dirty="0"/>
              <a:t>Függvények és rekurzió: A funkcionális programok írása során függvény definíciókat készítünk, majd a kezdeti kifejezés kiértékelésével - ez is egy függvény - elindítjuk a program futását Egy függvény meghívhatja önmagát, funkcionális nyelvek esetén farok-rekurzió alkalmazása mellett akárhányszor</a:t>
            </a:r>
          </a:p>
        </p:txBody>
      </p:sp>
    </p:spTree>
    <p:extLst>
      <p:ext uri="{BB962C8B-B14F-4D97-AF65-F5344CB8AC3E}">
        <p14:creationId xmlns:p14="http://schemas.microsoft.com/office/powerpoint/2010/main" val="9924766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10A1C48-E8E5-4C00-A859-5820D6533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43148"/>
            <a:ext cx="10515600" cy="5333815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Hivatkozási helyfüggetlenség: A kifejezések értéke nem függ attól, hogy a program szövegében hol fordulnak elő, vagyis bárhol helyezzük el ugyanazt a kifejezést, az eredménye ugyanaz marad. Ez a tisztán funkcionális nyelvekre igaz leginkább, ahol a függvényeknek nincs mellékhatása, így a kiértékelésük során sem változtatják meg az adott kifejezést.</a:t>
            </a:r>
          </a:p>
          <a:p>
            <a:r>
              <a:rPr lang="hu-HU" dirty="0"/>
              <a:t>Nem frissíthető változók. A funkcionális nyelvekre jellemző, de az OO programozók körében legkevésbé kedvelt technika a nem frissíthető változók használata. A destruktív értékadás nem engedi meg a változók többszöri kötését, vagyis az I = I + 1 típusú értékadásokat.</a:t>
            </a:r>
          </a:p>
          <a:p>
            <a:r>
              <a:rPr lang="hu-HU" dirty="0"/>
              <a:t>Lusta és mohó kiértékelés. A funkcionális nyelvek kifejezés kiértékelése lehet lusta (</a:t>
            </a:r>
            <a:r>
              <a:rPr lang="hu-HU" dirty="0" err="1"/>
              <a:t>lazy</a:t>
            </a:r>
            <a:r>
              <a:rPr lang="hu-HU" dirty="0"/>
              <a:t> ), vagy mohó (</a:t>
            </a:r>
            <a:r>
              <a:rPr lang="hu-HU" dirty="0" err="1"/>
              <a:t>strict</a:t>
            </a:r>
            <a:r>
              <a:rPr lang="hu-HU" dirty="0"/>
              <a:t>) A lusta kiértékelés során a függvények argumentumai csak akkor értékelődnek ki, ha azokra feltétlenül szükség van. A </a:t>
            </a:r>
            <a:r>
              <a:rPr lang="hu-HU" dirty="0" err="1"/>
              <a:t>Clean</a:t>
            </a:r>
            <a:r>
              <a:rPr lang="hu-HU" dirty="0"/>
              <a:t> ilyen lusta kiértékelést alkalmaz, míg az </a:t>
            </a:r>
            <a:r>
              <a:rPr lang="hu-HU" dirty="0" err="1"/>
              <a:t>Erlang</a:t>
            </a:r>
            <a:r>
              <a:rPr lang="hu-HU" dirty="0"/>
              <a:t> inkább a szigorú nyelvek közé tartozik A mohó kiértékelés minden esetben kiértékeli a kifejezéseket, mégpedig olyan hamar, ahogyan az lehetséges A lusta kiértékelés a </a:t>
            </a:r>
            <a:r>
              <a:rPr lang="hu-HU" dirty="0" err="1"/>
              <a:t>inc</a:t>
            </a:r>
            <a:r>
              <a:rPr lang="hu-HU" dirty="0"/>
              <a:t> 4+1 kifejezést elsőként (4+1)+1 kifejezésként interpretálná, míg a mohó rendszer azonnal 5 + 1 formára hozná.</a:t>
            </a:r>
          </a:p>
        </p:txBody>
      </p:sp>
    </p:spTree>
    <p:extLst>
      <p:ext uri="{BB962C8B-B14F-4D97-AF65-F5344CB8AC3E}">
        <p14:creationId xmlns:p14="http://schemas.microsoft.com/office/powerpoint/2010/main" val="591491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BE2D3CF-7FE5-39D6-847C-71A7BBFAF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2519"/>
            <a:ext cx="10515600" cy="5464444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Mintaillesztés. A mintaillesztés függvényekre alkalmazva azt jelenti, hogy a függvény több ággal rendelkezhet, és az egyes ágakhoz (</a:t>
            </a:r>
            <a:r>
              <a:rPr lang="hu-HU" dirty="0" err="1"/>
              <a:t>clause</a:t>
            </a:r>
            <a:r>
              <a:rPr lang="hu-HU" dirty="0"/>
              <a:t>) a formális paraméterek különböző mintáit rendelhetjük hozzá. A függvény hívásakor mindig az az ág fut le, amelynek a formális paramétereire a híváskor megadott aktuális paraméterek illeszkednek. Az OO nyelvekben az ilyen függvényeket </a:t>
            </a:r>
            <a:r>
              <a:rPr lang="hu-HU" b="1" dirty="0" err="1"/>
              <a:t>overload</a:t>
            </a:r>
            <a:r>
              <a:rPr lang="hu-HU" dirty="0"/>
              <a:t> függvénynek nevezzük. A mintaillesztés alkalmazható változók, és listák mintaillesztése esetén is, valamint elágazások ágainak (</a:t>
            </a:r>
            <a:r>
              <a:rPr lang="hu-HU" dirty="0" err="1"/>
              <a:t>branch</a:t>
            </a:r>
            <a:r>
              <a:rPr lang="hu-HU" dirty="0"/>
              <a:t> ) a kiválasztására.</a:t>
            </a:r>
          </a:p>
          <a:p>
            <a:r>
              <a:rPr lang="hu-HU" dirty="0"/>
              <a:t>Magasabb rendű függvények. Funkcionális nyelvekben - kifejezéseket, vagyis speciálisan leírt függvényeket adhatunk át más függvények paraméter listájában. Természetesen nem a függvényhívás kerül a paraméterek közé, hanem a függvény prototípusa. Számos programozási nyelv lehetőséget ad arra, hogy változókba kössük a függvényeket, majd az így megkonstruált változókat később függvényként használjuk. A kifejezéseket elhelyezhetjük lista-kifejezésekben is. A függvénnyel való paraméterezés segítségünkre van abban, hogy teljesen általános függvényeket, vagy programokat hozzunk létre, ami kifejezetten hasznos szerver alkalmazások készítésekor.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783878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F28224B-8EA5-3FE0-F71C-0F5D832B1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40"/>
            <a:ext cx="10515600" cy="561882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Curry módszer. A Curry módszer a részleges függvény alkalmazás, ami azt jelenti, hogy a több paraméteres függvények visszatérési értéke lehet egy függvény és a maradék paraméterek Ez alapján minden függvény tekinthető egyváltozós függvénynek. Amennyiben a függvénynek két változója van, akkor csak az egyiket tekintjük a függvényhez tartozó paraméternek. A paraméter megadása egy új egyváltozós függvényt hoz létre, amit alkalmazhatunk a második változóra. A módszer több változó esetén is működőképes </a:t>
            </a:r>
            <a:r>
              <a:rPr lang="hu-HU" dirty="0" err="1"/>
              <a:t>Erlangban</a:t>
            </a:r>
            <a:r>
              <a:rPr lang="hu-HU" dirty="0"/>
              <a:t> és F#-ban nincs ilyen nyelvi elem, de a lehetősége adott Készítéséhez függvény kifejezést használhatunk</a:t>
            </a:r>
          </a:p>
          <a:p>
            <a:r>
              <a:rPr lang="hu-HU" dirty="0"/>
              <a:t>Statikus típusrendszer. A statikus típusrendszerekben nem kötelező a deklarációk megadása, de követelmény, hogy a kifejezés legáltalánosabb típusát a fordítóprogram minden esetben ki tudja következtetni. A statikus rendszer alapja a </a:t>
            </a:r>
            <a:r>
              <a:rPr lang="hu-HU" dirty="0" err="1"/>
              <a:t>Hindley-Milner</a:t>
            </a:r>
            <a:r>
              <a:rPr lang="hu-HU" dirty="0"/>
              <a:t> </a:t>
            </a:r>
            <a:r>
              <a:rPr lang="hu-HU" dirty="0" err="1"/>
              <a:t>polimorfikus</a:t>
            </a:r>
            <a:r>
              <a:rPr lang="hu-HU" dirty="0"/>
              <a:t> típusrendszer. Természetesen a típusok megadásának az elhagyhatósága nem azt jelenti, hogy azok nincsenek jelen az adott nyelvben Igenis vannak típusok, csak a kezelésükről, valamint a kifejezések helyes kiértékeléséről a típuslevezető rendszer és a fordítóprogram gondoskodik.</a:t>
            </a:r>
          </a:p>
        </p:txBody>
      </p:sp>
    </p:spTree>
    <p:extLst>
      <p:ext uri="{BB962C8B-B14F-4D97-AF65-F5344CB8AC3E}">
        <p14:creationId xmlns:p14="http://schemas.microsoft.com/office/powerpoint/2010/main" val="19781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37D92DE-0393-1C59-0DEF-B9025E82F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Funkcionális programozás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D9DA9D3-6EDD-7EB6-4717-A5219ED4C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err="1"/>
              <a:t>Haskell</a:t>
            </a:r>
            <a:endParaRPr lang="hu-HU" dirty="0"/>
          </a:p>
          <a:p>
            <a:r>
              <a:rPr lang="hu-HU" dirty="0" err="1"/>
              <a:t>Clean</a:t>
            </a:r>
            <a:endParaRPr lang="hu-HU" dirty="0"/>
          </a:p>
          <a:p>
            <a:r>
              <a:rPr lang="hu-HU" dirty="0" err="1"/>
              <a:t>Erlang</a:t>
            </a:r>
            <a:endParaRPr lang="hu-HU" dirty="0"/>
          </a:p>
          <a:p>
            <a:r>
              <a:rPr lang="hu-HU" dirty="0"/>
              <a:t>F#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41104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5473494D-74BC-52FD-2BBC-47A3873415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/>
          <a:lstStyle/>
          <a:p>
            <a:r>
              <a:rPr lang="hu-HU" dirty="0"/>
              <a:t>Halmazkifejezések. A különböző nyelvi konstrukciók mellett a funkcionális nyelvekben számos különleges adattípust is találunk, mint a rendezett n-es, vagy ismertebb nevén a </a:t>
            </a:r>
            <a:r>
              <a:rPr lang="hu-HU" dirty="0" err="1"/>
              <a:t>tuple</a:t>
            </a:r>
            <a:r>
              <a:rPr lang="hu-HU" dirty="0"/>
              <a:t>, valamint a halmazkifejezések, és az ezekhez konstruálható lista generátorok. A lista adattípus a </a:t>
            </a:r>
            <a:r>
              <a:rPr lang="hu-HU" dirty="0" err="1"/>
              <a:t>ZermeloFraenkel</a:t>
            </a:r>
            <a:r>
              <a:rPr lang="hu-HU" dirty="0"/>
              <a:t> [3 ] féle halmazkifejezésen alapul. Tartalmaz egy generátort, amely az elemek listába tartozásának feltételét írja le, valamint azt, hogy a lista egyes elemeit hogyan, és milyen számban kell előállítani Ezzel a technológiával elvben végtelen listát is képesek vagyunk leírni az adott programozási nyelven, mivel nem a lista elemeit, hanem a lista definícióját írjuk le.</a:t>
            </a:r>
          </a:p>
        </p:txBody>
      </p:sp>
    </p:spTree>
    <p:extLst>
      <p:ext uri="{BB962C8B-B14F-4D97-AF65-F5344CB8AC3E}">
        <p14:creationId xmlns:p14="http://schemas.microsoft.com/office/powerpoint/2010/main" val="346918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6AF5F5D-7711-6EAE-FB85-39A994D27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Adatok kezelése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FFC41B-7693-02A7-8D60-D17D19108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Változók: A funkcionális nyelvekben a változók kezelése nagyon eltér az imperatív és OO környezetben megszokottaktól. A változók csak egyszer kaphatnak értéket, vagyis egyszer lehet kötni hozzájuk értéket. A destruktív értékadás hiánya számos olyan konstrukció használatát kizárja, amelyek az egymás utáni, többszörös értékadáson alapulnak (I = I + 1). Természetesen minden, az OO és egyéb imperatív nyelveknél megszokott formáknál van funkcionális megfelelője. A destruktív értékadást kiválthatjuk egy újabb változó bevezetésével. A = A0 + 1 Az ismétléseket (ciklusok, mint a </a:t>
            </a:r>
            <a:r>
              <a:rPr lang="hu-HU" dirty="0" err="1"/>
              <a:t>for</a:t>
            </a:r>
            <a:r>
              <a:rPr lang="hu-HU" dirty="0"/>
              <a:t>, a </a:t>
            </a:r>
            <a:r>
              <a:rPr lang="hu-HU" dirty="0" err="1"/>
              <a:t>while</a:t>
            </a:r>
            <a:r>
              <a:rPr lang="hu-HU" dirty="0"/>
              <a:t> és a </a:t>
            </a:r>
            <a:r>
              <a:rPr lang="hu-HU" dirty="0" err="1"/>
              <a:t>do-while</a:t>
            </a:r>
            <a:r>
              <a:rPr lang="hu-HU" dirty="0"/>
              <a:t>) rekurzióval és több ággal rendelkező függvények írásával oldjuk meg.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5008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8FD579A-2F7F-E209-B831-85FD5BC52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18457"/>
            <a:ext cx="10515600" cy="5458506"/>
          </a:xfrm>
        </p:spPr>
        <p:txBody>
          <a:bodyPr/>
          <a:lstStyle/>
          <a:p>
            <a:r>
              <a:rPr lang="hu-HU"/>
              <a:t>Adatok tárolása: Funkcionális nyelvek használata mellett az adatainkat tárolhatjuk változókban, a változókat listákban, vagy rendezett n-esekben (tuple), és természetesen fájlokban, valamint adatbázis kezelők tábláiban. </a:t>
            </a:r>
          </a:p>
          <a:p>
            <a:r>
              <a:rPr lang="hu-HU"/>
              <a:t>Egyszerű változók: A változókban tárolhatunk egész, és valós számokat, valamint karaktereket és karakter sorozatokat. A karakterláncok a legtöbb funkcionális nyelvben a listákhoz készített „szintaktikus cukorkák”.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A646136-1339-A19D-412A-571225D3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708" y="4051161"/>
            <a:ext cx="4105275" cy="2352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77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8C0BD01-3FC3-7C3F-E123-1A7535792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205720-F849-D208-D76F-1CAA96128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Műveleti aritmetika. A funkcionális nyelvek is rendelkeznek azokkal az egyszerű, numerikus, és logikai operátorokkal, mint az imperatív, és OO társaik. A kifejezések kiértékelésében is csak annyiban térnek el, hogy a funkcionális nyelvekben a korábban már említett lusta, valamint a mohó kiértékelés is (vagy mindkettő egyszerre) szerepelhet. A különbségek ellenére az egyszerű műveletek írásában, és a kifejezések szerkezetében nagy a hasonlóság.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85497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E04610A-C938-9E2D-418C-1213B434D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0332"/>
            <a:ext cx="10515600" cy="5446631"/>
          </a:xfrm>
        </p:spPr>
        <p:txBody>
          <a:bodyPr>
            <a:normAutofit fontScale="92500"/>
          </a:bodyPr>
          <a:lstStyle/>
          <a:p>
            <a:r>
              <a:rPr lang="hu-HU" dirty="0"/>
              <a:t>Mintaillesztés: A minták használata, és a mintaillesztés a funkcionális nyelvekben ismert, és gyakran alkalmazott művelet Imperatív programozási nyelvekben, valamint az OO programokban is találunk hasonló fogalmakat, úgy mint az operátor, és függvény túlterhelés. Mielőtt rátérnénk a funkcionális nyelvek mintaillesztésére, ismétlésként vizsgáljuk meg az OO osztályokban gyakorta alkalmazott </a:t>
            </a:r>
            <a:r>
              <a:rPr lang="hu-HU" dirty="0" err="1"/>
              <a:t>overload</a:t>
            </a:r>
            <a:r>
              <a:rPr lang="hu-HU" dirty="0"/>
              <a:t> metódus működését. A technika lényege az, hogy egy osztályon belül (</a:t>
            </a:r>
            <a:r>
              <a:rPr lang="hu-HU" dirty="0" err="1"/>
              <a:t>class</a:t>
            </a:r>
            <a:r>
              <a:rPr lang="hu-HU" dirty="0"/>
              <a:t>) ugyanazzal a névvel, de más paraméterezéssel állíthatunk elő metódusokat.</a:t>
            </a:r>
          </a:p>
          <a:p>
            <a:r>
              <a:rPr lang="hu-HU" dirty="0"/>
              <a:t>Az </a:t>
            </a:r>
            <a:r>
              <a:rPr lang="hu-HU" dirty="0" err="1"/>
              <a:t>overload</a:t>
            </a:r>
            <a:r>
              <a:rPr lang="hu-HU" dirty="0"/>
              <a:t> metódus(ok) meghívásakor mindig az az ág fut, amelyik formális paramétereire „illeszkedik” a megadott aktuális paraméterlista.</a:t>
            </a:r>
          </a:p>
          <a:p>
            <a:r>
              <a:rPr lang="hu-HU" dirty="0"/>
              <a:t>A </a:t>
            </a:r>
            <a:r>
              <a:rPr lang="hu-HU" b="1" dirty="0"/>
              <a:t>mintaillesztés</a:t>
            </a:r>
            <a:r>
              <a:rPr lang="hu-HU" dirty="0"/>
              <a:t>, az </a:t>
            </a:r>
            <a:r>
              <a:rPr lang="hu-HU" dirty="0" err="1"/>
              <a:t>overload</a:t>
            </a:r>
            <a:r>
              <a:rPr lang="hu-HU" dirty="0"/>
              <a:t> technikához hasonló, de eltérő módon működik mint a funkcionális nyelvek mintákat használó függvényei. Ezekben a nyelvekben bármely függvény rendelkezhet több ággal (</a:t>
            </a:r>
            <a:r>
              <a:rPr lang="hu-HU" dirty="0" err="1"/>
              <a:t>clause</a:t>
            </a:r>
            <a:r>
              <a:rPr lang="hu-HU" dirty="0"/>
              <a:t>), és mindig a paraméterektől függően fut le valamely ága.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65943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A4A4E457-A167-7CD4-0C08-728642CF1B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6270"/>
            <a:ext cx="10515600" cy="5440693"/>
          </a:xfrm>
        </p:spPr>
        <p:txBody>
          <a:bodyPr/>
          <a:lstStyle/>
          <a:p>
            <a:r>
              <a:rPr lang="hu-HU" dirty="0"/>
              <a:t>Őr feltételek használata. A függvények ágait, az </a:t>
            </a:r>
            <a:r>
              <a:rPr lang="hu-HU" dirty="0" err="1"/>
              <a:t>if</a:t>
            </a:r>
            <a:r>
              <a:rPr lang="hu-HU" dirty="0"/>
              <a:t>, a </a:t>
            </a:r>
            <a:r>
              <a:rPr lang="hu-HU" dirty="0" err="1"/>
              <a:t>case</a:t>
            </a:r>
            <a:r>
              <a:rPr lang="hu-HU" dirty="0"/>
              <a:t> kifejezések ágait, a </a:t>
            </a:r>
            <a:r>
              <a:rPr lang="hu-HU" dirty="0" err="1"/>
              <a:t>try</a:t>
            </a:r>
            <a:r>
              <a:rPr lang="hu-HU" dirty="0"/>
              <a:t> blokkok, valamint a különböző üzenetküldő kifejezések ágait kiegészíthetjük őr feltételekkel, így szabályozva az ágak lefutását. A </a:t>
            </a:r>
            <a:r>
              <a:rPr lang="hu-HU" dirty="0" err="1"/>
              <a:t>guard</a:t>
            </a:r>
            <a:r>
              <a:rPr lang="hu-HU" dirty="0"/>
              <a:t> feltételek használata nem szükséges, de jó lehetőség arra, hogy a programok szövegét olvashatóbbá tegyük.</a:t>
            </a:r>
          </a:p>
          <a:p>
            <a:r>
              <a:rPr lang="hu-HU" dirty="0" err="1"/>
              <a:t>When</a:t>
            </a:r>
            <a:r>
              <a:rPr lang="hu-HU" dirty="0"/>
              <a:t> </a:t>
            </a:r>
            <a:r>
              <a:rPr lang="hu-HU" dirty="0" err="1"/>
              <a:t>guard</a:t>
            </a:r>
            <a:r>
              <a:rPr lang="hu-HU" dirty="0"/>
              <a:t> – jobb oldal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DABCBDC4-E09A-20B9-F78B-BC38D7D1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6012" y="3669381"/>
            <a:ext cx="5057775" cy="1781175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EF203AE-8B11-196C-E426-33B73BB64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34" y="3429000"/>
            <a:ext cx="369570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8667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B548B3AA-DDA0-B537-651B-1ADA6DC45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213"/>
            <a:ext cx="10515600" cy="5244750"/>
          </a:xfrm>
        </p:spPr>
        <p:txBody>
          <a:bodyPr>
            <a:normAutofit fontScale="92500"/>
          </a:bodyPr>
          <a:lstStyle/>
          <a:p>
            <a:r>
              <a:rPr lang="hu-HU" dirty="0" err="1"/>
              <a:t>If</a:t>
            </a:r>
            <a:r>
              <a:rPr lang="hu-HU" dirty="0"/>
              <a:t>: Mint azt tudjuk, minden algoritmikus probléma megoldható szekvencia, szelekció, és iteráció segítségével. Nincs ez másként akkor sem, mikor funkcionális nyelvekkel dolgozunk. A szekvencia kézenfekvő, mivel a függvényekben szereplő utasítások sorban, egymás után hajtódnak </a:t>
            </a:r>
            <a:r>
              <a:rPr lang="hu-HU" dirty="0" err="1"/>
              <a:t>verge</a:t>
            </a:r>
            <a:r>
              <a:rPr lang="hu-HU" dirty="0"/>
              <a:t>. Az iterációs lépések rekurzióval valósulnak meg, az elágazások pedig több ággal rendelkező függvények, vagy az </a:t>
            </a:r>
            <a:r>
              <a:rPr lang="hu-HU" dirty="0" err="1"/>
              <a:t>if</a:t>
            </a:r>
            <a:r>
              <a:rPr lang="hu-HU" dirty="0"/>
              <a:t>, és a </a:t>
            </a:r>
            <a:r>
              <a:rPr lang="hu-HU" dirty="0" err="1"/>
              <a:t>case</a:t>
            </a:r>
            <a:r>
              <a:rPr lang="hu-HU" dirty="0"/>
              <a:t> vezérlő szerkezetek formájában realizálódnak a programokban Az </a:t>
            </a:r>
            <a:r>
              <a:rPr lang="hu-HU" dirty="0" err="1"/>
              <a:t>if</a:t>
            </a:r>
            <a:r>
              <a:rPr lang="hu-HU" dirty="0"/>
              <a:t> őr feltételeket használ arra, hogy a megfelelő ága kiválasztásra kerüljön. Működése ha nem sokban, de kissé mégis eltér a megszokottól, mert nem csak egy igaz, valamint egy hamis ággal rendelkezik, hanem annyival, ahány őr feltételt szervezünk Minden egyes ágban egy kifejezéseket tartalmazó szekvencia helyezhető el, amely az adott őr teljesülésekor </a:t>
            </a:r>
            <a:r>
              <a:rPr lang="hu-HU" dirty="0" err="1"/>
              <a:t>végrehajtódik</a:t>
            </a:r>
            <a:endParaRPr lang="hu-HU" dirty="0"/>
          </a:p>
          <a:p>
            <a:r>
              <a:rPr lang="hu-HU" dirty="0"/>
              <a:t>Létezik </a:t>
            </a:r>
            <a:r>
              <a:rPr lang="hu-HU" dirty="0" err="1"/>
              <a:t>Case</a:t>
            </a:r>
            <a:r>
              <a:rPr lang="hu-HU" dirty="0"/>
              <a:t> is!</a:t>
            </a:r>
          </a:p>
        </p:txBody>
      </p:sp>
    </p:spTree>
    <p:extLst>
      <p:ext uri="{BB962C8B-B14F-4D97-AF65-F5344CB8AC3E}">
        <p14:creationId xmlns:p14="http://schemas.microsoft.com/office/powerpoint/2010/main" val="33299539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5182938-444D-70B6-6ADB-69A562F40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hu-HU" sz="4000"/>
              <a:t>Kivételkezelés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5F53B1E-E6CD-95FE-E8CC-5B27E8D90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2774" cy="4303464"/>
          </a:xfrm>
        </p:spPr>
        <p:txBody>
          <a:bodyPr>
            <a:normAutofit/>
          </a:bodyPr>
          <a:lstStyle/>
          <a:p>
            <a:r>
              <a:rPr lang="hu-HU" sz="1700"/>
              <a:t>Bármely más paradigmához hasonlóan, a funkcionális nyelvekben is nagyon fontos szerepet kap a hibák, és a hibás működésből adódó kivételek kezelése. Mielőtt azonban a hibakezelés elsajátításába fognánk, érdemes elgondolkodni azon, hogy mit nevezünk hibának. A hiba a program egy olyan, nem kívánatos működése, amire a program írásakor nem számítunk, de annak futása alatt jelentkezhet.</a:t>
            </a:r>
          </a:p>
          <a:p>
            <a:r>
              <a:rPr lang="hu-HU" sz="1700"/>
              <a:t>Amennyiben felkészülünk a hibára, és előfordulásakor kezeljük, az már nem is hiba, hanem egy kivétel, amivel a programunk meg tud birkózni</a:t>
            </a:r>
          </a:p>
          <a:p>
            <a:endParaRPr lang="hu-HU" sz="170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63740D3-EB26-4AE9-2DA4-9696E65E7F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511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87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65EE99-74E3-85BE-2749-B6829B3E1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0327"/>
            <a:ext cx="10515600" cy="5636636"/>
          </a:xfrm>
        </p:spPr>
        <p:txBody>
          <a:bodyPr>
            <a:normAutofit/>
          </a:bodyPr>
          <a:lstStyle/>
          <a:p>
            <a:r>
              <a:rPr lang="hu-HU" dirty="0"/>
              <a:t>A funkcionális paradigma középpontjában a függvények állnak. Egy funkcionális (vagy </a:t>
            </a:r>
            <a:r>
              <a:rPr lang="hu-HU" dirty="0" err="1"/>
              <a:t>applikatív</a:t>
            </a:r>
            <a:r>
              <a:rPr lang="hu-HU" dirty="0"/>
              <a:t>) nyelvben egy program típus-, osztály-, és függvénydeklarációk, illetve függvénydeklarációk, illetve függvénydefiníciók sorozatából, valamint egy kezdeti kifejezésből áll. A kezdeti kifejezésben tetszőleges hosszúságú (esetleg egymásba ágyazott) függvényhívás sorozat jelenhet meg. A program végrehajtását a kezdeti kifejezés kiértékelése jelenti. Ezt úgy képzelhetjük el, hogy a kezdeti kifejezésben szereplő függvények meghívása úgy zajlik le, hogy a hívást </a:t>
            </a:r>
            <a:r>
              <a:rPr lang="hu-HU" dirty="0" err="1"/>
              <a:t>szövegszerűen</a:t>
            </a:r>
            <a:r>
              <a:rPr lang="hu-HU" dirty="0"/>
              <a:t> (a paraméterek figyelembevételével) helyettesítjük a definíció törzsével. A helyettesítés pontos szemantikáját az egyes nyelvek kiértékelési (átírási) modellje határozza meg.</a:t>
            </a:r>
          </a:p>
        </p:txBody>
      </p:sp>
    </p:spTree>
    <p:extLst>
      <p:ext uri="{BB962C8B-B14F-4D97-AF65-F5344CB8AC3E}">
        <p14:creationId xmlns:p14="http://schemas.microsoft.com/office/powerpoint/2010/main" val="329409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B35CA7-F314-8837-1C8E-F289887C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Funkcionális nyelvek nyelvi rendszere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5EDC646-9C67-9037-A474-CFD681FA0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funkcionális nyelvek esetén nem választható szét a nyelvi rendszer a környezettől. Ezek a nyelvi rendszerek </a:t>
            </a:r>
            <a:r>
              <a:rPr lang="hu-HU" dirty="0" err="1"/>
              <a:t>interpreter</a:t>
            </a:r>
            <a:r>
              <a:rPr lang="hu-HU" dirty="0"/>
              <a:t> alapúak, interaktívak, de tartalmaznak fordítóprogramokat is. Középpontjukban mindig egy </a:t>
            </a:r>
            <a:r>
              <a:rPr lang="hu-HU" b="1" dirty="0"/>
              <a:t>redukciós</a:t>
            </a:r>
            <a:r>
              <a:rPr lang="hu-HU" dirty="0"/>
              <a:t> (átíró) rendszer áll. Ha a redukciós rendszer olyan, hogy az egyes részkifejezések átírásának sorrendje nincs hatással a végeredményre, akkor azt </a:t>
            </a:r>
            <a:r>
              <a:rPr lang="hu-HU" b="1" dirty="0"/>
              <a:t>konfliktusnak</a:t>
            </a:r>
            <a:r>
              <a:rPr lang="hu-HU" dirty="0"/>
              <a:t> nevezzük. </a:t>
            </a:r>
          </a:p>
        </p:txBody>
      </p:sp>
    </p:spTree>
    <p:extLst>
      <p:ext uri="{BB962C8B-B14F-4D97-AF65-F5344CB8AC3E}">
        <p14:creationId xmlns:p14="http://schemas.microsoft.com/office/powerpoint/2010/main" val="1196128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3B6E1B-356D-9E54-2F3A-93179CB3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Jellemzői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CA37C1F-1511-21DF-E30C-5E51252C3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hu-HU" dirty="0"/>
              <a:t>Egy funkcionális nyelvű program legfontosabb építőkövei a saját függvények. Ezek fogalmilag semmiben sem különböznek az eljárásorientált nyelvek függvényeitől. A függvény törzse meghatározza adott aktuális paraméterek mellett a visszatérési érték kiszámításának módját. A függvény törzse a funkcionális nyelvekben kifejezés. </a:t>
            </a:r>
          </a:p>
          <a:p>
            <a:r>
              <a:rPr lang="hu-HU" dirty="0"/>
              <a:t>Egy funkcionális nyelvi rendszer beépített függvények sokaságából áll. Saját függvényt beépített, vagy általunk már korábban definiált függvények segítségével definiálni (</a:t>
            </a:r>
            <a:r>
              <a:rPr lang="hu-HU" b="1" dirty="0"/>
              <a:t>függvényösszetétel</a:t>
            </a:r>
            <a:r>
              <a:rPr lang="hu-HU" dirty="0"/>
              <a:t>). </a:t>
            </a:r>
          </a:p>
          <a:p>
            <a:r>
              <a:rPr lang="hu-HU" dirty="0"/>
              <a:t>Egy funkcionális nyelvben a függvények alapértelmezett módon rekurzívak lehetnek, sőt létrehozhatók kölcsönösen </a:t>
            </a:r>
            <a:r>
              <a:rPr lang="hu-HU" b="1" dirty="0"/>
              <a:t>rekurzív</a:t>
            </a:r>
            <a:r>
              <a:rPr lang="hu-HU" dirty="0"/>
              <a:t> függvények</a:t>
            </a:r>
          </a:p>
        </p:txBody>
      </p:sp>
    </p:spTree>
    <p:extLst>
      <p:ext uri="{BB962C8B-B14F-4D97-AF65-F5344CB8AC3E}">
        <p14:creationId xmlns:p14="http://schemas.microsoft.com/office/powerpoint/2010/main" val="392917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7D9163E-A695-4720-D7DA-FBFB0B48B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77834"/>
            <a:ext cx="10515600" cy="5399129"/>
          </a:xfrm>
        </p:spPr>
        <p:txBody>
          <a:bodyPr/>
          <a:lstStyle/>
          <a:p>
            <a:r>
              <a:rPr lang="hu-HU" dirty="0"/>
              <a:t>A kezdeti kifejezés </a:t>
            </a:r>
            <a:r>
              <a:rPr lang="hu-HU" b="1" dirty="0"/>
              <a:t>redukálása</a:t>
            </a:r>
            <a:r>
              <a:rPr lang="hu-HU" dirty="0"/>
              <a:t> (a nyelv által megvalósított kiértékelési stratégia alapján) mindig egy redukálható részkifejezés (egy </a:t>
            </a:r>
            <a:r>
              <a:rPr lang="hu-HU" dirty="0" err="1"/>
              <a:t>redex</a:t>
            </a:r>
            <a:r>
              <a:rPr lang="hu-HU" dirty="0"/>
              <a:t>) átírásával kezdődik. Ha a kifejezés már nem redukálható tovább, akkor </a:t>
            </a:r>
            <a:r>
              <a:rPr lang="hu-HU" b="1" dirty="0"/>
              <a:t>normál formájú </a:t>
            </a:r>
            <a:r>
              <a:rPr lang="hu-HU" dirty="0"/>
              <a:t>kifejezésről beszélhetünk.</a:t>
            </a:r>
          </a:p>
          <a:p>
            <a:r>
              <a:rPr lang="hu-HU" dirty="0"/>
              <a:t>A kiértékelés lehet </a:t>
            </a:r>
            <a:r>
              <a:rPr lang="hu-HU" b="1" dirty="0"/>
              <a:t>lusta</a:t>
            </a:r>
            <a:r>
              <a:rPr lang="hu-HU" dirty="0"/>
              <a:t> kiértékelés, ekkor a kifejezésben a legbaloldalibb, legkülső </a:t>
            </a:r>
            <a:r>
              <a:rPr lang="hu-HU" dirty="0" err="1"/>
              <a:t>redex</a:t>
            </a:r>
            <a:r>
              <a:rPr lang="hu-HU" dirty="0"/>
              <a:t> kerül átírásra. Ez azt jelenti, hogy ha a kifejezés egy függvényhívás, akkor az aktuális paraméterek kiértékelését csak akkor végzi el a rendszer, ha szükség van rájuk. A lusta kiértékelés mindig eljut a normál formáig, ha az létezik.</a:t>
            </a:r>
          </a:p>
          <a:p>
            <a:r>
              <a:rPr lang="hu-HU" dirty="0"/>
              <a:t>A </a:t>
            </a:r>
            <a:r>
              <a:rPr lang="hu-HU" b="1" dirty="0"/>
              <a:t>mohó</a:t>
            </a:r>
            <a:r>
              <a:rPr lang="hu-HU" dirty="0"/>
              <a:t> kiértékelés a legbaloldalibb, legbelső </a:t>
            </a:r>
            <a:r>
              <a:rPr lang="hu-HU" dirty="0" err="1"/>
              <a:t>redexet</a:t>
            </a:r>
            <a:r>
              <a:rPr lang="hu-HU" dirty="0"/>
              <a:t> írja át először. Ekkor tehát az aktuális paraméterek kiértékelése történik meg először. A mohó kiértékelés gyakran hatékonyabb, de nem biztos, hogy véget ér, még akkor sem, ha létezik a normál forma.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129533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E88B3BB8-5B4A-C6D6-2D9C-D4A6EA185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5018"/>
            <a:ext cx="10515600" cy="5511945"/>
          </a:xfrm>
        </p:spPr>
        <p:txBody>
          <a:bodyPr>
            <a:normAutofit fontScale="92500"/>
          </a:bodyPr>
          <a:lstStyle/>
          <a:p>
            <a:r>
              <a:rPr lang="hu-HU" dirty="0"/>
              <a:t>Egy funkcionális nyelvet tisztán funkcionálisnak (tisztán </a:t>
            </a:r>
            <a:r>
              <a:rPr lang="hu-HU" dirty="0" err="1"/>
              <a:t>applikatívnak</a:t>
            </a:r>
            <a:r>
              <a:rPr lang="hu-HU" dirty="0"/>
              <a:t>) nevezünk, ha nyelvi elemeinek nincs mellékhatása és nincs lehetőség értékadásra vagy más eljárásorientált nyelvi elem használatára.</a:t>
            </a:r>
          </a:p>
          <a:p>
            <a:r>
              <a:rPr lang="hu-HU" dirty="0"/>
              <a:t>A nem tisztán funkcionális nyelvekben viszont van </a:t>
            </a:r>
            <a:r>
              <a:rPr lang="hu-HU" b="1" dirty="0"/>
              <a:t>mellékhatás</a:t>
            </a:r>
            <a:r>
              <a:rPr lang="hu-HU" dirty="0"/>
              <a:t>, vannak eljárásorientált (néha objektumorientált) vagy azokhoz hasonló eszközök.</a:t>
            </a:r>
          </a:p>
          <a:p>
            <a:r>
              <a:rPr lang="hu-HU" dirty="0"/>
              <a:t>A tisztán funkcionális nyelvekben teljesül a </a:t>
            </a:r>
            <a:r>
              <a:rPr lang="hu-HU" b="1" dirty="0"/>
              <a:t>hivatkozási átláthatóság</a:t>
            </a:r>
            <a:r>
              <a:rPr lang="hu-HU" dirty="0"/>
              <a:t>. Ez azt jelenti, hogy egy kifejezés értéke nem függ attól, hogy a program mely részén fordul elő. Tehát ugyanazon kifejezés értéke a szöveg bármely pontján ugyanaz. A függvények nem változtatják meg a környezetüket, azaz a tartalmazó kifejezés értékét nem befolyásolják. Az ilyen nyelvnek nincsenek változói, csak konstansai és nevesített konstansai.</a:t>
            </a:r>
          </a:p>
          <a:p>
            <a:r>
              <a:rPr lang="hu-HU" dirty="0"/>
              <a:t>A tisztán funkcionális nyelvek általában szigorúan típusosak, a fordítóprogram ellenőrzi a típuskompatibilitást.</a:t>
            </a:r>
          </a:p>
        </p:txBody>
      </p:sp>
    </p:spTree>
    <p:extLst>
      <p:ext uri="{BB962C8B-B14F-4D97-AF65-F5344CB8AC3E}">
        <p14:creationId xmlns:p14="http://schemas.microsoft.com/office/powerpoint/2010/main" val="1935295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64A5E164-E55E-1ECC-D00C-15D911A42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5958"/>
            <a:ext cx="10515600" cy="5411005"/>
          </a:xfrm>
        </p:spPr>
        <p:txBody>
          <a:bodyPr/>
          <a:lstStyle/>
          <a:p>
            <a:r>
              <a:rPr lang="hu-HU" dirty="0"/>
              <a:t>Ezek a nyelvek eszközként tartalmaznak olyan függvényeket, melyek paramétere, vagy visszatérési értéke függvény (funkcionálok, vagy </a:t>
            </a:r>
            <a:r>
              <a:rPr lang="hu-HU" b="1" dirty="0"/>
              <a:t>magasabb rendű függvények</a:t>
            </a:r>
            <a:r>
              <a:rPr lang="hu-HU" dirty="0"/>
              <a:t>). Ez a funkcionális absztrakciót szolgálja.</a:t>
            </a:r>
          </a:p>
          <a:p>
            <a:r>
              <a:rPr lang="hu-HU" dirty="0"/>
              <a:t>A funkcionális nyelvek egy részének kivételkezelése gyenge vagy nem létezik, másoknál hatékony eszközrendszer áll rendelkezésre.</a:t>
            </a:r>
          </a:p>
          <a:p>
            <a:r>
              <a:rPr lang="hu-HU" dirty="0"/>
              <a:t>A függvényösszetétel asszociatív, így a funkcionális nyelven megírt programok kiértékelése jól párhuzamosítható. Az elterjedt funkcionális nyelveknek általában van párhuzamos változata.</a:t>
            </a:r>
          </a:p>
          <a:p>
            <a:r>
              <a:rPr lang="hu-HU" dirty="0"/>
              <a:t>A </a:t>
            </a:r>
            <a:r>
              <a:rPr lang="hu-HU" dirty="0" err="1"/>
              <a:t>Haskell</a:t>
            </a:r>
            <a:r>
              <a:rPr lang="hu-HU" dirty="0"/>
              <a:t> egy erősen típusos, tisztán funkcionális, lusta kiértékelést megvalósító, a LISP egy imperatív eszközöket is tartalmazó, objektumorientált változattal (LLOS) is rendelkező, mohó kiértékelést valló funkcionális nyelv.</a:t>
            </a:r>
          </a:p>
        </p:txBody>
      </p:sp>
    </p:spTree>
    <p:extLst>
      <p:ext uri="{BB962C8B-B14F-4D97-AF65-F5344CB8AC3E}">
        <p14:creationId xmlns:p14="http://schemas.microsoft.com/office/powerpoint/2010/main" val="357729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953A4A-A0F5-9114-BA80-4F2BCD933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Kifejezőerő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7AB867-A7D1-F140-61E0-2DCC5DFF0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funkcionális nyelvek egyik előnyős tulajdonsága a kifejezőerő, ami azt jelenti, hogy viszonylag kevés forráskóddal sok mindent le tudunk írni. Ez a gyakorlatban annyit tesz, hogy bonyolult problémákat tudunk megoldani viszonylag rövid idő alatt, a lehető legkisebb energia befektetésével. A funkcionális programok nyelvezete közel áll a matematika nyelvéhez.</a:t>
            </a:r>
          </a:p>
          <a:p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6296F0F-1BF0-76FF-158F-9BF29B177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154" y="4425152"/>
            <a:ext cx="4676775" cy="131445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FA9E799-B6B3-BC61-A39F-E5440BD28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425152"/>
            <a:ext cx="43529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49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2750</Words>
  <Application>Microsoft Office PowerPoint</Application>
  <PresentationFormat>Szélesvásznú</PresentationFormat>
  <Paragraphs>70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Office-téma</vt:lpstr>
      <vt:lpstr>Magas szintű programozási nyelvek 1.</vt:lpstr>
      <vt:lpstr>Funkcionális programozás</vt:lpstr>
      <vt:lpstr>PowerPoint-bemutató</vt:lpstr>
      <vt:lpstr>Funkcionális nyelvek nyelvi rendszere</vt:lpstr>
      <vt:lpstr>Jellemzői</vt:lpstr>
      <vt:lpstr>PowerPoint-bemutató</vt:lpstr>
      <vt:lpstr>PowerPoint-bemutató</vt:lpstr>
      <vt:lpstr>PowerPoint-bemutató</vt:lpstr>
      <vt:lpstr>Kifejezőerő</vt:lpstr>
      <vt:lpstr>Rekurzió</vt:lpstr>
      <vt:lpstr>Tail-recursion</vt:lpstr>
      <vt:lpstr>Rekurzió</vt:lpstr>
      <vt:lpstr>Tiszta és nem tiszta nyelvek</vt:lpstr>
      <vt:lpstr>Term újraíró rendszerek</vt:lpstr>
      <vt:lpstr>Gráf újraíró rendszerek</vt:lpstr>
      <vt:lpstr>Funkcionális tulajdonságok</vt:lpstr>
      <vt:lpstr>PowerPoint-bemutató</vt:lpstr>
      <vt:lpstr>PowerPoint-bemutató</vt:lpstr>
      <vt:lpstr>PowerPoint-bemutató</vt:lpstr>
      <vt:lpstr>PowerPoint-bemutató</vt:lpstr>
      <vt:lpstr>Adatok kezelése</vt:lpstr>
      <vt:lpstr>PowerPoint-bemutató</vt:lpstr>
      <vt:lpstr>Kifejezések</vt:lpstr>
      <vt:lpstr>PowerPoint-bemutató</vt:lpstr>
      <vt:lpstr>PowerPoint-bemutató</vt:lpstr>
      <vt:lpstr>PowerPoint-bemutató</vt:lpstr>
      <vt:lpstr>Kivételkezelés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Magas szintű programozási nyelvek 1.</dc:title>
  <dc:creator>Máté Szabó</dc:creator>
  <cp:lastModifiedBy>Máté Szabó</cp:lastModifiedBy>
  <cp:revision>64</cp:revision>
  <dcterms:created xsi:type="dcterms:W3CDTF">2023-03-30T19:08:25Z</dcterms:created>
  <dcterms:modified xsi:type="dcterms:W3CDTF">2023-03-30T21:07:51Z</dcterms:modified>
</cp:coreProperties>
</file>