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4" r:id="rId4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09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42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72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83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5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0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26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7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87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42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4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8BA8-DEFD-4915-A19C-B2327CD83250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854D3-3C7C-47ED-B96F-9FBD885C00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1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Magas szintű programozási nyelvek 1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8.előadás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865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Kivételek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exception</a:t>
            </a:r>
            <a:endParaRPr lang="hu-HU" dirty="0" smtClean="0"/>
          </a:p>
          <a:p>
            <a:pPr lvl="1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bad</a:t>
            </a:r>
            <a:r>
              <a:rPr lang="hu-HU" dirty="0" smtClean="0"/>
              <a:t>_</a:t>
            </a:r>
            <a:r>
              <a:rPr lang="hu-HU" dirty="0" err="1" smtClean="0"/>
              <a:t>alloc</a:t>
            </a:r>
            <a:endParaRPr lang="hu-HU" dirty="0" smtClean="0"/>
          </a:p>
          <a:p>
            <a:pPr lvl="1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bad</a:t>
            </a:r>
            <a:r>
              <a:rPr lang="hu-HU" dirty="0" smtClean="0"/>
              <a:t>_</a:t>
            </a:r>
            <a:r>
              <a:rPr lang="hu-HU" dirty="0" err="1" smtClean="0"/>
              <a:t>cast</a:t>
            </a:r>
            <a:endParaRPr lang="hu-HU" dirty="0" smtClean="0"/>
          </a:p>
          <a:p>
            <a:pPr lvl="1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bad</a:t>
            </a:r>
            <a:r>
              <a:rPr lang="hu-HU" dirty="0" smtClean="0"/>
              <a:t>_</a:t>
            </a:r>
            <a:r>
              <a:rPr lang="hu-HU" dirty="0" err="1" smtClean="0"/>
              <a:t>typeId</a:t>
            </a:r>
            <a:endParaRPr lang="hu-HU" dirty="0" smtClean="0"/>
          </a:p>
          <a:p>
            <a:pPr lvl="1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bad</a:t>
            </a:r>
            <a:r>
              <a:rPr lang="hu-HU" dirty="0" smtClean="0"/>
              <a:t>_</a:t>
            </a:r>
            <a:r>
              <a:rPr lang="hu-HU" dirty="0" err="1" smtClean="0"/>
              <a:t>exception</a:t>
            </a:r>
            <a:endParaRPr lang="hu-HU" dirty="0" smtClean="0"/>
          </a:p>
          <a:p>
            <a:pPr lvl="1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logic</a:t>
            </a:r>
            <a:r>
              <a:rPr lang="hu-HU" dirty="0" smtClean="0"/>
              <a:t>_</a:t>
            </a:r>
            <a:r>
              <a:rPr lang="hu-HU" dirty="0" err="1" smtClean="0"/>
              <a:t>failure</a:t>
            </a:r>
            <a:endParaRPr lang="hu-HU" dirty="0" smtClean="0"/>
          </a:p>
          <a:p>
            <a:pPr lvl="2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domain</a:t>
            </a:r>
            <a:r>
              <a:rPr lang="hu-HU" dirty="0" smtClean="0"/>
              <a:t>_</a:t>
            </a:r>
            <a:r>
              <a:rPr lang="hu-HU" dirty="0" err="1" smtClean="0"/>
              <a:t>error</a:t>
            </a:r>
            <a:endParaRPr lang="hu-HU" dirty="0" smtClean="0"/>
          </a:p>
          <a:p>
            <a:pPr lvl="2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invalid</a:t>
            </a:r>
            <a:r>
              <a:rPr lang="hu-HU" dirty="0" smtClean="0"/>
              <a:t>_</a:t>
            </a:r>
            <a:r>
              <a:rPr lang="hu-HU" dirty="0" err="1" smtClean="0"/>
              <a:t>argument</a:t>
            </a:r>
            <a:endParaRPr lang="hu-HU" dirty="0" smtClean="0"/>
          </a:p>
          <a:p>
            <a:pPr lvl="2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length</a:t>
            </a:r>
            <a:r>
              <a:rPr lang="hu-HU" dirty="0" smtClean="0"/>
              <a:t>_</a:t>
            </a:r>
            <a:r>
              <a:rPr lang="hu-HU" dirty="0" err="1" smtClean="0"/>
              <a:t>error</a:t>
            </a:r>
            <a:endParaRPr lang="hu-HU" dirty="0" smtClean="0"/>
          </a:p>
          <a:p>
            <a:pPr lvl="2"/>
            <a:r>
              <a:rPr lang="hu-HU" dirty="0" err="1" smtClean="0"/>
              <a:t>Std</a:t>
            </a:r>
            <a:r>
              <a:rPr lang="hu-HU" dirty="0" smtClean="0"/>
              <a:t>::out_of_</a:t>
            </a:r>
            <a:r>
              <a:rPr lang="hu-HU" dirty="0" err="1" smtClean="0"/>
              <a:t>range</a:t>
            </a:r>
            <a:endParaRPr lang="hu-HU" dirty="0" smtClean="0"/>
          </a:p>
          <a:p>
            <a:pPr lvl="1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runtime</a:t>
            </a:r>
            <a:r>
              <a:rPr lang="hu-HU" dirty="0" smtClean="0"/>
              <a:t>_</a:t>
            </a:r>
            <a:r>
              <a:rPr lang="hu-HU" dirty="0" err="1" smtClean="0"/>
              <a:t>error</a:t>
            </a:r>
            <a:endParaRPr lang="hu-HU" dirty="0" smtClean="0"/>
          </a:p>
          <a:p>
            <a:pPr lvl="2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overflow</a:t>
            </a:r>
            <a:r>
              <a:rPr lang="hu-HU" dirty="0" smtClean="0"/>
              <a:t>_</a:t>
            </a:r>
            <a:r>
              <a:rPr lang="hu-HU" dirty="0" err="1" smtClean="0"/>
              <a:t>error</a:t>
            </a:r>
            <a:endParaRPr lang="hu-HU" dirty="0" smtClean="0"/>
          </a:p>
          <a:p>
            <a:pPr lvl="2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range</a:t>
            </a:r>
            <a:r>
              <a:rPr lang="hu-HU" dirty="0" smtClean="0"/>
              <a:t>_</a:t>
            </a:r>
            <a:r>
              <a:rPr lang="hu-HU" dirty="0" err="1" smtClean="0"/>
              <a:t>error</a:t>
            </a:r>
            <a:endParaRPr lang="hu-HU" dirty="0" smtClean="0"/>
          </a:p>
          <a:p>
            <a:pPr lvl="2"/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underflow</a:t>
            </a:r>
            <a:r>
              <a:rPr lang="hu-HU" dirty="0" smtClean="0"/>
              <a:t>_</a:t>
            </a:r>
            <a:r>
              <a:rPr lang="hu-HU" dirty="0" err="1" smtClean="0"/>
              <a:t>error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167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1" y="0"/>
            <a:ext cx="682654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88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Hibajelző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A hibajelző objektumok olyan objektumok, amelyeket használhatunk arra, hogy jelentsük az értékeket és a kivételeket, amelyek egy függvénytől visszatérnek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következő példa </a:t>
            </a:r>
            <a:r>
              <a:rPr lang="hu-HU" dirty="0"/>
              <a:t>bemutatja, hogyan lehet hibajelző objektumokat használni a hibakezelés során. Az </a:t>
            </a:r>
            <a:r>
              <a:rPr lang="hu-HU" dirty="0" err="1" smtClean="0"/>
              <a:t>divide</a:t>
            </a:r>
            <a:r>
              <a:rPr lang="hu-HU" dirty="0"/>
              <a:t> függvény egy hibajelző objektummal tér vissza, ha a </a:t>
            </a:r>
            <a:r>
              <a:rPr lang="hu-HU" dirty="0" smtClean="0"/>
              <a:t>b</a:t>
            </a:r>
            <a:r>
              <a:rPr lang="hu-HU" dirty="0"/>
              <a:t> értéke nulla, akkor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errc</a:t>
            </a:r>
            <a:r>
              <a:rPr lang="hu-HU" dirty="0" smtClean="0"/>
              <a:t>::</a:t>
            </a:r>
            <a:r>
              <a:rPr lang="hu-HU" dirty="0" err="1" smtClean="0"/>
              <a:t>invalid</a:t>
            </a:r>
            <a:r>
              <a:rPr lang="hu-HU" dirty="0" smtClean="0"/>
              <a:t>_</a:t>
            </a:r>
            <a:r>
              <a:rPr lang="hu-HU" dirty="0" err="1" smtClean="0"/>
              <a:t>argument</a:t>
            </a:r>
            <a:r>
              <a:rPr lang="hu-HU" dirty="0"/>
              <a:t> hibát jelentjük. A </a:t>
            </a:r>
            <a:r>
              <a:rPr lang="hu-HU" dirty="0" smtClean="0"/>
              <a:t>main</a:t>
            </a:r>
            <a:r>
              <a:rPr lang="hu-HU" dirty="0"/>
              <a:t> függvényben az </a:t>
            </a:r>
            <a:r>
              <a:rPr lang="hu-HU" dirty="0" err="1" smtClean="0"/>
              <a:t>ec</a:t>
            </a:r>
            <a:r>
              <a:rPr lang="hu-HU" dirty="0"/>
              <a:t> változó </a:t>
            </a:r>
            <a:r>
              <a:rPr lang="hu-HU" dirty="0" smtClean="0"/>
              <a:t>értékét </a:t>
            </a:r>
            <a:r>
              <a:rPr lang="hu-HU" dirty="0"/>
              <a:t>vizsgáljuk, és ha nem nulla, akkor az </a:t>
            </a:r>
            <a:r>
              <a:rPr lang="hu-HU" dirty="0" err="1" smtClean="0"/>
              <a:t>ec.message</a:t>
            </a:r>
            <a:r>
              <a:rPr lang="hu-HU" dirty="0" smtClean="0"/>
              <a:t>()</a:t>
            </a:r>
            <a:r>
              <a:rPr lang="hu-HU" dirty="0"/>
              <a:t> függvénnyel kiírjuk az üzenetet, ellenkező esetben pedig kiírjuk az eredményt.</a:t>
            </a:r>
          </a:p>
        </p:txBody>
      </p:sp>
    </p:spTree>
    <p:extLst>
      <p:ext uri="{BB962C8B-B14F-4D97-AF65-F5344CB8AC3E}">
        <p14:creationId xmlns:p14="http://schemas.microsoft.com/office/powerpoint/2010/main" val="67802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Hibajelző objektumok</a:t>
            </a:r>
            <a:endParaRPr lang="hu-H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81545"/>
            <a:ext cx="6530459" cy="569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26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Resource</a:t>
            </a:r>
            <a:r>
              <a:rPr lang="hu-HU" dirty="0" smtClean="0"/>
              <a:t> </a:t>
            </a:r>
            <a:r>
              <a:rPr lang="hu-HU" dirty="0" err="1" smtClean="0"/>
              <a:t>Acquisition</a:t>
            </a:r>
            <a:r>
              <a:rPr lang="hu-HU" dirty="0" smtClean="0"/>
              <a:t> Is </a:t>
            </a:r>
            <a:r>
              <a:rPr lang="hu-HU" dirty="0" err="1" smtClean="0"/>
              <a:t>Initialization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smtClean="0"/>
              <a:t>RAII </a:t>
            </a:r>
            <a:r>
              <a:rPr lang="hu-HU" dirty="0"/>
              <a:t>egy programozási technika, amely a </a:t>
            </a:r>
            <a:r>
              <a:rPr lang="hu-HU" dirty="0" err="1"/>
              <a:t>forrásfelszabadítást</a:t>
            </a:r>
            <a:r>
              <a:rPr lang="hu-HU" dirty="0"/>
              <a:t> egy objektum élettartamának végeztekor végzi el. Az objektum az élettartama alatt birtokolja a forrásokat, és amikor az objektum megsemmisül, a forrásokat felszabadítja.</a:t>
            </a:r>
          </a:p>
        </p:txBody>
      </p:sp>
    </p:spTree>
    <p:extLst>
      <p:ext uri="{BB962C8B-B14F-4D97-AF65-F5344CB8AC3E}">
        <p14:creationId xmlns:p14="http://schemas.microsoft.com/office/powerpoint/2010/main" val="404336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RAII</a:t>
            </a:r>
            <a:endParaRPr lang="hu-H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9" y="1124744"/>
            <a:ext cx="7979275" cy="574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92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Assert</a:t>
            </a:r>
            <a:r>
              <a:rPr lang="hu-HU" dirty="0" smtClean="0"/>
              <a:t> makró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assert</a:t>
            </a:r>
            <a:r>
              <a:rPr lang="hu-HU" dirty="0"/>
              <a:t> makró azt ellenőrzi, hogy egy adott kifejezés igaz-e, és ha nem, akkor az </a:t>
            </a:r>
            <a:r>
              <a:rPr lang="hu-HU" dirty="0" err="1"/>
              <a:t>assert</a:t>
            </a:r>
            <a:r>
              <a:rPr lang="hu-HU" dirty="0"/>
              <a:t> makró egy üzenetet dob, amely jelzi a hibát. Az </a:t>
            </a:r>
            <a:r>
              <a:rPr lang="hu-HU" dirty="0" err="1"/>
              <a:t>assert</a:t>
            </a:r>
            <a:r>
              <a:rPr lang="hu-HU" dirty="0"/>
              <a:t> makró akkor hasznos, ha a program futás közbeni hibákat kell megtalálni és javítani.</a:t>
            </a:r>
          </a:p>
        </p:txBody>
      </p:sp>
    </p:spTree>
    <p:extLst>
      <p:ext uri="{BB962C8B-B14F-4D97-AF65-F5344CB8AC3E}">
        <p14:creationId xmlns:p14="http://schemas.microsoft.com/office/powerpoint/2010/main" val="236084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Assert</a:t>
            </a:r>
            <a:r>
              <a:rPr lang="hu-HU" dirty="0" smtClean="0"/>
              <a:t> makró</a:t>
            </a:r>
            <a:endParaRPr lang="hu-H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3" y="1628800"/>
            <a:ext cx="851109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33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Assert</a:t>
            </a:r>
            <a:r>
              <a:rPr lang="hu-HU" dirty="0" smtClean="0"/>
              <a:t> makró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fenti kódban az </a:t>
            </a:r>
            <a:r>
              <a:rPr lang="hu-HU" dirty="0" err="1" smtClean="0"/>
              <a:t>assert</a:t>
            </a:r>
            <a:r>
              <a:rPr lang="hu-HU" dirty="0" smtClean="0"/>
              <a:t>(a &lt; b)</a:t>
            </a:r>
            <a:r>
              <a:rPr lang="hu-HU" dirty="0"/>
              <a:t> kifejezés ellenőrzi, hogy az </a:t>
            </a:r>
            <a:r>
              <a:rPr lang="hu-HU" dirty="0" smtClean="0"/>
              <a:t>a</a:t>
            </a:r>
            <a:r>
              <a:rPr lang="hu-HU" dirty="0"/>
              <a:t> változó kisebb-e, mint a </a:t>
            </a:r>
            <a:r>
              <a:rPr lang="hu-HU" dirty="0" smtClean="0"/>
              <a:t>b</a:t>
            </a:r>
            <a:r>
              <a:rPr lang="hu-HU" dirty="0"/>
              <a:t> változó. Ha az </a:t>
            </a:r>
            <a:r>
              <a:rPr lang="hu-HU" dirty="0" smtClean="0"/>
              <a:t>a &lt; b</a:t>
            </a:r>
            <a:r>
              <a:rPr lang="hu-HU" dirty="0"/>
              <a:t> kifejezés hamis, az </a:t>
            </a:r>
            <a:r>
              <a:rPr lang="hu-HU" dirty="0" err="1"/>
              <a:t>assert</a:t>
            </a:r>
            <a:r>
              <a:rPr lang="hu-HU" dirty="0"/>
              <a:t> makró egy üzenetet dob, amely jelzi a hibát. Az </a:t>
            </a:r>
            <a:r>
              <a:rPr lang="hu-HU" dirty="0" err="1"/>
              <a:t>assert</a:t>
            </a:r>
            <a:r>
              <a:rPr lang="hu-HU" dirty="0"/>
              <a:t> makró különösen hasznos, ha a programozók szeretnék kiszűrni az olyan hibákat, mint például a </a:t>
            </a:r>
            <a:r>
              <a:rPr lang="hu-HU" dirty="0" err="1"/>
              <a:t>nullpointer</a:t>
            </a:r>
            <a:r>
              <a:rPr lang="hu-HU" dirty="0"/>
              <a:t> hivatkozások és az érvénytelen </a:t>
            </a:r>
            <a:r>
              <a:rPr lang="hu-HU" dirty="0" err="1"/>
              <a:t>memóriahozzáférések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16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unexpected</a:t>
            </a:r>
            <a:r>
              <a:rPr lang="hu-HU" dirty="0" smtClean="0"/>
              <a:t>: </a:t>
            </a:r>
            <a:r>
              <a:rPr lang="hu-HU" dirty="0"/>
              <a:t>Ez a függvény meghívódik, ha nem </a:t>
            </a:r>
            <a:r>
              <a:rPr lang="hu-HU" dirty="0" smtClean="0"/>
              <a:t>létezik kivételkezelő blokk, </a:t>
            </a:r>
            <a:r>
              <a:rPr lang="hu-HU" dirty="0"/>
              <a:t>és egy kivétel jön létre a kódban. A függvény általában olyan dolgokat végez, mint a hibajelentés, a naplózás vagy a program leállítása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terminate</a:t>
            </a:r>
            <a:r>
              <a:rPr lang="hu-HU" dirty="0" smtClean="0"/>
              <a:t>: </a:t>
            </a:r>
            <a:r>
              <a:rPr lang="hu-HU" dirty="0"/>
              <a:t>Ez a függvény meghívódik, ha egy kivétel elér egy olyan pontot, ahol nincs hozzárendelt </a:t>
            </a:r>
            <a:r>
              <a:rPr lang="hu-HU" dirty="0" smtClean="0"/>
              <a:t>kivételkezelő blokk</a:t>
            </a:r>
            <a:r>
              <a:rPr lang="hu-HU" dirty="0"/>
              <a:t>, és a kivétel nem kezelhető. </a:t>
            </a:r>
            <a:endParaRPr lang="hu-HU" dirty="0" smtClean="0"/>
          </a:p>
          <a:p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unexpected</a:t>
            </a:r>
            <a:r>
              <a:rPr lang="hu-HU" dirty="0" smtClean="0"/>
              <a:t>_</a:t>
            </a:r>
            <a:r>
              <a:rPr lang="hu-HU" dirty="0" err="1" smtClean="0"/>
              <a:t>handler</a:t>
            </a:r>
            <a:r>
              <a:rPr lang="hu-HU" dirty="0" smtClean="0"/>
              <a:t> és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terminate</a:t>
            </a:r>
            <a:r>
              <a:rPr lang="hu-HU" dirty="0" smtClean="0"/>
              <a:t>_</a:t>
            </a:r>
            <a:r>
              <a:rPr lang="hu-HU" dirty="0" err="1" smtClean="0"/>
              <a:t>handler</a:t>
            </a:r>
            <a:r>
              <a:rPr lang="hu-HU" dirty="0" smtClean="0"/>
              <a:t>: </a:t>
            </a:r>
            <a:r>
              <a:rPr lang="hu-HU" dirty="0"/>
              <a:t>Ezek a függvények testre szabhatók, és hasznosak lehetnek olyan speciális hibakezelési </a:t>
            </a:r>
            <a:r>
              <a:rPr lang="hu-HU" dirty="0" smtClean="0"/>
              <a:t>esetekben, </a:t>
            </a:r>
            <a:r>
              <a:rPr lang="hu-HU" dirty="0"/>
              <a:t>amikor </a:t>
            </a:r>
            <a:r>
              <a:rPr lang="hu-HU" dirty="0" smtClean="0"/>
              <a:t>az előbbi kettő </a:t>
            </a:r>
            <a:r>
              <a:rPr lang="hu-HU" dirty="0"/>
              <a:t>nem megfelelő.</a:t>
            </a:r>
          </a:p>
        </p:txBody>
      </p:sp>
    </p:spTree>
    <p:extLst>
      <p:ext uri="{BB962C8B-B14F-4D97-AF65-F5344CB8AC3E}">
        <p14:creationId xmlns:p14="http://schemas.microsoft.com/office/powerpoint/2010/main" val="21328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hibakezelés a programozás fontos része, és elengedhetetlen a megbízható, hatékony és biztonságos kód írásához. A C++ nyelvben számos lehetőség áll rendelkezésre a hibák kezelésére, például visszatérési értékkel, kivételekkel és hibajelző </a:t>
            </a:r>
            <a:r>
              <a:rPr lang="hu-HU" dirty="0" smtClean="0"/>
              <a:t>objektumokkal.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758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Memóriakezelési hibák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Az egyik leggyakoribb hibatípus a memóriakezelési hiba, amely akkor következik be, amikor egy program nem megfelelően kezeli a memóriát. Ez a hiba olyan formában jelentkezhet, mint a memóriafoglalás vagy felszabadítás hibái, a memória túlcsordulása vagy a NULL mutatók hozzáférési kísérlete</a:t>
            </a:r>
            <a:r>
              <a:rPr lang="hu-HU" dirty="0" smtClean="0"/>
              <a:t>.</a:t>
            </a:r>
          </a:p>
          <a:p>
            <a:r>
              <a:rPr lang="hu-HU" dirty="0"/>
              <a:t>A memóriakezelési hibák kezelésének egyik módja a </a:t>
            </a:r>
            <a:r>
              <a:rPr lang="hu-HU" dirty="0" err="1" smtClean="0"/>
              <a:t>try-catch</a:t>
            </a:r>
            <a:r>
              <a:rPr lang="hu-HU" dirty="0"/>
              <a:t> blokk használata. A memóriakezelési hibákra vonatkozó kivételek közé tartozik például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bad</a:t>
            </a:r>
            <a:r>
              <a:rPr lang="hu-HU" dirty="0" smtClean="0"/>
              <a:t>_</a:t>
            </a:r>
            <a:r>
              <a:rPr lang="hu-HU" dirty="0" err="1" smtClean="0"/>
              <a:t>alloc</a:t>
            </a:r>
            <a:r>
              <a:rPr lang="hu-HU" dirty="0"/>
              <a:t> kivétel, amely akkor keletkezik, ha az operációs rendszer nem tud elegendő memóriát biztosítani a program számára.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835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Memóriakezelési hibák</a:t>
            </a:r>
            <a:endParaRPr lang="hu-H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5" y="2060848"/>
            <a:ext cx="824934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54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Nothrow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Ezenkívül az </a:t>
            </a:r>
            <a:r>
              <a:rPr lang="hu-HU" sz="2800" dirty="0" err="1" smtClean="0"/>
              <a:t>std</a:t>
            </a:r>
            <a:r>
              <a:rPr lang="hu-HU" sz="2800" dirty="0" smtClean="0"/>
              <a:t>::</a:t>
            </a:r>
            <a:r>
              <a:rPr lang="hu-HU" sz="2800" dirty="0" err="1" smtClean="0"/>
              <a:t>nothrow</a:t>
            </a:r>
            <a:r>
              <a:rPr lang="hu-HU" sz="2800" dirty="0"/>
              <a:t> kulcsszó használható a </a:t>
            </a:r>
            <a:r>
              <a:rPr lang="hu-HU" sz="2800" dirty="0" err="1" smtClean="0"/>
              <a:t>new</a:t>
            </a:r>
            <a:r>
              <a:rPr lang="hu-HU" sz="2800" dirty="0"/>
              <a:t> operátorral történő memóriafoglalás esetén, amely esetben nem dob kivételt, ha a memóriafoglalás nem sikerült, hanem </a:t>
            </a:r>
            <a:r>
              <a:rPr lang="hu-HU" sz="2800" dirty="0" smtClean="0"/>
              <a:t>NULL</a:t>
            </a:r>
            <a:r>
              <a:rPr lang="hu-HU" sz="2800" dirty="0"/>
              <a:t> mutatót ad vissza. Az alábbi kód mutatja a </a:t>
            </a:r>
            <a:r>
              <a:rPr lang="hu-HU" sz="2800" dirty="0" err="1" smtClean="0"/>
              <a:t>std</a:t>
            </a:r>
            <a:r>
              <a:rPr lang="hu-HU" sz="2800" dirty="0" smtClean="0"/>
              <a:t>::</a:t>
            </a:r>
            <a:r>
              <a:rPr lang="hu-HU" sz="2800" dirty="0" err="1" smtClean="0"/>
              <a:t>nothrow</a:t>
            </a:r>
            <a:r>
              <a:rPr lang="hu-HU" sz="2800" dirty="0"/>
              <a:t> használatát</a:t>
            </a:r>
            <a:r>
              <a:rPr lang="hu-HU" sz="2800" dirty="0" smtClean="0"/>
              <a:t>:</a:t>
            </a:r>
          </a:p>
          <a:p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933056"/>
            <a:ext cx="7981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77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Fájlkezelési hibák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fájlkezelési hibák gyakran akkor merülnek fel, amikor a program fájlokat olvas vagy ír. Ezek a hibák olyan formában jelentkezhetnek, mint a fájl nem található, a fájl nem olvasható vagy nem írható</a:t>
            </a:r>
            <a:r>
              <a:rPr lang="hu-HU" dirty="0" smtClean="0"/>
              <a:t>.</a:t>
            </a:r>
          </a:p>
          <a:p>
            <a:r>
              <a:rPr lang="hu-HU" dirty="0"/>
              <a:t>A fájlkezelési hibák kezelésének egyik módja a </a:t>
            </a:r>
            <a:r>
              <a:rPr lang="hu-HU" dirty="0" err="1" smtClean="0"/>
              <a:t>try-catch</a:t>
            </a:r>
            <a:r>
              <a:rPr lang="hu-HU" dirty="0"/>
              <a:t> blokk használata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ifstream</a:t>
            </a:r>
            <a:r>
              <a:rPr lang="hu-HU" dirty="0"/>
              <a:t> vagy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ofstream</a:t>
            </a:r>
            <a:r>
              <a:rPr lang="hu-HU" dirty="0"/>
              <a:t> objektumok használatakor. Az alábbi kód mutatja, hogyan lehet kezelni az ilyen hibákat egy </a:t>
            </a:r>
            <a:r>
              <a:rPr lang="hu-HU" dirty="0" err="1" smtClean="0"/>
              <a:t>try-catch</a:t>
            </a:r>
            <a:r>
              <a:rPr lang="hu-HU" dirty="0"/>
              <a:t> blokkban:</a:t>
            </a:r>
          </a:p>
        </p:txBody>
      </p:sp>
    </p:spTree>
    <p:extLst>
      <p:ext uri="{BB962C8B-B14F-4D97-AF65-F5344CB8AC3E}">
        <p14:creationId xmlns:p14="http://schemas.microsoft.com/office/powerpoint/2010/main" val="358320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Fájlkezelési hiba</a:t>
            </a:r>
            <a:endParaRPr lang="hu-H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3" y="2132856"/>
            <a:ext cx="863195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4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Típushibák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típushibák akkor fordulnak elő, amikor a program nem megfelelő típusú adatokat használ vagy kezel. Ez a hiba olyan formában jelentkezhet, mint az összeadás vagy szorzás típushiba, az inkompatibilis típusú argumentumok használata vagy a típushibák azonosítatlan okok miatt. </a:t>
            </a:r>
            <a:endParaRPr lang="hu-HU" dirty="0" smtClean="0"/>
          </a:p>
          <a:p>
            <a:r>
              <a:rPr lang="hu-HU" dirty="0"/>
              <a:t>A típushibák kezelésének egyik módja az `</a:t>
            </a:r>
            <a:r>
              <a:rPr lang="hu-HU" dirty="0" err="1"/>
              <a:t>assert</a:t>
            </a:r>
            <a:r>
              <a:rPr lang="hu-HU" dirty="0"/>
              <a:t>` makró használata. Az `</a:t>
            </a:r>
            <a:r>
              <a:rPr lang="hu-HU" dirty="0" err="1"/>
              <a:t>assert</a:t>
            </a:r>
            <a:r>
              <a:rPr lang="hu-HU" dirty="0"/>
              <a:t>` makró egy kifejezést értékel, és ha az hamis, akkor az `</a:t>
            </a:r>
            <a:r>
              <a:rPr lang="hu-HU" dirty="0" err="1"/>
              <a:t>assert</a:t>
            </a:r>
            <a:r>
              <a:rPr lang="hu-HU" dirty="0"/>
              <a:t>` makró dob egy `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assertion</a:t>
            </a:r>
            <a:r>
              <a:rPr lang="hu-HU" dirty="0"/>
              <a:t>_</a:t>
            </a:r>
            <a:r>
              <a:rPr lang="hu-HU" dirty="0" err="1"/>
              <a:t>failed</a:t>
            </a:r>
            <a:r>
              <a:rPr lang="hu-HU" dirty="0"/>
              <a:t>` kivételt</a:t>
            </a:r>
            <a:r>
              <a:rPr lang="hu-HU" dirty="0" smtClean="0"/>
              <a:t>.</a:t>
            </a:r>
            <a:br>
              <a:rPr lang="hu-HU" dirty="0" smtClean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07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type</a:t>
            </a:r>
            <a:r>
              <a:rPr lang="hu-HU" dirty="0" smtClean="0"/>
              <a:t>_</a:t>
            </a:r>
            <a:r>
              <a:rPr lang="hu-HU" dirty="0" err="1" smtClean="0"/>
              <a:t>info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type</a:t>
            </a:r>
            <a:r>
              <a:rPr lang="hu-HU" dirty="0" smtClean="0"/>
              <a:t>_</a:t>
            </a:r>
            <a:r>
              <a:rPr lang="hu-HU" dirty="0" err="1" smtClean="0"/>
              <a:t>info</a:t>
            </a:r>
            <a:r>
              <a:rPr lang="hu-HU" dirty="0"/>
              <a:t> osztály használható típusinformációk lekérdezésére a program futása közben. 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2" y="3284984"/>
            <a:ext cx="7972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5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Gyakori hibák a kivételkezelés során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megfelelő típusú kivétel dobása</a:t>
            </a:r>
            <a:r>
              <a:rPr lang="hu-HU" dirty="0" smtClean="0"/>
              <a:t>: </a:t>
            </a:r>
            <a:r>
              <a:rPr lang="hu-HU" dirty="0"/>
              <a:t>A C++ nyelv lehetővé teszi kivételek dobását bármilyen típusból, de általában csak azokat a típusokat érdemes használni, amelyek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exception</a:t>
            </a:r>
            <a:r>
              <a:rPr lang="hu-HU" dirty="0"/>
              <a:t> osztályból származnak. A nem megfelelő típusú kivétel dobása nem teszi lehetővé a kivétel kezelését, mivel a kezelő általában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exception</a:t>
            </a:r>
            <a:r>
              <a:rPr lang="hu-HU" dirty="0"/>
              <a:t> típust használja.</a:t>
            </a:r>
          </a:p>
        </p:txBody>
      </p:sp>
    </p:spTree>
    <p:extLst>
      <p:ext uri="{BB962C8B-B14F-4D97-AF65-F5344CB8AC3E}">
        <p14:creationId xmlns:p14="http://schemas.microsoft.com/office/powerpoint/2010/main" val="267063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Nem megfelelő típusú kivétel dobása</a:t>
            </a:r>
            <a:endParaRPr lang="hu-H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4" y="2204864"/>
            <a:ext cx="810920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Nincs </a:t>
            </a:r>
            <a:r>
              <a:rPr lang="hu-HU" dirty="0" err="1" smtClean="0"/>
              <a:t>throw</a:t>
            </a:r>
            <a:r>
              <a:rPr lang="hu-HU" dirty="0" smtClean="0"/>
              <a:t> az osztály </a:t>
            </a:r>
            <a:r>
              <a:rPr lang="hu-HU" dirty="0" err="1" smtClean="0"/>
              <a:t>what</a:t>
            </a:r>
            <a:r>
              <a:rPr lang="hu-HU" dirty="0" smtClean="0"/>
              <a:t> metódusánál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exception</a:t>
            </a:r>
            <a:r>
              <a:rPr lang="hu-HU" dirty="0"/>
              <a:t> osztály </a:t>
            </a:r>
            <a:r>
              <a:rPr lang="hu-HU" dirty="0" err="1" smtClean="0"/>
              <a:t>what</a:t>
            </a:r>
            <a:r>
              <a:rPr lang="hu-HU" dirty="0" smtClean="0"/>
              <a:t>()</a:t>
            </a:r>
            <a:r>
              <a:rPr lang="hu-HU" dirty="0"/>
              <a:t> metódusa egy </a:t>
            </a:r>
            <a:r>
              <a:rPr lang="hu-HU" dirty="0" err="1" smtClean="0"/>
              <a:t>const</a:t>
            </a:r>
            <a:r>
              <a:rPr lang="hu-HU" dirty="0" smtClean="0"/>
              <a:t> </a:t>
            </a:r>
            <a:r>
              <a:rPr lang="hu-HU" dirty="0" err="1" smtClean="0"/>
              <a:t>char</a:t>
            </a:r>
            <a:r>
              <a:rPr lang="hu-HU" dirty="0" smtClean="0"/>
              <a:t>*</a:t>
            </a:r>
            <a:r>
              <a:rPr lang="hu-HU" dirty="0"/>
              <a:t> típusú szöveget ad vissza, amely leírja a kivételt. Fontos, hogy ezt a </a:t>
            </a:r>
            <a:r>
              <a:rPr lang="hu-HU" dirty="0" smtClean="0"/>
              <a:t>metódust </a:t>
            </a:r>
            <a:r>
              <a:rPr lang="hu-HU" dirty="0" err="1" smtClean="0"/>
              <a:t>const</a:t>
            </a:r>
            <a:r>
              <a:rPr lang="hu-HU" dirty="0" smtClean="0"/>
              <a:t> kulcsszóval a függvény definíciója előtt</a:t>
            </a:r>
            <a:r>
              <a:rPr lang="hu-HU" dirty="0" smtClean="0"/>
              <a:t> írjuk </a:t>
            </a:r>
            <a:r>
              <a:rPr lang="hu-HU" dirty="0"/>
              <a:t>meg </a:t>
            </a:r>
            <a:r>
              <a:rPr lang="hu-HU" dirty="0" smtClean="0"/>
              <a:t>és </a:t>
            </a:r>
            <a:r>
              <a:rPr lang="hu-HU" dirty="0"/>
              <a:t>hogy az </a:t>
            </a:r>
            <a:r>
              <a:rPr lang="hu-HU" dirty="0" err="1" smtClean="0"/>
              <a:t>throw</a:t>
            </a:r>
            <a:r>
              <a:rPr lang="hu-HU" dirty="0"/>
              <a:t> kulcsszóval jelezzük a metódusból származó kivételeket.</a:t>
            </a:r>
          </a:p>
        </p:txBody>
      </p:sp>
    </p:spTree>
    <p:extLst>
      <p:ext uri="{BB962C8B-B14F-4D97-AF65-F5344CB8AC3E}">
        <p14:creationId xmlns:p14="http://schemas.microsoft.com/office/powerpoint/2010/main" val="316751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Hibakezelési módszerek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Visszatérési érték: </a:t>
            </a:r>
            <a:r>
              <a:rPr lang="hu-HU" dirty="0"/>
              <a:t>Az eljárások és függvények visszatérési értéket adnak vissza, amely jelzi, hogy az adott művelet sikeres volt-e vagy sem. A visszatérési érték segítségével a hívó fél könnyen ellenőrizheti, hogy az adott művelet sikeres volt-e vagy sem, és ennek megfelelően hibakezelést végezhet.</a:t>
            </a:r>
          </a:p>
        </p:txBody>
      </p:sp>
    </p:spTree>
    <p:extLst>
      <p:ext uri="{BB962C8B-B14F-4D97-AF65-F5344CB8AC3E}">
        <p14:creationId xmlns:p14="http://schemas.microsoft.com/office/powerpoint/2010/main" val="350023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Nincs </a:t>
            </a:r>
            <a:r>
              <a:rPr lang="hu-HU" dirty="0" err="1" smtClean="0"/>
              <a:t>throw</a:t>
            </a:r>
            <a:r>
              <a:rPr lang="hu-HU" dirty="0" smtClean="0"/>
              <a:t> az osztály </a:t>
            </a:r>
            <a:r>
              <a:rPr lang="hu-HU" dirty="0" err="1" smtClean="0"/>
              <a:t>what</a:t>
            </a:r>
            <a:r>
              <a:rPr lang="hu-HU" dirty="0" smtClean="0"/>
              <a:t> metódusánál</a:t>
            </a:r>
            <a:endParaRPr lang="hu-H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62086"/>
            <a:ext cx="8066697" cy="460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921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Nem konkrét hibaüzenet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kivételüzenetnek konkrét, értelmes szöveget kell tartalmaznia, hogy segítségünkre legyen a hibakeresés során. Általános vagy semmitmondó üzenetek használata csak nehezíti a hibakeresést.</a:t>
            </a:r>
          </a:p>
        </p:txBody>
      </p:sp>
    </p:spTree>
    <p:extLst>
      <p:ext uri="{BB962C8B-B14F-4D97-AF65-F5344CB8AC3E}">
        <p14:creationId xmlns:p14="http://schemas.microsoft.com/office/powerpoint/2010/main" val="164140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Nem konkrét hibaüzenet használata</a:t>
            </a:r>
            <a:endParaRPr lang="hu-H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3" y="1484784"/>
            <a:ext cx="830194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058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megfelelően kezelt kivétel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Ha nem kezeljük megfelelően a kivételt, akkor a program futása leállhat, vagy súlyos hibákhoz vezethet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következő </a:t>
            </a:r>
            <a:r>
              <a:rPr lang="hu-HU" dirty="0"/>
              <a:t>példakódban az </a:t>
            </a:r>
            <a:r>
              <a:rPr lang="hu-HU" dirty="0" err="1" smtClean="0"/>
              <a:t>divide</a:t>
            </a:r>
            <a:r>
              <a:rPr lang="hu-HU" dirty="0" smtClean="0"/>
              <a:t>()</a:t>
            </a:r>
            <a:r>
              <a:rPr lang="hu-HU" dirty="0"/>
              <a:t> függvény egy kivételt dob, ha a </a:t>
            </a:r>
            <a:r>
              <a:rPr lang="hu-HU" dirty="0" smtClean="0"/>
              <a:t>b</a:t>
            </a:r>
            <a:r>
              <a:rPr lang="hu-HU" dirty="0"/>
              <a:t> értéke nulla. Azonban a </a:t>
            </a:r>
            <a:r>
              <a:rPr lang="hu-HU" dirty="0" smtClean="0"/>
              <a:t>main()</a:t>
            </a:r>
            <a:r>
              <a:rPr lang="hu-HU" dirty="0"/>
              <a:t> függvény nem ellenőrzi, hogy a kivétel keletkezett-e, hanem egyszerűen kiírja a "Program </a:t>
            </a:r>
            <a:r>
              <a:rPr lang="hu-HU" dirty="0" err="1"/>
              <a:t>continues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..." szöveget. Ennek eredményeként az alkalmazás hibás működést eredményez, és az eredmények nem helyesek. Ha a </a:t>
            </a:r>
            <a:r>
              <a:rPr lang="hu-HU" dirty="0" smtClean="0"/>
              <a:t>main()</a:t>
            </a:r>
            <a:r>
              <a:rPr lang="hu-HU" dirty="0"/>
              <a:t> függvény helyesen kezelné a kivételt, az alkalmazás helyesen futna tovább.</a:t>
            </a:r>
          </a:p>
        </p:txBody>
      </p:sp>
    </p:spTree>
    <p:extLst>
      <p:ext uri="{BB962C8B-B14F-4D97-AF65-F5344CB8AC3E}">
        <p14:creationId xmlns:p14="http://schemas.microsoft.com/office/powerpoint/2010/main" val="3392112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megfelelően kezelt kivétel</a:t>
            </a:r>
            <a:endParaRPr lang="hu-H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4903"/>
            <a:ext cx="5904656" cy="558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51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Nem megfelelő kivétel típus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Ha nem megfelelő kivétel típust használunk, akkor a kódunk nehezen karbantarthatóvá válhat. A kivétel típusának megválasztásakor figyelembe kell vennünk az adott helyzetet és az elvárt hibát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következő esetben </a:t>
            </a:r>
            <a:r>
              <a:rPr lang="hu-HU" dirty="0"/>
              <a:t>a </a:t>
            </a:r>
            <a:r>
              <a:rPr lang="hu-HU" dirty="0" err="1" smtClean="0"/>
              <a:t>MyException</a:t>
            </a:r>
            <a:r>
              <a:rPr lang="hu-HU" dirty="0"/>
              <a:t> nem leszármazik a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exception</a:t>
            </a:r>
            <a:r>
              <a:rPr lang="hu-HU" dirty="0"/>
              <a:t> osztályból, ami nem ideális megoldás, mivel ez az osztály tartalmazza a kivétel típusának lekérdezését lehetővé tevő </a:t>
            </a:r>
            <a:r>
              <a:rPr lang="hu-HU" dirty="0" err="1" smtClean="0"/>
              <a:t>what</a:t>
            </a:r>
            <a:r>
              <a:rPr lang="hu-HU" dirty="0" smtClean="0"/>
              <a:t>()</a:t>
            </a:r>
            <a:r>
              <a:rPr lang="hu-HU" dirty="0"/>
              <a:t> metódust.</a:t>
            </a:r>
          </a:p>
        </p:txBody>
      </p:sp>
    </p:spTree>
    <p:extLst>
      <p:ext uri="{BB962C8B-B14F-4D97-AF65-F5344CB8AC3E}">
        <p14:creationId xmlns:p14="http://schemas.microsoft.com/office/powerpoint/2010/main" val="1816780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Nem megfelelő kivétel típus használata</a:t>
            </a:r>
            <a:endParaRPr lang="hu-H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92" y="1340768"/>
            <a:ext cx="6272268" cy="521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953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megfelelő hibakezelés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Ha nem megfelelően kezeljük a kivételeket, az szintén problémákat okozhat. Például, ha nem kezeljük az összes kivételt, amit egy függvény dobhat, az megbízhatatlan viselkedéshez vezethet. Ha nem jól kezeljük a kivételeket, akkor a kódunk instabil lehet, és nehéz lehet megtalálni a hibát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következő </a:t>
            </a:r>
            <a:r>
              <a:rPr lang="hu-HU" dirty="0"/>
              <a:t>esetben a </a:t>
            </a:r>
            <a:r>
              <a:rPr lang="hu-HU" dirty="0" err="1" smtClean="0"/>
              <a:t>foo</a:t>
            </a:r>
            <a:r>
              <a:rPr lang="hu-HU" dirty="0" smtClean="0"/>
              <a:t>()</a:t>
            </a:r>
            <a:r>
              <a:rPr lang="hu-HU" dirty="0"/>
              <a:t> függvény kivételt dob, ha az </a:t>
            </a:r>
            <a:r>
              <a:rPr lang="hu-HU" dirty="0" smtClean="0"/>
              <a:t>x</a:t>
            </a:r>
            <a:r>
              <a:rPr lang="hu-HU" dirty="0"/>
              <a:t> paraméter kisebb, mint 0. Azonban a </a:t>
            </a:r>
            <a:r>
              <a:rPr lang="hu-HU" dirty="0" smtClean="0"/>
              <a:t>main()</a:t>
            </a:r>
            <a:r>
              <a:rPr lang="hu-HU" dirty="0"/>
              <a:t> függvény nem kezeli ezt a kivételt megfelelően, és a program tovább fut, ami nem ideális megoldás.</a:t>
            </a:r>
          </a:p>
        </p:txBody>
      </p:sp>
    </p:spTree>
    <p:extLst>
      <p:ext uri="{BB962C8B-B14F-4D97-AF65-F5344CB8AC3E}">
        <p14:creationId xmlns:p14="http://schemas.microsoft.com/office/powerpoint/2010/main" val="204593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megfelelő hibakezelés</a:t>
            </a:r>
            <a:endParaRPr lang="hu-H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05" y="1340768"/>
            <a:ext cx="703946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272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Nem megfelelő hibakezelés a konstruktorban vagy </a:t>
            </a:r>
            <a:r>
              <a:rPr lang="hu-HU" dirty="0" err="1" smtClean="0"/>
              <a:t>destruktorban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Ha egy objektum konstruktora vagy </a:t>
            </a:r>
            <a:r>
              <a:rPr lang="hu-HU" dirty="0" err="1"/>
              <a:t>destruktora</a:t>
            </a:r>
            <a:r>
              <a:rPr lang="hu-HU" dirty="0"/>
              <a:t> dob kivételt, az súlyos hibákhoz vezethet, mivel az objektum állapota nem lesz megbízható. Éppen ezért fontos, hogy ezekben a függvényekben megfelelően kezeljük a kivételeket</a:t>
            </a:r>
            <a:r>
              <a:rPr lang="hu-HU" dirty="0" smtClean="0"/>
              <a:t>.</a:t>
            </a:r>
          </a:p>
          <a:p>
            <a:r>
              <a:rPr lang="hu-HU" dirty="0"/>
              <a:t>Ebben a példában a </a:t>
            </a:r>
            <a:r>
              <a:rPr lang="hu-HU" dirty="0" err="1" smtClean="0"/>
              <a:t>Person</a:t>
            </a:r>
            <a:r>
              <a:rPr lang="hu-HU" dirty="0"/>
              <a:t> osztály konstruktora egy kivételt dob, ha a paraméterként kapott név </a:t>
            </a:r>
            <a:r>
              <a:rPr lang="hu-HU" dirty="0" err="1"/>
              <a:t>nullpointer</a:t>
            </a:r>
            <a:r>
              <a:rPr lang="hu-HU" dirty="0"/>
              <a:t>. Azonban, amikor létrehozzuk a </a:t>
            </a:r>
            <a:r>
              <a:rPr lang="hu-HU" dirty="0" smtClean="0"/>
              <a:t>p2</a:t>
            </a:r>
            <a:r>
              <a:rPr lang="hu-HU" dirty="0"/>
              <a:t> objektumot a </a:t>
            </a:r>
            <a:r>
              <a:rPr lang="hu-HU" dirty="0" smtClean="0"/>
              <a:t>main()</a:t>
            </a:r>
            <a:r>
              <a:rPr lang="hu-HU" dirty="0"/>
              <a:t> függvényben, a konstruktor hibás paramétert kap, ami kivételt dob. Azonban a </a:t>
            </a:r>
            <a:r>
              <a:rPr lang="hu-HU" dirty="0" smtClean="0"/>
              <a:t>main()</a:t>
            </a:r>
            <a:r>
              <a:rPr lang="hu-HU" dirty="0"/>
              <a:t> függvény nem kezeli a kivételt, így a program futása hibás lesz. Emiatt a </a:t>
            </a:r>
            <a:r>
              <a:rPr lang="hu-HU" dirty="0" err="1"/>
              <a:t>destruktor</a:t>
            </a:r>
            <a:r>
              <a:rPr lang="hu-HU" dirty="0"/>
              <a:t> sem hívódik meg a </a:t>
            </a:r>
            <a:r>
              <a:rPr lang="hu-HU" dirty="0" smtClean="0"/>
              <a:t>p1</a:t>
            </a:r>
            <a:r>
              <a:rPr lang="hu-HU" dirty="0"/>
              <a:t> objektumon, mert az nem jut el a blokkjának végéig, és a </a:t>
            </a:r>
            <a:r>
              <a:rPr lang="hu-HU" dirty="0" err="1" smtClean="0"/>
              <a:t>name</a:t>
            </a:r>
            <a:r>
              <a:rPr lang="hu-HU" dirty="0"/>
              <a:t> karaktertömb memóriaterülete nem szabadul fel, ami memóriaszivárgást okozhat. Ha a </a:t>
            </a:r>
            <a:r>
              <a:rPr lang="hu-HU" dirty="0" smtClean="0"/>
              <a:t>main()</a:t>
            </a:r>
            <a:r>
              <a:rPr lang="hu-HU" dirty="0"/>
              <a:t> függvény kezelné a kivételt, az alkalmazás helyesen futna, a </a:t>
            </a:r>
            <a:r>
              <a:rPr lang="hu-HU" dirty="0" smtClean="0"/>
              <a:t>p1</a:t>
            </a:r>
            <a:r>
              <a:rPr lang="hu-HU" dirty="0"/>
              <a:t> objektum megfelelően megsemmisülne, és a memóriakezelés helyes lenne.</a:t>
            </a:r>
          </a:p>
        </p:txBody>
      </p:sp>
    </p:spTree>
    <p:extLst>
      <p:ext uri="{BB962C8B-B14F-4D97-AF65-F5344CB8AC3E}">
        <p14:creationId xmlns:p14="http://schemas.microsoft.com/office/powerpoint/2010/main" val="171604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Visszatérési érték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6918"/>
            <a:ext cx="6624735" cy="530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938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8"/>
            <a:ext cx="6408712" cy="687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66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Nem megfelelő hibakezelés konstruktorban vagy </a:t>
            </a:r>
            <a:r>
              <a:rPr lang="hu-HU" dirty="0" err="1" smtClean="0"/>
              <a:t>destruktorban</a:t>
            </a:r>
            <a:endParaRPr lang="hu-HU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5" y="2060848"/>
            <a:ext cx="8271225" cy="353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647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Nem megfelelő típusú kivételt dobunk: Ha a kivétel típusa nem megfelelően van definiálva, vagy nem felel meg a dobott kivételhez, az azonosítás nehézséget okozhat, és a hibák kezelése nehézkessé válhat.</a:t>
            </a:r>
          </a:p>
          <a:p>
            <a:r>
              <a:rPr lang="hu-HU" dirty="0"/>
              <a:t>Túl sok kivételt dobunk: Ha túl sok kivételt dobunk, akkor az kihatással lehet az alkalmazás teljesítményére, és a hibák kezelése nehézkessé válhat.</a:t>
            </a:r>
          </a:p>
          <a:p>
            <a:r>
              <a:rPr lang="hu-HU" dirty="0"/>
              <a:t>Nem jól használjuk a </a:t>
            </a:r>
            <a:r>
              <a:rPr lang="hu-HU" dirty="0" err="1"/>
              <a:t>try-catch</a:t>
            </a:r>
            <a:r>
              <a:rPr lang="hu-HU" dirty="0"/>
              <a:t> blokkokat: Ha a </a:t>
            </a:r>
            <a:r>
              <a:rPr lang="hu-HU" dirty="0" err="1"/>
              <a:t>try-catch</a:t>
            </a:r>
            <a:r>
              <a:rPr lang="hu-HU" dirty="0"/>
              <a:t> blokkokat nem megfelelően használjuk, akkor a hibák kezelése nehézkessé válhat. Például, ha a </a:t>
            </a:r>
            <a:r>
              <a:rPr lang="hu-HU" dirty="0" err="1"/>
              <a:t>try</a:t>
            </a:r>
            <a:r>
              <a:rPr lang="hu-HU" dirty="0"/>
              <a:t> blokkban olyan kódot helyezünk el, amely nem dobhat kivételt, akkor az üres </a:t>
            </a:r>
            <a:r>
              <a:rPr lang="hu-HU" dirty="0" err="1"/>
              <a:t>catch</a:t>
            </a:r>
            <a:r>
              <a:rPr lang="hu-HU" dirty="0"/>
              <a:t> blokkot nem használjuk.</a:t>
            </a:r>
          </a:p>
          <a:p>
            <a:r>
              <a:rPr lang="hu-HU" dirty="0"/>
              <a:t>Nem kezeljük megfelelően a kivételeket: Ha nem kezeljük megfelelően a kivételeket, az alkalmazás futása megszakadhat. Például, ha nem definiáljuk a kivétel típusát, és nem kezeljük azokat a </a:t>
            </a:r>
            <a:r>
              <a:rPr lang="hu-HU" dirty="0" err="1"/>
              <a:t>try-catch</a:t>
            </a:r>
            <a:r>
              <a:rPr lang="hu-HU" dirty="0"/>
              <a:t> blokkokban, akkor az alkalmazás futása megszakadhat.</a:t>
            </a:r>
          </a:p>
          <a:p>
            <a:r>
              <a:rPr lang="hu-HU" dirty="0"/>
              <a:t>Nem javítjuk a hibákat: Ha nem javítjuk a kódban talált hibákat, akkor azok előbb vagy utóbb újra előfordulhatnak, és az alkalmazás </a:t>
            </a:r>
            <a:r>
              <a:rPr lang="hu-HU" dirty="0" err="1"/>
              <a:t>meghibásodhat</a:t>
            </a:r>
            <a:r>
              <a:rPr lang="hu-HU" dirty="0"/>
              <a:t>.</a:t>
            </a:r>
          </a:p>
          <a:p>
            <a:r>
              <a:rPr lang="hu-HU" dirty="0"/>
              <a:t>Nem naplózzuk a kivételeket: Ha nem naplózzuk a kivételeket, akkor nehéz lehet megtalálni a hiba okát. A naplózás segítséget nyújthat a hibakeresésben, és lehetővé teszi az alkalmazás hibáinak nyomon követését és javítását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747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A kivételkezelés egy olyan mechanizmus, amely lehetővé teszi a programozók számára, hogy kivételt dobjanak a program futása során bekövetkező hibák esetén. A kivételkezelés segítségével a programozók megadhatják, hogy mi történjen a hibák esetén, és hogyan kezeljék azokat.</a:t>
            </a:r>
            <a:endParaRPr lang="hu-HU" dirty="0" smtClean="0"/>
          </a:p>
          <a:p>
            <a:r>
              <a:rPr lang="hu-HU" dirty="0" smtClean="0"/>
              <a:t>A kivétel a program futása közben felmerülő hiba. A C++ kivételeivel előre felkészülhetünk a futásidejű hibákra, mint például a nullával való osztás. A kivételkezelés során az irányítás a kivételkezelőnek adódik át. Kulcsszavai: </a:t>
            </a:r>
            <a:r>
              <a:rPr lang="hu-HU" dirty="0" err="1" smtClean="0"/>
              <a:t>try</a:t>
            </a:r>
            <a:r>
              <a:rPr lang="hu-HU" dirty="0" smtClean="0"/>
              <a:t>, </a:t>
            </a:r>
            <a:r>
              <a:rPr lang="hu-HU" dirty="0" err="1" smtClean="0"/>
              <a:t>catch</a:t>
            </a:r>
            <a:r>
              <a:rPr lang="hu-HU" dirty="0" smtClean="0"/>
              <a:t>, </a:t>
            </a:r>
            <a:r>
              <a:rPr lang="hu-HU" dirty="0" err="1" smtClean="0"/>
              <a:t>throw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Throw</a:t>
            </a:r>
            <a:r>
              <a:rPr lang="hu-HU" dirty="0" smtClean="0"/>
              <a:t> – a programban kivételt dobunk, amikor hibát tapasztalunk</a:t>
            </a:r>
          </a:p>
          <a:p>
            <a:r>
              <a:rPr lang="hu-HU" dirty="0" err="1" smtClean="0"/>
              <a:t>Try</a:t>
            </a:r>
            <a:r>
              <a:rPr lang="hu-HU" dirty="0" smtClean="0"/>
              <a:t> – felkészülünk arra, hogy az adott programrészletben kivétel képződhet. Egy vagy több </a:t>
            </a:r>
            <a:r>
              <a:rPr lang="hu-HU" dirty="0" err="1" smtClean="0"/>
              <a:t>catch</a:t>
            </a:r>
            <a:r>
              <a:rPr lang="hu-HU" dirty="0" smtClean="0"/>
              <a:t> blokk követi.</a:t>
            </a:r>
          </a:p>
          <a:p>
            <a:r>
              <a:rPr lang="hu-HU" dirty="0" err="1" smtClean="0"/>
              <a:t>Catch</a:t>
            </a:r>
            <a:r>
              <a:rPr lang="hu-HU" dirty="0" smtClean="0"/>
              <a:t> – Megadjunk, hogy milyen kivételt szeretnénk elkapni, és hogyan kezeljük azt.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31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kivételek a </a:t>
            </a:r>
            <a:r>
              <a:rPr lang="hu-HU" dirty="0" err="1"/>
              <a:t>try-catch</a:t>
            </a:r>
            <a:r>
              <a:rPr lang="hu-HU" dirty="0"/>
              <a:t> blokkok segítségével kezelhetők. A </a:t>
            </a:r>
            <a:r>
              <a:rPr lang="hu-HU" dirty="0" err="1"/>
              <a:t>try</a:t>
            </a:r>
            <a:r>
              <a:rPr lang="hu-HU" dirty="0"/>
              <a:t> blokkban lévő kódot a program futtatja, és ha a kód kivételt dob, a </a:t>
            </a:r>
            <a:r>
              <a:rPr lang="hu-HU" dirty="0" err="1"/>
              <a:t>catch</a:t>
            </a:r>
            <a:r>
              <a:rPr lang="hu-HU" dirty="0"/>
              <a:t> blokkban lévő kódrész fut le. A </a:t>
            </a:r>
            <a:r>
              <a:rPr lang="hu-HU" dirty="0" err="1"/>
              <a:t>catch</a:t>
            </a:r>
            <a:r>
              <a:rPr lang="hu-HU" dirty="0"/>
              <a:t> blokkok segítségével a programozók megadhatják, hogy milyen típusú kivételeket kezeljenek, és hogyan kezeljék azokat.</a:t>
            </a:r>
          </a:p>
        </p:txBody>
      </p:sp>
    </p:spTree>
    <p:extLst>
      <p:ext uri="{BB962C8B-B14F-4D97-AF65-F5344CB8AC3E}">
        <p14:creationId xmlns:p14="http://schemas.microsoft.com/office/powerpoint/2010/main" val="328911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1700808"/>
            <a:ext cx="70961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37727" y="4293096"/>
            <a:ext cx="7868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try</a:t>
            </a:r>
            <a:r>
              <a:rPr lang="hu-HU" dirty="0"/>
              <a:t> blokkban lévő kód az </a:t>
            </a:r>
            <a:r>
              <a:rPr lang="hu-HU" dirty="0" err="1"/>
              <a:t>exception</a:t>
            </a:r>
            <a:r>
              <a:rPr lang="hu-HU" dirty="0"/>
              <a:t> típusú kivételt dobhat. Ha a kód kivételt dob, a </a:t>
            </a:r>
            <a:r>
              <a:rPr lang="hu-HU" dirty="0" err="1"/>
              <a:t>catch</a:t>
            </a:r>
            <a:r>
              <a:rPr lang="hu-HU" dirty="0"/>
              <a:t> blokkban lévő kód fog lefutni. A </a:t>
            </a:r>
            <a:r>
              <a:rPr lang="hu-HU" dirty="0" err="1"/>
              <a:t>catch</a:t>
            </a:r>
            <a:r>
              <a:rPr lang="hu-HU" dirty="0"/>
              <a:t> blokkban megadott </a:t>
            </a:r>
            <a:r>
              <a:rPr lang="hu-HU" dirty="0" err="1" smtClean="0"/>
              <a:t>exception&amp;</a:t>
            </a:r>
            <a:r>
              <a:rPr lang="hu-HU" dirty="0" smtClean="0"/>
              <a:t> e</a:t>
            </a:r>
            <a:r>
              <a:rPr lang="hu-HU" dirty="0"/>
              <a:t> paraméter az </a:t>
            </a:r>
            <a:r>
              <a:rPr lang="hu-HU" dirty="0" err="1"/>
              <a:t>exception</a:t>
            </a:r>
            <a:r>
              <a:rPr lang="hu-HU" dirty="0"/>
              <a:t> típusú kivételt jelöli, amelyet a kód dobott. A </a:t>
            </a:r>
            <a:r>
              <a:rPr lang="hu-HU" dirty="0" err="1"/>
              <a:t>catch</a:t>
            </a:r>
            <a:r>
              <a:rPr lang="hu-HU" dirty="0"/>
              <a:t> blokkban a kivételkezelés segítségével a programozók megadhatják, hogy hogyan kezeljék az </a:t>
            </a:r>
            <a:r>
              <a:rPr lang="hu-HU" dirty="0" err="1"/>
              <a:t>exception</a:t>
            </a:r>
            <a:r>
              <a:rPr lang="hu-HU" dirty="0"/>
              <a:t> típusú kivételeket.</a:t>
            </a:r>
          </a:p>
        </p:txBody>
      </p:sp>
    </p:spTree>
    <p:extLst>
      <p:ext uri="{BB962C8B-B14F-4D97-AF65-F5344CB8AC3E}">
        <p14:creationId xmlns:p14="http://schemas.microsoft.com/office/powerpoint/2010/main" val="411317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hu-HU" dirty="0" smtClean="0"/>
              <a:t>Kivételkezelés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6927"/>
            <a:ext cx="6264696" cy="581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0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</a:t>
            </a:r>
            <a:r>
              <a:rPr lang="hu-HU" dirty="0" err="1" smtClean="0"/>
              <a:t>atch</a:t>
            </a:r>
            <a:r>
              <a:rPr lang="hu-HU" dirty="0" smtClean="0"/>
              <a:t>(…) – bármilyen kivételt elkap</a:t>
            </a:r>
          </a:p>
          <a:p>
            <a:r>
              <a:rPr lang="hu-HU" dirty="0" err="1"/>
              <a:t>c</a:t>
            </a:r>
            <a:r>
              <a:rPr lang="hu-HU" dirty="0" err="1" smtClean="0"/>
              <a:t>atch</a:t>
            </a:r>
            <a:r>
              <a:rPr lang="hu-HU" dirty="0" smtClean="0"/>
              <a:t>(</a:t>
            </a:r>
            <a:r>
              <a:rPr lang="hu-HU" dirty="0" err="1" smtClean="0"/>
              <a:t>exception</a:t>
            </a:r>
            <a:r>
              <a:rPr lang="hu-HU" dirty="0" smtClean="0"/>
              <a:t> 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824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1875</Words>
  <Application>Microsoft Office PowerPoint</Application>
  <PresentationFormat>Diavetítés a képernyőre (4:3 oldalarány)</PresentationFormat>
  <Paragraphs>99</Paragraphs>
  <Slides>42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3" baseType="lpstr">
      <vt:lpstr>Office-téma</vt:lpstr>
      <vt:lpstr>Magas szintű programozási nyelvek 1</vt:lpstr>
      <vt:lpstr>Bevezetés</vt:lpstr>
      <vt:lpstr>Hibakezelési módszerek</vt:lpstr>
      <vt:lpstr>Visszatérési érték</vt:lpstr>
      <vt:lpstr>Kivételkezelés</vt:lpstr>
      <vt:lpstr>Kivételkezelés</vt:lpstr>
      <vt:lpstr>Kivételkezelés</vt:lpstr>
      <vt:lpstr>Kivételkezelés</vt:lpstr>
      <vt:lpstr>Kivételek</vt:lpstr>
      <vt:lpstr>Kivételek típusai</vt:lpstr>
      <vt:lpstr>PowerPoint bemutató</vt:lpstr>
      <vt:lpstr>Hibajelző objektumok</vt:lpstr>
      <vt:lpstr>Hibajelző objektumok</vt:lpstr>
      <vt:lpstr>Resource Acquisition Is Initialization</vt:lpstr>
      <vt:lpstr>RAII</vt:lpstr>
      <vt:lpstr>Assert makró</vt:lpstr>
      <vt:lpstr>Assert makró</vt:lpstr>
      <vt:lpstr>Assert makró</vt:lpstr>
      <vt:lpstr>Egyéb</vt:lpstr>
      <vt:lpstr>Memóriakezelési hibák</vt:lpstr>
      <vt:lpstr>Memóriakezelési hibák</vt:lpstr>
      <vt:lpstr>Nothrow</vt:lpstr>
      <vt:lpstr>Fájlkezelési hibák</vt:lpstr>
      <vt:lpstr>Fájlkezelési hiba</vt:lpstr>
      <vt:lpstr>Típushibák</vt:lpstr>
      <vt:lpstr>Std::type_info</vt:lpstr>
      <vt:lpstr>Gyakori hibák a kivételkezelés során</vt:lpstr>
      <vt:lpstr>Nem megfelelő típusú kivétel dobása</vt:lpstr>
      <vt:lpstr>Nincs throw az osztály what metódusánál</vt:lpstr>
      <vt:lpstr>Nincs throw az osztály what metódusánál</vt:lpstr>
      <vt:lpstr>Nem konkrét hibaüzenet használata</vt:lpstr>
      <vt:lpstr>Nem konkrét hibaüzenet használata</vt:lpstr>
      <vt:lpstr>Nem megfelelően kezelt kivétel</vt:lpstr>
      <vt:lpstr>Nem megfelelően kezelt kivétel</vt:lpstr>
      <vt:lpstr>Nem megfelelő kivétel típus használata</vt:lpstr>
      <vt:lpstr>Nem megfelelő kivétel típus használata</vt:lpstr>
      <vt:lpstr>Nem megfelelő hibakezelés</vt:lpstr>
      <vt:lpstr>Nem megfelelő hibakezelés</vt:lpstr>
      <vt:lpstr>Nem megfelelő hibakezelés a konstruktorban vagy destruktorban</vt:lpstr>
      <vt:lpstr>PowerPoint bemutató</vt:lpstr>
      <vt:lpstr>Nem megfelelő hibakezelés konstruktorban vagy destruktorban</vt:lpstr>
      <vt:lpstr>Összegzés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 szintű programozási nyelvek 1</dc:title>
  <dc:creator>localadmin</dc:creator>
  <cp:lastModifiedBy>localadmin</cp:lastModifiedBy>
  <cp:revision>42</cp:revision>
  <dcterms:created xsi:type="dcterms:W3CDTF">2023-04-20T10:19:45Z</dcterms:created>
  <dcterms:modified xsi:type="dcterms:W3CDTF">2023-04-20T13:52:04Z</dcterms:modified>
</cp:coreProperties>
</file>