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89" r:id="rId4"/>
    <p:sldId id="287" r:id="rId5"/>
    <p:sldId id="290" r:id="rId6"/>
    <p:sldId id="291" r:id="rId7"/>
    <p:sldId id="292" r:id="rId8"/>
    <p:sldId id="288" r:id="rId9"/>
    <p:sldId id="273" r:id="rId10"/>
    <p:sldId id="274" r:id="rId11"/>
    <p:sldId id="277" r:id="rId12"/>
    <p:sldId id="275" r:id="rId13"/>
    <p:sldId id="276" r:id="rId14"/>
    <p:sldId id="278" r:id="rId15"/>
    <p:sldId id="279" r:id="rId16"/>
    <p:sldId id="280" r:id="rId17"/>
    <p:sldId id="281" r:id="rId18"/>
    <p:sldId id="282" r:id="rId19"/>
    <p:sldId id="257" r:id="rId20"/>
    <p:sldId id="258" r:id="rId21"/>
    <p:sldId id="259" r:id="rId22"/>
    <p:sldId id="260" r:id="rId23"/>
    <p:sldId id="261" r:id="rId24"/>
    <p:sldId id="264" r:id="rId25"/>
    <p:sldId id="262" r:id="rId26"/>
    <p:sldId id="263" r:id="rId27"/>
    <p:sldId id="265" r:id="rId28"/>
    <p:sldId id="266" r:id="rId29"/>
    <p:sldId id="267" r:id="rId30"/>
    <p:sldId id="268" r:id="rId31"/>
    <p:sldId id="269" r:id="rId32"/>
    <p:sldId id="270" r:id="rId33"/>
    <p:sldId id="271" r:id="rId34"/>
    <p:sldId id="285" r:id="rId35"/>
    <p:sldId id="283" r:id="rId36"/>
    <p:sldId id="286" r:id="rId37"/>
    <p:sldId id="284" r:id="rId38"/>
    <p:sldId id="293" r:id="rId39"/>
    <p:sldId id="294" r:id="rId40"/>
    <p:sldId id="295" r:id="rId41"/>
    <p:sldId id="296" r:id="rId42"/>
    <p:sldId id="297" r:id="rId43"/>
    <p:sldId id="298" r:id="rId44"/>
    <p:sldId id="299" r:id="rId45"/>
    <p:sldId id="300" r:id="rId46"/>
  </p:sldIdLst>
  <p:sldSz cx="9144000" cy="6858000" type="screen4x3"/>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58" y="-50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685800" y="2130425"/>
            <a:ext cx="7772400" cy="1470025"/>
          </a:xfrm>
        </p:spPr>
        <p:txBody>
          <a:bodyPr/>
          <a:lstStyle/>
          <a:p>
            <a:r>
              <a:rPr lang="hu-HU" smtClean="0"/>
              <a:t>Mintacím szerkesztése</a:t>
            </a:r>
            <a:endParaRPr lang="hu-HU"/>
          </a:p>
        </p:txBody>
      </p:sp>
      <p:sp>
        <p:nvSpPr>
          <p:cNvPr id="3" name="Alcím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smtClean="0"/>
              <a:t>Alcím mintájának szerkesztése</a:t>
            </a:r>
            <a:endParaRPr lang="hu-HU"/>
          </a:p>
        </p:txBody>
      </p:sp>
      <p:sp>
        <p:nvSpPr>
          <p:cNvPr id="4" name="Dátum helye 3"/>
          <p:cNvSpPr>
            <a:spLocks noGrp="1"/>
          </p:cNvSpPr>
          <p:nvPr>
            <p:ph type="dt" sz="half" idx="10"/>
          </p:nvPr>
        </p:nvSpPr>
        <p:spPr/>
        <p:txBody>
          <a:bodyPr/>
          <a:lstStyle/>
          <a:p>
            <a:fld id="{AE1A508E-F53D-43AE-8ED5-A8EC1A8B07E0}" type="datetimeFigureOut">
              <a:rPr lang="hu-HU" smtClean="0"/>
              <a:t>2023. 04. 27.</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8FBABAC7-8425-4494-A5B2-36F190C49E48}" type="slidenum">
              <a:rPr lang="hu-HU" smtClean="0"/>
              <a:t>‹#›</a:t>
            </a:fld>
            <a:endParaRPr lang="hu-HU"/>
          </a:p>
        </p:txBody>
      </p:sp>
    </p:spTree>
    <p:extLst>
      <p:ext uri="{BB962C8B-B14F-4D97-AF65-F5344CB8AC3E}">
        <p14:creationId xmlns:p14="http://schemas.microsoft.com/office/powerpoint/2010/main" val="2970916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AE1A508E-F53D-43AE-8ED5-A8EC1A8B07E0}" type="datetimeFigureOut">
              <a:rPr lang="hu-HU" smtClean="0"/>
              <a:t>2023. 04. 27.</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8FBABAC7-8425-4494-A5B2-36F190C49E48}" type="slidenum">
              <a:rPr lang="hu-HU" smtClean="0"/>
              <a:t>‹#›</a:t>
            </a:fld>
            <a:endParaRPr lang="hu-HU"/>
          </a:p>
        </p:txBody>
      </p:sp>
    </p:spTree>
    <p:extLst>
      <p:ext uri="{BB962C8B-B14F-4D97-AF65-F5344CB8AC3E}">
        <p14:creationId xmlns:p14="http://schemas.microsoft.com/office/powerpoint/2010/main" val="296534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29400" y="274638"/>
            <a:ext cx="2057400" cy="5851525"/>
          </a:xfrm>
        </p:spPr>
        <p:txBody>
          <a:bodyPr vert="eaVert"/>
          <a:lstStyle/>
          <a:p>
            <a:r>
              <a:rPr lang="hu-HU" smtClean="0"/>
              <a:t>Mintacím szerkesztése</a:t>
            </a:r>
            <a:endParaRPr lang="hu-HU"/>
          </a:p>
        </p:txBody>
      </p:sp>
      <p:sp>
        <p:nvSpPr>
          <p:cNvPr id="3" name="Függőleges szöveg helye 2"/>
          <p:cNvSpPr>
            <a:spLocks noGrp="1"/>
          </p:cNvSpPr>
          <p:nvPr>
            <p:ph type="body" orient="vert" idx="1"/>
          </p:nvPr>
        </p:nvSpPr>
        <p:spPr>
          <a:xfrm>
            <a:off x="457200" y="274638"/>
            <a:ext cx="6019800" cy="5851525"/>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AE1A508E-F53D-43AE-8ED5-A8EC1A8B07E0}" type="datetimeFigureOut">
              <a:rPr lang="hu-HU" smtClean="0"/>
              <a:t>2023. 04. 27.</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8FBABAC7-8425-4494-A5B2-36F190C49E48}" type="slidenum">
              <a:rPr lang="hu-HU" smtClean="0"/>
              <a:t>‹#›</a:t>
            </a:fld>
            <a:endParaRPr lang="hu-HU"/>
          </a:p>
        </p:txBody>
      </p:sp>
    </p:spTree>
    <p:extLst>
      <p:ext uri="{BB962C8B-B14F-4D97-AF65-F5344CB8AC3E}">
        <p14:creationId xmlns:p14="http://schemas.microsoft.com/office/powerpoint/2010/main" val="2889173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AE1A508E-F53D-43AE-8ED5-A8EC1A8B07E0}" type="datetimeFigureOut">
              <a:rPr lang="hu-HU" smtClean="0"/>
              <a:t>2023. 04. 27.</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8FBABAC7-8425-4494-A5B2-36F190C49E48}" type="slidenum">
              <a:rPr lang="hu-HU" smtClean="0"/>
              <a:t>‹#›</a:t>
            </a:fld>
            <a:endParaRPr lang="hu-HU"/>
          </a:p>
        </p:txBody>
      </p:sp>
    </p:spTree>
    <p:extLst>
      <p:ext uri="{BB962C8B-B14F-4D97-AF65-F5344CB8AC3E}">
        <p14:creationId xmlns:p14="http://schemas.microsoft.com/office/powerpoint/2010/main" val="1491037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4406900"/>
            <a:ext cx="7772400" cy="1362075"/>
          </a:xfrm>
        </p:spPr>
        <p:txBody>
          <a:bodyPr anchor="t"/>
          <a:lstStyle>
            <a:lvl1pPr algn="l">
              <a:defRPr sz="4000" b="1" cap="all"/>
            </a:lvl1pPr>
          </a:lstStyle>
          <a:p>
            <a:r>
              <a:rPr lang="hu-HU" smtClean="0"/>
              <a:t>Mintacím szerkesztése</a:t>
            </a:r>
            <a:endParaRPr lang="hu-HU"/>
          </a:p>
        </p:txBody>
      </p:sp>
      <p:sp>
        <p:nvSpPr>
          <p:cNvPr id="3" name="Szöveg hely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átum helye 3"/>
          <p:cNvSpPr>
            <a:spLocks noGrp="1"/>
          </p:cNvSpPr>
          <p:nvPr>
            <p:ph type="dt" sz="half" idx="10"/>
          </p:nvPr>
        </p:nvSpPr>
        <p:spPr/>
        <p:txBody>
          <a:bodyPr/>
          <a:lstStyle/>
          <a:p>
            <a:fld id="{AE1A508E-F53D-43AE-8ED5-A8EC1A8B07E0}" type="datetimeFigureOut">
              <a:rPr lang="hu-HU" smtClean="0"/>
              <a:t>2023. 04. 27.</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8FBABAC7-8425-4494-A5B2-36F190C49E48}" type="slidenum">
              <a:rPr lang="hu-HU" smtClean="0"/>
              <a:t>‹#›</a:t>
            </a:fld>
            <a:endParaRPr lang="hu-HU"/>
          </a:p>
        </p:txBody>
      </p:sp>
    </p:spTree>
    <p:extLst>
      <p:ext uri="{BB962C8B-B14F-4D97-AF65-F5344CB8AC3E}">
        <p14:creationId xmlns:p14="http://schemas.microsoft.com/office/powerpoint/2010/main" val="3884736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Tartalom hely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Dátum helye 4"/>
          <p:cNvSpPr>
            <a:spLocks noGrp="1"/>
          </p:cNvSpPr>
          <p:nvPr>
            <p:ph type="dt" sz="half" idx="10"/>
          </p:nvPr>
        </p:nvSpPr>
        <p:spPr/>
        <p:txBody>
          <a:bodyPr/>
          <a:lstStyle/>
          <a:p>
            <a:fld id="{AE1A508E-F53D-43AE-8ED5-A8EC1A8B07E0}" type="datetimeFigureOut">
              <a:rPr lang="hu-HU" smtClean="0"/>
              <a:t>2023. 04. 27.</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8FBABAC7-8425-4494-A5B2-36F190C49E48}" type="slidenum">
              <a:rPr lang="hu-HU" smtClean="0"/>
              <a:t>‹#›</a:t>
            </a:fld>
            <a:endParaRPr lang="hu-HU"/>
          </a:p>
        </p:txBody>
      </p:sp>
    </p:spTree>
    <p:extLst>
      <p:ext uri="{BB962C8B-B14F-4D97-AF65-F5344CB8AC3E}">
        <p14:creationId xmlns:p14="http://schemas.microsoft.com/office/powerpoint/2010/main" val="2307277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lvl1pPr>
              <a:defRPr/>
            </a:lvl1pPr>
          </a:lstStyle>
          <a:p>
            <a:r>
              <a:rPr lang="hu-HU" smtClean="0"/>
              <a:t>Mintacím szerkesztése</a:t>
            </a:r>
            <a:endParaRPr lang="hu-HU"/>
          </a:p>
        </p:txBody>
      </p:sp>
      <p:sp>
        <p:nvSpPr>
          <p:cNvPr id="3" name="Szöveg hely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Szöveg hely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7" name="Dátum helye 6"/>
          <p:cNvSpPr>
            <a:spLocks noGrp="1"/>
          </p:cNvSpPr>
          <p:nvPr>
            <p:ph type="dt" sz="half" idx="10"/>
          </p:nvPr>
        </p:nvSpPr>
        <p:spPr/>
        <p:txBody>
          <a:bodyPr/>
          <a:lstStyle/>
          <a:p>
            <a:fld id="{AE1A508E-F53D-43AE-8ED5-A8EC1A8B07E0}" type="datetimeFigureOut">
              <a:rPr lang="hu-HU" smtClean="0"/>
              <a:t>2023. 04. 27.</a:t>
            </a:fld>
            <a:endParaRPr lang="hu-HU"/>
          </a:p>
        </p:txBody>
      </p:sp>
      <p:sp>
        <p:nvSpPr>
          <p:cNvPr id="8" name="Élőláb helye 7"/>
          <p:cNvSpPr>
            <a:spLocks noGrp="1"/>
          </p:cNvSpPr>
          <p:nvPr>
            <p:ph type="ftr" sz="quarter" idx="11"/>
          </p:nvPr>
        </p:nvSpPr>
        <p:spPr/>
        <p:txBody>
          <a:bodyPr/>
          <a:lstStyle/>
          <a:p>
            <a:endParaRPr lang="hu-HU"/>
          </a:p>
        </p:txBody>
      </p:sp>
      <p:sp>
        <p:nvSpPr>
          <p:cNvPr id="9" name="Dia számának helye 8"/>
          <p:cNvSpPr>
            <a:spLocks noGrp="1"/>
          </p:cNvSpPr>
          <p:nvPr>
            <p:ph type="sldNum" sz="quarter" idx="12"/>
          </p:nvPr>
        </p:nvSpPr>
        <p:spPr/>
        <p:txBody>
          <a:bodyPr/>
          <a:lstStyle/>
          <a:p>
            <a:fld id="{8FBABAC7-8425-4494-A5B2-36F190C49E48}" type="slidenum">
              <a:rPr lang="hu-HU" smtClean="0"/>
              <a:t>‹#›</a:t>
            </a:fld>
            <a:endParaRPr lang="hu-HU"/>
          </a:p>
        </p:txBody>
      </p:sp>
    </p:spTree>
    <p:extLst>
      <p:ext uri="{BB962C8B-B14F-4D97-AF65-F5344CB8AC3E}">
        <p14:creationId xmlns:p14="http://schemas.microsoft.com/office/powerpoint/2010/main" val="1760776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Dátum helye 2"/>
          <p:cNvSpPr>
            <a:spLocks noGrp="1"/>
          </p:cNvSpPr>
          <p:nvPr>
            <p:ph type="dt" sz="half" idx="10"/>
          </p:nvPr>
        </p:nvSpPr>
        <p:spPr/>
        <p:txBody>
          <a:bodyPr/>
          <a:lstStyle/>
          <a:p>
            <a:fld id="{AE1A508E-F53D-43AE-8ED5-A8EC1A8B07E0}" type="datetimeFigureOut">
              <a:rPr lang="hu-HU" smtClean="0"/>
              <a:t>2023. 04. 27.</a:t>
            </a:fld>
            <a:endParaRPr lang="hu-HU"/>
          </a:p>
        </p:txBody>
      </p:sp>
      <p:sp>
        <p:nvSpPr>
          <p:cNvPr id="4" name="Élőláb helye 3"/>
          <p:cNvSpPr>
            <a:spLocks noGrp="1"/>
          </p:cNvSpPr>
          <p:nvPr>
            <p:ph type="ftr" sz="quarter" idx="11"/>
          </p:nvPr>
        </p:nvSpPr>
        <p:spPr/>
        <p:txBody>
          <a:bodyPr/>
          <a:lstStyle/>
          <a:p>
            <a:endParaRPr lang="hu-HU"/>
          </a:p>
        </p:txBody>
      </p:sp>
      <p:sp>
        <p:nvSpPr>
          <p:cNvPr id="5" name="Dia számának helye 4"/>
          <p:cNvSpPr>
            <a:spLocks noGrp="1"/>
          </p:cNvSpPr>
          <p:nvPr>
            <p:ph type="sldNum" sz="quarter" idx="12"/>
          </p:nvPr>
        </p:nvSpPr>
        <p:spPr/>
        <p:txBody>
          <a:bodyPr/>
          <a:lstStyle/>
          <a:p>
            <a:fld id="{8FBABAC7-8425-4494-A5B2-36F190C49E48}" type="slidenum">
              <a:rPr lang="hu-HU" smtClean="0"/>
              <a:t>‹#›</a:t>
            </a:fld>
            <a:endParaRPr lang="hu-HU"/>
          </a:p>
        </p:txBody>
      </p:sp>
    </p:spTree>
    <p:extLst>
      <p:ext uri="{BB962C8B-B14F-4D97-AF65-F5344CB8AC3E}">
        <p14:creationId xmlns:p14="http://schemas.microsoft.com/office/powerpoint/2010/main" val="3077401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AE1A508E-F53D-43AE-8ED5-A8EC1A8B07E0}" type="datetimeFigureOut">
              <a:rPr lang="hu-HU" smtClean="0"/>
              <a:t>2023. 04. 27.</a:t>
            </a:fld>
            <a:endParaRPr lang="hu-HU"/>
          </a:p>
        </p:txBody>
      </p:sp>
      <p:sp>
        <p:nvSpPr>
          <p:cNvPr id="3" name="Élőláb helye 2"/>
          <p:cNvSpPr>
            <a:spLocks noGrp="1"/>
          </p:cNvSpPr>
          <p:nvPr>
            <p:ph type="ftr" sz="quarter" idx="11"/>
          </p:nvPr>
        </p:nvSpPr>
        <p:spPr/>
        <p:txBody>
          <a:bodyPr/>
          <a:lstStyle/>
          <a:p>
            <a:endParaRPr lang="hu-HU"/>
          </a:p>
        </p:txBody>
      </p:sp>
      <p:sp>
        <p:nvSpPr>
          <p:cNvPr id="4" name="Dia számának helye 3"/>
          <p:cNvSpPr>
            <a:spLocks noGrp="1"/>
          </p:cNvSpPr>
          <p:nvPr>
            <p:ph type="sldNum" sz="quarter" idx="12"/>
          </p:nvPr>
        </p:nvSpPr>
        <p:spPr/>
        <p:txBody>
          <a:bodyPr/>
          <a:lstStyle/>
          <a:p>
            <a:fld id="{8FBABAC7-8425-4494-A5B2-36F190C49E48}" type="slidenum">
              <a:rPr lang="hu-HU" smtClean="0"/>
              <a:t>‹#›</a:t>
            </a:fld>
            <a:endParaRPr lang="hu-HU"/>
          </a:p>
        </p:txBody>
      </p:sp>
    </p:spTree>
    <p:extLst>
      <p:ext uri="{BB962C8B-B14F-4D97-AF65-F5344CB8AC3E}">
        <p14:creationId xmlns:p14="http://schemas.microsoft.com/office/powerpoint/2010/main" val="3946096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0" y="273050"/>
            <a:ext cx="3008313" cy="1162050"/>
          </a:xfrm>
        </p:spPr>
        <p:txBody>
          <a:bodyPr anchor="b"/>
          <a:lstStyle>
            <a:lvl1pPr algn="l">
              <a:defRPr sz="2000" b="1"/>
            </a:lvl1pPr>
          </a:lstStyle>
          <a:p>
            <a:r>
              <a:rPr lang="hu-HU" smtClean="0"/>
              <a:t>Mintacím szerkesztése</a:t>
            </a:r>
            <a:endParaRPr lang="hu-HU"/>
          </a:p>
        </p:txBody>
      </p:sp>
      <p:sp>
        <p:nvSpPr>
          <p:cNvPr id="3" name="Tartalom hely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Szöveg hely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p>
            <a:fld id="{AE1A508E-F53D-43AE-8ED5-A8EC1A8B07E0}" type="datetimeFigureOut">
              <a:rPr lang="hu-HU" smtClean="0"/>
              <a:t>2023. 04. 27.</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8FBABAC7-8425-4494-A5B2-36F190C49E48}" type="slidenum">
              <a:rPr lang="hu-HU" smtClean="0"/>
              <a:t>‹#›</a:t>
            </a:fld>
            <a:endParaRPr lang="hu-HU"/>
          </a:p>
        </p:txBody>
      </p:sp>
    </p:spTree>
    <p:extLst>
      <p:ext uri="{BB962C8B-B14F-4D97-AF65-F5344CB8AC3E}">
        <p14:creationId xmlns:p14="http://schemas.microsoft.com/office/powerpoint/2010/main" val="54058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4800600"/>
            <a:ext cx="5486400" cy="566738"/>
          </a:xfrm>
        </p:spPr>
        <p:txBody>
          <a:bodyPr anchor="b"/>
          <a:lstStyle>
            <a:lvl1pPr algn="l">
              <a:defRPr sz="2000" b="1"/>
            </a:lvl1pPr>
          </a:lstStyle>
          <a:p>
            <a:r>
              <a:rPr lang="hu-HU" smtClean="0"/>
              <a:t>Mintacím szerkesztése</a:t>
            </a:r>
            <a:endParaRPr lang="hu-HU"/>
          </a:p>
        </p:txBody>
      </p:sp>
      <p:sp>
        <p:nvSpPr>
          <p:cNvPr id="3" name="Kép hely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p>
            <a:fld id="{AE1A508E-F53D-43AE-8ED5-A8EC1A8B07E0}" type="datetimeFigureOut">
              <a:rPr lang="hu-HU" smtClean="0"/>
              <a:t>2023. 04. 27.</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8FBABAC7-8425-4494-A5B2-36F190C49E48}" type="slidenum">
              <a:rPr lang="hu-HU" smtClean="0"/>
              <a:t>‹#›</a:t>
            </a:fld>
            <a:endParaRPr lang="hu-HU"/>
          </a:p>
        </p:txBody>
      </p:sp>
    </p:spTree>
    <p:extLst>
      <p:ext uri="{BB962C8B-B14F-4D97-AF65-F5344CB8AC3E}">
        <p14:creationId xmlns:p14="http://schemas.microsoft.com/office/powerpoint/2010/main" val="3786655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hu-HU" smtClean="0"/>
              <a:t>Mintacím szerkesztése</a:t>
            </a:r>
            <a:endParaRPr lang="hu-HU"/>
          </a:p>
        </p:txBody>
      </p:sp>
      <p:sp>
        <p:nvSpPr>
          <p:cNvPr id="3" name="Szöveg hely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1A508E-F53D-43AE-8ED5-A8EC1A8B07E0}" type="datetimeFigureOut">
              <a:rPr lang="hu-HU" smtClean="0"/>
              <a:t>2023. 04. 27.</a:t>
            </a:fld>
            <a:endParaRPr lang="hu-HU"/>
          </a:p>
        </p:txBody>
      </p:sp>
      <p:sp>
        <p:nvSpPr>
          <p:cNvPr id="5" name="Élőláb hely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BABAC7-8425-4494-A5B2-36F190C49E48}" type="slidenum">
              <a:rPr lang="hu-HU" smtClean="0"/>
              <a:t>‹#›</a:t>
            </a:fld>
            <a:endParaRPr lang="hu-HU"/>
          </a:p>
        </p:txBody>
      </p:sp>
    </p:spTree>
    <p:extLst>
      <p:ext uri="{BB962C8B-B14F-4D97-AF65-F5344CB8AC3E}">
        <p14:creationId xmlns:p14="http://schemas.microsoft.com/office/powerpoint/2010/main" val="664925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smtClean="0"/>
              <a:t>Magas szintű programozási nyelvek 1</a:t>
            </a:r>
            <a:endParaRPr lang="hu-HU" dirty="0"/>
          </a:p>
        </p:txBody>
      </p:sp>
      <p:sp>
        <p:nvSpPr>
          <p:cNvPr id="3" name="Alcím 2"/>
          <p:cNvSpPr>
            <a:spLocks noGrp="1"/>
          </p:cNvSpPr>
          <p:nvPr>
            <p:ph type="subTitle" idx="1"/>
          </p:nvPr>
        </p:nvSpPr>
        <p:spPr/>
        <p:txBody>
          <a:bodyPr/>
          <a:lstStyle/>
          <a:p>
            <a:r>
              <a:rPr lang="hu-HU" dirty="0" smtClean="0"/>
              <a:t>9. előadás</a:t>
            </a:r>
            <a:endParaRPr lang="hu-HU" dirty="0"/>
          </a:p>
        </p:txBody>
      </p:sp>
    </p:spTree>
    <p:extLst>
      <p:ext uri="{BB962C8B-B14F-4D97-AF65-F5344CB8AC3E}">
        <p14:creationId xmlns:p14="http://schemas.microsoft.com/office/powerpoint/2010/main" val="3119550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Be/kimeneti formázás</a:t>
            </a:r>
            <a:endParaRPr lang="hu-HU" dirty="0"/>
          </a:p>
        </p:txBody>
      </p:sp>
      <p:sp>
        <p:nvSpPr>
          <p:cNvPr id="3" name="Tartalom helye 2"/>
          <p:cNvSpPr>
            <a:spLocks noGrp="1"/>
          </p:cNvSpPr>
          <p:nvPr>
            <p:ph idx="1"/>
          </p:nvPr>
        </p:nvSpPr>
        <p:spPr/>
        <p:txBody>
          <a:bodyPr/>
          <a:lstStyle/>
          <a:p>
            <a:r>
              <a:rPr lang="hu-HU" dirty="0"/>
              <a:t>Az I/O műveletek során az adatok általában szöveg formájában kerülnek kiírásra a kimenetre, és szöveges formában olvassuk be őket a bemenetről. Azonban gyakran szükség van arra, hogy az adatokat más formában jelenítsük meg, például szám formájában, vagy egyéb formátum szerint.</a:t>
            </a:r>
          </a:p>
        </p:txBody>
      </p:sp>
    </p:spTree>
    <p:extLst>
      <p:ext uri="{BB962C8B-B14F-4D97-AF65-F5344CB8AC3E}">
        <p14:creationId xmlns:p14="http://schemas.microsoft.com/office/powerpoint/2010/main" val="1696483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Manipulátorok</a:t>
            </a:r>
            <a:endParaRPr lang="hu-HU" dirty="0"/>
          </a:p>
        </p:txBody>
      </p:sp>
      <p:sp>
        <p:nvSpPr>
          <p:cNvPr id="3" name="Tartalom helye 2"/>
          <p:cNvSpPr>
            <a:spLocks noGrp="1"/>
          </p:cNvSpPr>
          <p:nvPr>
            <p:ph idx="1"/>
          </p:nvPr>
        </p:nvSpPr>
        <p:spPr/>
        <p:txBody>
          <a:bodyPr>
            <a:noAutofit/>
          </a:bodyPr>
          <a:lstStyle/>
          <a:p>
            <a:r>
              <a:rPr lang="hu-HU" sz="1450" dirty="0" smtClean="0"/>
              <a:t>&lt;</a:t>
            </a:r>
            <a:r>
              <a:rPr lang="hu-HU" sz="1450" dirty="0" err="1" smtClean="0"/>
              <a:t>iomanip</a:t>
            </a:r>
            <a:r>
              <a:rPr lang="hu-HU" sz="1450" dirty="0" smtClean="0"/>
              <a:t>&gt;</a:t>
            </a:r>
          </a:p>
          <a:p>
            <a:r>
              <a:rPr lang="hu-HU" sz="1450" dirty="0" err="1"/>
              <a:t>endl</a:t>
            </a:r>
            <a:r>
              <a:rPr lang="hu-HU" sz="1450" dirty="0"/>
              <a:t>: Új sor karakter beillesztése, majd a </a:t>
            </a:r>
            <a:r>
              <a:rPr lang="hu-HU" sz="1450" dirty="0" err="1"/>
              <a:t>buffer</a:t>
            </a:r>
            <a:r>
              <a:rPr lang="hu-HU" sz="1450" dirty="0"/>
              <a:t> kiürítése.</a:t>
            </a:r>
          </a:p>
          <a:p>
            <a:r>
              <a:rPr lang="hu-HU" sz="1450" dirty="0" err="1"/>
              <a:t>setw</a:t>
            </a:r>
            <a:r>
              <a:rPr lang="hu-HU" sz="1450" dirty="0"/>
              <a:t>(int n): Az következő kiírásoknál az adatot n karakter szélességben jeleníti meg.</a:t>
            </a:r>
          </a:p>
          <a:p>
            <a:r>
              <a:rPr lang="hu-HU" sz="1450" dirty="0" err="1"/>
              <a:t>setprecision</a:t>
            </a:r>
            <a:r>
              <a:rPr lang="hu-HU" sz="1450" dirty="0"/>
              <a:t>(int n): Az utána következő kiírásoknál n </a:t>
            </a:r>
            <a:r>
              <a:rPr lang="hu-HU" sz="1450" dirty="0" err="1"/>
              <a:t>tizedesjegyre</a:t>
            </a:r>
            <a:r>
              <a:rPr lang="hu-HU" sz="1450" dirty="0"/>
              <a:t> kerekít, ha lebegőpontos számot írunk ki.</a:t>
            </a:r>
          </a:p>
          <a:p>
            <a:r>
              <a:rPr lang="hu-HU" sz="1450" dirty="0" err="1"/>
              <a:t>left</a:t>
            </a:r>
            <a:r>
              <a:rPr lang="hu-HU" sz="1450" dirty="0"/>
              <a:t>: Balra igazítja a következő kiírásokat.</a:t>
            </a:r>
          </a:p>
          <a:p>
            <a:r>
              <a:rPr lang="hu-HU" sz="1450" dirty="0"/>
              <a:t>right: Jobbra igazítja a következő kiírásokat.</a:t>
            </a:r>
          </a:p>
          <a:p>
            <a:r>
              <a:rPr lang="hu-HU" sz="1450" dirty="0" err="1"/>
              <a:t>boolalpha</a:t>
            </a:r>
            <a:r>
              <a:rPr lang="hu-HU" sz="1450" dirty="0"/>
              <a:t>: Logikai értékeket kiírja szöveges formában.</a:t>
            </a:r>
          </a:p>
          <a:p>
            <a:r>
              <a:rPr lang="hu-HU" sz="1450" dirty="0" err="1"/>
              <a:t>hex</a:t>
            </a:r>
            <a:r>
              <a:rPr lang="hu-HU" sz="1450" dirty="0"/>
              <a:t>: Tizedes számokat tizenhatos számrendszerben jeleníti meg.</a:t>
            </a:r>
          </a:p>
          <a:p>
            <a:r>
              <a:rPr lang="hu-HU" sz="1450" dirty="0" err="1"/>
              <a:t>oct</a:t>
            </a:r>
            <a:r>
              <a:rPr lang="hu-HU" sz="1450" dirty="0"/>
              <a:t>: Tizedes számokat nyolcas számrendszerben jeleníti meg.</a:t>
            </a:r>
          </a:p>
          <a:p>
            <a:r>
              <a:rPr lang="hu-HU" sz="1450" dirty="0" err="1"/>
              <a:t>dec</a:t>
            </a:r>
            <a:r>
              <a:rPr lang="hu-HU" sz="1450" dirty="0"/>
              <a:t>: Tizedes számokat tizedes számrendszerben jeleníti meg.</a:t>
            </a:r>
          </a:p>
          <a:p>
            <a:r>
              <a:rPr lang="hu-HU" sz="1450" dirty="0" err="1"/>
              <a:t>showpos</a:t>
            </a:r>
            <a:r>
              <a:rPr lang="hu-HU" sz="1450" dirty="0"/>
              <a:t>: Az előjel (+ vagy -) mindig megjelenik a szám előtt.</a:t>
            </a:r>
          </a:p>
          <a:p>
            <a:r>
              <a:rPr lang="hu-HU" sz="1450" dirty="0" err="1"/>
              <a:t>noshowpos</a:t>
            </a:r>
            <a:r>
              <a:rPr lang="hu-HU" sz="1450" dirty="0"/>
              <a:t>: Az előjel csak akkor jelenik meg, ha a szám negatív.</a:t>
            </a:r>
          </a:p>
          <a:p>
            <a:r>
              <a:rPr lang="hu-HU" sz="1450" dirty="0"/>
              <a:t>fixed: Lebegőpontos számokat fix pontossággal jeleníti meg.</a:t>
            </a:r>
          </a:p>
          <a:p>
            <a:r>
              <a:rPr lang="hu-HU" sz="1450" dirty="0" err="1"/>
              <a:t>scientific</a:t>
            </a:r>
            <a:r>
              <a:rPr lang="hu-HU" sz="1450" dirty="0"/>
              <a:t>: Lebegőpontos számokat tudományos jelöléssel jeleníti meg.</a:t>
            </a:r>
          </a:p>
          <a:p>
            <a:r>
              <a:rPr lang="hu-HU" sz="1450" dirty="0" err="1"/>
              <a:t>skipws</a:t>
            </a:r>
            <a:r>
              <a:rPr lang="hu-HU" sz="1450" dirty="0"/>
              <a:t>: Az üres karaktereket (szóköz, tabulátor, sorvége jel stb.) kihagyja az adatbeolvasás során.</a:t>
            </a:r>
          </a:p>
          <a:p>
            <a:r>
              <a:rPr lang="hu-HU" sz="1450" dirty="0" err="1"/>
              <a:t>noskipws</a:t>
            </a:r>
            <a:r>
              <a:rPr lang="hu-HU" sz="1450" dirty="0"/>
              <a:t>: Az üres karaktereket is beolvassa az adatbeolvasás során.</a:t>
            </a:r>
          </a:p>
        </p:txBody>
      </p:sp>
    </p:spTree>
    <p:extLst>
      <p:ext uri="{BB962C8B-B14F-4D97-AF65-F5344CB8AC3E}">
        <p14:creationId xmlns:p14="http://schemas.microsoft.com/office/powerpoint/2010/main" val="822357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Setw</a:t>
            </a:r>
            <a:r>
              <a:rPr lang="hu-HU" dirty="0" smtClean="0"/>
              <a:t> és </a:t>
            </a:r>
            <a:r>
              <a:rPr lang="hu-HU" dirty="0" err="1" smtClean="0"/>
              <a:t>setprecision</a:t>
            </a:r>
            <a:endParaRPr lang="hu-HU" dirty="0"/>
          </a:p>
        </p:txBody>
      </p:sp>
      <p:sp>
        <p:nvSpPr>
          <p:cNvPr id="3" name="Tartalom helye 2"/>
          <p:cNvSpPr>
            <a:spLocks noGrp="1"/>
          </p:cNvSpPr>
          <p:nvPr>
            <p:ph idx="1"/>
          </p:nvPr>
        </p:nvSpPr>
        <p:spPr/>
        <p:txBody>
          <a:bodyPr>
            <a:normAutofit fontScale="77500" lnSpcReduction="20000"/>
          </a:bodyPr>
          <a:lstStyle/>
          <a:p>
            <a:r>
              <a:rPr lang="hu-HU" dirty="0"/>
              <a:t>A </a:t>
            </a:r>
            <a:r>
              <a:rPr lang="hu-HU" dirty="0" smtClean="0"/>
              <a:t>lenti kódrészletben </a:t>
            </a:r>
            <a:r>
              <a:rPr lang="hu-HU" dirty="0"/>
              <a:t>az első sorban definiáljuk a pi változót, majd az </a:t>
            </a:r>
            <a:r>
              <a:rPr lang="hu-HU" dirty="0" err="1"/>
              <a:t>std</a:t>
            </a:r>
            <a:r>
              <a:rPr lang="hu-HU" dirty="0"/>
              <a:t>::</a:t>
            </a:r>
            <a:r>
              <a:rPr lang="hu-HU" dirty="0" err="1"/>
              <a:t>cout</a:t>
            </a:r>
            <a:r>
              <a:rPr lang="hu-HU" dirty="0"/>
              <a:t> segítségével kiíratjuk a kimenetre a változó értékét. Az első kiíratás a standard formátumot használja, ami alapértelmezetten hat </a:t>
            </a:r>
            <a:r>
              <a:rPr lang="hu-HU" dirty="0" err="1"/>
              <a:t>tizedesjegyre</a:t>
            </a:r>
            <a:r>
              <a:rPr lang="hu-HU" dirty="0"/>
              <a:t> kerekíti az értéket.</a:t>
            </a:r>
          </a:p>
          <a:p>
            <a:r>
              <a:rPr lang="hu-HU" dirty="0"/>
              <a:t>A második kiíratásban használjuk a </a:t>
            </a:r>
            <a:r>
              <a:rPr lang="hu-HU" dirty="0" err="1"/>
              <a:t>std</a:t>
            </a:r>
            <a:r>
              <a:rPr lang="hu-HU" dirty="0"/>
              <a:t>::</a:t>
            </a:r>
            <a:r>
              <a:rPr lang="hu-HU" dirty="0" err="1"/>
              <a:t>setw</a:t>
            </a:r>
            <a:r>
              <a:rPr lang="hu-HU" dirty="0"/>
              <a:t> manipulátort, amely beállítja az adott adat szélességét, azaz azt, hogy hány karakteren </a:t>
            </a:r>
            <a:r>
              <a:rPr lang="hu-HU" dirty="0" smtClean="0"/>
              <a:t>jelenjen </a:t>
            </a:r>
            <a:r>
              <a:rPr lang="hu-HU" dirty="0"/>
              <a:t>meg az érték. Az itt használt szélesség 10 karakter.</a:t>
            </a:r>
          </a:p>
          <a:p>
            <a:r>
              <a:rPr lang="hu-HU" dirty="0"/>
              <a:t>A harmadik kiíratásban a </a:t>
            </a:r>
            <a:r>
              <a:rPr lang="hu-HU" dirty="0" err="1"/>
              <a:t>std</a:t>
            </a:r>
            <a:r>
              <a:rPr lang="hu-HU" dirty="0"/>
              <a:t>::</a:t>
            </a:r>
            <a:r>
              <a:rPr lang="hu-HU" dirty="0" err="1"/>
              <a:t>setprecision</a:t>
            </a:r>
            <a:r>
              <a:rPr lang="hu-HU" dirty="0"/>
              <a:t> manipulátorral beállítjuk az érték </a:t>
            </a:r>
            <a:r>
              <a:rPr lang="hu-HU" dirty="0" smtClean="0"/>
              <a:t>pontosságát</a:t>
            </a:r>
            <a:r>
              <a:rPr lang="hu-HU" dirty="0"/>
              <a:t>. Az itt használt érték 4, tehát a pi változó értéke négy </a:t>
            </a:r>
            <a:r>
              <a:rPr lang="hu-HU" dirty="0" err="1"/>
              <a:t>tizedesjegy</a:t>
            </a:r>
            <a:r>
              <a:rPr lang="hu-HU" dirty="0"/>
              <a:t> pontossággal jelenik meg a kimeneten.</a:t>
            </a:r>
          </a:p>
          <a:p>
            <a:endParaRPr lang="hu-HU" dirty="0"/>
          </a:p>
        </p:txBody>
      </p:sp>
    </p:spTree>
    <p:extLst>
      <p:ext uri="{BB962C8B-B14F-4D97-AF65-F5344CB8AC3E}">
        <p14:creationId xmlns:p14="http://schemas.microsoft.com/office/powerpoint/2010/main" val="4077849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Setw</a:t>
            </a:r>
            <a:r>
              <a:rPr lang="hu-HU" dirty="0" smtClean="0"/>
              <a:t> és </a:t>
            </a:r>
            <a:r>
              <a:rPr lang="hu-HU" dirty="0" err="1" smtClean="0"/>
              <a:t>setprecision</a:t>
            </a:r>
            <a:endParaRPr lang="hu-HU"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7393" y="1988840"/>
            <a:ext cx="7909611"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7756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Formázott kiírás és beolvasás C</a:t>
            </a:r>
            <a:endParaRPr lang="hu-HU" dirty="0"/>
          </a:p>
        </p:txBody>
      </p:sp>
      <p:sp>
        <p:nvSpPr>
          <p:cNvPr id="3" name="Tartalom helye 2"/>
          <p:cNvSpPr>
            <a:spLocks noGrp="1"/>
          </p:cNvSpPr>
          <p:nvPr>
            <p:ph idx="1"/>
          </p:nvPr>
        </p:nvSpPr>
        <p:spPr/>
        <p:txBody>
          <a:bodyPr>
            <a:normAutofit lnSpcReduction="10000"/>
          </a:bodyPr>
          <a:lstStyle/>
          <a:p>
            <a:r>
              <a:rPr lang="hu-HU" dirty="0"/>
              <a:t>Az </a:t>
            </a:r>
            <a:r>
              <a:rPr lang="hu-HU" dirty="0" err="1" smtClean="0"/>
              <a:t>std</a:t>
            </a:r>
            <a:r>
              <a:rPr lang="hu-HU" dirty="0" smtClean="0"/>
              <a:t>::</a:t>
            </a:r>
            <a:r>
              <a:rPr lang="hu-HU" dirty="0" err="1" smtClean="0"/>
              <a:t>printf</a:t>
            </a:r>
            <a:r>
              <a:rPr lang="hu-HU" dirty="0" smtClean="0"/>
              <a:t>()</a:t>
            </a:r>
            <a:r>
              <a:rPr lang="hu-HU" dirty="0"/>
              <a:t> függvény segítségével formázott módon tudunk kiírni adatokat a konzolra. Az első argumentum a formátum </a:t>
            </a:r>
            <a:r>
              <a:rPr lang="hu-HU" dirty="0" err="1"/>
              <a:t>string</a:t>
            </a:r>
            <a:r>
              <a:rPr lang="hu-HU" dirty="0"/>
              <a:t>, amelyben speciális karaktereket használunk a formázáshoz. A speciális karakterek </a:t>
            </a:r>
            <a:r>
              <a:rPr lang="hu-HU" dirty="0" smtClean="0"/>
              <a:t>%</a:t>
            </a:r>
            <a:r>
              <a:rPr lang="hu-HU" dirty="0"/>
              <a:t> jellel kezdődnek, és utána egy betű található, amely azt jelzi, hogy milyen típusú adatot kell kiírni. A </a:t>
            </a:r>
            <a:r>
              <a:rPr lang="hu-HU" dirty="0" smtClean="0"/>
              <a:t>%</a:t>
            </a:r>
            <a:r>
              <a:rPr lang="hu-HU" dirty="0"/>
              <a:t> karaktert követő számok azt jelzik, hogy hány karakteren széles legyen a mező, ahova az adatot írjuk. </a:t>
            </a:r>
            <a:endParaRPr lang="hu-HU" dirty="0" smtClean="0"/>
          </a:p>
          <a:p>
            <a:endParaRPr lang="hu-HU" dirty="0"/>
          </a:p>
        </p:txBody>
      </p:sp>
    </p:spTree>
    <p:extLst>
      <p:ext uri="{BB962C8B-B14F-4D97-AF65-F5344CB8AC3E}">
        <p14:creationId xmlns:p14="http://schemas.microsoft.com/office/powerpoint/2010/main" val="2496216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Formázás C</a:t>
            </a:r>
            <a:endParaRPr lang="hu-HU" dirty="0"/>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3135" y="1268760"/>
            <a:ext cx="7387389" cy="54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9631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Formázott kiírás</a:t>
            </a:r>
            <a:endParaRPr lang="hu-HU" dirty="0"/>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1843" y="2276872"/>
            <a:ext cx="8064896" cy="3024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1469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Formázott beolvasás C</a:t>
            </a:r>
            <a:endParaRPr lang="hu-HU" dirty="0"/>
          </a:p>
        </p:txBody>
      </p:sp>
      <p:sp>
        <p:nvSpPr>
          <p:cNvPr id="3" name="Tartalom helye 2"/>
          <p:cNvSpPr>
            <a:spLocks noGrp="1"/>
          </p:cNvSpPr>
          <p:nvPr>
            <p:ph idx="1"/>
          </p:nvPr>
        </p:nvSpPr>
        <p:spPr/>
        <p:txBody>
          <a:bodyPr/>
          <a:lstStyle/>
          <a:p>
            <a:r>
              <a:rPr lang="hu-HU" dirty="0"/>
              <a:t>Az </a:t>
            </a:r>
            <a:r>
              <a:rPr lang="hu-HU" dirty="0" err="1" smtClean="0"/>
              <a:t>std</a:t>
            </a:r>
            <a:r>
              <a:rPr lang="hu-HU" dirty="0" smtClean="0"/>
              <a:t>::</a:t>
            </a:r>
            <a:r>
              <a:rPr lang="hu-HU" dirty="0" err="1" smtClean="0"/>
              <a:t>scanf</a:t>
            </a:r>
            <a:r>
              <a:rPr lang="hu-HU" dirty="0" smtClean="0"/>
              <a:t>()</a:t>
            </a:r>
            <a:r>
              <a:rPr lang="hu-HU" dirty="0"/>
              <a:t> függvény segítségével formázott módon tudunk adatokat beolvasni a konzolról. Az első argumentum a formátum </a:t>
            </a:r>
            <a:r>
              <a:rPr lang="hu-HU" dirty="0" err="1"/>
              <a:t>string</a:t>
            </a:r>
            <a:r>
              <a:rPr lang="hu-HU" dirty="0"/>
              <a:t>, amelyben speciális karaktereket </a:t>
            </a:r>
            <a:r>
              <a:rPr lang="hu-HU" dirty="0" smtClean="0"/>
              <a:t>has</a:t>
            </a:r>
            <a:r>
              <a:rPr lang="hu-HU" dirty="0"/>
              <a:t>ználunk a beolvasandó adatok típusának </a:t>
            </a:r>
            <a:r>
              <a:rPr lang="hu-HU" dirty="0" smtClean="0"/>
              <a:t>megadására, a második pedig a változó memóriacíme, ahol tárolni szeretnénk.</a:t>
            </a:r>
            <a:endParaRPr lang="hu-HU" dirty="0"/>
          </a:p>
        </p:txBody>
      </p:sp>
    </p:spTree>
    <p:extLst>
      <p:ext uri="{BB962C8B-B14F-4D97-AF65-F5344CB8AC3E}">
        <p14:creationId xmlns:p14="http://schemas.microsoft.com/office/powerpoint/2010/main" val="1973976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Beolvasás C</a:t>
            </a:r>
            <a:endParaRPr lang="hu-HU" dirty="0"/>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785" y="2420888"/>
            <a:ext cx="8889264"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1704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Állománykezelés</a:t>
            </a:r>
            <a:endParaRPr lang="hu-HU" dirty="0"/>
          </a:p>
        </p:txBody>
      </p:sp>
      <p:sp>
        <p:nvSpPr>
          <p:cNvPr id="3" name="Tartalom helye 2"/>
          <p:cNvSpPr>
            <a:spLocks noGrp="1"/>
          </p:cNvSpPr>
          <p:nvPr>
            <p:ph idx="1"/>
          </p:nvPr>
        </p:nvSpPr>
        <p:spPr/>
        <p:txBody>
          <a:bodyPr>
            <a:normAutofit lnSpcReduction="10000"/>
          </a:bodyPr>
          <a:lstStyle/>
          <a:p>
            <a:r>
              <a:rPr lang="hu-HU" dirty="0"/>
              <a:t>Az állománykezelés lehetővé teszi az adatokat egy fájlba írni vagy onnan olvasni. A C++ nyelvben a fájlkezeléshez az &lt;</a:t>
            </a:r>
            <a:r>
              <a:rPr lang="hu-HU" dirty="0" err="1"/>
              <a:t>fstream</a:t>
            </a:r>
            <a:r>
              <a:rPr lang="hu-HU" dirty="0"/>
              <a:t>&gt; könyvtárat használhatjuk, amely három alapvető osztályt tartalmaz:</a:t>
            </a:r>
          </a:p>
          <a:p>
            <a:r>
              <a:rPr lang="hu-HU" dirty="0" err="1"/>
              <a:t>ifstream</a:t>
            </a:r>
            <a:r>
              <a:rPr lang="hu-HU" dirty="0"/>
              <a:t>: fájl olvasására szolgáló osztály</a:t>
            </a:r>
          </a:p>
          <a:p>
            <a:r>
              <a:rPr lang="hu-HU" dirty="0" err="1"/>
              <a:t>ofstream</a:t>
            </a:r>
            <a:r>
              <a:rPr lang="hu-HU" dirty="0"/>
              <a:t>: fájl írására szolgáló osztály</a:t>
            </a:r>
          </a:p>
          <a:p>
            <a:r>
              <a:rPr lang="hu-HU" dirty="0" err="1"/>
              <a:t>fstream</a:t>
            </a:r>
            <a:r>
              <a:rPr lang="hu-HU" dirty="0"/>
              <a:t>: fájl olvasására és írására is alkalmas osztály</a:t>
            </a:r>
          </a:p>
          <a:p>
            <a:endParaRPr lang="hu-HU" dirty="0"/>
          </a:p>
        </p:txBody>
      </p:sp>
    </p:spTree>
    <p:extLst>
      <p:ext uri="{BB962C8B-B14F-4D97-AF65-F5344CB8AC3E}">
        <p14:creationId xmlns:p14="http://schemas.microsoft.com/office/powerpoint/2010/main" val="2987159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Input/output</a:t>
            </a:r>
            <a:endParaRPr lang="hu-HU" dirty="0"/>
          </a:p>
        </p:txBody>
      </p:sp>
      <p:sp>
        <p:nvSpPr>
          <p:cNvPr id="3" name="Tartalom helye 2"/>
          <p:cNvSpPr>
            <a:spLocks noGrp="1"/>
          </p:cNvSpPr>
          <p:nvPr>
            <p:ph idx="1"/>
          </p:nvPr>
        </p:nvSpPr>
        <p:spPr/>
        <p:txBody>
          <a:bodyPr>
            <a:normAutofit fontScale="70000" lnSpcReduction="20000"/>
          </a:bodyPr>
          <a:lstStyle/>
          <a:p>
            <a:r>
              <a:rPr lang="hu-HU" dirty="0"/>
              <a:t>A C++</a:t>
            </a:r>
            <a:r>
              <a:rPr lang="hu-HU" dirty="0" err="1"/>
              <a:t>-ban</a:t>
            </a:r>
            <a:r>
              <a:rPr lang="hu-HU" dirty="0"/>
              <a:t> az input/output műveleteket </a:t>
            </a:r>
            <a:r>
              <a:rPr lang="hu-HU" dirty="0" err="1"/>
              <a:t>streamek</a:t>
            </a:r>
            <a:r>
              <a:rPr lang="hu-HU" dirty="0"/>
              <a:t> használatával valósítjuk meg. A </a:t>
            </a:r>
            <a:r>
              <a:rPr lang="hu-HU" dirty="0" err="1" smtClean="0"/>
              <a:t>stream</a:t>
            </a:r>
            <a:r>
              <a:rPr lang="hu-HU" dirty="0" smtClean="0"/>
              <a:t> (adatfolyam) </a:t>
            </a:r>
            <a:r>
              <a:rPr lang="hu-HU" dirty="0"/>
              <a:t>egy olyan objektum, amelyen keresztül adatokat tudunk beolvasni (input </a:t>
            </a:r>
            <a:r>
              <a:rPr lang="hu-HU" dirty="0" err="1"/>
              <a:t>stream</a:t>
            </a:r>
            <a:r>
              <a:rPr lang="hu-HU" dirty="0"/>
              <a:t>), vagy kiírni (output </a:t>
            </a:r>
            <a:r>
              <a:rPr lang="hu-HU" dirty="0" err="1"/>
              <a:t>stream</a:t>
            </a:r>
            <a:r>
              <a:rPr lang="hu-HU" dirty="0"/>
              <a:t>). Az input </a:t>
            </a:r>
            <a:r>
              <a:rPr lang="hu-HU" dirty="0" err="1"/>
              <a:t>stream</a:t>
            </a:r>
            <a:r>
              <a:rPr lang="hu-HU" dirty="0"/>
              <a:t> a programunk felé irányuló adatokat fogadja, míg az output </a:t>
            </a:r>
            <a:r>
              <a:rPr lang="hu-HU" dirty="0" err="1"/>
              <a:t>stream</a:t>
            </a:r>
            <a:r>
              <a:rPr lang="hu-HU" dirty="0"/>
              <a:t> az eredményeket küldi ki</a:t>
            </a:r>
            <a:r>
              <a:rPr lang="hu-HU" dirty="0" smtClean="0"/>
              <a:t>.</a:t>
            </a:r>
          </a:p>
          <a:p>
            <a:r>
              <a:rPr lang="hu-HU" dirty="0"/>
              <a:t>cin: az input </a:t>
            </a:r>
            <a:r>
              <a:rPr lang="hu-HU" dirty="0" err="1"/>
              <a:t>stream</a:t>
            </a:r>
            <a:r>
              <a:rPr lang="hu-HU" dirty="0"/>
              <a:t> standard bemenetről (</a:t>
            </a:r>
            <a:r>
              <a:rPr lang="hu-HU" dirty="0" err="1"/>
              <a:t>keyboard</a:t>
            </a:r>
            <a:r>
              <a:rPr lang="hu-HU" dirty="0"/>
              <a:t>) történő olvasásra</a:t>
            </a:r>
          </a:p>
          <a:p>
            <a:r>
              <a:rPr lang="hu-HU" dirty="0" err="1"/>
              <a:t>cout</a:t>
            </a:r>
            <a:r>
              <a:rPr lang="hu-HU" dirty="0"/>
              <a:t>: az output </a:t>
            </a:r>
            <a:r>
              <a:rPr lang="hu-HU" dirty="0" err="1"/>
              <a:t>stream</a:t>
            </a:r>
            <a:r>
              <a:rPr lang="hu-HU" dirty="0"/>
              <a:t> standard kimenetre (képernyő) történő kiíratásra</a:t>
            </a:r>
          </a:p>
          <a:p>
            <a:r>
              <a:rPr lang="hu-HU" dirty="0" err="1"/>
              <a:t>cerr</a:t>
            </a:r>
            <a:r>
              <a:rPr lang="hu-HU" dirty="0"/>
              <a:t>: az output </a:t>
            </a:r>
            <a:r>
              <a:rPr lang="hu-HU" dirty="0" err="1"/>
              <a:t>stream</a:t>
            </a:r>
            <a:r>
              <a:rPr lang="hu-HU" dirty="0"/>
              <a:t> hibajelzésekhez és hibákhoz történő kiíratásra</a:t>
            </a:r>
          </a:p>
          <a:p>
            <a:r>
              <a:rPr lang="hu-HU" dirty="0" err="1"/>
              <a:t>clog</a:t>
            </a:r>
            <a:r>
              <a:rPr lang="hu-HU" dirty="0"/>
              <a:t>: az output </a:t>
            </a:r>
            <a:r>
              <a:rPr lang="hu-HU" dirty="0" err="1"/>
              <a:t>stream</a:t>
            </a:r>
            <a:r>
              <a:rPr lang="hu-HU" dirty="0"/>
              <a:t> üzenetekhez és információkhoz történő kiíratásra</a:t>
            </a:r>
          </a:p>
          <a:p>
            <a:endParaRPr lang="hu-HU" dirty="0"/>
          </a:p>
        </p:txBody>
      </p:sp>
    </p:spTree>
    <p:extLst>
      <p:ext uri="{BB962C8B-B14F-4D97-AF65-F5344CB8AC3E}">
        <p14:creationId xmlns:p14="http://schemas.microsoft.com/office/powerpoint/2010/main" val="3218011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Állománykezelés folyamata</a:t>
            </a:r>
            <a:endParaRPr lang="hu-HU" dirty="0"/>
          </a:p>
        </p:txBody>
      </p:sp>
      <p:sp>
        <p:nvSpPr>
          <p:cNvPr id="3" name="Tartalom helye 2"/>
          <p:cNvSpPr>
            <a:spLocks noGrp="1"/>
          </p:cNvSpPr>
          <p:nvPr>
            <p:ph idx="1"/>
          </p:nvPr>
        </p:nvSpPr>
        <p:spPr/>
        <p:txBody>
          <a:bodyPr>
            <a:normAutofit fontScale="77500" lnSpcReduction="20000"/>
          </a:bodyPr>
          <a:lstStyle/>
          <a:p>
            <a:r>
              <a:rPr lang="hu-HU" dirty="0"/>
              <a:t>Fájl megnyitása: Az </a:t>
            </a:r>
            <a:r>
              <a:rPr lang="hu-HU" dirty="0" err="1"/>
              <a:t>ifstream</a:t>
            </a:r>
            <a:r>
              <a:rPr lang="hu-HU" dirty="0"/>
              <a:t>, </a:t>
            </a:r>
            <a:r>
              <a:rPr lang="hu-HU" dirty="0" err="1"/>
              <a:t>ofstream</a:t>
            </a:r>
            <a:r>
              <a:rPr lang="hu-HU" dirty="0"/>
              <a:t> és </a:t>
            </a:r>
            <a:r>
              <a:rPr lang="hu-HU" dirty="0" err="1"/>
              <a:t>fstream</a:t>
            </a:r>
            <a:r>
              <a:rPr lang="hu-HU" dirty="0"/>
              <a:t> osztályok mindegyike rendelkezik egy </a:t>
            </a:r>
            <a:r>
              <a:rPr lang="hu-HU" dirty="0" err="1"/>
              <a:t>open</a:t>
            </a:r>
            <a:r>
              <a:rPr lang="hu-HU" dirty="0"/>
              <a:t>() függvénnyel, amelyet használhatunk egy fájl megnyitására.</a:t>
            </a:r>
          </a:p>
          <a:p>
            <a:r>
              <a:rPr lang="hu-HU" dirty="0"/>
              <a:t>Adatok írása a fájlba: Az </a:t>
            </a:r>
            <a:r>
              <a:rPr lang="hu-HU" dirty="0" err="1"/>
              <a:t>ofstream</a:t>
            </a:r>
            <a:r>
              <a:rPr lang="hu-HU" dirty="0"/>
              <a:t> és </a:t>
            </a:r>
            <a:r>
              <a:rPr lang="hu-HU" dirty="0" err="1"/>
              <a:t>fstream</a:t>
            </a:r>
            <a:r>
              <a:rPr lang="hu-HU" dirty="0"/>
              <a:t> osztályokat használjuk az adatok írására a fájlba. Az írás a &lt;&lt; operátorral </a:t>
            </a:r>
            <a:r>
              <a:rPr lang="hu-HU" dirty="0" smtClean="0"/>
              <a:t>történik, vagy használhatjuk a </a:t>
            </a:r>
            <a:r>
              <a:rPr lang="hu-HU" dirty="0" err="1" smtClean="0"/>
              <a:t>put</a:t>
            </a:r>
            <a:r>
              <a:rPr lang="hu-HU" dirty="0" smtClean="0"/>
              <a:t> és a </a:t>
            </a:r>
            <a:r>
              <a:rPr lang="hu-HU" dirty="0" err="1" smtClean="0"/>
              <a:t>write</a:t>
            </a:r>
            <a:r>
              <a:rPr lang="hu-HU" dirty="0" smtClean="0"/>
              <a:t> függvényt.</a:t>
            </a:r>
          </a:p>
          <a:p>
            <a:r>
              <a:rPr lang="hu-HU" dirty="0"/>
              <a:t>Adatok olvasása a fájlból: Az </a:t>
            </a:r>
            <a:r>
              <a:rPr lang="hu-HU" dirty="0" err="1"/>
              <a:t>ifstream</a:t>
            </a:r>
            <a:r>
              <a:rPr lang="hu-HU" dirty="0"/>
              <a:t> és </a:t>
            </a:r>
            <a:r>
              <a:rPr lang="hu-HU" dirty="0" err="1"/>
              <a:t>fstream</a:t>
            </a:r>
            <a:r>
              <a:rPr lang="hu-HU" dirty="0"/>
              <a:t> osztályokat használjuk az adatok olvasására a fájlból. Az olvasás a &gt;&gt; operátorral </a:t>
            </a:r>
            <a:r>
              <a:rPr lang="hu-HU" dirty="0" smtClean="0"/>
              <a:t>történik, vagy használhatjuk a </a:t>
            </a:r>
            <a:r>
              <a:rPr lang="hu-HU" dirty="0" err="1" smtClean="0"/>
              <a:t>get</a:t>
            </a:r>
            <a:r>
              <a:rPr lang="hu-HU" dirty="0" smtClean="0"/>
              <a:t>, </a:t>
            </a:r>
            <a:r>
              <a:rPr lang="hu-HU" dirty="0" err="1" smtClean="0"/>
              <a:t>getline</a:t>
            </a:r>
            <a:r>
              <a:rPr lang="hu-HU" dirty="0" smtClean="0"/>
              <a:t>, </a:t>
            </a:r>
            <a:r>
              <a:rPr lang="hu-HU" dirty="0" err="1" smtClean="0"/>
              <a:t>read</a:t>
            </a:r>
            <a:r>
              <a:rPr lang="hu-HU" dirty="0" smtClean="0"/>
              <a:t> függvényeket.</a:t>
            </a:r>
          </a:p>
          <a:p>
            <a:r>
              <a:rPr lang="hu-HU" dirty="0" smtClean="0"/>
              <a:t>Fájl bezárása: Az </a:t>
            </a:r>
            <a:r>
              <a:rPr lang="hu-HU" dirty="0" err="1" smtClean="0"/>
              <a:t>ifstream</a:t>
            </a:r>
            <a:r>
              <a:rPr lang="hu-HU" dirty="0" smtClean="0"/>
              <a:t>, </a:t>
            </a:r>
            <a:r>
              <a:rPr lang="hu-HU" dirty="0" err="1" smtClean="0"/>
              <a:t>ofstream</a:t>
            </a:r>
            <a:r>
              <a:rPr lang="hu-HU" dirty="0" smtClean="0"/>
              <a:t> és </a:t>
            </a:r>
            <a:r>
              <a:rPr lang="hu-HU" dirty="0" err="1" smtClean="0"/>
              <a:t>fstream</a:t>
            </a:r>
            <a:r>
              <a:rPr lang="hu-HU" dirty="0" smtClean="0"/>
              <a:t> osztályok </a:t>
            </a:r>
            <a:r>
              <a:rPr lang="hu-HU" dirty="0" err="1" smtClean="0"/>
              <a:t>close</a:t>
            </a:r>
            <a:r>
              <a:rPr lang="hu-HU" dirty="0" smtClean="0"/>
              <a:t>() függvényével bezárhatjuk az állományokat.</a:t>
            </a:r>
            <a:endParaRPr lang="hu-HU" dirty="0"/>
          </a:p>
          <a:p>
            <a:endParaRPr lang="hu-HU" dirty="0"/>
          </a:p>
          <a:p>
            <a:endParaRPr lang="hu-HU" dirty="0"/>
          </a:p>
        </p:txBody>
      </p:sp>
    </p:spTree>
    <p:extLst>
      <p:ext uri="{BB962C8B-B14F-4D97-AF65-F5344CB8AC3E}">
        <p14:creationId xmlns:p14="http://schemas.microsoft.com/office/powerpoint/2010/main" val="2336523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Ofstream</a:t>
            </a:r>
            <a:endParaRPr lang="hu-HU"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6202" y="1916832"/>
            <a:ext cx="8442334" cy="3888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8923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Ifstream</a:t>
            </a:r>
            <a:endParaRPr lang="hu-HU"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612076"/>
            <a:ext cx="8457330" cy="4481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174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Ifstream</a:t>
            </a:r>
            <a:endParaRPr lang="hu-HU"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1120140"/>
            <a:ext cx="7416824" cy="55398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2454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Állomány megnyitási módok</a:t>
            </a:r>
            <a:endParaRPr lang="hu-HU" dirty="0"/>
          </a:p>
        </p:txBody>
      </p:sp>
      <p:sp>
        <p:nvSpPr>
          <p:cNvPr id="3" name="Tartalom helye 2"/>
          <p:cNvSpPr>
            <a:spLocks noGrp="1"/>
          </p:cNvSpPr>
          <p:nvPr>
            <p:ph idx="1"/>
          </p:nvPr>
        </p:nvSpPr>
        <p:spPr/>
        <p:txBody>
          <a:bodyPr>
            <a:normAutofit fontScale="55000" lnSpcReduction="20000"/>
          </a:bodyPr>
          <a:lstStyle/>
          <a:p>
            <a:r>
              <a:rPr lang="hu-HU" dirty="0"/>
              <a:t>A módokat az </a:t>
            </a:r>
            <a:r>
              <a:rPr lang="hu-HU" dirty="0" err="1"/>
              <a:t>ios</a:t>
            </a:r>
            <a:r>
              <a:rPr lang="hu-HU" dirty="0"/>
              <a:t>:: osztály konstansai határozzák meg, és az </a:t>
            </a:r>
            <a:r>
              <a:rPr lang="hu-HU" dirty="0" err="1"/>
              <a:t>fstream</a:t>
            </a:r>
            <a:r>
              <a:rPr lang="hu-HU" dirty="0"/>
              <a:t> osztály </a:t>
            </a:r>
            <a:r>
              <a:rPr lang="hu-HU" dirty="0" smtClean="0"/>
              <a:t>konstruktorának vagy az </a:t>
            </a:r>
            <a:r>
              <a:rPr lang="hu-HU" dirty="0" err="1" smtClean="0"/>
              <a:t>open</a:t>
            </a:r>
            <a:r>
              <a:rPr lang="hu-HU" dirty="0" smtClean="0"/>
              <a:t> függvénynek a </a:t>
            </a:r>
            <a:r>
              <a:rPr lang="hu-HU" dirty="0"/>
              <a:t>második paramétereként lehet megadni </a:t>
            </a:r>
            <a:r>
              <a:rPr lang="hu-HU" dirty="0" smtClean="0"/>
              <a:t>őket.</a:t>
            </a:r>
          </a:p>
          <a:p>
            <a:r>
              <a:rPr lang="hu-HU" dirty="0"/>
              <a:t>Az </a:t>
            </a:r>
            <a:r>
              <a:rPr lang="hu-HU" dirty="0" err="1"/>
              <a:t>ios</a:t>
            </a:r>
            <a:r>
              <a:rPr lang="hu-HU" dirty="0"/>
              <a:t>::</a:t>
            </a:r>
            <a:r>
              <a:rPr lang="hu-HU" dirty="0" err="1"/>
              <a:t>in</a:t>
            </a:r>
            <a:r>
              <a:rPr lang="hu-HU" dirty="0"/>
              <a:t> mód az állomány olvasását jelenti. Ez a mód csak az állomány olvasására nyitja meg az állományt, és nem lehet írni az állományba</a:t>
            </a:r>
            <a:r>
              <a:rPr lang="hu-HU" dirty="0" smtClean="0"/>
              <a:t>.</a:t>
            </a:r>
          </a:p>
          <a:p>
            <a:r>
              <a:rPr lang="hu-HU" dirty="0"/>
              <a:t>Az </a:t>
            </a:r>
            <a:r>
              <a:rPr lang="hu-HU" dirty="0" err="1"/>
              <a:t>ios</a:t>
            </a:r>
            <a:r>
              <a:rPr lang="hu-HU" dirty="0"/>
              <a:t>::out mód az állomány írását jelenti. Ez a mód csak az állomány írására nyitja meg az állományt, és nem lehet olvasni az állományból. Ha az állomány már létezik, az </a:t>
            </a:r>
            <a:r>
              <a:rPr lang="hu-HU" dirty="0" err="1"/>
              <a:t>ios</a:t>
            </a:r>
            <a:r>
              <a:rPr lang="hu-HU" dirty="0"/>
              <a:t>::out mód felülírja az állomány tartalmát. </a:t>
            </a:r>
            <a:endParaRPr lang="hu-HU" dirty="0" smtClean="0"/>
          </a:p>
          <a:p>
            <a:r>
              <a:rPr lang="hu-HU" dirty="0"/>
              <a:t>Az </a:t>
            </a:r>
            <a:r>
              <a:rPr lang="hu-HU" dirty="0" err="1"/>
              <a:t>ios</a:t>
            </a:r>
            <a:r>
              <a:rPr lang="hu-HU" dirty="0"/>
              <a:t>::</a:t>
            </a:r>
            <a:r>
              <a:rPr lang="hu-HU" dirty="0" err="1"/>
              <a:t>app</a:t>
            </a:r>
            <a:r>
              <a:rPr lang="hu-HU" dirty="0"/>
              <a:t> mód az állomány írását jelenti, de a mód ebben az esetben nem írja felül az állomány tartalmát, hanem az új adatokat az állomány végére írja</a:t>
            </a:r>
            <a:r>
              <a:rPr lang="hu-HU" dirty="0" smtClean="0"/>
              <a:t>.</a:t>
            </a:r>
          </a:p>
          <a:p>
            <a:r>
              <a:rPr lang="hu-HU" dirty="0"/>
              <a:t>Az </a:t>
            </a:r>
            <a:r>
              <a:rPr lang="hu-HU" dirty="0" err="1"/>
              <a:t>ios</a:t>
            </a:r>
            <a:r>
              <a:rPr lang="hu-HU" dirty="0"/>
              <a:t>::</a:t>
            </a:r>
            <a:r>
              <a:rPr lang="hu-HU" dirty="0" err="1"/>
              <a:t>binary</a:t>
            </a:r>
            <a:r>
              <a:rPr lang="hu-HU" dirty="0"/>
              <a:t> mód a bináris állományok kezeléséhez használatos. Ezzel a </a:t>
            </a:r>
            <a:r>
              <a:rPr lang="hu-HU" dirty="0" smtClean="0"/>
              <a:t>mó</a:t>
            </a:r>
            <a:r>
              <a:rPr lang="hu-HU" dirty="0"/>
              <a:t>ddal az állományt byte-okra bontva lehet írni és olvasni. </a:t>
            </a:r>
            <a:endParaRPr lang="hu-HU" dirty="0" smtClean="0"/>
          </a:p>
          <a:p>
            <a:r>
              <a:rPr lang="hu-HU" dirty="0"/>
              <a:t>Az </a:t>
            </a:r>
            <a:r>
              <a:rPr lang="hu-HU" dirty="0" err="1"/>
              <a:t>ios</a:t>
            </a:r>
            <a:r>
              <a:rPr lang="hu-HU" dirty="0"/>
              <a:t>::</a:t>
            </a:r>
            <a:r>
              <a:rPr lang="hu-HU" dirty="0" err="1"/>
              <a:t>ate</a:t>
            </a:r>
            <a:r>
              <a:rPr lang="hu-HU" dirty="0"/>
              <a:t> mód az állomány megnyitásakor az állomány végére ugrik, így azonnal lehet olvasni és írni az állomány végéről</a:t>
            </a:r>
            <a:r>
              <a:rPr lang="hu-HU" dirty="0" smtClean="0"/>
              <a:t>.</a:t>
            </a:r>
          </a:p>
          <a:p>
            <a:r>
              <a:rPr lang="hu-HU" dirty="0"/>
              <a:t>Az </a:t>
            </a:r>
            <a:r>
              <a:rPr lang="hu-HU" dirty="0" err="1"/>
              <a:t>ios</a:t>
            </a:r>
            <a:r>
              <a:rPr lang="hu-HU" dirty="0"/>
              <a:t>::</a:t>
            </a:r>
            <a:r>
              <a:rPr lang="hu-HU" dirty="0" err="1"/>
              <a:t>trunc</a:t>
            </a:r>
            <a:r>
              <a:rPr lang="hu-HU" dirty="0"/>
              <a:t> mód az állomány írását jelenti, de a mód ebben az esetben mindig törli az állomány tartalmát, még akkor is, ha az már létezik.</a:t>
            </a:r>
          </a:p>
        </p:txBody>
      </p:sp>
    </p:spTree>
    <p:extLst>
      <p:ext uri="{BB962C8B-B14F-4D97-AF65-F5344CB8AC3E}">
        <p14:creationId xmlns:p14="http://schemas.microsoft.com/office/powerpoint/2010/main" val="658759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Állomány átnevezése</a:t>
            </a:r>
            <a:endParaRPr lang="hu-HU"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7440" y="1844824"/>
            <a:ext cx="7940168" cy="410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96177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Állomány törlése</a:t>
            </a:r>
            <a:endParaRPr lang="hu-HU"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3" y="1713526"/>
            <a:ext cx="8087563" cy="4235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7470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Seekg</a:t>
            </a:r>
            <a:r>
              <a:rPr lang="hu-HU" dirty="0" smtClean="0"/>
              <a:t> és </a:t>
            </a:r>
            <a:r>
              <a:rPr lang="hu-HU" dirty="0" err="1" smtClean="0"/>
              <a:t>seekp</a:t>
            </a:r>
            <a:endParaRPr lang="hu-HU" dirty="0"/>
          </a:p>
        </p:txBody>
      </p:sp>
      <p:sp>
        <p:nvSpPr>
          <p:cNvPr id="3" name="Tartalom helye 2"/>
          <p:cNvSpPr>
            <a:spLocks noGrp="1"/>
          </p:cNvSpPr>
          <p:nvPr>
            <p:ph idx="1"/>
          </p:nvPr>
        </p:nvSpPr>
        <p:spPr/>
        <p:txBody>
          <a:bodyPr/>
          <a:lstStyle/>
          <a:p>
            <a:r>
              <a:rPr lang="hu-HU" dirty="0"/>
              <a:t>A </a:t>
            </a:r>
            <a:r>
              <a:rPr lang="hu-HU" dirty="0" err="1"/>
              <a:t>seekg</a:t>
            </a:r>
            <a:r>
              <a:rPr lang="hu-HU" dirty="0"/>
              <a:t>() és </a:t>
            </a:r>
            <a:r>
              <a:rPr lang="hu-HU" dirty="0" err="1"/>
              <a:t>seekp</a:t>
            </a:r>
            <a:r>
              <a:rPr lang="hu-HU" dirty="0"/>
              <a:t>() függvények segítségével az olvasás és az írás pozícióját változtathatjuk az állományban. Az </a:t>
            </a:r>
            <a:r>
              <a:rPr lang="hu-HU" dirty="0" err="1"/>
              <a:t>seekg</a:t>
            </a:r>
            <a:r>
              <a:rPr lang="hu-HU" dirty="0"/>
              <a:t>() az olvasás pozícióját, míg a </a:t>
            </a:r>
            <a:r>
              <a:rPr lang="hu-HU" dirty="0" err="1"/>
              <a:t>seekp</a:t>
            </a:r>
            <a:r>
              <a:rPr lang="hu-HU" dirty="0"/>
              <a:t>() az írás pozícióját változtatja. Mindkét függvény két paramétert vár: a pozícióhoz tartozó byte számot és a pozíció típusát. Az alábbi példakódban az állomány olvasás pozíciója a 10. </a:t>
            </a:r>
            <a:r>
              <a:rPr lang="hu-HU" dirty="0" err="1"/>
              <a:t>byte-ra</a:t>
            </a:r>
            <a:r>
              <a:rPr lang="hu-HU" dirty="0"/>
              <a:t>, míg az írás pozíciója az 50. </a:t>
            </a:r>
            <a:r>
              <a:rPr lang="hu-HU" dirty="0" err="1"/>
              <a:t>byte-ra</a:t>
            </a:r>
            <a:r>
              <a:rPr lang="hu-HU" dirty="0"/>
              <a:t> lesz állítva.</a:t>
            </a:r>
          </a:p>
        </p:txBody>
      </p:sp>
    </p:spTree>
    <p:extLst>
      <p:ext uri="{BB962C8B-B14F-4D97-AF65-F5344CB8AC3E}">
        <p14:creationId xmlns:p14="http://schemas.microsoft.com/office/powerpoint/2010/main" val="784726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467544" y="0"/>
            <a:ext cx="8229600" cy="1143000"/>
          </a:xfrm>
        </p:spPr>
        <p:txBody>
          <a:bodyPr/>
          <a:lstStyle/>
          <a:p>
            <a:r>
              <a:rPr lang="hu-HU" dirty="0" err="1" smtClean="0"/>
              <a:t>Seekg</a:t>
            </a:r>
            <a:r>
              <a:rPr lang="hu-HU" dirty="0" smtClean="0"/>
              <a:t> és </a:t>
            </a:r>
            <a:r>
              <a:rPr lang="hu-HU" dirty="0" err="1" smtClean="0"/>
              <a:t>seekp</a:t>
            </a:r>
            <a:endParaRPr lang="hu-HU"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5656" y="-5357"/>
            <a:ext cx="5544616" cy="69273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7757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Tellg</a:t>
            </a:r>
            <a:r>
              <a:rPr lang="hu-HU" dirty="0" smtClean="0"/>
              <a:t> és </a:t>
            </a:r>
            <a:r>
              <a:rPr lang="hu-HU" dirty="0" err="1" smtClean="0"/>
              <a:t>tellp</a:t>
            </a:r>
            <a:endParaRPr lang="hu-HU" dirty="0"/>
          </a:p>
        </p:txBody>
      </p:sp>
      <p:sp>
        <p:nvSpPr>
          <p:cNvPr id="3" name="Tartalom helye 2"/>
          <p:cNvSpPr>
            <a:spLocks noGrp="1"/>
          </p:cNvSpPr>
          <p:nvPr>
            <p:ph idx="1"/>
          </p:nvPr>
        </p:nvSpPr>
        <p:spPr/>
        <p:txBody>
          <a:bodyPr/>
          <a:lstStyle/>
          <a:p>
            <a:r>
              <a:rPr lang="hu-HU" dirty="0"/>
              <a:t>A </a:t>
            </a:r>
            <a:r>
              <a:rPr lang="hu-HU" dirty="0" err="1"/>
              <a:t>tellg</a:t>
            </a:r>
            <a:r>
              <a:rPr lang="hu-HU" dirty="0"/>
              <a:t>() és </a:t>
            </a:r>
            <a:r>
              <a:rPr lang="hu-HU" dirty="0" err="1"/>
              <a:t>tellp</a:t>
            </a:r>
            <a:r>
              <a:rPr lang="hu-HU" dirty="0"/>
              <a:t>() függvények segítségével lekérdezhetjük az olvasás és az írás aktuális pozícióját az állományban. Az </a:t>
            </a:r>
            <a:r>
              <a:rPr lang="hu-HU" dirty="0" err="1"/>
              <a:t>tellg</a:t>
            </a:r>
            <a:r>
              <a:rPr lang="hu-HU" dirty="0"/>
              <a:t>() az olvasás pozícióját, míg a </a:t>
            </a:r>
            <a:r>
              <a:rPr lang="hu-HU" dirty="0" err="1"/>
              <a:t>tellp</a:t>
            </a:r>
            <a:r>
              <a:rPr lang="hu-HU" dirty="0"/>
              <a:t>() az írás pozícióját adja vissza.</a:t>
            </a:r>
          </a:p>
        </p:txBody>
      </p:sp>
    </p:spTree>
    <p:extLst>
      <p:ext uri="{BB962C8B-B14F-4D97-AF65-F5344CB8AC3E}">
        <p14:creationId xmlns:p14="http://schemas.microsoft.com/office/powerpoint/2010/main" val="75335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Streamek</a:t>
            </a:r>
            <a:endParaRPr lang="hu-HU" dirty="0"/>
          </a:p>
        </p:txBody>
      </p:sp>
      <p:sp>
        <p:nvSpPr>
          <p:cNvPr id="3" name="Tartalom helye 2"/>
          <p:cNvSpPr>
            <a:spLocks noGrp="1"/>
          </p:cNvSpPr>
          <p:nvPr>
            <p:ph idx="1"/>
          </p:nvPr>
        </p:nvSpPr>
        <p:spPr/>
        <p:txBody>
          <a:bodyPr>
            <a:normAutofit fontScale="70000" lnSpcReduction="20000"/>
          </a:bodyPr>
          <a:lstStyle/>
          <a:p>
            <a:r>
              <a:rPr lang="hu-HU" dirty="0"/>
              <a:t>A folyamok (</a:t>
            </a:r>
            <a:r>
              <a:rPr lang="hu-HU" dirty="0" err="1"/>
              <a:t>stream</a:t>
            </a:r>
            <a:r>
              <a:rPr lang="hu-HU" dirty="0"/>
              <a:t>) olyan absztrakciók, amelyek lehetővé teszik a programok számára, hogy adatokat olvassanak be és írjanak ki különböző helyekről, például a standard bemenetről, a standard kimenetre, fájlokból vagy akár hálózati forrásokból. A C++ standard könyvtár definiálja a folyamok típusait, amelyek széles körű funkciókat kínálnak a folyamok kezeléséhez.</a:t>
            </a:r>
          </a:p>
          <a:p>
            <a:r>
              <a:rPr lang="hu-HU" dirty="0"/>
              <a:t>A folyamok osztály hierarchiája az </a:t>
            </a:r>
            <a:r>
              <a:rPr lang="hu-HU" dirty="0" err="1"/>
              <a:t>std</a:t>
            </a:r>
            <a:r>
              <a:rPr lang="hu-HU" dirty="0"/>
              <a:t>::</a:t>
            </a:r>
            <a:r>
              <a:rPr lang="hu-HU" dirty="0" err="1"/>
              <a:t>ios</a:t>
            </a:r>
            <a:r>
              <a:rPr lang="hu-HU" dirty="0"/>
              <a:t>_</a:t>
            </a:r>
            <a:r>
              <a:rPr lang="hu-HU" dirty="0" err="1"/>
              <a:t>base</a:t>
            </a:r>
            <a:r>
              <a:rPr lang="hu-HU" dirty="0"/>
              <a:t> osztályból indul, amelyet az </a:t>
            </a:r>
            <a:r>
              <a:rPr lang="hu-HU" dirty="0" err="1"/>
              <a:t>std</a:t>
            </a:r>
            <a:r>
              <a:rPr lang="hu-HU" dirty="0"/>
              <a:t>::</a:t>
            </a:r>
            <a:r>
              <a:rPr lang="hu-HU" dirty="0" err="1"/>
              <a:t>basic</a:t>
            </a:r>
            <a:r>
              <a:rPr lang="hu-HU" dirty="0"/>
              <a:t>_</a:t>
            </a:r>
            <a:r>
              <a:rPr lang="hu-HU" dirty="0" err="1"/>
              <a:t>ios</a:t>
            </a:r>
            <a:r>
              <a:rPr lang="hu-HU" dirty="0"/>
              <a:t> osztály örököl, majd az </a:t>
            </a:r>
            <a:r>
              <a:rPr lang="hu-HU" dirty="0" err="1"/>
              <a:t>std</a:t>
            </a:r>
            <a:r>
              <a:rPr lang="hu-HU" dirty="0"/>
              <a:t>::</a:t>
            </a:r>
            <a:r>
              <a:rPr lang="hu-HU" dirty="0" err="1"/>
              <a:t>basic</a:t>
            </a:r>
            <a:r>
              <a:rPr lang="hu-HU" dirty="0"/>
              <a:t>_</a:t>
            </a:r>
            <a:r>
              <a:rPr lang="hu-HU" dirty="0" err="1"/>
              <a:t>iostream</a:t>
            </a:r>
            <a:r>
              <a:rPr lang="hu-HU" dirty="0"/>
              <a:t> osztály származik belőle. Az </a:t>
            </a:r>
            <a:r>
              <a:rPr lang="hu-HU" dirty="0" err="1"/>
              <a:t>std</a:t>
            </a:r>
            <a:r>
              <a:rPr lang="hu-HU" dirty="0"/>
              <a:t>::</a:t>
            </a:r>
            <a:r>
              <a:rPr lang="hu-HU" dirty="0" err="1"/>
              <a:t>basic</a:t>
            </a:r>
            <a:r>
              <a:rPr lang="hu-HU" dirty="0"/>
              <a:t>_</a:t>
            </a:r>
            <a:r>
              <a:rPr lang="hu-HU" dirty="0" err="1"/>
              <a:t>iostream</a:t>
            </a:r>
            <a:r>
              <a:rPr lang="hu-HU" dirty="0"/>
              <a:t> osztály örököl az </a:t>
            </a:r>
            <a:r>
              <a:rPr lang="hu-HU" dirty="0" err="1"/>
              <a:t>std</a:t>
            </a:r>
            <a:r>
              <a:rPr lang="hu-HU" dirty="0"/>
              <a:t>::</a:t>
            </a:r>
            <a:r>
              <a:rPr lang="hu-HU" dirty="0" err="1"/>
              <a:t>basic</a:t>
            </a:r>
            <a:r>
              <a:rPr lang="hu-HU" dirty="0"/>
              <a:t>_</a:t>
            </a:r>
            <a:r>
              <a:rPr lang="hu-HU" dirty="0" err="1"/>
              <a:t>istream</a:t>
            </a:r>
            <a:r>
              <a:rPr lang="hu-HU" dirty="0"/>
              <a:t> és az </a:t>
            </a:r>
            <a:r>
              <a:rPr lang="hu-HU" dirty="0" err="1"/>
              <a:t>std</a:t>
            </a:r>
            <a:r>
              <a:rPr lang="hu-HU" dirty="0"/>
              <a:t>::</a:t>
            </a:r>
            <a:r>
              <a:rPr lang="hu-HU" dirty="0" err="1"/>
              <a:t>basic</a:t>
            </a:r>
            <a:r>
              <a:rPr lang="hu-HU" dirty="0"/>
              <a:t>_</a:t>
            </a:r>
            <a:r>
              <a:rPr lang="hu-HU" dirty="0" err="1"/>
              <a:t>ostream</a:t>
            </a:r>
            <a:r>
              <a:rPr lang="hu-HU" dirty="0"/>
              <a:t> osztályokból is, így azok összes funkcióját tartalmazza.</a:t>
            </a:r>
          </a:p>
          <a:p>
            <a:r>
              <a:rPr lang="hu-HU" dirty="0"/>
              <a:t>Az </a:t>
            </a:r>
            <a:r>
              <a:rPr lang="hu-HU" dirty="0" err="1"/>
              <a:t>std</a:t>
            </a:r>
            <a:r>
              <a:rPr lang="hu-HU" dirty="0"/>
              <a:t>::</a:t>
            </a:r>
            <a:r>
              <a:rPr lang="hu-HU" dirty="0" err="1"/>
              <a:t>basic</a:t>
            </a:r>
            <a:r>
              <a:rPr lang="hu-HU" dirty="0"/>
              <a:t>_</a:t>
            </a:r>
            <a:r>
              <a:rPr lang="hu-HU" dirty="0" err="1"/>
              <a:t>istream</a:t>
            </a:r>
            <a:r>
              <a:rPr lang="hu-HU" dirty="0"/>
              <a:t> és az </a:t>
            </a:r>
            <a:r>
              <a:rPr lang="hu-HU" dirty="0" err="1"/>
              <a:t>std</a:t>
            </a:r>
            <a:r>
              <a:rPr lang="hu-HU" dirty="0"/>
              <a:t>::</a:t>
            </a:r>
            <a:r>
              <a:rPr lang="hu-HU" dirty="0" err="1"/>
              <a:t>basic</a:t>
            </a:r>
            <a:r>
              <a:rPr lang="hu-HU" dirty="0"/>
              <a:t>_</a:t>
            </a:r>
            <a:r>
              <a:rPr lang="hu-HU" dirty="0" err="1"/>
              <a:t>ostream</a:t>
            </a:r>
            <a:r>
              <a:rPr lang="hu-HU" dirty="0"/>
              <a:t> osztályok az input és output </a:t>
            </a:r>
            <a:r>
              <a:rPr lang="hu-HU" dirty="0" err="1"/>
              <a:t>stream</a:t>
            </a:r>
            <a:r>
              <a:rPr lang="hu-HU" dirty="0"/>
              <a:t> típusokat jelentik, amelyek további specializációkkal bővülnek.</a:t>
            </a:r>
          </a:p>
          <a:p>
            <a:endParaRPr lang="hu-HU" dirty="0"/>
          </a:p>
        </p:txBody>
      </p:sp>
    </p:spTree>
    <p:extLst>
      <p:ext uri="{BB962C8B-B14F-4D97-AF65-F5344CB8AC3E}">
        <p14:creationId xmlns:p14="http://schemas.microsoft.com/office/powerpoint/2010/main" val="27202062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0" y="404664"/>
            <a:ext cx="4687647"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404664"/>
            <a:ext cx="4788024"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90492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Good, </a:t>
            </a:r>
            <a:r>
              <a:rPr lang="hu-HU" dirty="0" err="1" smtClean="0"/>
              <a:t>bad</a:t>
            </a:r>
            <a:r>
              <a:rPr lang="hu-HU" dirty="0" smtClean="0"/>
              <a:t>, </a:t>
            </a:r>
            <a:r>
              <a:rPr lang="hu-HU" dirty="0" err="1" smtClean="0"/>
              <a:t>fail</a:t>
            </a:r>
            <a:r>
              <a:rPr lang="hu-HU" dirty="0" smtClean="0"/>
              <a:t>, </a:t>
            </a:r>
            <a:r>
              <a:rPr lang="hu-HU" dirty="0" err="1" smtClean="0"/>
              <a:t>eof</a:t>
            </a:r>
            <a:endParaRPr lang="hu-HU" dirty="0"/>
          </a:p>
        </p:txBody>
      </p:sp>
      <p:sp>
        <p:nvSpPr>
          <p:cNvPr id="3" name="Tartalom helye 2"/>
          <p:cNvSpPr>
            <a:spLocks noGrp="1"/>
          </p:cNvSpPr>
          <p:nvPr>
            <p:ph idx="1"/>
          </p:nvPr>
        </p:nvSpPr>
        <p:spPr/>
        <p:txBody>
          <a:bodyPr>
            <a:normAutofit fontScale="70000" lnSpcReduction="20000"/>
          </a:bodyPr>
          <a:lstStyle/>
          <a:p>
            <a:r>
              <a:rPr lang="hu-HU" dirty="0"/>
              <a:t>Az </a:t>
            </a:r>
            <a:r>
              <a:rPr lang="hu-HU" dirty="0" err="1"/>
              <a:t>fstream</a:t>
            </a:r>
            <a:r>
              <a:rPr lang="hu-HU" dirty="0"/>
              <a:t> osztály négy alapvető függvényt biztosít az állapotellenőrzéshez: </a:t>
            </a:r>
            <a:r>
              <a:rPr lang="hu-HU" dirty="0" err="1"/>
              <a:t>good</a:t>
            </a:r>
            <a:r>
              <a:rPr lang="hu-HU" dirty="0"/>
              <a:t>(), </a:t>
            </a:r>
            <a:r>
              <a:rPr lang="hu-HU" dirty="0" err="1"/>
              <a:t>bad</a:t>
            </a:r>
            <a:r>
              <a:rPr lang="hu-HU" dirty="0"/>
              <a:t>(), </a:t>
            </a:r>
            <a:r>
              <a:rPr lang="hu-HU" dirty="0" err="1"/>
              <a:t>fail</a:t>
            </a:r>
            <a:r>
              <a:rPr lang="hu-HU" dirty="0"/>
              <a:t>(), és </a:t>
            </a:r>
            <a:r>
              <a:rPr lang="hu-HU" dirty="0" err="1"/>
              <a:t>eof</a:t>
            </a:r>
            <a:r>
              <a:rPr lang="hu-HU" dirty="0"/>
              <a:t>(). Ezek a függvények a </a:t>
            </a:r>
            <a:r>
              <a:rPr lang="hu-HU" dirty="0" err="1"/>
              <a:t>fstream</a:t>
            </a:r>
            <a:r>
              <a:rPr lang="hu-HU" dirty="0"/>
              <a:t> osztály </a:t>
            </a:r>
            <a:r>
              <a:rPr lang="hu-HU" dirty="0" err="1"/>
              <a:t>bool</a:t>
            </a:r>
            <a:r>
              <a:rPr lang="hu-HU" dirty="0"/>
              <a:t> típusú tagfüggvényei, és a </a:t>
            </a:r>
            <a:r>
              <a:rPr lang="hu-HU" dirty="0" err="1"/>
              <a:t>stream</a:t>
            </a:r>
            <a:r>
              <a:rPr lang="hu-HU" dirty="0"/>
              <a:t> állapotát jellemzik. Az állapotellenőrzés segít eldönteni, hogy az állományhoz való hozzáférési kísérlet sikeres volt-e vagy sem</a:t>
            </a:r>
            <a:r>
              <a:rPr lang="hu-HU" dirty="0" smtClean="0"/>
              <a:t>.</a:t>
            </a:r>
          </a:p>
          <a:p>
            <a:r>
              <a:rPr lang="hu-HU" dirty="0" smtClean="0"/>
              <a:t>A </a:t>
            </a:r>
            <a:r>
              <a:rPr lang="hu-HU" dirty="0" err="1"/>
              <a:t>good</a:t>
            </a:r>
            <a:r>
              <a:rPr lang="hu-HU" dirty="0"/>
              <a:t>() függvény igazat ad vissza, ha az állomány működőképes.</a:t>
            </a:r>
          </a:p>
          <a:p>
            <a:r>
              <a:rPr lang="hu-HU" dirty="0"/>
              <a:t>A </a:t>
            </a:r>
            <a:r>
              <a:rPr lang="hu-HU" dirty="0" err="1"/>
              <a:t>bad</a:t>
            </a:r>
            <a:r>
              <a:rPr lang="hu-HU" dirty="0"/>
              <a:t>() függvény igazat ad vissza, ha az állományhoz való hozzáférési kísérlet kudarcot vallott.</a:t>
            </a:r>
          </a:p>
          <a:p>
            <a:r>
              <a:rPr lang="hu-HU" dirty="0"/>
              <a:t>A </a:t>
            </a:r>
            <a:r>
              <a:rPr lang="hu-HU" dirty="0" err="1"/>
              <a:t>fail</a:t>
            </a:r>
            <a:r>
              <a:rPr lang="hu-HU" dirty="0"/>
              <a:t>() függvény igazat ad vissza, ha az állományhoz való hozzáférési kísérlet nem volt sikeres, de az állapot nem annyira kritikus, hogy az állomány nem lenne működőképes.</a:t>
            </a:r>
          </a:p>
          <a:p>
            <a:r>
              <a:rPr lang="hu-HU" dirty="0"/>
              <a:t>Az </a:t>
            </a:r>
            <a:r>
              <a:rPr lang="hu-HU" dirty="0" err="1"/>
              <a:t>eof</a:t>
            </a:r>
            <a:r>
              <a:rPr lang="hu-HU" dirty="0"/>
              <a:t>() függvény igazat ad vissza, ha az állomány olvasása az állomány végére ért.</a:t>
            </a:r>
          </a:p>
          <a:p>
            <a:endParaRPr lang="hu-HU" dirty="0"/>
          </a:p>
        </p:txBody>
      </p:sp>
    </p:spTree>
    <p:extLst>
      <p:ext uri="{BB962C8B-B14F-4D97-AF65-F5344CB8AC3E}">
        <p14:creationId xmlns:p14="http://schemas.microsoft.com/office/powerpoint/2010/main" val="10101777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0"/>
            <a:ext cx="6048672" cy="6818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64811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Flush</a:t>
            </a:r>
            <a:endParaRPr lang="hu-HU" dirty="0"/>
          </a:p>
        </p:txBody>
      </p:sp>
      <p:sp>
        <p:nvSpPr>
          <p:cNvPr id="3" name="Tartalom helye 2"/>
          <p:cNvSpPr>
            <a:spLocks noGrp="1"/>
          </p:cNvSpPr>
          <p:nvPr>
            <p:ph idx="1"/>
          </p:nvPr>
        </p:nvSpPr>
        <p:spPr/>
        <p:txBody>
          <a:bodyPr/>
          <a:lstStyle/>
          <a:p>
            <a:r>
              <a:rPr lang="hu-HU" dirty="0"/>
              <a:t>Az </a:t>
            </a:r>
            <a:r>
              <a:rPr lang="hu-HU" dirty="0" err="1"/>
              <a:t>fstream</a:t>
            </a:r>
            <a:r>
              <a:rPr lang="hu-HU" dirty="0"/>
              <a:t> osztály az írásra használt állományoknál az írás során a </a:t>
            </a:r>
            <a:r>
              <a:rPr lang="hu-HU" dirty="0" err="1"/>
              <a:t>buffer</a:t>
            </a:r>
            <a:r>
              <a:rPr lang="hu-HU" dirty="0"/>
              <a:t> memóriában tárolja az adatokat, és csak akkor írja azokat az állományba, amikor a </a:t>
            </a:r>
            <a:r>
              <a:rPr lang="hu-HU" dirty="0" err="1"/>
              <a:t>buffer</a:t>
            </a:r>
            <a:r>
              <a:rPr lang="hu-HU" dirty="0"/>
              <a:t> megtelik vagy a program leállításakor. A </a:t>
            </a:r>
            <a:r>
              <a:rPr lang="hu-HU" dirty="0" err="1"/>
              <a:t>flush</a:t>
            </a:r>
            <a:r>
              <a:rPr lang="hu-HU" dirty="0"/>
              <a:t>() függvény használatával kényszeríthetjük az állományba történő írást.</a:t>
            </a:r>
          </a:p>
        </p:txBody>
      </p:sp>
    </p:spTree>
    <p:extLst>
      <p:ext uri="{BB962C8B-B14F-4D97-AF65-F5344CB8AC3E}">
        <p14:creationId xmlns:p14="http://schemas.microsoft.com/office/powerpoint/2010/main" val="29866903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CSV állomány beolvasása</a:t>
            </a:r>
            <a:endParaRPr lang="hu-HU" dirty="0"/>
          </a:p>
        </p:txBody>
      </p:sp>
      <p:sp>
        <p:nvSpPr>
          <p:cNvPr id="3" name="Tartalom helye 2"/>
          <p:cNvSpPr>
            <a:spLocks noGrp="1"/>
          </p:cNvSpPr>
          <p:nvPr>
            <p:ph idx="1"/>
          </p:nvPr>
        </p:nvSpPr>
        <p:spPr/>
        <p:txBody>
          <a:bodyPr/>
          <a:lstStyle/>
          <a:p>
            <a:r>
              <a:rPr lang="hu-HU" dirty="0"/>
              <a:t>Nyissuk meg a fájlt olvasásra az </a:t>
            </a:r>
            <a:r>
              <a:rPr lang="hu-HU" dirty="0" err="1"/>
              <a:t>std</a:t>
            </a:r>
            <a:r>
              <a:rPr lang="hu-HU" dirty="0"/>
              <a:t>::</a:t>
            </a:r>
            <a:r>
              <a:rPr lang="hu-HU" dirty="0" err="1"/>
              <a:t>ifstream</a:t>
            </a:r>
            <a:r>
              <a:rPr lang="hu-HU" dirty="0"/>
              <a:t> objektum segítségével.</a:t>
            </a:r>
          </a:p>
          <a:p>
            <a:r>
              <a:rPr lang="hu-HU" dirty="0"/>
              <a:t>Olvassuk be soronként a fájlt az </a:t>
            </a:r>
            <a:r>
              <a:rPr lang="hu-HU" dirty="0" err="1"/>
              <a:t>std</a:t>
            </a:r>
            <a:r>
              <a:rPr lang="hu-HU" dirty="0"/>
              <a:t>::</a:t>
            </a:r>
            <a:r>
              <a:rPr lang="hu-HU" dirty="0" err="1"/>
              <a:t>getline</a:t>
            </a:r>
            <a:r>
              <a:rPr lang="hu-HU" dirty="0"/>
              <a:t>() függvénnyel.</a:t>
            </a:r>
          </a:p>
          <a:p>
            <a:r>
              <a:rPr lang="hu-HU" dirty="0"/>
              <a:t>Válasszuk szét a beolvasott sort vesszők mentén az </a:t>
            </a:r>
            <a:r>
              <a:rPr lang="hu-HU" dirty="0" err="1"/>
              <a:t>std</a:t>
            </a:r>
            <a:r>
              <a:rPr lang="hu-HU" dirty="0"/>
              <a:t>::</a:t>
            </a:r>
            <a:r>
              <a:rPr lang="hu-HU" dirty="0" err="1"/>
              <a:t>stringstream</a:t>
            </a:r>
            <a:r>
              <a:rPr lang="hu-HU" dirty="0"/>
              <a:t> objektum segítségével.</a:t>
            </a:r>
          </a:p>
          <a:p>
            <a:r>
              <a:rPr lang="hu-HU" dirty="0"/>
              <a:t>Konvertáljuk a mezőket a megfelelő típusba.</a:t>
            </a:r>
          </a:p>
          <a:p>
            <a:endParaRPr lang="hu-HU" dirty="0"/>
          </a:p>
        </p:txBody>
      </p:sp>
    </p:spTree>
    <p:extLst>
      <p:ext uri="{BB962C8B-B14F-4D97-AF65-F5344CB8AC3E}">
        <p14:creationId xmlns:p14="http://schemas.microsoft.com/office/powerpoint/2010/main" val="39479465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22868"/>
            <a:ext cx="6408711" cy="6917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94655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CSV beolvasás</a:t>
            </a:r>
            <a:endParaRPr lang="hu-HU" dirty="0"/>
          </a:p>
        </p:txBody>
      </p:sp>
      <p:sp>
        <p:nvSpPr>
          <p:cNvPr id="3" name="Tartalom helye 2"/>
          <p:cNvSpPr>
            <a:spLocks noGrp="1"/>
          </p:cNvSpPr>
          <p:nvPr>
            <p:ph idx="1"/>
          </p:nvPr>
        </p:nvSpPr>
        <p:spPr/>
        <p:txBody>
          <a:bodyPr>
            <a:normAutofit fontScale="77500" lnSpcReduction="20000"/>
          </a:bodyPr>
          <a:lstStyle/>
          <a:p>
            <a:r>
              <a:rPr lang="hu-HU" dirty="0"/>
              <a:t>Az </a:t>
            </a:r>
            <a:r>
              <a:rPr lang="hu-HU" dirty="0" err="1"/>
              <a:t>std</a:t>
            </a:r>
            <a:r>
              <a:rPr lang="hu-HU" dirty="0"/>
              <a:t>::</a:t>
            </a:r>
            <a:r>
              <a:rPr lang="hu-HU" dirty="0" err="1"/>
              <a:t>ifstream</a:t>
            </a:r>
            <a:r>
              <a:rPr lang="hu-HU" dirty="0"/>
              <a:t> objektum segítségével megnyitjuk a </a:t>
            </a:r>
            <a:r>
              <a:rPr lang="hu-HU" dirty="0" err="1"/>
              <a:t>data.csv</a:t>
            </a:r>
            <a:r>
              <a:rPr lang="hu-HU" dirty="0"/>
              <a:t> fájlt olvasásra. Ezután egy </a:t>
            </a:r>
            <a:r>
              <a:rPr lang="hu-HU" dirty="0" err="1"/>
              <a:t>std</a:t>
            </a:r>
            <a:r>
              <a:rPr lang="hu-HU" dirty="0"/>
              <a:t>::</a:t>
            </a:r>
            <a:r>
              <a:rPr lang="hu-HU" dirty="0" err="1"/>
              <a:t>vector</a:t>
            </a:r>
            <a:r>
              <a:rPr lang="hu-HU" dirty="0"/>
              <a:t>&lt;</a:t>
            </a:r>
            <a:r>
              <a:rPr lang="hu-HU" dirty="0" err="1"/>
              <a:t>std</a:t>
            </a:r>
            <a:r>
              <a:rPr lang="hu-HU" dirty="0"/>
              <a:t>::</a:t>
            </a:r>
            <a:r>
              <a:rPr lang="hu-HU" dirty="0" err="1"/>
              <a:t>vector</a:t>
            </a:r>
            <a:r>
              <a:rPr lang="hu-HU" dirty="0"/>
              <a:t>&lt;</a:t>
            </a:r>
            <a:r>
              <a:rPr lang="hu-HU" dirty="0" err="1"/>
              <a:t>double</a:t>
            </a:r>
            <a:r>
              <a:rPr lang="hu-HU" dirty="0"/>
              <a:t>&gt;&gt; típusú </a:t>
            </a:r>
            <a:r>
              <a:rPr lang="hu-HU" dirty="0" err="1"/>
              <a:t>data</a:t>
            </a:r>
            <a:r>
              <a:rPr lang="hu-HU" dirty="0"/>
              <a:t> változót definiálunk, amelyben tároljuk majd az olvasott adatokat.</a:t>
            </a:r>
          </a:p>
          <a:p>
            <a:r>
              <a:rPr lang="hu-HU" dirty="0"/>
              <a:t>A </a:t>
            </a:r>
            <a:r>
              <a:rPr lang="hu-HU" dirty="0" err="1"/>
              <a:t>std</a:t>
            </a:r>
            <a:r>
              <a:rPr lang="hu-HU" dirty="0"/>
              <a:t>::</a:t>
            </a:r>
            <a:r>
              <a:rPr lang="hu-HU" dirty="0" err="1"/>
              <a:t>getline</a:t>
            </a:r>
            <a:r>
              <a:rPr lang="hu-HU" dirty="0"/>
              <a:t>() függvénnyel olvassuk be a fájl sorait, majd az </a:t>
            </a:r>
            <a:r>
              <a:rPr lang="hu-HU" dirty="0" err="1"/>
              <a:t>std</a:t>
            </a:r>
            <a:r>
              <a:rPr lang="hu-HU" dirty="0"/>
              <a:t>::</a:t>
            </a:r>
            <a:r>
              <a:rPr lang="hu-HU" dirty="0" err="1"/>
              <a:t>stringstream</a:t>
            </a:r>
            <a:r>
              <a:rPr lang="hu-HU" dirty="0"/>
              <a:t> objektum segítségével választjuk szét a mezőket vesszők mentén. A </a:t>
            </a:r>
            <a:r>
              <a:rPr lang="hu-HU" dirty="0" err="1"/>
              <a:t>std</a:t>
            </a:r>
            <a:r>
              <a:rPr lang="hu-HU" dirty="0"/>
              <a:t>::</a:t>
            </a:r>
            <a:r>
              <a:rPr lang="hu-HU" dirty="0" err="1"/>
              <a:t>stod</a:t>
            </a:r>
            <a:r>
              <a:rPr lang="hu-HU" dirty="0"/>
              <a:t>() függvénnyel konvertáljuk a mezőket </a:t>
            </a:r>
            <a:r>
              <a:rPr lang="hu-HU" dirty="0" err="1"/>
              <a:t>double</a:t>
            </a:r>
            <a:r>
              <a:rPr lang="hu-HU" dirty="0"/>
              <a:t> típusú adatokká, majd hozzáadjuk őket a </a:t>
            </a:r>
            <a:r>
              <a:rPr lang="hu-HU" dirty="0" err="1"/>
              <a:t>row</a:t>
            </a:r>
            <a:r>
              <a:rPr lang="hu-HU" dirty="0"/>
              <a:t> vektorhoz.</a:t>
            </a:r>
          </a:p>
          <a:p>
            <a:r>
              <a:rPr lang="hu-HU" dirty="0"/>
              <a:t>Végül a </a:t>
            </a:r>
            <a:r>
              <a:rPr lang="hu-HU" dirty="0" err="1"/>
              <a:t>row</a:t>
            </a:r>
            <a:r>
              <a:rPr lang="hu-HU" dirty="0"/>
              <a:t> vektort hozzáadjuk a </a:t>
            </a:r>
            <a:r>
              <a:rPr lang="hu-HU" dirty="0" err="1"/>
              <a:t>data</a:t>
            </a:r>
            <a:r>
              <a:rPr lang="hu-HU" dirty="0"/>
              <a:t> vektorhoz, és így soronként beolvassuk és feldolgozzuk az egész CSV fájlt. Az </a:t>
            </a:r>
            <a:r>
              <a:rPr lang="hu-HU" dirty="0" err="1"/>
              <a:t>std</a:t>
            </a:r>
            <a:r>
              <a:rPr lang="hu-HU" dirty="0"/>
              <a:t>::</a:t>
            </a:r>
            <a:r>
              <a:rPr lang="hu-HU" dirty="0" err="1"/>
              <a:t>vector</a:t>
            </a:r>
            <a:r>
              <a:rPr lang="hu-HU" dirty="0"/>
              <a:t>&lt;</a:t>
            </a:r>
            <a:r>
              <a:rPr lang="hu-HU" dirty="0" err="1"/>
              <a:t>std</a:t>
            </a:r>
            <a:r>
              <a:rPr lang="hu-HU" dirty="0"/>
              <a:t>::</a:t>
            </a:r>
            <a:r>
              <a:rPr lang="hu-HU" dirty="0" err="1"/>
              <a:t>vector</a:t>
            </a:r>
            <a:r>
              <a:rPr lang="hu-HU" dirty="0"/>
              <a:t>&lt;</a:t>
            </a:r>
            <a:r>
              <a:rPr lang="hu-HU" dirty="0" err="1"/>
              <a:t>double</a:t>
            </a:r>
            <a:r>
              <a:rPr lang="hu-HU" dirty="0"/>
              <a:t>&gt;&gt; típusú </a:t>
            </a:r>
            <a:r>
              <a:rPr lang="hu-HU" dirty="0" err="1"/>
              <a:t>data</a:t>
            </a:r>
            <a:r>
              <a:rPr lang="hu-HU" dirty="0"/>
              <a:t> változóban az olvasott adatok tárolódnak, az első dimenzió a sorokat, a második dimenzió pedig az egyes mezőket jelöli.</a:t>
            </a:r>
          </a:p>
          <a:p>
            <a:endParaRPr lang="hu-HU" dirty="0"/>
          </a:p>
        </p:txBody>
      </p:sp>
    </p:spTree>
    <p:extLst>
      <p:ext uri="{BB962C8B-B14F-4D97-AF65-F5344CB8AC3E}">
        <p14:creationId xmlns:p14="http://schemas.microsoft.com/office/powerpoint/2010/main" val="1795020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smtClean="0"/>
              <a:t>Generikus programozás </a:t>
            </a:r>
            <a:r>
              <a:rPr lang="hu-HU" dirty="0" err="1" smtClean="0"/>
              <a:t>ism</a:t>
            </a:r>
            <a:r>
              <a:rPr lang="hu-HU" dirty="0" smtClean="0"/>
              <a:t>. felvezetés</a:t>
            </a:r>
            <a:endParaRPr lang="hu-HU" dirty="0"/>
          </a:p>
        </p:txBody>
      </p:sp>
      <p:sp>
        <p:nvSpPr>
          <p:cNvPr id="3" name="Tartalom helye 2"/>
          <p:cNvSpPr>
            <a:spLocks noGrp="1"/>
          </p:cNvSpPr>
          <p:nvPr>
            <p:ph idx="1"/>
          </p:nvPr>
        </p:nvSpPr>
        <p:spPr>
          <a:xfrm>
            <a:off x="457200" y="1600200"/>
            <a:ext cx="8229600" cy="4925144"/>
          </a:xfrm>
        </p:spPr>
        <p:txBody>
          <a:bodyPr>
            <a:noAutofit/>
          </a:bodyPr>
          <a:lstStyle/>
          <a:p>
            <a:r>
              <a:rPr lang="hu-HU" sz="1900" dirty="0"/>
              <a:t>A generikus programozás olyan programozási módszer, amely lehetővé teszi a programozók számára, hogy olyan algoritmusokat, adatszerkezeteket és függvényeket hozzanak létre, amelyek általánosan alkalmazhatók különböző típusú adatokon, anélkül hogy azokat külön-külön meg kellene írniuk. Ennek eredményeként az általánosan használható algoritmusok, adatszerkezetek és függvények újrafelhasználhatók és rugalmasan alkalmazhatók különböző projektekben és különböző típusú adatokra</a:t>
            </a:r>
            <a:r>
              <a:rPr lang="hu-HU" sz="1900" dirty="0" smtClean="0"/>
              <a:t>.</a:t>
            </a:r>
          </a:p>
          <a:p>
            <a:r>
              <a:rPr lang="hu-HU" sz="1900" dirty="0"/>
              <a:t>A generikus programozás elvén alapuló nyelvek, mint például a C++ és a Java, lehetővé teszik a programozók számára, hogy sablonokat (</a:t>
            </a:r>
            <a:r>
              <a:rPr lang="hu-HU" sz="1900" dirty="0" err="1"/>
              <a:t>template</a:t>
            </a:r>
            <a:r>
              <a:rPr lang="hu-HU" sz="1900" dirty="0"/>
              <a:t>) definiáljanak, amelyek paraméterként fogadnak típusokat vagy értékeket, majd a sablon alapján generálják a kódokat a kívánt típusra vagy értékre. Ez lehetővé teszi, hogy az általános algoritmusok és adatszerkezetek dinamikusan alkalmazkodjanak a programban használt különböző típusokhoz</a:t>
            </a:r>
            <a:r>
              <a:rPr lang="hu-HU" sz="1900" dirty="0" smtClean="0"/>
              <a:t>.</a:t>
            </a:r>
          </a:p>
          <a:p>
            <a:r>
              <a:rPr lang="hu-HU" sz="1900" dirty="0"/>
              <a:t>A generikus programozás előnyei közé tartozik a kód újrafelhasználhatósága, az általános algoritmusok és adatszerkezetek egyszerűbb és hatékonyabb implementálása, valamint az eredményesebb és gyorsabb fejlesztés.</a:t>
            </a:r>
          </a:p>
        </p:txBody>
      </p:sp>
    </p:spTree>
    <p:extLst>
      <p:ext uri="{BB962C8B-B14F-4D97-AF65-F5344CB8AC3E}">
        <p14:creationId xmlns:p14="http://schemas.microsoft.com/office/powerpoint/2010/main" val="30371443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Előnyei</a:t>
            </a:r>
            <a:endParaRPr lang="hu-HU" dirty="0"/>
          </a:p>
        </p:txBody>
      </p:sp>
      <p:sp>
        <p:nvSpPr>
          <p:cNvPr id="3" name="Tartalom helye 2"/>
          <p:cNvSpPr>
            <a:spLocks noGrp="1"/>
          </p:cNvSpPr>
          <p:nvPr>
            <p:ph idx="1"/>
          </p:nvPr>
        </p:nvSpPr>
        <p:spPr/>
        <p:txBody>
          <a:bodyPr>
            <a:normAutofit fontScale="62500" lnSpcReduction="20000"/>
          </a:bodyPr>
          <a:lstStyle/>
          <a:p>
            <a:r>
              <a:rPr lang="hu-HU" dirty="0"/>
              <a:t>Újrafelhasználhatóság: A generikus programozás lehetővé teszi az általános, általánosan használható kódrészletek létrehozását, amelyek újrafelhasználhatóak bármely típusra vagy adatszerkezetre. Ez csökkenti a fejlesztési időt és azon erőfeszítések számát, amelyeket az új adattípusokra való átállás során kell tenni.</a:t>
            </a:r>
          </a:p>
          <a:p>
            <a:r>
              <a:rPr lang="hu-HU" dirty="0"/>
              <a:t>Rugalmasság: A generikus programozás lehetővé teszi, hogy a kódunk rugalmasabb legyen, mivel általános algoritmusokat írunk, amelyek sokféle adatszerkezettel működnek, és nem szükséges az adatszerkezetek típusát meghatározni a programozás során.</a:t>
            </a:r>
          </a:p>
          <a:p>
            <a:r>
              <a:rPr lang="hu-HU" dirty="0"/>
              <a:t>Tisztaság: A generikus programozás általános kódokat hoz létre, amelyeket csak egyszer kell tesztelni, és utána bármikor használhatók. Ez tisztább kódot eredményez, mivel nincs szükség arra, hogy különböző változatokat írjunk ugyanarról az algoritmusról különböző adattípusokra.</a:t>
            </a:r>
          </a:p>
          <a:p>
            <a:r>
              <a:rPr lang="hu-HU" dirty="0"/>
              <a:t>Alkalmazás: A generikus programozás egy nagyon erős és elterjedt paradigma az objektum-orientált programozásban, amely az STL (Standard </a:t>
            </a:r>
            <a:r>
              <a:rPr lang="hu-HU" dirty="0" err="1"/>
              <a:t>Template</a:t>
            </a:r>
            <a:r>
              <a:rPr lang="hu-HU" dirty="0"/>
              <a:t> </a:t>
            </a:r>
            <a:r>
              <a:rPr lang="hu-HU" dirty="0" err="1"/>
              <a:t>Library</a:t>
            </a:r>
            <a:r>
              <a:rPr lang="hu-HU" dirty="0"/>
              <a:t>) részét képezi, amely különféle általános sablonokat biztosít az algoritmusokhoz, adatszerkezetekhez és konténerekhez.</a:t>
            </a:r>
          </a:p>
          <a:p>
            <a:endParaRPr lang="hu-HU" dirty="0"/>
          </a:p>
        </p:txBody>
      </p:sp>
    </p:spTree>
    <p:extLst>
      <p:ext uri="{BB962C8B-B14F-4D97-AF65-F5344CB8AC3E}">
        <p14:creationId xmlns:p14="http://schemas.microsoft.com/office/powerpoint/2010/main" val="23775618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Hátrányok</a:t>
            </a:r>
            <a:endParaRPr lang="hu-HU" dirty="0"/>
          </a:p>
        </p:txBody>
      </p:sp>
      <p:sp>
        <p:nvSpPr>
          <p:cNvPr id="3" name="Tartalom helye 2"/>
          <p:cNvSpPr>
            <a:spLocks noGrp="1"/>
          </p:cNvSpPr>
          <p:nvPr>
            <p:ph idx="1"/>
          </p:nvPr>
        </p:nvSpPr>
        <p:spPr/>
        <p:txBody>
          <a:bodyPr>
            <a:normAutofit fontScale="77500" lnSpcReduction="20000"/>
          </a:bodyPr>
          <a:lstStyle/>
          <a:p>
            <a:r>
              <a:rPr lang="hu-HU" dirty="0"/>
              <a:t>Nagyobb memóriahasználat: A generikus programozás során, mivel általános kódokat írunk, az adatszerkezetek típusának dinamikus lekérdezése és a kód általánosságának fenntartása miatt több memóriát használhatunk fel, mint amennyire szükségünk van a specifikus adatszerkezetek esetében.</a:t>
            </a:r>
          </a:p>
          <a:p>
            <a:r>
              <a:rPr lang="hu-HU" dirty="0"/>
              <a:t>Lassabb futási idő: A generikus programozás nagyobb futási időt eredményezhet, mivel az adatszerkezet típusát dinamikusan kell lekérdezni, és a kód általánosságának fenntartása miatt több lépésre lehet szükség az algoritmus futtatásához.</a:t>
            </a:r>
          </a:p>
          <a:p>
            <a:r>
              <a:rPr lang="hu-HU" dirty="0"/>
              <a:t>Nehéz megértés: A generikus programozás olyan kódot hoz létre, amely az adatszerkezetek típusának dinamikus lekérdezése miatt nehezen érthető lehet.</a:t>
            </a:r>
          </a:p>
          <a:p>
            <a:endParaRPr lang="hu-HU" dirty="0"/>
          </a:p>
        </p:txBody>
      </p:sp>
    </p:spTree>
    <p:extLst>
      <p:ext uri="{BB962C8B-B14F-4D97-AF65-F5344CB8AC3E}">
        <p14:creationId xmlns:p14="http://schemas.microsoft.com/office/powerpoint/2010/main" val="1406345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Bemeneti folyam – input </a:t>
            </a:r>
            <a:r>
              <a:rPr lang="hu-HU" dirty="0" err="1" smtClean="0"/>
              <a:t>stream</a:t>
            </a:r>
            <a:endParaRPr lang="hu-HU" dirty="0"/>
          </a:p>
        </p:txBody>
      </p:sp>
      <p:sp>
        <p:nvSpPr>
          <p:cNvPr id="3" name="Tartalom helye 2"/>
          <p:cNvSpPr>
            <a:spLocks noGrp="1"/>
          </p:cNvSpPr>
          <p:nvPr>
            <p:ph idx="1"/>
          </p:nvPr>
        </p:nvSpPr>
        <p:spPr/>
        <p:txBody>
          <a:bodyPr>
            <a:normAutofit fontScale="47500" lnSpcReduction="20000"/>
          </a:bodyPr>
          <a:lstStyle/>
          <a:p>
            <a:r>
              <a:rPr lang="hu-HU" sz="4100" dirty="0"/>
              <a:t>Az input </a:t>
            </a:r>
            <a:r>
              <a:rPr lang="hu-HU" sz="4100" dirty="0" err="1"/>
              <a:t>stream</a:t>
            </a:r>
            <a:r>
              <a:rPr lang="hu-HU" sz="4100" dirty="0"/>
              <a:t> (bemeneti folyam) a C++ nyelv alapvető adatfolyam típusa, amely lehetővé teszi a program számára, hogy olvassa a bemeneti adatokat a standard bemenetről, fájlokból vagy más forrásokból. Az input </a:t>
            </a:r>
            <a:r>
              <a:rPr lang="hu-HU" sz="4100" dirty="0" err="1"/>
              <a:t>stream</a:t>
            </a:r>
            <a:r>
              <a:rPr lang="hu-HU" sz="4100" dirty="0"/>
              <a:t> típusok a C++ standard könyvtárban az </a:t>
            </a:r>
            <a:r>
              <a:rPr lang="hu-HU" sz="4100" dirty="0" err="1"/>
              <a:t>std</a:t>
            </a:r>
            <a:r>
              <a:rPr lang="hu-HU" sz="4100" dirty="0"/>
              <a:t>::</a:t>
            </a:r>
            <a:r>
              <a:rPr lang="hu-HU" sz="4100" dirty="0" err="1"/>
              <a:t>istream</a:t>
            </a:r>
            <a:r>
              <a:rPr lang="hu-HU" sz="4100" dirty="0"/>
              <a:t> osztályból származnak, amelynek több konkrét implementációja is van.</a:t>
            </a:r>
          </a:p>
          <a:p>
            <a:r>
              <a:rPr lang="hu-HU" sz="4100" dirty="0"/>
              <a:t>Az </a:t>
            </a:r>
            <a:r>
              <a:rPr lang="hu-HU" sz="4100" dirty="0" err="1"/>
              <a:t>std</a:t>
            </a:r>
            <a:r>
              <a:rPr lang="hu-HU" sz="4100" dirty="0"/>
              <a:t>::</a:t>
            </a:r>
            <a:r>
              <a:rPr lang="hu-HU" sz="4100" dirty="0" err="1"/>
              <a:t>istream</a:t>
            </a:r>
            <a:r>
              <a:rPr lang="hu-HU" sz="4100" dirty="0"/>
              <a:t> osztály számos fontos metódust és tagfüggvényt tartalmaz az input folyamok kezeléséhez. Például az </a:t>
            </a:r>
            <a:r>
              <a:rPr lang="hu-HU" sz="4100" dirty="0" err="1"/>
              <a:t>std</a:t>
            </a:r>
            <a:r>
              <a:rPr lang="hu-HU" sz="4100" dirty="0"/>
              <a:t>::</a:t>
            </a:r>
            <a:r>
              <a:rPr lang="hu-HU" sz="4100" dirty="0" err="1"/>
              <a:t>getline</a:t>
            </a:r>
            <a:r>
              <a:rPr lang="hu-HU" sz="4100" dirty="0"/>
              <a:t>() függvényt használhatjuk a teljes sortartalom olvasására, vagy a &gt;&gt; operátort használhatjuk az egyszerűbb típusok (például int, </a:t>
            </a:r>
            <a:r>
              <a:rPr lang="hu-HU" sz="4100" dirty="0" err="1"/>
              <a:t>double</a:t>
            </a:r>
            <a:r>
              <a:rPr lang="hu-HU" sz="4100" dirty="0"/>
              <a:t>, stb.) beolvasásához.</a:t>
            </a:r>
          </a:p>
          <a:p>
            <a:r>
              <a:rPr lang="hu-HU" sz="4100" dirty="0"/>
              <a:t>Az </a:t>
            </a:r>
            <a:r>
              <a:rPr lang="hu-HU" sz="4100" dirty="0" err="1"/>
              <a:t>std</a:t>
            </a:r>
            <a:r>
              <a:rPr lang="hu-HU" sz="4100" dirty="0"/>
              <a:t>::</a:t>
            </a:r>
            <a:r>
              <a:rPr lang="hu-HU" sz="4100" dirty="0" err="1"/>
              <a:t>istream</a:t>
            </a:r>
            <a:r>
              <a:rPr lang="hu-HU" sz="4100" dirty="0"/>
              <a:t> osztály számos leszármazottja is létezik, amelyek konkrétabb input </a:t>
            </a:r>
            <a:r>
              <a:rPr lang="hu-HU" sz="4100" dirty="0" err="1"/>
              <a:t>stream</a:t>
            </a:r>
            <a:r>
              <a:rPr lang="hu-HU" sz="4100" dirty="0"/>
              <a:t> típusokat jelentenek. Néhány példa:</a:t>
            </a:r>
          </a:p>
          <a:p>
            <a:r>
              <a:rPr lang="hu-HU" sz="4100" dirty="0" err="1"/>
              <a:t>std</a:t>
            </a:r>
            <a:r>
              <a:rPr lang="hu-HU" sz="4100" dirty="0"/>
              <a:t>::</a:t>
            </a:r>
            <a:r>
              <a:rPr lang="hu-HU" sz="4100" dirty="0" err="1"/>
              <a:t>ifstream</a:t>
            </a:r>
            <a:r>
              <a:rPr lang="hu-HU" sz="4100" dirty="0"/>
              <a:t>: Fájlból olvasó input </a:t>
            </a:r>
            <a:r>
              <a:rPr lang="hu-HU" sz="4100" dirty="0" err="1"/>
              <a:t>stream</a:t>
            </a:r>
            <a:r>
              <a:rPr lang="hu-HU" sz="4100" dirty="0"/>
              <a:t> típus.</a:t>
            </a:r>
          </a:p>
          <a:p>
            <a:r>
              <a:rPr lang="hu-HU" sz="4100" dirty="0" err="1"/>
              <a:t>std</a:t>
            </a:r>
            <a:r>
              <a:rPr lang="hu-HU" sz="4100" dirty="0"/>
              <a:t>::</a:t>
            </a:r>
            <a:r>
              <a:rPr lang="hu-HU" sz="4100" dirty="0" err="1"/>
              <a:t>istringstream</a:t>
            </a:r>
            <a:r>
              <a:rPr lang="hu-HU" sz="4100" dirty="0"/>
              <a:t>: </a:t>
            </a:r>
            <a:r>
              <a:rPr lang="hu-HU" sz="4100" dirty="0" err="1"/>
              <a:t>Stringből</a:t>
            </a:r>
            <a:r>
              <a:rPr lang="hu-HU" sz="4100" dirty="0"/>
              <a:t> olvasó input </a:t>
            </a:r>
            <a:r>
              <a:rPr lang="hu-HU" sz="4100" dirty="0" err="1"/>
              <a:t>stream</a:t>
            </a:r>
            <a:r>
              <a:rPr lang="hu-HU" sz="4100" dirty="0"/>
              <a:t> típus</a:t>
            </a:r>
            <a:r>
              <a:rPr lang="hu-HU" sz="4100" dirty="0" smtClean="0"/>
              <a:t>.</a:t>
            </a:r>
          </a:p>
          <a:p>
            <a:r>
              <a:rPr lang="hu-HU" sz="4100" dirty="0"/>
              <a:t>Az </a:t>
            </a:r>
            <a:r>
              <a:rPr lang="hu-HU" sz="4100" dirty="0" err="1" smtClean="0"/>
              <a:t>std</a:t>
            </a:r>
            <a:r>
              <a:rPr lang="hu-HU" sz="4100" dirty="0" smtClean="0"/>
              <a:t>::cin</a:t>
            </a:r>
            <a:r>
              <a:rPr lang="hu-HU" sz="4100" dirty="0"/>
              <a:t> objektum bemeneti pufferrel rendelkezik, így a felhasználó által begépelt adatokat először a pufferben tárolja, majd ezután kerülnek átmásolásra a megfelelő változókba.</a:t>
            </a:r>
          </a:p>
          <a:p>
            <a:endParaRPr lang="hu-HU" dirty="0"/>
          </a:p>
        </p:txBody>
      </p:sp>
    </p:spTree>
    <p:extLst>
      <p:ext uri="{BB962C8B-B14F-4D97-AF65-F5344CB8AC3E}">
        <p14:creationId xmlns:p14="http://schemas.microsoft.com/office/powerpoint/2010/main" val="1971267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Sablonok</a:t>
            </a:r>
            <a:endParaRPr lang="hu-HU" dirty="0"/>
          </a:p>
        </p:txBody>
      </p:sp>
      <p:sp>
        <p:nvSpPr>
          <p:cNvPr id="3" name="Tartalom helye 2"/>
          <p:cNvSpPr>
            <a:spLocks noGrp="1"/>
          </p:cNvSpPr>
          <p:nvPr>
            <p:ph idx="1"/>
          </p:nvPr>
        </p:nvSpPr>
        <p:spPr>
          <a:xfrm>
            <a:off x="467544" y="1412776"/>
            <a:ext cx="8229600" cy="4525963"/>
          </a:xfrm>
        </p:spPr>
        <p:txBody>
          <a:bodyPr>
            <a:noAutofit/>
          </a:bodyPr>
          <a:lstStyle/>
          <a:p>
            <a:r>
              <a:rPr lang="hu-HU" sz="1850" dirty="0"/>
              <a:t>A sablonok valójában egy sablonként szolgálnak a C++ fordítónak, amelyet a fordítás során konkrét típusokkal helyettesítenek. A sablonok általában osztályokra vagy függvényekre vonatkoznak, és lehetővé teszik a programozó számára, hogy csak egyszer írja meg a szükséges osztályokat vagy függvényeket, majd aztán ezeket bármilyen típusra alkalmazza.</a:t>
            </a:r>
          </a:p>
          <a:p>
            <a:r>
              <a:rPr lang="hu-HU" sz="1850" dirty="0"/>
              <a:t>A sablonok definiálása hasonló a függvények vagy osztályok definiálásához, de a sablonokat általában a </a:t>
            </a:r>
            <a:r>
              <a:rPr lang="hu-HU" sz="1850" dirty="0" err="1"/>
              <a:t>template</a:t>
            </a:r>
            <a:r>
              <a:rPr lang="hu-HU" sz="1850" dirty="0"/>
              <a:t> kulcsszóval kell megadni, és az osztály vagy függvény fejlécében a sablon típusparamétereket kell megadni, amelyeket a sablon helyettesítésekor konkrét típusokra helyettesítünk. A sablon típusparaméterei lehetnek egyszerű típusok, mint például int vagy </a:t>
            </a:r>
            <a:r>
              <a:rPr lang="hu-HU" sz="1850" dirty="0" err="1"/>
              <a:t>double</a:t>
            </a:r>
            <a:r>
              <a:rPr lang="hu-HU" sz="1850" dirty="0"/>
              <a:t>, </a:t>
            </a:r>
            <a:r>
              <a:rPr lang="hu-HU" sz="1850" dirty="0" err="1"/>
              <a:t>vagy</a:t>
            </a:r>
            <a:r>
              <a:rPr lang="hu-HU" sz="1850" dirty="0"/>
              <a:t> akár osztály típusok is</a:t>
            </a:r>
            <a:r>
              <a:rPr lang="hu-HU" sz="1850" dirty="0" smtClean="0"/>
              <a:t>.</a:t>
            </a:r>
          </a:p>
          <a:p>
            <a:r>
              <a:rPr lang="hu-HU" sz="1850" dirty="0"/>
              <a:t>A függvény fejlécében a </a:t>
            </a:r>
            <a:r>
              <a:rPr lang="hu-HU" sz="1850" dirty="0" err="1"/>
              <a:t>template</a:t>
            </a:r>
            <a:r>
              <a:rPr lang="hu-HU" sz="1850" dirty="0"/>
              <a:t> kulcsszóval megadjuk a sablont, majd a &lt; és &gt; jelek között megadjuk a sablon típusparamétereit. Ebben az esetben a sablon egy T nevű típusparamétert tartalmaz, amely a függvény bármilyen típusú paramétereit helyettesíti.</a:t>
            </a:r>
          </a:p>
          <a:p>
            <a:r>
              <a:rPr lang="hu-HU" sz="1850" dirty="0"/>
              <a:t>Az alábbi példában egy egyszerű sablonfüggvényt definiálunk, amely két bemeneti paramétert kap, és visszatérési értéke a két bemeneti paraméter </a:t>
            </a:r>
            <a:r>
              <a:rPr lang="hu-HU" sz="1850" dirty="0" smtClean="0"/>
              <a:t>összege.</a:t>
            </a:r>
          </a:p>
        </p:txBody>
      </p:sp>
    </p:spTree>
    <p:extLst>
      <p:ext uri="{BB962C8B-B14F-4D97-AF65-F5344CB8AC3E}">
        <p14:creationId xmlns:p14="http://schemas.microsoft.com/office/powerpoint/2010/main" val="20288304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908720"/>
            <a:ext cx="7952665" cy="15426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276" y="2780928"/>
            <a:ext cx="7845126" cy="2304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54443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Függvénysablon</a:t>
            </a:r>
            <a:endParaRPr lang="hu-HU" dirty="0"/>
          </a:p>
        </p:txBody>
      </p:sp>
      <p:sp>
        <p:nvSpPr>
          <p:cNvPr id="3" name="Tartalom helye 2"/>
          <p:cNvSpPr>
            <a:spLocks noGrp="1"/>
          </p:cNvSpPr>
          <p:nvPr>
            <p:ph idx="1"/>
          </p:nvPr>
        </p:nvSpPr>
        <p:spPr/>
        <p:txBody>
          <a:bodyPr>
            <a:normAutofit fontScale="92500"/>
          </a:bodyPr>
          <a:lstStyle/>
          <a:p>
            <a:r>
              <a:rPr lang="hu-HU" dirty="0"/>
              <a:t>Az egyik legelterjedtebb sablon típus a függvénysablon. Egy függvénysablon egy olyan sablon, amelynek </a:t>
            </a:r>
            <a:r>
              <a:rPr lang="hu-HU" dirty="0" smtClean="0"/>
              <a:t>feje </a:t>
            </a:r>
            <a:r>
              <a:rPr lang="hu-HU" dirty="0"/>
              <a:t>általában </a:t>
            </a:r>
            <a:r>
              <a:rPr lang="hu-HU" dirty="0" smtClean="0"/>
              <a:t>típusparaméterekkel van </a:t>
            </a:r>
            <a:r>
              <a:rPr lang="hu-HU" dirty="0"/>
              <a:t>ellátva. </a:t>
            </a:r>
            <a:endParaRPr lang="hu-HU" dirty="0" smtClean="0"/>
          </a:p>
          <a:p>
            <a:r>
              <a:rPr lang="hu-HU" dirty="0" smtClean="0"/>
              <a:t>Az előbbi függvénysablon </a:t>
            </a:r>
            <a:r>
              <a:rPr lang="hu-HU" dirty="0"/>
              <a:t>egy általános összeadó függvény, amely két bármilyen típusú adatot összead. A </a:t>
            </a:r>
            <a:r>
              <a:rPr lang="hu-HU" dirty="0" err="1" smtClean="0"/>
              <a:t>typename</a:t>
            </a:r>
            <a:r>
              <a:rPr lang="hu-HU" dirty="0" smtClean="0"/>
              <a:t> T</a:t>
            </a:r>
            <a:r>
              <a:rPr lang="hu-HU" dirty="0"/>
              <a:t> rész határozza meg a paraméter típusát, és az </a:t>
            </a:r>
            <a:r>
              <a:rPr lang="hu-HU" dirty="0" smtClean="0"/>
              <a:t>add</a:t>
            </a:r>
            <a:r>
              <a:rPr lang="hu-HU" dirty="0"/>
              <a:t> függvény pedig az </a:t>
            </a:r>
            <a:r>
              <a:rPr lang="hu-HU" dirty="0" smtClean="0"/>
              <a:t>a</a:t>
            </a:r>
            <a:r>
              <a:rPr lang="hu-HU" dirty="0"/>
              <a:t> és </a:t>
            </a:r>
            <a:r>
              <a:rPr lang="hu-HU" dirty="0" smtClean="0"/>
              <a:t>b</a:t>
            </a:r>
            <a:r>
              <a:rPr lang="hu-HU" dirty="0"/>
              <a:t> paraméterek összegét adja vissza.</a:t>
            </a:r>
          </a:p>
        </p:txBody>
      </p:sp>
    </p:spTree>
    <p:extLst>
      <p:ext uri="{BB962C8B-B14F-4D97-AF65-F5344CB8AC3E}">
        <p14:creationId xmlns:p14="http://schemas.microsoft.com/office/powerpoint/2010/main" val="39989733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Több típusparaméter</a:t>
            </a:r>
            <a:endParaRPr lang="hu-HU" dirty="0"/>
          </a:p>
        </p:txBody>
      </p:sp>
      <p:sp>
        <p:nvSpPr>
          <p:cNvPr id="3" name="Tartalom helye 2"/>
          <p:cNvSpPr>
            <a:spLocks noGrp="1"/>
          </p:cNvSpPr>
          <p:nvPr>
            <p:ph idx="1"/>
          </p:nvPr>
        </p:nvSpPr>
        <p:spPr/>
        <p:txBody>
          <a:bodyPr>
            <a:normAutofit fontScale="85000" lnSpcReduction="20000"/>
          </a:bodyPr>
          <a:lstStyle/>
          <a:p>
            <a:r>
              <a:rPr lang="hu-HU" dirty="0"/>
              <a:t>Ebben az esetben a sablon két paramétert kap: T és U. A T típus az első paraméter típusát jelöli, amelynek meg kell egyeznie az </a:t>
            </a:r>
            <a:r>
              <a:rPr lang="hu-HU" dirty="0" err="1"/>
              <a:t>addValues</a:t>
            </a:r>
            <a:r>
              <a:rPr lang="hu-HU" dirty="0"/>
              <a:t> függvény visszatérési értékének típusával. Az U típus azonban a második paraméter típusát jelöli, amely lehet más típus, mint az T. Az </a:t>
            </a:r>
            <a:r>
              <a:rPr lang="hu-HU" dirty="0" err="1"/>
              <a:t>addValues</a:t>
            </a:r>
            <a:r>
              <a:rPr lang="hu-HU" dirty="0"/>
              <a:t> függvény a két paramétert összeadja, majd az T típusú eredményt adja vissza.</a:t>
            </a:r>
          </a:p>
          <a:p>
            <a:r>
              <a:rPr lang="hu-HU" dirty="0"/>
              <a:t>A sablonok használatakor fontos az érvényességi szabályok ismerete is. Például egy sablon függvény csak akkor használható fel, ha a sablon paramétereinek típusai megfelelnek a sablon definíciójában meghatározott típusoknak.</a:t>
            </a:r>
          </a:p>
          <a:p>
            <a:endParaRPr lang="hu-HU" dirty="0"/>
          </a:p>
        </p:txBody>
      </p:sp>
    </p:spTree>
    <p:extLst>
      <p:ext uri="{BB962C8B-B14F-4D97-AF65-F5344CB8AC3E}">
        <p14:creationId xmlns:p14="http://schemas.microsoft.com/office/powerpoint/2010/main" val="8155317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Több típusparaméter</a:t>
            </a:r>
            <a:endParaRPr lang="hu-HU" dirty="0"/>
          </a:p>
        </p:txBody>
      </p:sp>
      <p:pic>
        <p:nvPicPr>
          <p:cNvPr id="2048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2636912"/>
            <a:ext cx="7032557"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17122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Osztály sablonok…</a:t>
            </a:r>
            <a:endParaRPr lang="hu-HU" dirty="0"/>
          </a:p>
        </p:txBody>
      </p:sp>
      <p:sp>
        <p:nvSpPr>
          <p:cNvPr id="3" name="Tartalom helye 2"/>
          <p:cNvSpPr>
            <a:spLocks noGrp="1"/>
          </p:cNvSpPr>
          <p:nvPr>
            <p:ph idx="1"/>
          </p:nvPr>
        </p:nvSpPr>
        <p:spPr/>
        <p:txBody>
          <a:bodyPr/>
          <a:lstStyle/>
          <a:p>
            <a:endParaRPr lang="hu-HU"/>
          </a:p>
        </p:txBody>
      </p:sp>
    </p:spTree>
    <p:extLst>
      <p:ext uri="{BB962C8B-B14F-4D97-AF65-F5344CB8AC3E}">
        <p14:creationId xmlns:p14="http://schemas.microsoft.com/office/powerpoint/2010/main" val="2792144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Bemeneti folyam - hibakezelés</a:t>
            </a:r>
            <a:endParaRPr lang="hu-HU" dirty="0"/>
          </a:p>
        </p:txBody>
      </p:sp>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5287" y="1484784"/>
            <a:ext cx="8125327" cy="4896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4151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Túlcsordulás</a:t>
            </a:r>
            <a:endParaRPr lang="hu-HU" dirty="0"/>
          </a:p>
        </p:txBody>
      </p:sp>
      <p:sp>
        <p:nvSpPr>
          <p:cNvPr id="3" name="Tartalom helye 2"/>
          <p:cNvSpPr>
            <a:spLocks noGrp="1"/>
          </p:cNvSpPr>
          <p:nvPr>
            <p:ph idx="1"/>
          </p:nvPr>
        </p:nvSpPr>
        <p:spPr/>
        <p:txBody>
          <a:bodyPr>
            <a:normAutofit fontScale="92500" lnSpcReduction="10000"/>
          </a:bodyPr>
          <a:lstStyle/>
          <a:p>
            <a:r>
              <a:rPr lang="hu-HU" dirty="0"/>
              <a:t>A túlcsordulási bit törlésére két módszer van. Az első módszer az </a:t>
            </a:r>
            <a:r>
              <a:rPr lang="hu-HU" dirty="0" err="1"/>
              <a:t>std</a:t>
            </a:r>
            <a:r>
              <a:rPr lang="hu-HU" dirty="0"/>
              <a:t>::</a:t>
            </a:r>
            <a:r>
              <a:rPr lang="hu-HU" dirty="0" err="1"/>
              <a:t>cin.clear</a:t>
            </a:r>
            <a:r>
              <a:rPr lang="hu-HU" dirty="0"/>
              <a:t>() függvény használata, amely törli az összes hibás állapotot az </a:t>
            </a:r>
            <a:r>
              <a:rPr lang="hu-HU" dirty="0" err="1"/>
              <a:t>std</a:t>
            </a:r>
            <a:r>
              <a:rPr lang="hu-HU" dirty="0"/>
              <a:t>::cin objektumban, beleértve a túlcsordulási bitet is. A második módszer az </a:t>
            </a:r>
            <a:r>
              <a:rPr lang="hu-HU" dirty="0" err="1"/>
              <a:t>std</a:t>
            </a:r>
            <a:r>
              <a:rPr lang="hu-HU" dirty="0"/>
              <a:t>::</a:t>
            </a:r>
            <a:r>
              <a:rPr lang="hu-HU" dirty="0" err="1"/>
              <a:t>cin.ignore</a:t>
            </a:r>
            <a:r>
              <a:rPr lang="hu-HU" dirty="0"/>
              <a:t>() függvény használata, amely eldobja a bemeneti pufferben lévő karaktereket, beleértve az újsor karaktert is, és a puffer méretétől függően egy vagy több karaktert olvas be a bemenetből</a:t>
            </a:r>
            <a:r>
              <a:rPr lang="hu-HU" dirty="0" smtClean="0"/>
              <a:t>.</a:t>
            </a:r>
          </a:p>
          <a:p>
            <a:r>
              <a:rPr lang="hu-HU" dirty="0" smtClean="0"/>
              <a:t>(</a:t>
            </a:r>
            <a:r>
              <a:rPr lang="hu-HU" dirty="0" err="1" smtClean="0"/>
              <a:t>stringet</a:t>
            </a:r>
            <a:r>
              <a:rPr lang="hu-HU" dirty="0" smtClean="0"/>
              <a:t> adunk meg szám helyett)</a:t>
            </a:r>
            <a:endParaRPr lang="hu-HU" dirty="0"/>
          </a:p>
        </p:txBody>
      </p:sp>
    </p:spTree>
    <p:extLst>
      <p:ext uri="{BB962C8B-B14F-4D97-AF65-F5344CB8AC3E}">
        <p14:creationId xmlns:p14="http://schemas.microsoft.com/office/powerpoint/2010/main" val="1827511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0"/>
            <a:ext cx="7290897" cy="6832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3542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Kimeneti folyam – output </a:t>
            </a:r>
            <a:r>
              <a:rPr lang="hu-HU" dirty="0" err="1" smtClean="0"/>
              <a:t>stream</a:t>
            </a:r>
            <a:endParaRPr lang="hu-HU" dirty="0"/>
          </a:p>
        </p:txBody>
      </p:sp>
      <p:sp>
        <p:nvSpPr>
          <p:cNvPr id="3" name="Tartalom helye 2"/>
          <p:cNvSpPr>
            <a:spLocks noGrp="1"/>
          </p:cNvSpPr>
          <p:nvPr>
            <p:ph idx="1"/>
          </p:nvPr>
        </p:nvSpPr>
        <p:spPr/>
        <p:txBody>
          <a:bodyPr>
            <a:normAutofit fontScale="47500" lnSpcReduction="20000"/>
          </a:bodyPr>
          <a:lstStyle/>
          <a:p>
            <a:r>
              <a:rPr lang="hu-HU" sz="4000" dirty="0"/>
              <a:t>Az output </a:t>
            </a:r>
            <a:r>
              <a:rPr lang="hu-HU" sz="4000" dirty="0" err="1"/>
              <a:t>stream</a:t>
            </a:r>
            <a:r>
              <a:rPr lang="hu-HU" sz="4000" dirty="0"/>
              <a:t> (kimeneti folyam) a C++ nyelv alapvető adatfolyam típusa, amely lehetővé teszi a program számára, hogy írja a kimeneti adatokat a standard kimenetre, fájlokba vagy más célokra. Az output </a:t>
            </a:r>
            <a:r>
              <a:rPr lang="hu-HU" sz="4000" dirty="0" err="1"/>
              <a:t>stream</a:t>
            </a:r>
            <a:r>
              <a:rPr lang="hu-HU" sz="4000" dirty="0"/>
              <a:t> típusok a C++ standard könyvtárban az </a:t>
            </a:r>
            <a:r>
              <a:rPr lang="hu-HU" sz="4000" dirty="0" err="1"/>
              <a:t>std</a:t>
            </a:r>
            <a:r>
              <a:rPr lang="hu-HU" sz="4000" dirty="0"/>
              <a:t>::</a:t>
            </a:r>
            <a:r>
              <a:rPr lang="hu-HU" sz="4000" dirty="0" err="1"/>
              <a:t>ostream</a:t>
            </a:r>
            <a:r>
              <a:rPr lang="hu-HU" sz="4000" dirty="0"/>
              <a:t> osztályból származnak, amelynek több konkrét implementációja is van.</a:t>
            </a:r>
          </a:p>
          <a:p>
            <a:r>
              <a:rPr lang="hu-HU" sz="4000" dirty="0"/>
              <a:t>Az </a:t>
            </a:r>
            <a:r>
              <a:rPr lang="hu-HU" sz="4000" dirty="0" err="1"/>
              <a:t>std</a:t>
            </a:r>
            <a:r>
              <a:rPr lang="hu-HU" sz="4000" dirty="0"/>
              <a:t>::</a:t>
            </a:r>
            <a:r>
              <a:rPr lang="hu-HU" sz="4000" dirty="0" err="1"/>
              <a:t>ostream</a:t>
            </a:r>
            <a:r>
              <a:rPr lang="hu-HU" sz="4000" dirty="0"/>
              <a:t> osztály számos fontos metódust és tagfüggvényt tartalmaz az output folyamok kezeléséhez. Például az </a:t>
            </a:r>
            <a:r>
              <a:rPr lang="hu-HU" sz="4000" dirty="0" err="1"/>
              <a:t>std</a:t>
            </a:r>
            <a:r>
              <a:rPr lang="hu-HU" sz="4000" dirty="0"/>
              <a:t>::</a:t>
            </a:r>
            <a:r>
              <a:rPr lang="hu-HU" sz="4000" dirty="0" err="1"/>
              <a:t>endl</a:t>
            </a:r>
            <a:r>
              <a:rPr lang="hu-HU" sz="4000" dirty="0"/>
              <a:t> manipulátorral zárhatjuk az aktuális sort, vagy a &lt;&lt; operátort használhatjuk az egyszerűbb típusok (például int, </a:t>
            </a:r>
            <a:r>
              <a:rPr lang="hu-HU" sz="4000" dirty="0" err="1"/>
              <a:t>double</a:t>
            </a:r>
            <a:r>
              <a:rPr lang="hu-HU" sz="4000" dirty="0"/>
              <a:t>, stb.) kiírásához.</a:t>
            </a:r>
          </a:p>
          <a:p>
            <a:r>
              <a:rPr lang="hu-HU" sz="4000" dirty="0"/>
              <a:t>Az </a:t>
            </a:r>
            <a:r>
              <a:rPr lang="hu-HU" sz="4000" dirty="0" err="1"/>
              <a:t>std</a:t>
            </a:r>
            <a:r>
              <a:rPr lang="hu-HU" sz="4000" dirty="0"/>
              <a:t>::</a:t>
            </a:r>
            <a:r>
              <a:rPr lang="hu-HU" sz="4000" dirty="0" err="1"/>
              <a:t>ostream</a:t>
            </a:r>
            <a:r>
              <a:rPr lang="hu-HU" sz="4000" dirty="0"/>
              <a:t> osztály számos leszármazottja is létezik, amelyek konkrétabb output </a:t>
            </a:r>
            <a:r>
              <a:rPr lang="hu-HU" sz="4000" dirty="0" err="1"/>
              <a:t>stream</a:t>
            </a:r>
            <a:r>
              <a:rPr lang="hu-HU" sz="4000" dirty="0"/>
              <a:t> típusokat jelentenek. Néhány példa:</a:t>
            </a:r>
          </a:p>
          <a:p>
            <a:r>
              <a:rPr lang="hu-HU" sz="4000" dirty="0" err="1"/>
              <a:t>std</a:t>
            </a:r>
            <a:r>
              <a:rPr lang="hu-HU" sz="4000" dirty="0"/>
              <a:t>::</a:t>
            </a:r>
            <a:r>
              <a:rPr lang="hu-HU" sz="4000" dirty="0" err="1"/>
              <a:t>ofstream</a:t>
            </a:r>
            <a:r>
              <a:rPr lang="hu-HU" sz="4000" dirty="0"/>
              <a:t>: Fájlba író output </a:t>
            </a:r>
            <a:r>
              <a:rPr lang="hu-HU" sz="4000" dirty="0" err="1"/>
              <a:t>stream</a:t>
            </a:r>
            <a:r>
              <a:rPr lang="hu-HU" sz="4000" dirty="0"/>
              <a:t> típus.</a:t>
            </a:r>
          </a:p>
          <a:p>
            <a:r>
              <a:rPr lang="hu-HU" sz="4000" dirty="0" err="1"/>
              <a:t>std</a:t>
            </a:r>
            <a:r>
              <a:rPr lang="hu-HU" sz="4000" dirty="0"/>
              <a:t>::</a:t>
            </a:r>
            <a:r>
              <a:rPr lang="hu-HU" sz="4000" dirty="0" err="1"/>
              <a:t>ostringstream</a:t>
            </a:r>
            <a:r>
              <a:rPr lang="hu-HU" sz="4000" dirty="0"/>
              <a:t>: </a:t>
            </a:r>
            <a:r>
              <a:rPr lang="hu-HU" sz="4000" dirty="0" err="1"/>
              <a:t>Stringbe</a:t>
            </a:r>
            <a:r>
              <a:rPr lang="hu-HU" sz="4000" dirty="0"/>
              <a:t> író output </a:t>
            </a:r>
            <a:r>
              <a:rPr lang="hu-HU" sz="4000" dirty="0" err="1"/>
              <a:t>stream</a:t>
            </a:r>
            <a:r>
              <a:rPr lang="hu-HU" sz="4000" dirty="0"/>
              <a:t> típus</a:t>
            </a:r>
            <a:r>
              <a:rPr lang="hu-HU" sz="4000" dirty="0" smtClean="0"/>
              <a:t>.</a:t>
            </a:r>
          </a:p>
          <a:p>
            <a:r>
              <a:rPr lang="hu-HU" sz="4000" dirty="0"/>
              <a:t>Az output folyamok alapértelmezetten pufferelik az adatokat, azaz az adatokat egy belső pufferben gyűjtik össze, majd egyszerre írják ki a kimenetre. Ez a hatékonyabb adatkimenetet eredményez, különösen nagy adatmennyiségek esetén.</a:t>
            </a:r>
          </a:p>
          <a:p>
            <a:endParaRPr lang="hu-HU" dirty="0"/>
          </a:p>
        </p:txBody>
      </p:sp>
    </p:spTree>
    <p:extLst>
      <p:ext uri="{BB962C8B-B14F-4D97-AF65-F5344CB8AC3E}">
        <p14:creationId xmlns:p14="http://schemas.microsoft.com/office/powerpoint/2010/main" val="3224339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Be/kimeneti operátorok</a:t>
            </a:r>
            <a:endParaRPr lang="hu-HU" dirty="0"/>
          </a:p>
        </p:txBody>
      </p:sp>
      <p:sp>
        <p:nvSpPr>
          <p:cNvPr id="3" name="Tartalom helye 2"/>
          <p:cNvSpPr>
            <a:spLocks noGrp="1"/>
          </p:cNvSpPr>
          <p:nvPr>
            <p:ph idx="1"/>
          </p:nvPr>
        </p:nvSpPr>
        <p:spPr/>
        <p:txBody>
          <a:bodyPr/>
          <a:lstStyle/>
          <a:p>
            <a:r>
              <a:rPr lang="hu-HU" sz="2400" dirty="0"/>
              <a:t>Az input/output műveletek elvégzésére szolgáló operátorok a &lt;&lt; és &gt;&gt; operátorok. Az &lt;&lt; operátorral tudunk adatot kiírni egy output </a:t>
            </a:r>
            <a:r>
              <a:rPr lang="hu-HU" sz="2400" dirty="0" err="1"/>
              <a:t>streamre</a:t>
            </a:r>
            <a:r>
              <a:rPr lang="hu-HU" sz="2400" dirty="0"/>
              <a:t>, míg a &gt;&gt; operátorral tudunk adatot beolvasni egy input </a:t>
            </a:r>
            <a:r>
              <a:rPr lang="hu-HU" sz="2400" dirty="0" err="1"/>
              <a:t>streamről</a:t>
            </a:r>
            <a:r>
              <a:rPr lang="hu-HU" sz="2400" dirty="0" smtClean="0"/>
              <a:t>.</a:t>
            </a:r>
          </a:p>
          <a:p>
            <a:endParaRPr lang="hu-HU"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212976"/>
            <a:ext cx="6755427"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7319696"/>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TotalTime>
  <Words>2809</Words>
  <Application>Microsoft Office PowerPoint</Application>
  <PresentationFormat>Diavetítés a képernyőre (4:3 oldalarány)</PresentationFormat>
  <Paragraphs>134</Paragraphs>
  <Slides>45</Slides>
  <Notes>0</Notes>
  <HiddenSlides>0</HiddenSlides>
  <MMClips>0</MMClips>
  <ScaleCrop>false</ScaleCrop>
  <HeadingPairs>
    <vt:vector size="4" baseType="variant">
      <vt:variant>
        <vt:lpstr>Téma</vt:lpstr>
      </vt:variant>
      <vt:variant>
        <vt:i4>1</vt:i4>
      </vt:variant>
      <vt:variant>
        <vt:lpstr>Diacímek</vt:lpstr>
      </vt:variant>
      <vt:variant>
        <vt:i4>45</vt:i4>
      </vt:variant>
    </vt:vector>
  </HeadingPairs>
  <TitlesOfParts>
    <vt:vector size="46" baseType="lpstr">
      <vt:lpstr>Office-téma</vt:lpstr>
      <vt:lpstr>Magas szintű programozási nyelvek 1</vt:lpstr>
      <vt:lpstr>Input/output</vt:lpstr>
      <vt:lpstr>Streamek</vt:lpstr>
      <vt:lpstr>Bemeneti folyam – input stream</vt:lpstr>
      <vt:lpstr>Bemeneti folyam - hibakezelés</vt:lpstr>
      <vt:lpstr>Túlcsordulás</vt:lpstr>
      <vt:lpstr>PowerPoint bemutató</vt:lpstr>
      <vt:lpstr>Kimeneti folyam – output stream</vt:lpstr>
      <vt:lpstr>Be/kimeneti operátorok</vt:lpstr>
      <vt:lpstr>Be/kimeneti formázás</vt:lpstr>
      <vt:lpstr>Manipulátorok</vt:lpstr>
      <vt:lpstr>Setw és setprecision</vt:lpstr>
      <vt:lpstr>Setw és setprecision</vt:lpstr>
      <vt:lpstr>Formázott kiírás és beolvasás C</vt:lpstr>
      <vt:lpstr>Formázás C</vt:lpstr>
      <vt:lpstr>Formázott kiírás</vt:lpstr>
      <vt:lpstr>Formázott beolvasás C</vt:lpstr>
      <vt:lpstr>Beolvasás C</vt:lpstr>
      <vt:lpstr>Állománykezelés</vt:lpstr>
      <vt:lpstr>Állománykezelés folyamata</vt:lpstr>
      <vt:lpstr>Ofstream</vt:lpstr>
      <vt:lpstr>Ifstream</vt:lpstr>
      <vt:lpstr>Ifstream</vt:lpstr>
      <vt:lpstr>Állomány megnyitási módok</vt:lpstr>
      <vt:lpstr>Állomány átnevezése</vt:lpstr>
      <vt:lpstr>Állomány törlése</vt:lpstr>
      <vt:lpstr>Seekg és seekp</vt:lpstr>
      <vt:lpstr>Seekg és seekp</vt:lpstr>
      <vt:lpstr>Tellg és tellp</vt:lpstr>
      <vt:lpstr>PowerPoint bemutató</vt:lpstr>
      <vt:lpstr>Good, bad, fail, eof</vt:lpstr>
      <vt:lpstr>PowerPoint bemutató</vt:lpstr>
      <vt:lpstr>Flush</vt:lpstr>
      <vt:lpstr>CSV állomány beolvasása</vt:lpstr>
      <vt:lpstr>PowerPoint bemutató</vt:lpstr>
      <vt:lpstr>CSV beolvasás</vt:lpstr>
      <vt:lpstr>Generikus programozás ism. felvezetés</vt:lpstr>
      <vt:lpstr>Előnyei</vt:lpstr>
      <vt:lpstr>Hátrányok</vt:lpstr>
      <vt:lpstr>Sablonok</vt:lpstr>
      <vt:lpstr>PowerPoint bemutató</vt:lpstr>
      <vt:lpstr>Függvénysablon</vt:lpstr>
      <vt:lpstr>Több típusparaméter</vt:lpstr>
      <vt:lpstr>Több típusparaméter</vt:lpstr>
      <vt:lpstr>Osztály sablonok…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Magas szintű programozási nyelvek 1</dc:title>
  <dc:creator>localadmin</dc:creator>
  <cp:lastModifiedBy>localadmin</cp:lastModifiedBy>
  <cp:revision>62</cp:revision>
  <dcterms:created xsi:type="dcterms:W3CDTF">2023-04-27T16:19:26Z</dcterms:created>
  <dcterms:modified xsi:type="dcterms:W3CDTF">2023-04-27T19:48:10Z</dcterms:modified>
</cp:coreProperties>
</file>