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2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811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426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258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856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8165"/>
            <a:ext cx="7886700" cy="4948798"/>
          </a:xfrm>
        </p:spPr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608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403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3341"/>
            <a:ext cx="3886200" cy="4993622"/>
          </a:xfrm>
        </p:spPr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3341"/>
            <a:ext cx="3886200" cy="4993622"/>
          </a:xfrm>
        </p:spPr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497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392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241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840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380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051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9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28165"/>
            <a:ext cx="7886700" cy="494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4452-A9FE-4319-9216-AA364A03E886}" type="datetimeFigureOut">
              <a:rPr lang="hu-HU" smtClean="0"/>
              <a:t>2023. 08. 08.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086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tutorialLearningPaths.html" TargetMode="External"/><Relationship Id="rId2" Type="http://schemas.openxmlformats.org/officeDocument/2006/relationships/hyperlink" Target="https://docs.oracle.com/en/java/javase/2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java/javase/20/docs/api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Magasszintű programozás 2 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380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Elearning.unideb.hu</a:t>
            </a:r>
          </a:p>
          <a:p>
            <a:r>
              <a:rPr lang="hu-HU" dirty="0" err="1" smtClean="0"/>
              <a:t>syllabus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462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Irodalom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 err="1" smtClean="0"/>
              <a:t>Sebesta</a:t>
            </a:r>
            <a:r>
              <a:rPr lang="hu-HU" dirty="0" smtClean="0"/>
              <a:t>: </a:t>
            </a:r>
            <a:r>
              <a:rPr lang="hu-HU" dirty="0" err="1" smtClean="0"/>
              <a:t>Concepts</a:t>
            </a:r>
            <a:r>
              <a:rPr lang="hu-HU" dirty="0" smtClean="0"/>
              <a:t> </a:t>
            </a:r>
            <a:r>
              <a:rPr lang="hu-HU" dirty="0"/>
              <a:t>of </a:t>
            </a:r>
            <a:r>
              <a:rPr lang="hu-HU" dirty="0" err="1"/>
              <a:t>Programming</a:t>
            </a:r>
            <a:r>
              <a:rPr lang="hu-HU" dirty="0"/>
              <a:t> </a:t>
            </a:r>
            <a:r>
              <a:rPr lang="hu-HU" dirty="0" err="1" smtClean="0"/>
              <a:t>Languages</a:t>
            </a:r>
            <a:r>
              <a:rPr lang="hu-HU" dirty="0" smtClean="0"/>
              <a:t>, </a:t>
            </a:r>
            <a:r>
              <a:rPr lang="hu-HU" dirty="0" err="1" smtClean="0"/>
              <a:t>Pearson</a:t>
            </a:r>
            <a:r>
              <a:rPr lang="hu-HU" dirty="0" smtClean="0"/>
              <a:t>, 2012, 2015</a:t>
            </a:r>
          </a:p>
          <a:p>
            <a:r>
              <a:rPr lang="hu-HU" dirty="0" smtClean="0"/>
              <a:t>Juhász István: Programozás 2 – egyetemi jegyzet</a:t>
            </a:r>
          </a:p>
          <a:p>
            <a:r>
              <a:rPr lang="hu-HU" b="1" dirty="0" smtClean="0"/>
              <a:t>Java </a:t>
            </a:r>
            <a:r>
              <a:rPr lang="hu-HU" b="1" dirty="0" err="1" smtClean="0"/>
              <a:t>documentation</a:t>
            </a:r>
            <a:r>
              <a:rPr lang="hu-HU" b="1" dirty="0"/>
              <a:t> (SE, JDK) </a:t>
            </a:r>
            <a:endParaRPr lang="hu-HU" b="1" dirty="0" smtClean="0"/>
          </a:p>
          <a:p>
            <a:pPr lvl="1"/>
            <a:r>
              <a:rPr lang="hu-HU" b="1" dirty="0" smtClean="0">
                <a:hlinkClick r:id="rId2"/>
              </a:rPr>
              <a:t>https</a:t>
            </a:r>
            <a:r>
              <a:rPr lang="hu-HU" b="1" dirty="0">
                <a:hlinkClick r:id="rId2"/>
              </a:rPr>
              <a:t>://docs.oracle.com/en/java/javase/20</a:t>
            </a:r>
            <a:r>
              <a:rPr lang="hu-HU" b="1" dirty="0" smtClean="0">
                <a:hlinkClick r:id="rId2"/>
              </a:rPr>
              <a:t>/</a:t>
            </a:r>
            <a:endParaRPr lang="hu-HU" b="1" dirty="0" smtClean="0"/>
          </a:p>
          <a:p>
            <a:pPr lvl="1"/>
            <a:r>
              <a:rPr lang="hu-HU" b="1" dirty="0">
                <a:hlinkClick r:id="rId3"/>
              </a:rPr>
              <a:t>https://</a:t>
            </a:r>
            <a:r>
              <a:rPr lang="hu-HU" b="1" dirty="0" smtClean="0">
                <a:hlinkClick r:id="rId3"/>
              </a:rPr>
              <a:t>docs.oracle.com/javase/tutorial/tutorialLearningPaths.html</a:t>
            </a:r>
            <a:endParaRPr lang="hu-HU" b="1" dirty="0" smtClean="0"/>
          </a:p>
          <a:p>
            <a:pPr lvl="1"/>
            <a:r>
              <a:rPr lang="hu-HU" b="1" dirty="0">
                <a:hlinkClick r:id="rId4"/>
              </a:rPr>
              <a:t>https://</a:t>
            </a:r>
            <a:r>
              <a:rPr lang="hu-HU" b="1" dirty="0" smtClean="0">
                <a:hlinkClick r:id="rId4"/>
              </a:rPr>
              <a:t>docs.oracle.com/en/java/javase/20/docs/api/index.html</a:t>
            </a:r>
            <a:endParaRPr lang="hu-HU" b="1" dirty="0" smtClean="0"/>
          </a:p>
          <a:p>
            <a:pPr lvl="1"/>
            <a:r>
              <a:rPr lang="hu-HU" b="1"/>
              <a:t>https://docs.oracle.com/javase/specs/jls/se20/html/index.html</a:t>
            </a:r>
            <a:endParaRPr lang="hu-HU" b="1" dirty="0" smtClean="0"/>
          </a:p>
          <a:p>
            <a:r>
              <a:rPr lang="hu-HU" dirty="0" err="1"/>
              <a:t>Kathy</a:t>
            </a:r>
            <a:r>
              <a:rPr lang="hu-HU" dirty="0"/>
              <a:t> Sierra, </a:t>
            </a:r>
            <a:r>
              <a:rPr lang="hu-HU" dirty="0" err="1"/>
              <a:t>Bert</a:t>
            </a:r>
            <a:r>
              <a:rPr lang="hu-HU" dirty="0"/>
              <a:t> Bates: Head </a:t>
            </a:r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smtClean="0"/>
              <a:t>Java, </a:t>
            </a:r>
            <a:r>
              <a:rPr lang="hu-HU" dirty="0" err="1"/>
              <a:t>O'Reilly</a:t>
            </a:r>
            <a:r>
              <a:rPr lang="hu-HU" dirty="0"/>
              <a:t>, </a:t>
            </a:r>
            <a:r>
              <a:rPr lang="hu-HU" dirty="0" smtClean="0"/>
              <a:t>2009</a:t>
            </a:r>
          </a:p>
          <a:p>
            <a:r>
              <a:rPr lang="en-US" dirty="0"/>
              <a:t>Herbert </a:t>
            </a:r>
            <a:r>
              <a:rPr lang="en-US" dirty="0" err="1"/>
              <a:t>Schildt</a:t>
            </a:r>
            <a:r>
              <a:rPr lang="en-US" dirty="0"/>
              <a:t>. Java: A Beginner's </a:t>
            </a:r>
            <a:r>
              <a:rPr lang="en-US" dirty="0" smtClean="0"/>
              <a:t>Guide, </a:t>
            </a:r>
            <a:r>
              <a:rPr lang="en-US" dirty="0"/>
              <a:t>McGraw-Hill Education, 2018 </a:t>
            </a:r>
            <a:endParaRPr lang="hu-HU" dirty="0" smtClean="0"/>
          </a:p>
          <a:p>
            <a:r>
              <a:rPr lang="en-US" dirty="0" smtClean="0"/>
              <a:t>Y</a:t>
            </a:r>
            <a:r>
              <a:rPr lang="en-US" dirty="0"/>
              <a:t>. Daniel Liang: Introduction to Java Programming and Data </a:t>
            </a:r>
            <a:r>
              <a:rPr lang="en-US" dirty="0" smtClean="0"/>
              <a:t>Structures, </a:t>
            </a:r>
            <a:r>
              <a:rPr lang="en-US" dirty="0"/>
              <a:t>Pearson, 2017</a:t>
            </a:r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227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Tematika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tárgy célja az objektumorientált programozási paradigma eszközrendszerének és működésének részletes tárgyalása egy objektumorientált programozási nyelv segítségével. A félév végére a hallgatók képesek lesznek egy objektumorientált nyelv használatával alapvető programok írására, komplexebb programok olvasására. 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0916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Tematika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A </a:t>
            </a:r>
            <a:r>
              <a:rPr lang="hu-HU" dirty="0"/>
              <a:t>félév során objektumorientált programozás témakörben szó esik többek között az alábbi </a:t>
            </a:r>
            <a:r>
              <a:rPr lang="hu-HU" dirty="0" smtClean="0"/>
              <a:t>eszközökről: </a:t>
            </a:r>
          </a:p>
          <a:p>
            <a:pPr lvl="1"/>
            <a:r>
              <a:rPr lang="hu-HU" dirty="0" smtClean="0"/>
              <a:t>Példányváltozók </a:t>
            </a:r>
            <a:r>
              <a:rPr lang="hu-HU" dirty="0"/>
              <a:t>és metódusok. </a:t>
            </a:r>
            <a:endParaRPr lang="hu-HU" dirty="0" smtClean="0"/>
          </a:p>
          <a:p>
            <a:pPr lvl="1"/>
            <a:r>
              <a:rPr lang="hu-HU" dirty="0" smtClean="0"/>
              <a:t>Láthatósági </a:t>
            </a:r>
            <a:r>
              <a:rPr lang="hu-HU" dirty="0"/>
              <a:t>szintek. </a:t>
            </a:r>
            <a:endParaRPr lang="hu-HU" dirty="0" smtClean="0"/>
          </a:p>
          <a:p>
            <a:pPr lvl="1"/>
            <a:r>
              <a:rPr lang="hu-HU" dirty="0" smtClean="0"/>
              <a:t>Statikus </a:t>
            </a:r>
            <a:r>
              <a:rPr lang="hu-HU" dirty="0"/>
              <a:t>metódusok és attribútumok. </a:t>
            </a:r>
            <a:endParaRPr lang="hu-HU" dirty="0" smtClean="0"/>
          </a:p>
          <a:p>
            <a:pPr lvl="1"/>
            <a:r>
              <a:rPr lang="hu-HU" dirty="0" smtClean="0"/>
              <a:t>Öröklődés</a:t>
            </a:r>
            <a:r>
              <a:rPr lang="hu-HU" dirty="0"/>
              <a:t>, osztályhierarchia. </a:t>
            </a:r>
            <a:endParaRPr lang="hu-HU" dirty="0" smtClean="0"/>
          </a:p>
          <a:p>
            <a:pPr lvl="1"/>
            <a:r>
              <a:rPr lang="hu-HU" dirty="0" smtClean="0"/>
              <a:t>Metódus </a:t>
            </a:r>
            <a:r>
              <a:rPr lang="hu-HU" dirty="0"/>
              <a:t>túlterhelés, polimorfizmus, metódusok felülírása. </a:t>
            </a:r>
            <a:endParaRPr lang="hu-HU" dirty="0" smtClean="0"/>
          </a:p>
          <a:p>
            <a:pPr lvl="1"/>
            <a:r>
              <a:rPr lang="hu-HU" dirty="0" smtClean="0"/>
              <a:t>Absztrakt </a:t>
            </a:r>
            <a:r>
              <a:rPr lang="hu-HU" dirty="0"/>
              <a:t>osztályok, absztrakt metódusok. </a:t>
            </a:r>
            <a:endParaRPr lang="hu-HU" dirty="0" smtClean="0"/>
          </a:p>
          <a:p>
            <a:pPr lvl="1"/>
            <a:r>
              <a:rPr lang="hu-HU" dirty="0" smtClean="0"/>
              <a:t>Csomagok </a:t>
            </a:r>
            <a:r>
              <a:rPr lang="hu-HU" dirty="0"/>
              <a:t>/ névterek használata. </a:t>
            </a:r>
            <a:endParaRPr lang="hu-HU" dirty="0" smtClean="0"/>
          </a:p>
          <a:p>
            <a:pPr lvl="1"/>
            <a:r>
              <a:rPr lang="hu-HU" dirty="0" smtClean="0"/>
              <a:t>Interfészek</a:t>
            </a:r>
            <a:r>
              <a:rPr lang="hu-HU" dirty="0"/>
              <a:t>. </a:t>
            </a:r>
            <a:endParaRPr lang="hu-HU" dirty="0" smtClean="0"/>
          </a:p>
          <a:p>
            <a:pPr lvl="1"/>
            <a:r>
              <a:rPr lang="hu-HU" dirty="0" smtClean="0"/>
              <a:t>Típuskonverziók</a:t>
            </a:r>
            <a:r>
              <a:rPr lang="hu-HU" dirty="0"/>
              <a:t>. </a:t>
            </a:r>
            <a:endParaRPr lang="hu-HU" dirty="0" smtClean="0"/>
          </a:p>
          <a:p>
            <a:pPr lvl="1"/>
            <a:r>
              <a:rPr lang="hu-HU" dirty="0" smtClean="0"/>
              <a:t>Primitív </a:t>
            </a:r>
            <a:r>
              <a:rPr lang="hu-HU" dirty="0"/>
              <a:t>típusok, referencia típusok. </a:t>
            </a:r>
            <a:endParaRPr lang="hu-HU" dirty="0" smtClean="0"/>
          </a:p>
          <a:p>
            <a:pPr lvl="1"/>
            <a:r>
              <a:rPr lang="hu-HU" dirty="0" smtClean="0"/>
              <a:t>Kivételek</a:t>
            </a:r>
            <a:r>
              <a:rPr lang="hu-HU" dirty="0"/>
              <a:t>, kivételkezelés. 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01761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Tematika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</a:t>
            </a:r>
            <a:r>
              <a:rPr lang="hu-HU" dirty="0"/>
              <a:t>tárgy további célja </a:t>
            </a:r>
            <a:r>
              <a:rPr lang="hu-HU" dirty="0" smtClean="0"/>
              <a:t>bevezetni:</a:t>
            </a:r>
          </a:p>
          <a:p>
            <a:pPr lvl="1"/>
            <a:r>
              <a:rPr lang="hu-HU" dirty="0" smtClean="0"/>
              <a:t> </a:t>
            </a:r>
            <a:r>
              <a:rPr lang="hu-HU" dirty="0"/>
              <a:t>a generikus programozási paradigma eszközrendszerébe, példákon keresztül szemléltetve a fontosabb alkalmazásokat, mint például a generikus adatszerkezetek használata.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/>
              <a:t>félév során a hallgatók betekintést nyernek még a következő témákba: </a:t>
            </a:r>
            <a:endParaRPr lang="hu-HU" dirty="0" smtClean="0"/>
          </a:p>
          <a:p>
            <a:pPr lvl="1"/>
            <a:r>
              <a:rPr lang="hu-HU" dirty="0" smtClean="0"/>
              <a:t>funkcionális </a:t>
            </a:r>
            <a:r>
              <a:rPr lang="hu-HU" dirty="0"/>
              <a:t>programozási eszközök (lambda kifejezések és alkalmazásaik, mint például az adatfolyamok</a:t>
            </a:r>
            <a:r>
              <a:rPr lang="hu-HU" dirty="0" smtClean="0"/>
              <a:t>),</a:t>
            </a:r>
          </a:p>
          <a:p>
            <a:pPr lvl="1"/>
            <a:r>
              <a:rPr lang="hu-HU" smtClean="0"/>
              <a:t> </a:t>
            </a:r>
            <a:r>
              <a:rPr lang="hu-HU" dirty="0"/>
              <a:t>párhuzamos programozás</a:t>
            </a:r>
            <a:r>
              <a:rPr lang="hu-HU"/>
              <a:t>, </a:t>
            </a:r>
            <a:endParaRPr lang="hu-HU" smtClean="0"/>
          </a:p>
          <a:p>
            <a:pPr lvl="1"/>
            <a:r>
              <a:rPr lang="hu-HU" smtClean="0"/>
              <a:t>grafikus </a:t>
            </a:r>
            <a:r>
              <a:rPr lang="hu-HU" dirty="0"/>
              <a:t>felhasználói felületek (GUI-k) készítésének alapjai. </a:t>
            </a:r>
          </a:p>
        </p:txBody>
      </p:sp>
    </p:spTree>
    <p:extLst>
      <p:ext uri="{BB962C8B-B14F-4D97-AF65-F5344CB8AC3E}">
        <p14:creationId xmlns:p14="http://schemas.microsoft.com/office/powerpoint/2010/main" val="419883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258</Words>
  <Application>Microsoft Office PowerPoint</Application>
  <PresentationFormat>Diavetítés a képernyőre (4:3 oldalarány)</PresentationFormat>
  <Paragraphs>37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Magasszintű programozás 2 </vt:lpstr>
      <vt:lpstr>Bevezetés</vt:lpstr>
      <vt:lpstr>Irodalom</vt:lpstr>
      <vt:lpstr>Tematika</vt:lpstr>
      <vt:lpstr>Tematika</vt:lpstr>
      <vt:lpstr>Tematika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Magasszintű programozás 2 </dc:title>
  <dc:creator>A</dc:creator>
  <cp:lastModifiedBy>A</cp:lastModifiedBy>
  <cp:revision>6</cp:revision>
  <dcterms:created xsi:type="dcterms:W3CDTF">2023-04-29T10:45:22Z</dcterms:created>
  <dcterms:modified xsi:type="dcterms:W3CDTF">2023-08-08T13:46:20Z</dcterms:modified>
</cp:coreProperties>
</file>