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85" r:id="rId15"/>
    <p:sldId id="270" r:id="rId16"/>
    <p:sldId id="272" r:id="rId17"/>
    <p:sldId id="271" r:id="rId18"/>
    <p:sldId id="273" r:id="rId19"/>
    <p:sldId id="274" r:id="rId20"/>
    <p:sldId id="276" r:id="rId21"/>
    <p:sldId id="277" r:id="rId22"/>
    <p:sldId id="278" r:id="rId23"/>
    <p:sldId id="279" r:id="rId24"/>
    <p:sldId id="280" r:id="rId25"/>
    <p:sldId id="281" r:id="rId26"/>
    <p:sldId id="282" r:id="rId27"/>
    <p:sldId id="283" r:id="rId28"/>
    <p:sldId id="284" r:id="rId29"/>
    <p:sldId id="27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77" d="100"/>
          <a:sy n="77" d="100"/>
        </p:scale>
        <p:origin x="19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2023. 08. 09.</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racle.com/technetwork/java/langenv-140151.htm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oracle.com/technetwork/java/javase/tech/index-jsp-136373.html" TargetMode="External"/><Relationship Id="rId4" Type="http://schemas.openxmlformats.org/officeDocument/2006/relationships/hyperlink" Target="https://docs.oracle.com/javase/tutorial/getStarted/intro/definition.html#FOO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docs.oracle.com/javase/tutorial/java/data/index.html" TargetMode="External"/><Relationship Id="rId3" Type="http://schemas.openxmlformats.org/officeDocument/2006/relationships/hyperlink" Target="https://docs.oracle.com/javase/tutorial/java/nutsandbolts/arrays.html" TargetMode="External"/><Relationship Id="rId7" Type="http://schemas.openxmlformats.org/officeDocument/2006/relationships/hyperlink" Target="https://docs.oracle.com/javase/8/docs/api/java/math/BigDecimal.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oracle.com/javase/specs/jls/se7/html/jls-4.html#jls-4.2.3" TargetMode="External"/><Relationship Id="rId5" Type="http://schemas.openxmlformats.org/officeDocument/2006/relationships/hyperlink" Target="https://docs.oracle.com/javase/8/docs/api/java/lang/Long.html" TargetMode="External"/><Relationship Id="rId4" Type="http://schemas.openxmlformats.org/officeDocument/2006/relationships/hyperlink" Target="https://docs.oracle.com/javase/8/docs/api/java/lang/Integer.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technetwork/java/langenv-140151.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oracle.com/technetwork/java/javase/tech/index-jsp-136373.html" TargetMode="External"/><Relationship Id="rId4" Type="http://schemas.openxmlformats.org/officeDocument/2006/relationships/hyperlink" Target="https://docs.oracle.com/javase/tutorial/getStarted/intro/definition.html#FOO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oracle.com/javase/tutorial/collections/streams/index.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oracle.com/javase/tutorial/collections/streams/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oracle.com/technetwork/java/langenv-140151.htm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oracle.com/technetwork/java/javase/tech/index-jsp-136373.html" TargetMode="External"/><Relationship Id="rId4" Type="http://schemas.openxmlformats.org/officeDocument/2006/relationships/hyperlink" Target="https://docs.oracle.com/javase/tutorial/getStarted/intro/definition.html#FOO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oracle.com/javase/tutorial/getStarted/intro/cand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programming language is a high-level language that can be characterized by all of the following buzzwords:</a:t>
            </a:r>
          </a:p>
          <a:p>
            <a:r>
              <a:rPr lang="en-US" dirty="0" smtClean="0"/>
              <a:t>Simple</a:t>
            </a:r>
          </a:p>
          <a:p>
            <a:r>
              <a:rPr lang="en-US" dirty="0" smtClean="0"/>
              <a:t>Object oriented</a:t>
            </a:r>
          </a:p>
          <a:p>
            <a:r>
              <a:rPr lang="en-US" dirty="0" smtClean="0"/>
              <a:t>Distributed</a:t>
            </a:r>
          </a:p>
          <a:p>
            <a:r>
              <a:rPr lang="en-US" dirty="0" smtClean="0"/>
              <a:t>Multithreaded</a:t>
            </a:r>
          </a:p>
          <a:p>
            <a:r>
              <a:rPr lang="en-US" dirty="0" smtClean="0"/>
              <a:t>Dynamic</a:t>
            </a:r>
          </a:p>
          <a:p>
            <a:r>
              <a:rPr lang="en-US" dirty="0" smtClean="0"/>
              <a:t>Architecture neutral</a:t>
            </a:r>
          </a:p>
          <a:p>
            <a:r>
              <a:rPr lang="en-US" dirty="0" smtClean="0"/>
              <a:t>Portable</a:t>
            </a:r>
          </a:p>
          <a:p>
            <a:r>
              <a:rPr lang="en-US" dirty="0" smtClean="0"/>
              <a:t>High performance</a:t>
            </a:r>
          </a:p>
          <a:p>
            <a:r>
              <a:rPr lang="en-US" dirty="0" smtClean="0"/>
              <a:t>Robust</a:t>
            </a:r>
          </a:p>
          <a:p>
            <a:r>
              <a:rPr lang="en-US" dirty="0" smtClean="0"/>
              <a:t>Secure</a:t>
            </a:r>
          </a:p>
          <a:p>
            <a:r>
              <a:rPr lang="en-US" sz="1200" b="0" i="0" kern="1200" dirty="0" smtClean="0">
                <a:solidFill>
                  <a:schemeClr val="tx1"/>
                </a:solidFill>
                <a:effectLst/>
                <a:latin typeface="+mn-lt"/>
                <a:ea typeface="+mn-ea"/>
                <a:cs typeface="+mn-cs"/>
              </a:rPr>
              <a:t>Each of the preceding buzzwords is explained in </a:t>
            </a:r>
            <a:r>
              <a:rPr lang="en-US" sz="1200" b="0" i="1" u="none" strike="noStrike" kern="1200" dirty="0" smtClean="0">
                <a:solidFill>
                  <a:schemeClr val="tx1"/>
                </a:solidFill>
                <a:effectLst/>
                <a:latin typeface="+mn-lt"/>
                <a:ea typeface="+mn-ea"/>
                <a:cs typeface="+mn-cs"/>
                <a:hlinkClick r:id="rId3"/>
              </a:rPr>
              <a:t>The Java Language Environment</a:t>
            </a:r>
            <a:r>
              <a:rPr lang="en-US" sz="1200" b="0" i="0" kern="1200" dirty="0" smtClean="0">
                <a:solidFill>
                  <a:schemeClr val="tx1"/>
                </a:solidFill>
                <a:effectLst/>
                <a:latin typeface="+mn-lt"/>
                <a:ea typeface="+mn-ea"/>
                <a:cs typeface="+mn-cs"/>
              </a:rPr>
              <a:t> , a white paper written by James Gosling and Henry </a:t>
            </a:r>
            <a:r>
              <a:rPr lang="en-US" sz="1200" b="0" i="0" kern="1200" dirty="0" err="1" smtClean="0">
                <a:solidFill>
                  <a:schemeClr val="tx1"/>
                </a:solidFill>
                <a:effectLst/>
                <a:latin typeface="+mn-lt"/>
                <a:ea typeface="+mn-ea"/>
                <a:cs typeface="+mn-cs"/>
              </a:rPr>
              <a:t>McGilton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Java programming language, all source code is first written in plain text files ending with the .java extension. Those source files are then compiled into .class files by the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compiler. A .class file does not contain code that is native to your processor; it instead contains </a:t>
            </a:r>
            <a:r>
              <a:rPr lang="en-US" sz="1200" b="0" i="1" kern="1200" dirty="0"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 the machine language of the Java Virtual Machine</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(Java VM). The java launcher tool then runs your application with an instance of the Java Virtual Machine.</a:t>
            </a:r>
          </a:p>
          <a:p>
            <a:r>
              <a:rPr lang="en-US" sz="1200" kern="1200" dirty="0" smtClean="0">
                <a:solidFill>
                  <a:schemeClr val="tx1"/>
                </a:solidFill>
                <a:effectLst/>
                <a:latin typeface="+mn-lt"/>
                <a:ea typeface="+mn-ea"/>
                <a:cs typeface="+mn-cs"/>
              </a:rPr>
              <a:t>An overview of the software development process.</a:t>
            </a:r>
          </a:p>
          <a:p>
            <a:r>
              <a:rPr lang="en-US" sz="1200" b="0" i="0" kern="1200" dirty="0" smtClean="0">
                <a:solidFill>
                  <a:schemeClr val="tx1"/>
                </a:solidFill>
                <a:effectLst/>
                <a:latin typeface="+mn-lt"/>
                <a:ea typeface="+mn-ea"/>
                <a:cs typeface="+mn-cs"/>
              </a:rPr>
              <a:t>Because the Java VM is available on many different operating systems, the same .class files are capable of running on Microsoft Windows, the Solaris™ Operating System (Solaris OS), Linux, or Mac OS. Some virtual machines, such as the </a:t>
            </a:r>
            <a:r>
              <a:rPr lang="en-US" sz="1200" b="0" i="0" u="none" strike="noStrike" kern="1200" dirty="0" smtClean="0">
                <a:solidFill>
                  <a:schemeClr val="tx1"/>
                </a:solidFill>
                <a:effectLst/>
                <a:latin typeface="+mn-lt"/>
                <a:ea typeface="+mn-ea"/>
                <a:cs typeface="+mn-cs"/>
                <a:hlinkClick r:id="rId5"/>
              </a:rPr>
              <a:t>Java SE </a:t>
            </a:r>
            <a:r>
              <a:rPr lang="en-US" sz="1200" b="0" i="0" u="none" strike="noStrike" kern="1200" dirty="0" err="1" smtClean="0">
                <a:solidFill>
                  <a:schemeClr val="tx1"/>
                </a:solidFill>
                <a:effectLst/>
                <a:latin typeface="+mn-lt"/>
                <a:ea typeface="+mn-ea"/>
                <a:cs typeface="+mn-cs"/>
                <a:hlinkClick r:id="rId5"/>
              </a:rPr>
              <a:t>HotSpot</a:t>
            </a:r>
            <a:r>
              <a:rPr lang="en-US" sz="1200" b="0" i="0" u="none" strike="noStrike" kern="1200" dirty="0" smtClean="0">
                <a:solidFill>
                  <a:schemeClr val="tx1"/>
                </a:solidFill>
                <a:effectLst/>
                <a:latin typeface="+mn-lt"/>
                <a:ea typeface="+mn-ea"/>
                <a:cs typeface="+mn-cs"/>
                <a:hlinkClick r:id="rId5"/>
              </a:rPr>
              <a:t> at a Glance</a:t>
            </a:r>
            <a:r>
              <a:rPr lang="en-US" sz="1200" b="0" i="0" kern="1200" dirty="0" smtClean="0">
                <a:solidFill>
                  <a:schemeClr val="tx1"/>
                </a:solidFill>
                <a:effectLst/>
                <a:latin typeface="+mn-lt"/>
                <a:ea typeface="+mn-ea"/>
                <a:cs typeface="+mn-cs"/>
              </a:rPr>
              <a:t>, perform additional steps at runtime to give your application a performance boost. This includes various tasks such as finding performance bottlenecks and recompiling (to native code) frequently used sections of code.</a:t>
            </a:r>
          </a:p>
          <a:p>
            <a:r>
              <a:rPr lang="en-US" sz="1200" kern="1200" dirty="0" smtClean="0">
                <a:solidFill>
                  <a:schemeClr val="tx1"/>
                </a:solidFill>
                <a:effectLst/>
                <a:latin typeface="+mn-lt"/>
                <a:ea typeface="+mn-ea"/>
                <a:cs typeface="+mn-cs"/>
              </a:rPr>
              <a:t>Through the Java VM, the same application is capable of running on multiple platforms.</a:t>
            </a: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188077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482393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286175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Java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programming</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language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every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application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must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contain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 </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main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method</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whose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signature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is:</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00" b="0" i="0" u="none" strike="noStrike" cap="none" normalizeH="0" baseline="0" dirty="0" err="1" smtClean="0">
                <a:ln>
                  <a:noFill/>
                </a:ln>
                <a:solidFill>
                  <a:srgbClr val="000000"/>
                </a:solidFill>
                <a:effectLst/>
                <a:latin typeface="Arial Unicode MS"/>
              </a:rPr>
              <a:t>public</a:t>
            </a:r>
            <a:r>
              <a:rPr kumimoji="0" lang="hu-HU" altLang="hu-HU" sz="1000" b="0" i="0" u="none" strike="noStrike" cap="none" normalizeH="0" baseline="0" dirty="0" smtClean="0">
                <a:ln>
                  <a:noFill/>
                </a:ln>
                <a:solidFill>
                  <a:srgbClr val="000000"/>
                </a:solidFill>
                <a:effectLst/>
                <a:latin typeface="Arial Unicode MS"/>
              </a:rPr>
              <a:t> </a:t>
            </a:r>
            <a:r>
              <a:rPr kumimoji="0" lang="hu-HU" altLang="hu-HU" sz="1000" b="0" i="0" u="none" strike="noStrike" cap="none" normalizeH="0" baseline="0" dirty="0" err="1" smtClean="0">
                <a:ln>
                  <a:noFill/>
                </a:ln>
                <a:solidFill>
                  <a:srgbClr val="000000"/>
                </a:solidFill>
                <a:effectLst/>
                <a:latin typeface="Arial Unicode MS"/>
              </a:rPr>
              <a:t>static</a:t>
            </a:r>
            <a:r>
              <a:rPr kumimoji="0" lang="hu-HU" altLang="hu-HU" sz="1000" b="0" i="0" u="none" strike="noStrike" cap="none" normalizeH="0" baseline="0" dirty="0" smtClean="0">
                <a:ln>
                  <a:noFill/>
                </a:ln>
                <a:solidFill>
                  <a:srgbClr val="000000"/>
                </a:solidFill>
                <a:effectLst/>
                <a:latin typeface="Arial Unicode MS"/>
              </a:rPr>
              <a:t> </a:t>
            </a:r>
            <a:r>
              <a:rPr kumimoji="0" lang="hu-HU" altLang="hu-HU" sz="1000" b="0" i="0" u="none" strike="noStrike" cap="none" normalizeH="0" baseline="0" dirty="0" err="1" smtClean="0">
                <a:ln>
                  <a:noFill/>
                </a:ln>
                <a:solidFill>
                  <a:srgbClr val="000000"/>
                </a:solidFill>
                <a:effectLst/>
                <a:latin typeface="Arial Unicode MS"/>
              </a:rPr>
              <a:t>void</a:t>
            </a:r>
            <a:r>
              <a:rPr kumimoji="0" lang="hu-HU" altLang="hu-HU" sz="1000" b="0" i="0" u="none" strike="noStrike" cap="none" normalizeH="0" baseline="0" dirty="0" smtClean="0">
                <a:ln>
                  <a:noFill/>
                </a:ln>
                <a:solidFill>
                  <a:srgbClr val="000000"/>
                </a:solidFill>
                <a:effectLst/>
                <a:latin typeface="Arial Unicode MS"/>
              </a:rPr>
              <a:t> main(</a:t>
            </a:r>
            <a:r>
              <a:rPr kumimoji="0" lang="hu-HU" altLang="hu-HU" sz="1000" b="0" i="0" u="none" strike="noStrike" cap="none" normalizeH="0" baseline="0" dirty="0" err="1" smtClean="0">
                <a:ln>
                  <a:noFill/>
                </a:ln>
                <a:solidFill>
                  <a:srgbClr val="000000"/>
                </a:solidFill>
                <a:effectLst/>
                <a:latin typeface="Arial Unicode MS"/>
              </a:rPr>
              <a:t>String</a:t>
            </a:r>
            <a:r>
              <a:rPr kumimoji="0" lang="hu-HU" altLang="hu-HU" sz="1000" b="0" i="0" u="none" strike="noStrike" cap="none" normalizeH="0" baseline="0" dirty="0" smtClean="0">
                <a:ln>
                  <a:noFill/>
                </a:ln>
                <a:solidFill>
                  <a:srgbClr val="000000"/>
                </a:solidFill>
                <a:effectLst/>
                <a:latin typeface="Arial Unicode MS"/>
              </a:rPr>
              <a:t>[] </a:t>
            </a:r>
            <a:r>
              <a:rPr kumimoji="0" lang="hu-HU" altLang="hu-HU" sz="1000" b="0" i="0" u="none" strike="noStrike" cap="none" normalizeH="0" baseline="0" dirty="0" err="1" smtClean="0">
                <a:ln>
                  <a:noFill/>
                </a:ln>
                <a:solidFill>
                  <a:srgbClr val="000000"/>
                </a:solidFill>
                <a:effectLst/>
                <a:latin typeface="Arial Unicode MS"/>
              </a:rPr>
              <a:t>args</a:t>
            </a:r>
            <a:r>
              <a:rPr kumimoji="0" lang="hu-HU" altLang="hu-HU" sz="1000" b="0" i="0" u="none" strike="noStrike" cap="none" normalizeH="0" baseline="0" dirty="0" smtClean="0">
                <a:ln>
                  <a:noFill/>
                </a:ln>
                <a:solidFill>
                  <a:srgbClr val="000000"/>
                </a:solidFill>
                <a:effectLst/>
                <a:latin typeface="Arial Unicode MS"/>
              </a:rPr>
              <a:t>) </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modifiers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public</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and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static</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be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written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in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either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order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public</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static</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static</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public</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but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convention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is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to</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use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public</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static</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shown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above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You</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can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name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argument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anything</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you</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want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but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most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programmers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choose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args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argv</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main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method</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is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similar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to</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main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function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in C and C++;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it's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entry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point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for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your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application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and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will</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subsequently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invoke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all</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other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methods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required</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by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your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program.</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 </a:t>
            </a:r>
            <a:r>
              <a:rPr kumimoji="0" lang="hu-HU" altLang="hu-HU" sz="1000" b="0" i="0" u="none" strike="noStrike" cap="none" normalizeH="0" baseline="0" dirty="0" smtClean="0">
                <a:ln>
                  <a:noFill/>
                </a:ln>
                <a:solidFill>
                  <a:srgbClr val="000000"/>
                </a:solidFill>
                <a:effectLst/>
                <a:latin typeface="Monaco"/>
                <a:cs typeface="Arial" panose="020B0604020202020204" pitchFamily="34" charset="0"/>
              </a:rPr>
              <a:t>main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method</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accepts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single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argument</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an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array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elements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of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type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000" b="0" i="0" u="none" strike="noStrike" cap="none" normalizeH="0" baseline="0" dirty="0" err="1" smtClean="0">
                <a:ln>
                  <a:noFill/>
                </a:ln>
                <a:solidFill>
                  <a:srgbClr val="000000"/>
                </a:solidFill>
                <a:effectLst/>
                <a:latin typeface="Monaco"/>
                <a:cs typeface="Arial" panose="020B0604020202020204" pitchFamily="34" charset="0"/>
              </a:rPr>
              <a:t>String</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000" b="0" i="0" u="none" strike="noStrike" cap="none" normalizeH="0" baseline="0" dirty="0" err="1" smtClean="0">
                <a:ln>
                  <a:noFill/>
                </a:ln>
                <a:solidFill>
                  <a:srgbClr val="000000"/>
                </a:solidFill>
                <a:effectLst/>
                <a:latin typeface="Arial Unicode MS"/>
              </a:rPr>
              <a:t>public</a:t>
            </a:r>
            <a:r>
              <a:rPr kumimoji="0" lang="hu-HU" altLang="hu-HU" sz="1000" b="0" i="0" u="none" strike="noStrike" cap="none" normalizeH="0" baseline="0" dirty="0" smtClean="0">
                <a:ln>
                  <a:noFill/>
                </a:ln>
                <a:solidFill>
                  <a:srgbClr val="000000"/>
                </a:solidFill>
                <a:effectLst/>
                <a:latin typeface="Arial Unicode MS"/>
              </a:rPr>
              <a:t> </a:t>
            </a:r>
            <a:r>
              <a:rPr kumimoji="0" lang="hu-HU" altLang="hu-HU" sz="1000" b="0" i="0" u="none" strike="noStrike" cap="none" normalizeH="0" baseline="0" dirty="0" err="1" smtClean="0">
                <a:ln>
                  <a:noFill/>
                </a:ln>
                <a:solidFill>
                  <a:srgbClr val="000000"/>
                </a:solidFill>
                <a:effectLst/>
                <a:latin typeface="Arial Unicode MS"/>
              </a:rPr>
              <a:t>static</a:t>
            </a:r>
            <a:r>
              <a:rPr kumimoji="0" lang="hu-HU" altLang="hu-HU" sz="1000" b="0" i="0" u="none" strike="noStrike" cap="none" normalizeH="0" baseline="0" dirty="0" smtClean="0">
                <a:ln>
                  <a:noFill/>
                </a:ln>
                <a:solidFill>
                  <a:srgbClr val="000000"/>
                </a:solidFill>
                <a:effectLst/>
                <a:latin typeface="Arial Unicode MS"/>
              </a:rPr>
              <a:t> </a:t>
            </a:r>
            <a:r>
              <a:rPr kumimoji="0" lang="hu-HU" altLang="hu-HU" sz="1000" b="0" i="0" u="none" strike="noStrike" cap="none" normalizeH="0" baseline="0" dirty="0" err="1" smtClean="0">
                <a:ln>
                  <a:noFill/>
                </a:ln>
                <a:solidFill>
                  <a:srgbClr val="000000"/>
                </a:solidFill>
                <a:effectLst/>
                <a:latin typeface="Arial Unicode MS"/>
              </a:rPr>
              <a:t>void</a:t>
            </a:r>
            <a:r>
              <a:rPr kumimoji="0" lang="hu-HU" altLang="hu-HU" sz="1000" b="0" i="0" u="none" strike="noStrike" cap="none" normalizeH="0" baseline="0" dirty="0" smtClean="0">
                <a:ln>
                  <a:noFill/>
                </a:ln>
                <a:solidFill>
                  <a:srgbClr val="000000"/>
                </a:solidFill>
                <a:effectLst/>
                <a:latin typeface="Arial Unicode MS"/>
              </a:rPr>
              <a:t> main(</a:t>
            </a:r>
            <a:r>
              <a:rPr kumimoji="0" lang="hu-HU" altLang="hu-HU" sz="1000" b="1" i="0" u="none" strike="noStrike" cap="none" normalizeH="0" baseline="0" dirty="0" err="1" smtClean="0">
                <a:ln>
                  <a:noFill/>
                </a:ln>
                <a:solidFill>
                  <a:srgbClr val="000000"/>
                </a:solidFill>
                <a:effectLst/>
                <a:latin typeface="Arial Unicode MS"/>
              </a:rPr>
              <a:t>String</a:t>
            </a:r>
            <a:r>
              <a:rPr kumimoji="0" lang="hu-HU" altLang="hu-HU" sz="1000" b="1" i="0" u="none" strike="noStrike" cap="none" normalizeH="0" baseline="0" dirty="0" smtClean="0">
                <a:ln>
                  <a:noFill/>
                </a:ln>
                <a:solidFill>
                  <a:srgbClr val="000000"/>
                </a:solidFill>
                <a:effectLst/>
                <a:latin typeface="Arial Unicode MS"/>
              </a:rPr>
              <a:t>[] </a:t>
            </a:r>
            <a:r>
              <a:rPr kumimoji="0" lang="hu-HU" altLang="hu-HU" sz="1000" b="1" i="0" u="none" strike="noStrike" cap="none" normalizeH="0" baseline="0" dirty="0" err="1" smtClean="0">
                <a:ln>
                  <a:noFill/>
                </a:ln>
                <a:solidFill>
                  <a:srgbClr val="000000"/>
                </a:solidFill>
                <a:effectLst/>
                <a:latin typeface="Arial Unicode MS"/>
              </a:rPr>
              <a:t>args</a:t>
            </a:r>
            <a:r>
              <a:rPr kumimoji="0" lang="hu-HU" altLang="hu-HU" sz="1000" b="0" i="0" u="none" strike="noStrike" cap="none" normalizeH="0" baseline="0" dirty="0" smtClean="0">
                <a:ln>
                  <a:noFill/>
                </a:ln>
                <a:solidFill>
                  <a:srgbClr val="000000"/>
                </a:solidFill>
                <a:effectLst/>
                <a:latin typeface="Arial Unicode MS"/>
              </a:rPr>
              <a:t>) </a:t>
            </a:r>
            <a:endParaRPr kumimoji="0" lang="hu-HU" altLang="hu-HU"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This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array</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is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mechanism</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through</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which</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the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runtime</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system</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passes</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information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to</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your</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hu-HU" altLang="hu-HU"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application</a:t>
            </a:r>
            <a:r>
              <a:rPr kumimoji="0" lang="hu-HU" altLang="hu-HU"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endParaRPr kumimoji="0" lang="hu-HU" altLang="hu-HU" sz="1800" b="0" i="0" u="none" strike="noStrike" cap="none" normalizeH="0" baseline="0" dirty="0" smtClean="0">
              <a:ln>
                <a:noFill/>
              </a:ln>
              <a:solidFill>
                <a:schemeClr val="tx1"/>
              </a:solidFill>
              <a:effectLst/>
              <a:latin typeface="Arial" panose="020B0604020202020204" pitchFamily="34" charset="0"/>
            </a:endParaRP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319241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269857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4177470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315652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1840500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3720679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programming language defines the following kinds of variables:</a:t>
            </a:r>
          </a:p>
          <a:p>
            <a:r>
              <a:rPr lang="en-US" sz="1200" b="1" i="0" kern="1200" dirty="0" smtClean="0">
                <a:solidFill>
                  <a:schemeClr val="tx1"/>
                </a:solidFill>
                <a:effectLst/>
                <a:latin typeface="+mn-lt"/>
                <a:ea typeface="+mn-ea"/>
                <a:cs typeface="+mn-cs"/>
              </a:rPr>
              <a:t>Instance Variables (Non-Static Fields)</a:t>
            </a:r>
            <a:r>
              <a:rPr lang="en-US" sz="1200" b="0" i="0" kern="1200" dirty="0" smtClean="0">
                <a:solidFill>
                  <a:schemeClr val="tx1"/>
                </a:solidFill>
                <a:effectLst/>
                <a:latin typeface="+mn-lt"/>
                <a:ea typeface="+mn-ea"/>
                <a:cs typeface="+mn-cs"/>
              </a:rPr>
              <a:t> Technically speaking, objects store their individual states in "non-static fields", that is, fields declared without the static keyword. Non-static fields are also known as </a:t>
            </a:r>
            <a:r>
              <a:rPr lang="en-US" sz="1200" b="0" i="1" kern="1200" dirty="0" smtClean="0">
                <a:solidFill>
                  <a:schemeClr val="tx1"/>
                </a:solidFill>
                <a:effectLst/>
                <a:latin typeface="+mn-lt"/>
                <a:ea typeface="+mn-ea"/>
                <a:cs typeface="+mn-cs"/>
              </a:rPr>
              <a:t>instance variables</a:t>
            </a:r>
            <a:r>
              <a:rPr lang="en-US" sz="1200" b="0" i="0" kern="1200" dirty="0" smtClean="0">
                <a:solidFill>
                  <a:schemeClr val="tx1"/>
                </a:solidFill>
                <a:effectLst/>
                <a:latin typeface="+mn-lt"/>
                <a:ea typeface="+mn-ea"/>
                <a:cs typeface="+mn-cs"/>
              </a:rPr>
              <a:t> because their values are unique to each </a:t>
            </a:r>
            <a:r>
              <a:rPr lang="en-US" sz="1200" b="0" i="1" kern="1200" dirty="0" smtClean="0">
                <a:solidFill>
                  <a:schemeClr val="tx1"/>
                </a:solidFill>
                <a:effectLst/>
                <a:latin typeface="+mn-lt"/>
                <a:ea typeface="+mn-ea"/>
                <a:cs typeface="+mn-cs"/>
              </a:rPr>
              <a:t>instance</a:t>
            </a:r>
            <a:r>
              <a:rPr lang="en-US" sz="1200" b="0" i="0" kern="1200" dirty="0" smtClean="0">
                <a:solidFill>
                  <a:schemeClr val="tx1"/>
                </a:solidFill>
                <a:effectLst/>
                <a:latin typeface="+mn-lt"/>
                <a:ea typeface="+mn-ea"/>
                <a:cs typeface="+mn-cs"/>
              </a:rPr>
              <a:t> of a class (to each object, in other words); the </a:t>
            </a:r>
            <a:r>
              <a:rPr lang="en-US" sz="1200" b="0" i="0" kern="1200" dirty="0" err="1" smtClean="0">
                <a:solidFill>
                  <a:schemeClr val="tx1"/>
                </a:solidFill>
                <a:effectLst/>
                <a:latin typeface="+mn-lt"/>
                <a:ea typeface="+mn-ea"/>
                <a:cs typeface="+mn-cs"/>
              </a:rPr>
              <a:t>currentSpeed</a:t>
            </a:r>
            <a:r>
              <a:rPr lang="en-US" sz="1200" b="0" i="0" kern="1200" dirty="0" smtClean="0">
                <a:solidFill>
                  <a:schemeClr val="tx1"/>
                </a:solidFill>
                <a:effectLst/>
                <a:latin typeface="+mn-lt"/>
                <a:ea typeface="+mn-ea"/>
                <a:cs typeface="+mn-cs"/>
              </a:rPr>
              <a:t> of one bicycle is independent from the </a:t>
            </a:r>
            <a:r>
              <a:rPr lang="en-US" sz="1200" b="0" i="0" kern="1200" dirty="0" err="1" smtClean="0">
                <a:solidFill>
                  <a:schemeClr val="tx1"/>
                </a:solidFill>
                <a:effectLst/>
                <a:latin typeface="+mn-lt"/>
                <a:ea typeface="+mn-ea"/>
                <a:cs typeface="+mn-cs"/>
              </a:rPr>
              <a:t>currentSpeed</a:t>
            </a:r>
            <a:r>
              <a:rPr lang="en-US" sz="1200" b="0" i="0" kern="1200" dirty="0" smtClean="0">
                <a:solidFill>
                  <a:schemeClr val="tx1"/>
                </a:solidFill>
                <a:effectLst/>
                <a:latin typeface="+mn-lt"/>
                <a:ea typeface="+mn-ea"/>
                <a:cs typeface="+mn-cs"/>
              </a:rPr>
              <a:t> of another.</a:t>
            </a:r>
          </a:p>
          <a:p>
            <a:r>
              <a:rPr lang="en-US" sz="1200" b="1" i="0" kern="1200" dirty="0" smtClean="0">
                <a:solidFill>
                  <a:schemeClr val="tx1"/>
                </a:solidFill>
                <a:effectLst/>
                <a:latin typeface="+mn-lt"/>
                <a:ea typeface="+mn-ea"/>
                <a:cs typeface="+mn-cs"/>
              </a:rPr>
              <a:t>Class Variables (Static Fields)</a:t>
            </a:r>
            <a:r>
              <a:rPr lang="en-US" sz="1200" b="0" i="0" kern="1200" dirty="0" smtClean="0">
                <a:solidFill>
                  <a:schemeClr val="tx1"/>
                </a:solidFill>
                <a:effectLst/>
                <a:latin typeface="+mn-lt"/>
                <a:ea typeface="+mn-ea"/>
                <a:cs typeface="+mn-cs"/>
              </a:rPr>
              <a:t> A </a:t>
            </a:r>
            <a:r>
              <a:rPr lang="en-US" sz="1200" b="0" i="1" kern="1200" dirty="0" smtClean="0">
                <a:solidFill>
                  <a:schemeClr val="tx1"/>
                </a:solidFill>
                <a:effectLst/>
                <a:latin typeface="+mn-lt"/>
                <a:ea typeface="+mn-ea"/>
                <a:cs typeface="+mn-cs"/>
              </a:rPr>
              <a:t>class variable</a:t>
            </a:r>
            <a:r>
              <a:rPr lang="en-US" sz="1200" b="0" i="0" kern="1200" dirty="0" smtClean="0">
                <a:solidFill>
                  <a:schemeClr val="tx1"/>
                </a:solidFill>
                <a:effectLst/>
                <a:latin typeface="+mn-lt"/>
                <a:ea typeface="+mn-ea"/>
                <a:cs typeface="+mn-cs"/>
              </a:rPr>
              <a:t> is any field declared with the static modifier; this tells the compiler that there is exactly one copy of this variable in existence, regardless of how many times the class has been instantiated. A field defining the number of gears for a particular kind of bicycle could be marked as static since conceptually the same number of gears will apply to all instances. The code static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numGears</a:t>
            </a:r>
            <a:r>
              <a:rPr lang="en-US" sz="1200" b="0" i="0" kern="1200" dirty="0" smtClean="0">
                <a:solidFill>
                  <a:schemeClr val="tx1"/>
                </a:solidFill>
                <a:effectLst/>
                <a:latin typeface="+mn-lt"/>
                <a:ea typeface="+mn-ea"/>
                <a:cs typeface="+mn-cs"/>
              </a:rPr>
              <a:t> = 6; would create such a static field. Additionally, the keyword final could be added to indicate that the number of gears will never change.</a:t>
            </a:r>
          </a:p>
          <a:p>
            <a:r>
              <a:rPr lang="en-US" sz="1200" b="1" i="0" kern="1200" dirty="0" smtClean="0">
                <a:solidFill>
                  <a:schemeClr val="tx1"/>
                </a:solidFill>
                <a:effectLst/>
                <a:latin typeface="+mn-lt"/>
                <a:ea typeface="+mn-ea"/>
                <a:cs typeface="+mn-cs"/>
              </a:rPr>
              <a:t>Local Variables</a:t>
            </a:r>
            <a:r>
              <a:rPr lang="en-US" sz="1200" b="0" i="0" kern="1200" dirty="0" smtClean="0">
                <a:solidFill>
                  <a:schemeClr val="tx1"/>
                </a:solidFill>
                <a:effectLst/>
                <a:latin typeface="+mn-lt"/>
                <a:ea typeface="+mn-ea"/>
                <a:cs typeface="+mn-cs"/>
              </a:rPr>
              <a:t> Similar to how an object stores its state in fields, a method will often store its temporary state in </a:t>
            </a:r>
            <a:r>
              <a:rPr lang="en-US" sz="1200" b="0" i="1" kern="1200" dirty="0" smtClean="0">
                <a:solidFill>
                  <a:schemeClr val="tx1"/>
                </a:solidFill>
                <a:effectLst/>
                <a:latin typeface="+mn-lt"/>
                <a:ea typeface="+mn-ea"/>
                <a:cs typeface="+mn-cs"/>
              </a:rPr>
              <a:t>local variables</a:t>
            </a:r>
            <a:r>
              <a:rPr lang="en-US" sz="1200" b="0" i="0" kern="1200" dirty="0" smtClean="0">
                <a:solidFill>
                  <a:schemeClr val="tx1"/>
                </a:solidFill>
                <a:effectLst/>
                <a:latin typeface="+mn-lt"/>
                <a:ea typeface="+mn-ea"/>
                <a:cs typeface="+mn-cs"/>
              </a:rPr>
              <a:t>. The syntax for declaring a local variable is similar to declaring a field (for example,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 = 0;). There is no special keyword designating a variable as local; that determination comes entirely from the location in which the variable is declared — which is between the opening and closing braces of a method. As such, local variables are only visible to the methods in which they are declared; they are not accessible from the rest of the class.</a:t>
            </a:r>
          </a:p>
          <a:p>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You've already seen examples of parameters, both in the Bicycle class and in the main method of the "Hello World!" application. Recall that the signature for the main method is public static void main(String[]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Here, the </a:t>
            </a:r>
            <a:r>
              <a:rPr lang="en-US" sz="1200" b="0"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variable is the parameter to this method. The important thing to remember is that parameters are always classified as "variables" not "fields". This applies to other parameter-accepting constructs as well (such as constructors and exception handlers) that you'll learn about later in the tutorial.</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220641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byte</a:t>
            </a:r>
            <a:r>
              <a:rPr lang="en-US" sz="1200" b="0" i="0" kern="1200" dirty="0" smtClean="0">
                <a:solidFill>
                  <a:schemeClr val="tx1"/>
                </a:solidFill>
                <a:effectLst/>
                <a:latin typeface="+mn-lt"/>
                <a:ea typeface="+mn-ea"/>
                <a:cs typeface="+mn-cs"/>
              </a:rPr>
              <a:t>: The byte data type is an 8-bit signed two's complement integer. It has a minimum value of -128 and a maximum value of 127 (inclusive). The byte data type can be useful for saving memory in large </a:t>
            </a:r>
            <a:r>
              <a:rPr lang="en-US" sz="1200" b="0" i="0" u="none" strike="noStrike" kern="1200" dirty="0" smtClean="0">
                <a:solidFill>
                  <a:schemeClr val="tx1"/>
                </a:solidFill>
                <a:effectLst/>
                <a:latin typeface="+mn-lt"/>
                <a:ea typeface="+mn-ea"/>
                <a:cs typeface="+mn-cs"/>
                <a:hlinkClick r:id="rId3"/>
              </a:rPr>
              <a:t>arrays</a:t>
            </a:r>
            <a:r>
              <a:rPr lang="en-US" sz="1200" b="0" i="0" kern="1200" dirty="0" smtClean="0">
                <a:solidFill>
                  <a:schemeClr val="tx1"/>
                </a:solidFill>
                <a:effectLst/>
                <a:latin typeface="+mn-lt"/>
                <a:ea typeface="+mn-ea"/>
                <a:cs typeface="+mn-cs"/>
              </a:rPr>
              <a:t>, where the memory savings actually matters. They can also be used in place of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where their limits help to clarify your code; the fact that a variable's range is limited can serve as a form of documentation.</a:t>
            </a:r>
          </a:p>
          <a:p>
            <a:r>
              <a:rPr lang="en-US" sz="1200" b="1" i="0" kern="1200" dirty="0" smtClean="0">
                <a:solidFill>
                  <a:schemeClr val="tx1"/>
                </a:solidFill>
                <a:effectLst/>
                <a:latin typeface="+mn-lt"/>
                <a:ea typeface="+mn-ea"/>
                <a:cs typeface="+mn-cs"/>
              </a:rPr>
              <a:t>short</a:t>
            </a:r>
            <a:r>
              <a:rPr lang="en-US" sz="1200" b="0" i="0" kern="1200" dirty="0" smtClean="0">
                <a:solidFill>
                  <a:schemeClr val="tx1"/>
                </a:solidFill>
                <a:effectLst/>
                <a:latin typeface="+mn-lt"/>
                <a:ea typeface="+mn-ea"/>
                <a:cs typeface="+mn-cs"/>
              </a:rPr>
              <a:t>: The short data type is a 16-bit signed two's complement integer. It has a minimum value of -32,768 and a maximum value of 32,767 (inclusive). As with byte, the same guidelines apply: you can use a short to save memory in large arrays, in situations where the memory savings actually matters.</a:t>
            </a:r>
          </a:p>
          <a:p>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By default, the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data type is a 32-bit signed two's complement integer, which has a minimum value of -2</a:t>
            </a:r>
            <a:r>
              <a:rPr lang="en-US" sz="1200" b="0" i="0" kern="1200" baseline="30000" dirty="0" smtClean="0">
                <a:solidFill>
                  <a:schemeClr val="tx1"/>
                </a:solidFill>
                <a:effectLst/>
                <a:latin typeface="+mn-lt"/>
                <a:ea typeface="+mn-ea"/>
                <a:cs typeface="+mn-cs"/>
              </a:rPr>
              <a:t>31</a:t>
            </a:r>
            <a:r>
              <a:rPr lang="en-US" sz="1200" b="0" i="0" kern="1200" dirty="0" smtClean="0">
                <a:solidFill>
                  <a:schemeClr val="tx1"/>
                </a:solidFill>
                <a:effectLst/>
                <a:latin typeface="+mn-lt"/>
                <a:ea typeface="+mn-ea"/>
                <a:cs typeface="+mn-cs"/>
              </a:rPr>
              <a:t> and a maximum value of 2</a:t>
            </a:r>
            <a:r>
              <a:rPr lang="en-US" sz="1200" b="0" i="0" kern="1200" baseline="30000" dirty="0" smtClean="0">
                <a:solidFill>
                  <a:schemeClr val="tx1"/>
                </a:solidFill>
                <a:effectLst/>
                <a:latin typeface="+mn-lt"/>
                <a:ea typeface="+mn-ea"/>
                <a:cs typeface="+mn-cs"/>
              </a:rPr>
              <a:t>31</a:t>
            </a:r>
            <a:r>
              <a:rPr lang="en-US" sz="1200" b="0" i="0" kern="1200" dirty="0" smtClean="0">
                <a:solidFill>
                  <a:schemeClr val="tx1"/>
                </a:solidFill>
                <a:effectLst/>
                <a:latin typeface="+mn-lt"/>
                <a:ea typeface="+mn-ea"/>
                <a:cs typeface="+mn-cs"/>
              </a:rPr>
              <a:t>-1. In Java SE 8 and later, you can use the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data type to represent an unsigned 32-bit integer, which has a minimum value of 0 and a maximum value of 2</a:t>
            </a:r>
            <a:r>
              <a:rPr lang="en-US" sz="1200" b="0" i="0" kern="1200" baseline="30000" dirty="0" smtClean="0">
                <a:solidFill>
                  <a:schemeClr val="tx1"/>
                </a:solidFill>
                <a:effectLst/>
                <a:latin typeface="+mn-lt"/>
                <a:ea typeface="+mn-ea"/>
                <a:cs typeface="+mn-cs"/>
              </a:rPr>
              <a:t>32</a:t>
            </a:r>
            <a:r>
              <a:rPr lang="en-US" sz="1200" b="0" i="0" kern="1200" dirty="0" smtClean="0">
                <a:solidFill>
                  <a:schemeClr val="tx1"/>
                </a:solidFill>
                <a:effectLst/>
                <a:latin typeface="+mn-lt"/>
                <a:ea typeface="+mn-ea"/>
                <a:cs typeface="+mn-cs"/>
              </a:rPr>
              <a:t>-1. Use the Integer class to use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data type as an unsigned integer. See the section The Number Classes for more information. Static methods like </a:t>
            </a:r>
            <a:r>
              <a:rPr lang="en-US" sz="1200" b="0" i="0" kern="1200" dirty="0" err="1" smtClean="0">
                <a:solidFill>
                  <a:schemeClr val="tx1"/>
                </a:solidFill>
                <a:effectLst/>
                <a:latin typeface="+mn-lt"/>
                <a:ea typeface="+mn-ea"/>
                <a:cs typeface="+mn-cs"/>
              </a:rPr>
              <a:t>compareUnsigned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divideUnsigned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have been added to the </a:t>
            </a:r>
            <a:r>
              <a:rPr lang="en-US" sz="1200" b="0" i="0" u="none" strike="noStrike" kern="1200" dirty="0" smtClean="0">
                <a:solidFill>
                  <a:schemeClr val="tx1"/>
                </a:solidFill>
                <a:effectLst/>
                <a:latin typeface="+mn-lt"/>
                <a:ea typeface="+mn-ea"/>
                <a:cs typeface="+mn-cs"/>
                <a:hlinkClick r:id="rId4"/>
              </a:rPr>
              <a:t>Integer</a:t>
            </a:r>
            <a:r>
              <a:rPr lang="en-US" sz="1200" b="0" i="0" kern="1200" dirty="0" smtClean="0">
                <a:solidFill>
                  <a:schemeClr val="tx1"/>
                </a:solidFill>
                <a:effectLst/>
                <a:latin typeface="+mn-lt"/>
                <a:ea typeface="+mn-ea"/>
                <a:cs typeface="+mn-cs"/>
              </a:rPr>
              <a:t> class to support the arithmetic operations for unsigned integers.</a:t>
            </a:r>
          </a:p>
          <a:p>
            <a:r>
              <a:rPr lang="en-US" sz="1200" b="1" i="0" kern="1200" dirty="0" smtClean="0">
                <a:solidFill>
                  <a:schemeClr val="tx1"/>
                </a:solidFill>
                <a:effectLst/>
                <a:latin typeface="+mn-lt"/>
                <a:ea typeface="+mn-ea"/>
                <a:cs typeface="+mn-cs"/>
              </a:rPr>
              <a:t>long</a:t>
            </a:r>
            <a:r>
              <a:rPr lang="en-US" sz="1200" b="0" i="0" kern="1200" dirty="0" smtClean="0">
                <a:solidFill>
                  <a:schemeClr val="tx1"/>
                </a:solidFill>
                <a:effectLst/>
                <a:latin typeface="+mn-lt"/>
                <a:ea typeface="+mn-ea"/>
                <a:cs typeface="+mn-cs"/>
              </a:rPr>
              <a:t>: The long data type is a 64-bit two's complement integer. The signed long has a minimum value of -2</a:t>
            </a:r>
            <a:r>
              <a:rPr lang="en-US" sz="1200" b="0" i="0" kern="1200" baseline="30000" dirty="0" smtClean="0">
                <a:solidFill>
                  <a:schemeClr val="tx1"/>
                </a:solidFill>
                <a:effectLst/>
                <a:latin typeface="+mn-lt"/>
                <a:ea typeface="+mn-ea"/>
                <a:cs typeface="+mn-cs"/>
              </a:rPr>
              <a:t>63</a:t>
            </a:r>
            <a:r>
              <a:rPr lang="en-US" sz="1200" b="0" i="0" kern="1200" dirty="0" smtClean="0">
                <a:solidFill>
                  <a:schemeClr val="tx1"/>
                </a:solidFill>
                <a:effectLst/>
                <a:latin typeface="+mn-lt"/>
                <a:ea typeface="+mn-ea"/>
                <a:cs typeface="+mn-cs"/>
              </a:rPr>
              <a:t> and a maximum value of 2</a:t>
            </a:r>
            <a:r>
              <a:rPr lang="en-US" sz="1200" b="0" i="0" kern="1200" baseline="30000" dirty="0" smtClean="0">
                <a:solidFill>
                  <a:schemeClr val="tx1"/>
                </a:solidFill>
                <a:effectLst/>
                <a:latin typeface="+mn-lt"/>
                <a:ea typeface="+mn-ea"/>
                <a:cs typeface="+mn-cs"/>
              </a:rPr>
              <a:t>63</a:t>
            </a:r>
            <a:r>
              <a:rPr lang="en-US" sz="1200" b="0" i="0" kern="1200" dirty="0" smtClean="0">
                <a:solidFill>
                  <a:schemeClr val="tx1"/>
                </a:solidFill>
                <a:effectLst/>
                <a:latin typeface="+mn-lt"/>
                <a:ea typeface="+mn-ea"/>
                <a:cs typeface="+mn-cs"/>
              </a:rPr>
              <a:t>-1. In Java SE 8 and later, you can use the long data type to represent an unsigned 64-bit long, which has a minimum value of 0 and a maximum value of 2</a:t>
            </a:r>
            <a:r>
              <a:rPr lang="en-US" sz="1200" b="0" i="0" kern="1200" baseline="30000" dirty="0" smtClean="0">
                <a:solidFill>
                  <a:schemeClr val="tx1"/>
                </a:solidFill>
                <a:effectLst/>
                <a:latin typeface="+mn-lt"/>
                <a:ea typeface="+mn-ea"/>
                <a:cs typeface="+mn-cs"/>
              </a:rPr>
              <a:t>64</a:t>
            </a:r>
            <a:r>
              <a:rPr lang="en-US" sz="1200" b="0" i="0" kern="1200" dirty="0" smtClean="0">
                <a:solidFill>
                  <a:schemeClr val="tx1"/>
                </a:solidFill>
                <a:effectLst/>
                <a:latin typeface="+mn-lt"/>
                <a:ea typeface="+mn-ea"/>
                <a:cs typeface="+mn-cs"/>
              </a:rPr>
              <a:t>-1. Use this data type when you need a range of values wider than those provided by int. The </a:t>
            </a:r>
            <a:r>
              <a:rPr lang="en-US" sz="1200" b="0" i="0" u="none" strike="noStrike" kern="1200" dirty="0" smtClean="0">
                <a:solidFill>
                  <a:schemeClr val="tx1"/>
                </a:solidFill>
                <a:effectLst/>
                <a:latin typeface="+mn-lt"/>
                <a:ea typeface="+mn-ea"/>
                <a:cs typeface="+mn-cs"/>
                <a:hlinkClick r:id="rId5"/>
              </a:rPr>
              <a:t>Long</a:t>
            </a:r>
            <a:r>
              <a:rPr lang="en-US" sz="1200" b="0" i="0" kern="1200" dirty="0" smtClean="0">
                <a:solidFill>
                  <a:schemeClr val="tx1"/>
                </a:solidFill>
                <a:effectLst/>
                <a:latin typeface="+mn-lt"/>
                <a:ea typeface="+mn-ea"/>
                <a:cs typeface="+mn-cs"/>
              </a:rPr>
              <a:t> class also contains methods like </a:t>
            </a:r>
            <a:r>
              <a:rPr lang="en-US" sz="1200" b="0" i="0" kern="1200" dirty="0" err="1" smtClean="0">
                <a:solidFill>
                  <a:schemeClr val="tx1"/>
                </a:solidFill>
                <a:effectLst/>
                <a:latin typeface="+mn-lt"/>
                <a:ea typeface="+mn-ea"/>
                <a:cs typeface="+mn-cs"/>
              </a:rPr>
              <a:t>compareUnsigned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divideUnsigned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to support arithmetic operations for unsigned long.</a:t>
            </a:r>
          </a:p>
          <a:p>
            <a:r>
              <a:rPr lang="en-US" sz="1200" b="1" i="0" kern="1200" dirty="0" smtClean="0">
                <a:solidFill>
                  <a:schemeClr val="tx1"/>
                </a:solidFill>
                <a:effectLst/>
                <a:latin typeface="+mn-lt"/>
                <a:ea typeface="+mn-ea"/>
                <a:cs typeface="+mn-cs"/>
              </a:rPr>
              <a:t>float</a:t>
            </a:r>
            <a:r>
              <a:rPr lang="en-US" sz="1200" b="0" i="0" kern="1200" dirty="0" smtClean="0">
                <a:solidFill>
                  <a:schemeClr val="tx1"/>
                </a:solidFill>
                <a:effectLst/>
                <a:latin typeface="+mn-lt"/>
                <a:ea typeface="+mn-ea"/>
                <a:cs typeface="+mn-cs"/>
              </a:rPr>
              <a:t>: The float data type is a single-precision 32-bit IEEE 754 floating point. Its range of values is beyond the scope of this discussion, but is specified in the </a:t>
            </a:r>
            <a:r>
              <a:rPr lang="en-US" sz="1200" b="0" i="0" u="none" strike="noStrike" kern="1200" dirty="0" smtClean="0">
                <a:solidFill>
                  <a:schemeClr val="tx1"/>
                </a:solidFill>
                <a:effectLst/>
                <a:latin typeface="+mn-lt"/>
                <a:ea typeface="+mn-ea"/>
                <a:cs typeface="+mn-cs"/>
                <a:hlinkClick r:id="rId6"/>
              </a:rPr>
              <a:t>Floating-Point Types, Formats, and Values</a:t>
            </a:r>
            <a:r>
              <a:rPr lang="en-US" sz="1200" b="0" i="0" kern="1200" dirty="0" smtClean="0">
                <a:solidFill>
                  <a:schemeClr val="tx1"/>
                </a:solidFill>
                <a:effectLst/>
                <a:latin typeface="+mn-lt"/>
                <a:ea typeface="+mn-ea"/>
                <a:cs typeface="+mn-cs"/>
              </a:rPr>
              <a:t> section of the Java Language Specification. As with the recommendations for byte and short, use a float (instead of double) if you need to save memory in large arrays of floating point numbers. This data type should never be used for precise values, such as currency. For that, you will need to use the </a:t>
            </a:r>
            <a:r>
              <a:rPr lang="en-US" sz="1200" b="0" i="0" u="none" strike="noStrike" kern="1200" dirty="0" err="1" smtClean="0">
                <a:solidFill>
                  <a:schemeClr val="tx1"/>
                </a:solidFill>
                <a:effectLst/>
                <a:latin typeface="+mn-lt"/>
                <a:ea typeface="+mn-ea"/>
                <a:cs typeface="+mn-cs"/>
                <a:hlinkClick r:id="rId7"/>
              </a:rPr>
              <a:t>java.math.BigDecimal</a:t>
            </a:r>
            <a:r>
              <a:rPr lang="en-US" sz="1200" b="0" i="0" kern="1200" dirty="0" smtClean="0">
                <a:solidFill>
                  <a:schemeClr val="tx1"/>
                </a:solidFill>
                <a:effectLst/>
                <a:latin typeface="+mn-lt"/>
                <a:ea typeface="+mn-ea"/>
                <a:cs typeface="+mn-cs"/>
              </a:rPr>
              <a:t> class instead. </a:t>
            </a:r>
            <a:r>
              <a:rPr lang="en-US" sz="1200" b="0" i="0" u="none" strike="noStrike" kern="1200" dirty="0" smtClean="0">
                <a:solidFill>
                  <a:schemeClr val="tx1"/>
                </a:solidFill>
                <a:effectLst/>
                <a:latin typeface="+mn-lt"/>
                <a:ea typeface="+mn-ea"/>
                <a:cs typeface="+mn-cs"/>
                <a:hlinkClick r:id="rId8"/>
              </a:rPr>
              <a:t>Numbers and Strings</a:t>
            </a:r>
            <a:r>
              <a:rPr lang="en-US" sz="1200" b="0" i="0" kern="1200" dirty="0" smtClean="0">
                <a:solidFill>
                  <a:schemeClr val="tx1"/>
                </a:solidFill>
                <a:effectLst/>
                <a:latin typeface="+mn-lt"/>
                <a:ea typeface="+mn-ea"/>
                <a:cs typeface="+mn-cs"/>
              </a:rPr>
              <a:t> covers </a:t>
            </a:r>
            <a:r>
              <a:rPr lang="en-US" sz="1200" b="0" i="0" kern="1200" dirty="0" err="1" smtClean="0">
                <a:solidFill>
                  <a:schemeClr val="tx1"/>
                </a:solidFill>
                <a:effectLst/>
                <a:latin typeface="+mn-lt"/>
                <a:ea typeface="+mn-ea"/>
                <a:cs typeface="+mn-cs"/>
              </a:rPr>
              <a:t>BigDecimal</a:t>
            </a:r>
            <a:r>
              <a:rPr lang="en-US" sz="1200" b="0" i="0" kern="1200" dirty="0" smtClean="0">
                <a:solidFill>
                  <a:schemeClr val="tx1"/>
                </a:solidFill>
                <a:effectLst/>
                <a:latin typeface="+mn-lt"/>
                <a:ea typeface="+mn-ea"/>
                <a:cs typeface="+mn-cs"/>
              </a:rPr>
              <a:t> and other useful classes provided by the Java platform.</a:t>
            </a:r>
          </a:p>
          <a:p>
            <a:r>
              <a:rPr lang="en-US" sz="1200" b="1" i="0" kern="1200" dirty="0" smtClean="0">
                <a:solidFill>
                  <a:schemeClr val="tx1"/>
                </a:solidFill>
                <a:effectLst/>
                <a:latin typeface="+mn-lt"/>
                <a:ea typeface="+mn-ea"/>
                <a:cs typeface="+mn-cs"/>
              </a:rPr>
              <a:t>double</a:t>
            </a:r>
            <a:r>
              <a:rPr lang="en-US" sz="1200" b="0" i="0" kern="1200" dirty="0" smtClean="0">
                <a:solidFill>
                  <a:schemeClr val="tx1"/>
                </a:solidFill>
                <a:effectLst/>
                <a:latin typeface="+mn-lt"/>
                <a:ea typeface="+mn-ea"/>
                <a:cs typeface="+mn-cs"/>
              </a:rPr>
              <a:t>: The double data type is a double-precision 64-bit IEEE 754 floating point. Its range of values is beyond the scope of this discussion, but is specified in the </a:t>
            </a:r>
            <a:r>
              <a:rPr lang="en-US" sz="1200" b="0" i="0" u="none" strike="noStrike" kern="1200" dirty="0" smtClean="0">
                <a:solidFill>
                  <a:schemeClr val="tx1"/>
                </a:solidFill>
                <a:effectLst/>
                <a:latin typeface="+mn-lt"/>
                <a:ea typeface="+mn-ea"/>
                <a:cs typeface="+mn-cs"/>
                <a:hlinkClick r:id="rId6"/>
              </a:rPr>
              <a:t>Floating-Point Types, Formats, and Values</a:t>
            </a:r>
            <a:r>
              <a:rPr lang="en-US" sz="1200" b="0" i="0" kern="1200" dirty="0" smtClean="0">
                <a:solidFill>
                  <a:schemeClr val="tx1"/>
                </a:solidFill>
                <a:effectLst/>
                <a:latin typeface="+mn-lt"/>
                <a:ea typeface="+mn-ea"/>
                <a:cs typeface="+mn-cs"/>
              </a:rPr>
              <a:t> section of the Java Language Specification. For decimal values, this data type is generally the default choice. As mentioned above, this data type should never be used for precise values, such as currency.</a:t>
            </a:r>
          </a:p>
          <a:p>
            <a:r>
              <a:rPr lang="en-US" sz="1200" b="1"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data type has only two possible values: true and false. Use this data type for simple flags that track true/false conditions. This data type represents one bit of information, but its "size" isn't something that's precisely defined.</a:t>
            </a:r>
          </a:p>
          <a:p>
            <a:r>
              <a:rPr lang="en-US" sz="1200" b="1" i="0" kern="1200" dirty="0" smtClean="0">
                <a:solidFill>
                  <a:schemeClr val="tx1"/>
                </a:solidFill>
                <a:effectLst/>
                <a:latin typeface="+mn-lt"/>
                <a:ea typeface="+mn-ea"/>
                <a:cs typeface="+mn-cs"/>
              </a:rPr>
              <a:t>char</a:t>
            </a:r>
            <a:r>
              <a:rPr lang="en-US" sz="1200" b="0" i="0" kern="1200" dirty="0" smtClean="0">
                <a:solidFill>
                  <a:schemeClr val="tx1"/>
                </a:solidFill>
                <a:effectLst/>
                <a:latin typeface="+mn-lt"/>
                <a:ea typeface="+mn-ea"/>
                <a:cs typeface="+mn-cs"/>
              </a:rPr>
              <a:t>: The char data type is a single 16-bit Unicode character. It has a minimum value of '\u0000' (or 0) and a maximum value of '\</a:t>
            </a:r>
            <a:r>
              <a:rPr lang="en-US" sz="1200" b="0" i="0" kern="1200" dirty="0" err="1" smtClean="0">
                <a:solidFill>
                  <a:schemeClr val="tx1"/>
                </a:solidFill>
                <a:effectLst/>
                <a:latin typeface="+mn-lt"/>
                <a:ea typeface="+mn-ea"/>
                <a:cs typeface="+mn-cs"/>
              </a:rPr>
              <a:t>uffff</a:t>
            </a:r>
            <a:r>
              <a:rPr lang="en-US" sz="1200" b="0" i="0" kern="1200" dirty="0" smtClean="0">
                <a:solidFill>
                  <a:schemeClr val="tx1"/>
                </a:solidFill>
                <a:effectLst/>
                <a:latin typeface="+mn-lt"/>
                <a:ea typeface="+mn-ea"/>
                <a:cs typeface="+mn-cs"/>
              </a:rPr>
              <a:t>' (or 65,535 inclusive).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37948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programming language is a high-level language that can be characterized by all of the following buzzwords:</a:t>
            </a:r>
          </a:p>
          <a:p>
            <a:r>
              <a:rPr lang="en-US" dirty="0" smtClean="0"/>
              <a:t>Simple</a:t>
            </a:r>
          </a:p>
          <a:p>
            <a:r>
              <a:rPr lang="en-US" dirty="0" smtClean="0"/>
              <a:t>Object oriented</a:t>
            </a:r>
          </a:p>
          <a:p>
            <a:r>
              <a:rPr lang="en-US" dirty="0" smtClean="0"/>
              <a:t>Distributed</a:t>
            </a:r>
          </a:p>
          <a:p>
            <a:r>
              <a:rPr lang="en-US" dirty="0" smtClean="0"/>
              <a:t>Multithreaded</a:t>
            </a:r>
          </a:p>
          <a:p>
            <a:r>
              <a:rPr lang="en-US" dirty="0" smtClean="0"/>
              <a:t>Dynamic</a:t>
            </a:r>
          </a:p>
          <a:p>
            <a:r>
              <a:rPr lang="en-US" dirty="0" smtClean="0"/>
              <a:t>Architecture neutral</a:t>
            </a:r>
          </a:p>
          <a:p>
            <a:r>
              <a:rPr lang="en-US" dirty="0" smtClean="0"/>
              <a:t>Portable</a:t>
            </a:r>
          </a:p>
          <a:p>
            <a:r>
              <a:rPr lang="en-US" dirty="0" smtClean="0"/>
              <a:t>High performance</a:t>
            </a:r>
          </a:p>
          <a:p>
            <a:r>
              <a:rPr lang="en-US" dirty="0" smtClean="0"/>
              <a:t>Robust</a:t>
            </a:r>
          </a:p>
          <a:p>
            <a:r>
              <a:rPr lang="en-US" dirty="0" smtClean="0"/>
              <a:t>Secure</a:t>
            </a:r>
          </a:p>
          <a:p>
            <a:r>
              <a:rPr lang="en-US" sz="1200" b="0" i="0" kern="1200" dirty="0" smtClean="0">
                <a:solidFill>
                  <a:schemeClr val="tx1"/>
                </a:solidFill>
                <a:effectLst/>
                <a:latin typeface="+mn-lt"/>
                <a:ea typeface="+mn-ea"/>
                <a:cs typeface="+mn-cs"/>
              </a:rPr>
              <a:t>Each of the preceding buzzwords is explained in </a:t>
            </a:r>
            <a:r>
              <a:rPr lang="en-US" sz="1200" b="0" i="1" u="none" strike="noStrike" kern="1200" dirty="0" smtClean="0">
                <a:solidFill>
                  <a:schemeClr val="tx1"/>
                </a:solidFill>
                <a:effectLst/>
                <a:latin typeface="+mn-lt"/>
                <a:ea typeface="+mn-ea"/>
                <a:cs typeface="+mn-cs"/>
                <a:hlinkClick r:id="rId3"/>
              </a:rPr>
              <a:t>The Java Language Environment</a:t>
            </a:r>
            <a:r>
              <a:rPr lang="en-US" sz="1200" b="0" i="0" kern="1200" dirty="0" smtClean="0">
                <a:solidFill>
                  <a:schemeClr val="tx1"/>
                </a:solidFill>
                <a:effectLst/>
                <a:latin typeface="+mn-lt"/>
                <a:ea typeface="+mn-ea"/>
                <a:cs typeface="+mn-cs"/>
              </a:rPr>
              <a:t> , a white paper written by James Gosling and Henry </a:t>
            </a:r>
            <a:r>
              <a:rPr lang="en-US" sz="1200" b="0" i="0" kern="1200" dirty="0" err="1" smtClean="0">
                <a:solidFill>
                  <a:schemeClr val="tx1"/>
                </a:solidFill>
                <a:effectLst/>
                <a:latin typeface="+mn-lt"/>
                <a:ea typeface="+mn-ea"/>
                <a:cs typeface="+mn-cs"/>
              </a:rPr>
              <a:t>McGilton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Java programming language, all source code is first written in plain text files ending with the .java extension. Those source files are then compiled into .class files by the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compiler. A .class file does not contain code that is native to your processor; it instead contains </a:t>
            </a:r>
            <a:r>
              <a:rPr lang="en-US" sz="1200" b="0" i="1" kern="1200" dirty="0"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 the machine language of the Java Virtual Machine</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(Java VM). The java launcher tool then runs your application with an instance of the Java Virtual Machine.</a:t>
            </a:r>
          </a:p>
          <a:p>
            <a:r>
              <a:rPr lang="en-US" sz="1200" kern="1200" dirty="0" smtClean="0">
                <a:solidFill>
                  <a:schemeClr val="tx1"/>
                </a:solidFill>
                <a:effectLst/>
                <a:latin typeface="+mn-lt"/>
                <a:ea typeface="+mn-ea"/>
                <a:cs typeface="+mn-cs"/>
              </a:rPr>
              <a:t>An overview of the software development process.</a:t>
            </a:r>
          </a:p>
          <a:p>
            <a:r>
              <a:rPr lang="en-US" sz="1200" b="0" i="0" kern="1200" dirty="0" smtClean="0">
                <a:solidFill>
                  <a:schemeClr val="tx1"/>
                </a:solidFill>
                <a:effectLst/>
                <a:latin typeface="+mn-lt"/>
                <a:ea typeface="+mn-ea"/>
                <a:cs typeface="+mn-cs"/>
              </a:rPr>
              <a:t>Because the Java VM is available on many different operating systems, the same .class files are capable of running on Microsoft Windows, the Solaris™ Operating System (Solaris OS), Linux, or Mac OS. Some virtual machines, such as the </a:t>
            </a:r>
            <a:r>
              <a:rPr lang="en-US" sz="1200" b="0" i="0" u="none" strike="noStrike" kern="1200" dirty="0" smtClean="0">
                <a:solidFill>
                  <a:schemeClr val="tx1"/>
                </a:solidFill>
                <a:effectLst/>
                <a:latin typeface="+mn-lt"/>
                <a:ea typeface="+mn-ea"/>
                <a:cs typeface="+mn-cs"/>
                <a:hlinkClick r:id="rId5"/>
              </a:rPr>
              <a:t>Java SE </a:t>
            </a:r>
            <a:r>
              <a:rPr lang="en-US" sz="1200" b="0" i="0" u="none" strike="noStrike" kern="1200" dirty="0" err="1" smtClean="0">
                <a:solidFill>
                  <a:schemeClr val="tx1"/>
                </a:solidFill>
                <a:effectLst/>
                <a:latin typeface="+mn-lt"/>
                <a:ea typeface="+mn-ea"/>
                <a:cs typeface="+mn-cs"/>
                <a:hlinkClick r:id="rId5"/>
              </a:rPr>
              <a:t>HotSpot</a:t>
            </a:r>
            <a:r>
              <a:rPr lang="en-US" sz="1200" b="0" i="0" u="none" strike="noStrike" kern="1200" dirty="0" smtClean="0">
                <a:solidFill>
                  <a:schemeClr val="tx1"/>
                </a:solidFill>
                <a:effectLst/>
                <a:latin typeface="+mn-lt"/>
                <a:ea typeface="+mn-ea"/>
                <a:cs typeface="+mn-cs"/>
                <a:hlinkClick r:id="rId5"/>
              </a:rPr>
              <a:t> at a Glance</a:t>
            </a:r>
            <a:r>
              <a:rPr lang="en-US" sz="1200" b="0" i="0" kern="1200" dirty="0" smtClean="0">
                <a:solidFill>
                  <a:schemeClr val="tx1"/>
                </a:solidFill>
                <a:effectLst/>
                <a:latin typeface="+mn-lt"/>
                <a:ea typeface="+mn-ea"/>
                <a:cs typeface="+mn-cs"/>
              </a:rPr>
              <a:t>, perform additional steps at runtime to give your application a performance boost. This includes various tasks such as finding performance bottlenecks and recompiling (to native code) frequently used sections of code.</a:t>
            </a:r>
          </a:p>
          <a:p>
            <a:r>
              <a:rPr lang="en-US" sz="1200" kern="1200" dirty="0" smtClean="0">
                <a:solidFill>
                  <a:schemeClr val="tx1"/>
                </a:solidFill>
                <a:effectLst/>
                <a:latin typeface="+mn-lt"/>
                <a:ea typeface="+mn-ea"/>
                <a:cs typeface="+mn-cs"/>
              </a:rPr>
              <a:t>Through the Java VM, the same application is capable of running on multiple platforms.</a:t>
            </a: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1486263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err="1" smtClean="0">
                <a:solidFill>
                  <a:schemeClr val="tx1"/>
                </a:solidFill>
                <a:effectLst/>
                <a:latin typeface="+mn-lt"/>
                <a:ea typeface="+mn-ea"/>
                <a:cs typeface="+mn-cs"/>
              </a:rPr>
              <a:t>Immutable</a:t>
            </a:r>
            <a:r>
              <a:rPr lang="hu-HU" sz="1200" b="0" i="0" kern="1200" baseline="0" dirty="0" smtClean="0">
                <a:solidFill>
                  <a:schemeClr val="tx1"/>
                </a:solidFill>
                <a:effectLst/>
                <a:latin typeface="+mn-lt"/>
                <a:ea typeface="+mn-ea"/>
                <a:cs typeface="+mn-cs"/>
              </a:rPr>
              <a:t> – állandó, megváltoztathatatlan</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22</a:t>
            </a:fld>
            <a:endParaRPr lang="hu-HU"/>
          </a:p>
        </p:txBody>
      </p:sp>
    </p:spTree>
    <p:extLst>
      <p:ext uri="{BB962C8B-B14F-4D97-AF65-F5344CB8AC3E}">
        <p14:creationId xmlns:p14="http://schemas.microsoft.com/office/powerpoint/2010/main" val="421639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Finally, you can use the built-in length property to determine the size of any array. The following code prints the array's size to standard output:</a:t>
            </a:r>
          </a:p>
          <a:p>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anArray.length</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23</a:t>
            </a:fld>
            <a:endParaRPr lang="hu-HU"/>
          </a:p>
        </p:txBody>
      </p:sp>
    </p:spTree>
    <p:extLst>
      <p:ext uri="{BB962C8B-B14F-4D97-AF65-F5344CB8AC3E}">
        <p14:creationId xmlns:p14="http://schemas.microsoft.com/office/powerpoint/2010/main" val="100610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Creating, Initializing, and Accessing an Array</a:t>
            </a:r>
          </a:p>
          <a:p>
            <a:r>
              <a:rPr lang="en-US" sz="1200" b="0" i="0" kern="1200" dirty="0" smtClean="0">
                <a:solidFill>
                  <a:schemeClr val="tx1"/>
                </a:solidFill>
                <a:effectLst/>
                <a:latin typeface="+mn-lt"/>
                <a:ea typeface="+mn-ea"/>
                <a:cs typeface="+mn-cs"/>
              </a:rPr>
              <a:t>One way to create an array is with the new operator. The next statement in the </a:t>
            </a:r>
            <a:r>
              <a:rPr lang="en-US" sz="1200" b="0" i="0" kern="1200" dirty="0" err="1" smtClean="0">
                <a:solidFill>
                  <a:schemeClr val="tx1"/>
                </a:solidFill>
                <a:effectLst/>
                <a:latin typeface="+mn-lt"/>
                <a:ea typeface="+mn-ea"/>
                <a:cs typeface="+mn-cs"/>
              </a:rPr>
              <a:t>ArrayDemo</a:t>
            </a:r>
            <a:r>
              <a:rPr lang="en-US" sz="1200" b="0" i="0" kern="1200" dirty="0" smtClean="0">
                <a:solidFill>
                  <a:schemeClr val="tx1"/>
                </a:solidFill>
                <a:effectLst/>
                <a:latin typeface="+mn-lt"/>
                <a:ea typeface="+mn-ea"/>
                <a:cs typeface="+mn-cs"/>
              </a:rPr>
              <a:t> program allocates an array with enough memory for 10 integer elements and assigns the array to the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 create an array of integers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[10]; </a:t>
            </a:r>
          </a:p>
          <a:p>
            <a:r>
              <a:rPr lang="en-US" sz="1200" b="0" i="0" kern="1200" dirty="0" smtClean="0">
                <a:solidFill>
                  <a:schemeClr val="tx1"/>
                </a:solidFill>
                <a:effectLst/>
                <a:latin typeface="+mn-lt"/>
                <a:ea typeface="+mn-ea"/>
                <a:cs typeface="+mn-cs"/>
              </a:rPr>
              <a:t>If this statement is missing, then the compiler prints an error like the following, and compilation fails:</a:t>
            </a:r>
          </a:p>
          <a:p>
            <a:r>
              <a:rPr lang="en-US" sz="1200" b="0" i="0" kern="1200" dirty="0" smtClean="0">
                <a:solidFill>
                  <a:schemeClr val="tx1"/>
                </a:solidFill>
                <a:effectLst/>
                <a:latin typeface="+mn-lt"/>
                <a:ea typeface="+mn-ea"/>
                <a:cs typeface="+mn-cs"/>
              </a:rPr>
              <a:t>ArrayDemo.java:4: Variable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 may not have been initialized. </a:t>
            </a:r>
          </a:p>
          <a:p>
            <a:r>
              <a:rPr lang="en-US" sz="1200" b="0" i="0" kern="1200" dirty="0" smtClean="0">
                <a:solidFill>
                  <a:schemeClr val="tx1"/>
                </a:solidFill>
                <a:effectLst/>
                <a:latin typeface="+mn-lt"/>
                <a:ea typeface="+mn-ea"/>
                <a:cs typeface="+mn-cs"/>
              </a:rPr>
              <a:t>The next few lines assign values to each element of the array:</a:t>
            </a:r>
          </a:p>
          <a:p>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[0] = 100; // initialize first element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[1] = 200; // initialize second element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[2] = 300; // and so forth </a:t>
            </a:r>
          </a:p>
          <a:p>
            <a:r>
              <a:rPr lang="en-US" sz="1200" b="0" i="0" kern="1200" dirty="0" smtClean="0">
                <a:solidFill>
                  <a:schemeClr val="tx1"/>
                </a:solidFill>
                <a:effectLst/>
                <a:latin typeface="+mn-lt"/>
                <a:ea typeface="+mn-ea"/>
                <a:cs typeface="+mn-cs"/>
              </a:rPr>
              <a:t>Each array element is accessed by its numerical index:</a:t>
            </a:r>
          </a:p>
          <a:p>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("Element 1 at index 0: " +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[0]);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("Element 2 at index 1: " +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("Element 3 at index 2: " +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[2]); </a:t>
            </a:r>
          </a:p>
          <a:p>
            <a:r>
              <a:rPr lang="en-US" sz="1200" b="0" i="0" kern="1200" dirty="0" smtClean="0">
                <a:solidFill>
                  <a:schemeClr val="tx1"/>
                </a:solidFill>
                <a:effectLst/>
                <a:latin typeface="+mn-lt"/>
                <a:ea typeface="+mn-ea"/>
                <a:cs typeface="+mn-cs"/>
              </a:rPr>
              <a:t>Alternatively, you can use the shortcut syntax to create and initialize an array:</a:t>
            </a:r>
          </a:p>
          <a:p>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anArray</a:t>
            </a:r>
            <a:r>
              <a:rPr lang="en-US" sz="1200" b="0" i="0" kern="1200" dirty="0" smtClean="0">
                <a:solidFill>
                  <a:schemeClr val="tx1"/>
                </a:solidFill>
                <a:effectLst/>
                <a:latin typeface="+mn-lt"/>
                <a:ea typeface="+mn-ea"/>
                <a:cs typeface="+mn-cs"/>
              </a:rPr>
              <a:t> = { 100, 200, 300, 400, 500, 600, 700, 800, 900, 1000 }; </a:t>
            </a:r>
          </a:p>
          <a:p>
            <a:r>
              <a:rPr lang="en-US" sz="1200" b="0" i="0" kern="1200" dirty="0" smtClean="0">
                <a:solidFill>
                  <a:schemeClr val="tx1"/>
                </a:solidFill>
                <a:effectLst/>
                <a:latin typeface="+mn-lt"/>
                <a:ea typeface="+mn-ea"/>
                <a:cs typeface="+mn-cs"/>
              </a:rPr>
              <a:t>Here the length of the array is determined by the number of values provided between braces and separated by commas.</a:t>
            </a:r>
          </a:p>
          <a:p>
            <a:r>
              <a:rPr lang="en-US" sz="1200" b="0" i="0" kern="1200" dirty="0" smtClean="0">
                <a:solidFill>
                  <a:schemeClr val="tx1"/>
                </a:solidFill>
                <a:effectLst/>
                <a:latin typeface="+mn-lt"/>
                <a:ea typeface="+mn-ea"/>
                <a:cs typeface="+mn-cs"/>
              </a:rPr>
              <a:t>You can also declare an array of arrays (also known as a </a:t>
            </a:r>
            <a:r>
              <a:rPr lang="en-US" sz="1200" b="0" i="1" kern="1200" dirty="0" smtClean="0">
                <a:solidFill>
                  <a:schemeClr val="tx1"/>
                </a:solidFill>
                <a:effectLst/>
                <a:latin typeface="+mn-lt"/>
                <a:ea typeface="+mn-ea"/>
                <a:cs typeface="+mn-cs"/>
              </a:rPr>
              <a:t>multidimensional</a:t>
            </a:r>
            <a:r>
              <a:rPr lang="en-US" sz="1200" b="0" i="0" kern="1200" dirty="0" smtClean="0">
                <a:solidFill>
                  <a:schemeClr val="tx1"/>
                </a:solidFill>
                <a:effectLst/>
                <a:latin typeface="+mn-lt"/>
                <a:ea typeface="+mn-ea"/>
                <a:cs typeface="+mn-cs"/>
              </a:rPr>
              <a:t> array) by using two or more sets of brackets, such as String[][] names. Each element, therefore, must be accessed by a corresponding number of index values.</a:t>
            </a:r>
          </a:p>
          <a:p>
            <a:r>
              <a:rPr lang="en-US" sz="1200" b="0" i="0" kern="1200" dirty="0" smtClean="0">
                <a:solidFill>
                  <a:schemeClr val="tx1"/>
                </a:solidFill>
                <a:effectLst/>
                <a:latin typeface="+mn-lt"/>
                <a:ea typeface="+mn-ea"/>
                <a:cs typeface="+mn-cs"/>
              </a:rPr>
              <a:t>In the Java programming language, a multidimensional array is an array whose components are themselves arrays. This is unlike arrays in C or Fortran. A consequence of this is that the rows are allowed to vary in length,</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205540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other useful operations provided by methods in the </a:t>
            </a:r>
            <a:r>
              <a:rPr lang="en-US" sz="1200" b="0" i="0" kern="1200" dirty="0" err="1" smtClean="0">
                <a:solidFill>
                  <a:schemeClr val="tx1"/>
                </a:solidFill>
                <a:effectLst/>
                <a:latin typeface="+mn-lt"/>
                <a:ea typeface="+mn-ea"/>
                <a:cs typeface="+mn-cs"/>
              </a:rPr>
              <a:t>java.util.Arrays</a:t>
            </a:r>
            <a:r>
              <a:rPr lang="en-US" sz="1200" b="0" i="0" kern="1200" dirty="0" smtClean="0">
                <a:solidFill>
                  <a:schemeClr val="tx1"/>
                </a:solidFill>
                <a:effectLst/>
                <a:latin typeface="+mn-lt"/>
                <a:ea typeface="+mn-ea"/>
                <a:cs typeface="+mn-cs"/>
              </a:rPr>
              <a:t> class are:</a:t>
            </a:r>
          </a:p>
          <a:p>
            <a:r>
              <a:rPr lang="en-US" sz="1200" b="0" i="0" kern="1200" dirty="0" smtClean="0">
                <a:solidFill>
                  <a:schemeClr val="tx1"/>
                </a:solidFill>
                <a:effectLst/>
                <a:latin typeface="+mn-lt"/>
                <a:ea typeface="+mn-ea"/>
                <a:cs typeface="+mn-cs"/>
              </a:rPr>
              <a:t>Searching an array for a specific value to get the index at which it is placed (the </a:t>
            </a:r>
            <a:r>
              <a:rPr lang="en-US" sz="1200" b="0" i="0" kern="1200" dirty="0" err="1" smtClean="0">
                <a:solidFill>
                  <a:schemeClr val="tx1"/>
                </a:solidFill>
                <a:effectLst/>
                <a:latin typeface="+mn-lt"/>
                <a:ea typeface="+mn-ea"/>
                <a:cs typeface="+mn-cs"/>
              </a:rPr>
              <a:t>binarySearch</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Comparing two arrays to determine if they are equal or not (the equals method).</a:t>
            </a:r>
          </a:p>
          <a:p>
            <a:r>
              <a:rPr lang="en-US" sz="1200" b="0" i="0" kern="1200" dirty="0" smtClean="0">
                <a:solidFill>
                  <a:schemeClr val="tx1"/>
                </a:solidFill>
                <a:effectLst/>
                <a:latin typeface="+mn-lt"/>
                <a:ea typeface="+mn-ea"/>
                <a:cs typeface="+mn-cs"/>
              </a:rPr>
              <a:t>Filling an array to place a specific value at each index (the fill method).</a:t>
            </a:r>
          </a:p>
          <a:p>
            <a:r>
              <a:rPr lang="en-US" sz="1200" b="0" i="0" kern="1200" dirty="0" smtClean="0">
                <a:solidFill>
                  <a:schemeClr val="tx1"/>
                </a:solidFill>
                <a:effectLst/>
                <a:latin typeface="+mn-lt"/>
                <a:ea typeface="+mn-ea"/>
                <a:cs typeface="+mn-cs"/>
              </a:rPr>
              <a:t>Sorting an array into ascending order. This can be done either sequentially, using the sort method, or concurrently, using the </a:t>
            </a:r>
            <a:r>
              <a:rPr lang="en-US" sz="1200" b="0" i="0" kern="1200" dirty="0" err="1" smtClean="0">
                <a:solidFill>
                  <a:schemeClr val="tx1"/>
                </a:solidFill>
                <a:effectLst/>
                <a:latin typeface="+mn-lt"/>
                <a:ea typeface="+mn-ea"/>
                <a:cs typeface="+mn-cs"/>
              </a:rPr>
              <a:t>parallelSort</a:t>
            </a:r>
            <a:r>
              <a:rPr lang="en-US" sz="1200" b="0" i="0" kern="1200" dirty="0" smtClean="0">
                <a:solidFill>
                  <a:schemeClr val="tx1"/>
                </a:solidFill>
                <a:effectLst/>
                <a:latin typeface="+mn-lt"/>
                <a:ea typeface="+mn-ea"/>
                <a:cs typeface="+mn-cs"/>
              </a:rPr>
              <a:t> method introduced in Java SE 8. Parallel sorting of large arrays on multiprocessor systems is faster than sequential array sorting.</a:t>
            </a:r>
          </a:p>
          <a:p>
            <a:r>
              <a:rPr lang="en-US" sz="1200" b="0" i="0" kern="1200" dirty="0" smtClean="0">
                <a:solidFill>
                  <a:schemeClr val="tx1"/>
                </a:solidFill>
                <a:effectLst/>
                <a:latin typeface="+mn-lt"/>
                <a:ea typeface="+mn-ea"/>
                <a:cs typeface="+mn-cs"/>
              </a:rPr>
              <a:t>Creating a stream that uses an array as its source (the stream method). For example, the following statement prints the contents of the </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array in the same way as in the previous example:</a:t>
            </a:r>
          </a:p>
          <a:p>
            <a:r>
              <a:rPr lang="en-US" sz="1200" b="0" i="0" kern="1200" dirty="0" err="1" smtClean="0">
                <a:solidFill>
                  <a:schemeClr val="tx1"/>
                </a:solidFill>
                <a:effectLst/>
                <a:latin typeface="+mn-lt"/>
                <a:ea typeface="+mn-ea"/>
                <a:cs typeface="+mn-cs"/>
              </a:rPr>
              <a:t>java.util.Arrays.stream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).map(coffee -&gt; coffee + " ").</a:t>
            </a:r>
            <a:r>
              <a:rPr lang="en-US" sz="1200" b="0" i="0" kern="1200" dirty="0" err="1" smtClean="0">
                <a:solidFill>
                  <a:schemeClr val="tx1"/>
                </a:solidFill>
                <a:effectLst/>
                <a:latin typeface="+mn-lt"/>
                <a:ea typeface="+mn-ea"/>
                <a:cs typeface="+mn-cs"/>
              </a:rPr>
              <a:t>forEach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System.out</a:t>
            </a:r>
            <a:r>
              <a:rPr lang="en-US" sz="1200" b="0" i="0" kern="1200" dirty="0" smtClean="0">
                <a:solidFill>
                  <a:schemeClr val="tx1"/>
                </a:solidFill>
                <a:effectLst/>
                <a:latin typeface="+mn-lt"/>
                <a:ea typeface="+mn-ea"/>
                <a:cs typeface="+mn-cs"/>
              </a:rPr>
              <a:t>::print); </a:t>
            </a:r>
          </a:p>
          <a:p>
            <a:r>
              <a:rPr lang="en-US" sz="1200" b="0" i="0" kern="1200" dirty="0" smtClean="0">
                <a:solidFill>
                  <a:schemeClr val="tx1"/>
                </a:solidFill>
                <a:effectLst/>
                <a:latin typeface="+mn-lt"/>
                <a:ea typeface="+mn-ea"/>
                <a:cs typeface="+mn-cs"/>
              </a:rPr>
              <a:t>See </a:t>
            </a:r>
            <a:r>
              <a:rPr lang="en-US" sz="1200" b="0" i="0" u="none" strike="noStrike" kern="1200" dirty="0" smtClean="0">
                <a:solidFill>
                  <a:schemeClr val="tx1"/>
                </a:solidFill>
                <a:effectLst/>
                <a:latin typeface="+mn-lt"/>
                <a:ea typeface="+mn-ea"/>
                <a:cs typeface="+mn-cs"/>
                <a:hlinkClick r:id="rId3"/>
              </a:rPr>
              <a:t>Aggregate Operations</a:t>
            </a:r>
            <a:r>
              <a:rPr lang="en-US" sz="1200" b="0" i="0" kern="1200" dirty="0" smtClean="0">
                <a:solidFill>
                  <a:schemeClr val="tx1"/>
                </a:solidFill>
                <a:effectLst/>
                <a:latin typeface="+mn-lt"/>
                <a:ea typeface="+mn-ea"/>
                <a:cs typeface="+mn-cs"/>
              </a:rPr>
              <a:t> for more information about streams.</a:t>
            </a:r>
          </a:p>
          <a:p>
            <a:r>
              <a:rPr lang="en-US" sz="1200" b="0" i="0" kern="1200" dirty="0" smtClean="0">
                <a:solidFill>
                  <a:schemeClr val="tx1"/>
                </a:solidFill>
                <a:effectLst/>
                <a:latin typeface="+mn-lt"/>
                <a:ea typeface="+mn-ea"/>
                <a:cs typeface="+mn-cs"/>
              </a:rPr>
              <a:t>Converting an array to a string. The </a:t>
            </a:r>
            <a:r>
              <a:rPr lang="en-US" sz="1200" b="0" i="0" kern="1200" dirty="0" err="1" smtClean="0">
                <a:solidFill>
                  <a:schemeClr val="tx1"/>
                </a:solidFill>
                <a:effectLst/>
                <a:latin typeface="+mn-lt"/>
                <a:ea typeface="+mn-ea"/>
                <a:cs typeface="+mn-cs"/>
              </a:rPr>
              <a:t>toString</a:t>
            </a:r>
            <a:r>
              <a:rPr lang="en-US" sz="1200" b="0" i="0" kern="1200" dirty="0" smtClean="0">
                <a:solidFill>
                  <a:schemeClr val="tx1"/>
                </a:solidFill>
                <a:effectLst/>
                <a:latin typeface="+mn-lt"/>
                <a:ea typeface="+mn-ea"/>
                <a:cs typeface="+mn-cs"/>
              </a:rPr>
              <a:t> method converts each element of the array to a string, separates them with commas, then surrounds them with brackets. For example, the following statement converts the </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array to a string and prints it:</a:t>
            </a:r>
          </a:p>
          <a:p>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java.util.Arrays.toString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25</a:t>
            </a:fld>
            <a:endParaRPr lang="hu-HU"/>
          </a:p>
        </p:txBody>
      </p:sp>
    </p:spTree>
    <p:extLst>
      <p:ext uri="{BB962C8B-B14F-4D97-AF65-F5344CB8AC3E}">
        <p14:creationId xmlns:p14="http://schemas.microsoft.com/office/powerpoint/2010/main" val="4014107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other useful operations provided by methods in the </a:t>
            </a:r>
            <a:r>
              <a:rPr lang="en-US" sz="1200" b="0" i="0" kern="1200" dirty="0" err="1" smtClean="0">
                <a:solidFill>
                  <a:schemeClr val="tx1"/>
                </a:solidFill>
                <a:effectLst/>
                <a:latin typeface="+mn-lt"/>
                <a:ea typeface="+mn-ea"/>
                <a:cs typeface="+mn-cs"/>
              </a:rPr>
              <a:t>java.util.Arrays</a:t>
            </a:r>
            <a:r>
              <a:rPr lang="en-US" sz="1200" b="0" i="0" kern="1200" dirty="0" smtClean="0">
                <a:solidFill>
                  <a:schemeClr val="tx1"/>
                </a:solidFill>
                <a:effectLst/>
                <a:latin typeface="+mn-lt"/>
                <a:ea typeface="+mn-ea"/>
                <a:cs typeface="+mn-cs"/>
              </a:rPr>
              <a:t> class are:</a:t>
            </a:r>
          </a:p>
          <a:p>
            <a:r>
              <a:rPr lang="en-US" sz="1200" b="0" i="0" kern="1200" dirty="0" smtClean="0">
                <a:solidFill>
                  <a:schemeClr val="tx1"/>
                </a:solidFill>
                <a:effectLst/>
                <a:latin typeface="+mn-lt"/>
                <a:ea typeface="+mn-ea"/>
                <a:cs typeface="+mn-cs"/>
              </a:rPr>
              <a:t>Searching an array for a specific value to get the index at which it is placed (the </a:t>
            </a:r>
            <a:r>
              <a:rPr lang="en-US" sz="1200" b="0" i="0" kern="1200" dirty="0" err="1" smtClean="0">
                <a:solidFill>
                  <a:schemeClr val="tx1"/>
                </a:solidFill>
                <a:effectLst/>
                <a:latin typeface="+mn-lt"/>
                <a:ea typeface="+mn-ea"/>
                <a:cs typeface="+mn-cs"/>
              </a:rPr>
              <a:t>binarySearch</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Comparing two arrays to determine if they are equal or not (the equals method).</a:t>
            </a:r>
          </a:p>
          <a:p>
            <a:r>
              <a:rPr lang="en-US" sz="1200" b="0" i="0" kern="1200" dirty="0" smtClean="0">
                <a:solidFill>
                  <a:schemeClr val="tx1"/>
                </a:solidFill>
                <a:effectLst/>
                <a:latin typeface="+mn-lt"/>
                <a:ea typeface="+mn-ea"/>
                <a:cs typeface="+mn-cs"/>
              </a:rPr>
              <a:t>Filling an array to place a specific value at each index (the fill method).</a:t>
            </a:r>
          </a:p>
          <a:p>
            <a:r>
              <a:rPr lang="en-US" sz="1200" b="0" i="0" kern="1200" dirty="0" smtClean="0">
                <a:solidFill>
                  <a:schemeClr val="tx1"/>
                </a:solidFill>
                <a:effectLst/>
                <a:latin typeface="+mn-lt"/>
                <a:ea typeface="+mn-ea"/>
                <a:cs typeface="+mn-cs"/>
              </a:rPr>
              <a:t>Sorting an array into ascending order. This can be done either sequentially, using the sort method, or concurrently, using the </a:t>
            </a:r>
            <a:r>
              <a:rPr lang="en-US" sz="1200" b="0" i="0" kern="1200" dirty="0" err="1" smtClean="0">
                <a:solidFill>
                  <a:schemeClr val="tx1"/>
                </a:solidFill>
                <a:effectLst/>
                <a:latin typeface="+mn-lt"/>
                <a:ea typeface="+mn-ea"/>
                <a:cs typeface="+mn-cs"/>
              </a:rPr>
              <a:t>parallelSort</a:t>
            </a:r>
            <a:r>
              <a:rPr lang="en-US" sz="1200" b="0" i="0" kern="1200" dirty="0" smtClean="0">
                <a:solidFill>
                  <a:schemeClr val="tx1"/>
                </a:solidFill>
                <a:effectLst/>
                <a:latin typeface="+mn-lt"/>
                <a:ea typeface="+mn-ea"/>
                <a:cs typeface="+mn-cs"/>
              </a:rPr>
              <a:t> method introduced in Java SE 8. Parallel sorting of large arrays on multiprocessor systems is faster than sequential array sorting.</a:t>
            </a:r>
          </a:p>
          <a:p>
            <a:r>
              <a:rPr lang="en-US" sz="1200" b="0" i="0" kern="1200" dirty="0" smtClean="0">
                <a:solidFill>
                  <a:schemeClr val="tx1"/>
                </a:solidFill>
                <a:effectLst/>
                <a:latin typeface="+mn-lt"/>
                <a:ea typeface="+mn-ea"/>
                <a:cs typeface="+mn-cs"/>
              </a:rPr>
              <a:t>Creating a stream that uses an array as its source (the stream method). For example, the following statement prints the contents of the </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array in the same way as in the previous example:</a:t>
            </a:r>
          </a:p>
          <a:p>
            <a:r>
              <a:rPr lang="en-US" sz="1200" b="0" i="0" kern="1200" dirty="0" err="1" smtClean="0">
                <a:solidFill>
                  <a:schemeClr val="tx1"/>
                </a:solidFill>
                <a:effectLst/>
                <a:latin typeface="+mn-lt"/>
                <a:ea typeface="+mn-ea"/>
                <a:cs typeface="+mn-cs"/>
              </a:rPr>
              <a:t>java.util.Arrays.stream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).map(coffee -&gt; coffee + " ").</a:t>
            </a:r>
            <a:r>
              <a:rPr lang="en-US" sz="1200" b="0" i="0" kern="1200" dirty="0" err="1" smtClean="0">
                <a:solidFill>
                  <a:schemeClr val="tx1"/>
                </a:solidFill>
                <a:effectLst/>
                <a:latin typeface="+mn-lt"/>
                <a:ea typeface="+mn-ea"/>
                <a:cs typeface="+mn-cs"/>
              </a:rPr>
              <a:t>forEach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System.out</a:t>
            </a:r>
            <a:r>
              <a:rPr lang="en-US" sz="1200" b="0" i="0" kern="1200" dirty="0" smtClean="0">
                <a:solidFill>
                  <a:schemeClr val="tx1"/>
                </a:solidFill>
                <a:effectLst/>
                <a:latin typeface="+mn-lt"/>
                <a:ea typeface="+mn-ea"/>
                <a:cs typeface="+mn-cs"/>
              </a:rPr>
              <a:t>::print); </a:t>
            </a:r>
          </a:p>
          <a:p>
            <a:r>
              <a:rPr lang="en-US" sz="1200" b="0" i="0" kern="1200" dirty="0" smtClean="0">
                <a:solidFill>
                  <a:schemeClr val="tx1"/>
                </a:solidFill>
                <a:effectLst/>
                <a:latin typeface="+mn-lt"/>
                <a:ea typeface="+mn-ea"/>
                <a:cs typeface="+mn-cs"/>
              </a:rPr>
              <a:t>See </a:t>
            </a:r>
            <a:r>
              <a:rPr lang="en-US" sz="1200" b="0" i="0" u="none" strike="noStrike" kern="1200" dirty="0" smtClean="0">
                <a:solidFill>
                  <a:schemeClr val="tx1"/>
                </a:solidFill>
                <a:effectLst/>
                <a:latin typeface="+mn-lt"/>
                <a:ea typeface="+mn-ea"/>
                <a:cs typeface="+mn-cs"/>
                <a:hlinkClick r:id="rId3"/>
              </a:rPr>
              <a:t>Aggregate Operations</a:t>
            </a:r>
            <a:r>
              <a:rPr lang="en-US" sz="1200" b="0" i="0" kern="1200" dirty="0" smtClean="0">
                <a:solidFill>
                  <a:schemeClr val="tx1"/>
                </a:solidFill>
                <a:effectLst/>
                <a:latin typeface="+mn-lt"/>
                <a:ea typeface="+mn-ea"/>
                <a:cs typeface="+mn-cs"/>
              </a:rPr>
              <a:t> for more information about streams.</a:t>
            </a:r>
          </a:p>
          <a:p>
            <a:r>
              <a:rPr lang="en-US" sz="1200" b="0" i="0" kern="1200" dirty="0" smtClean="0">
                <a:solidFill>
                  <a:schemeClr val="tx1"/>
                </a:solidFill>
                <a:effectLst/>
                <a:latin typeface="+mn-lt"/>
                <a:ea typeface="+mn-ea"/>
                <a:cs typeface="+mn-cs"/>
              </a:rPr>
              <a:t>Converting an array to a string. The </a:t>
            </a:r>
            <a:r>
              <a:rPr lang="en-US" sz="1200" b="0" i="0" kern="1200" dirty="0" err="1" smtClean="0">
                <a:solidFill>
                  <a:schemeClr val="tx1"/>
                </a:solidFill>
                <a:effectLst/>
                <a:latin typeface="+mn-lt"/>
                <a:ea typeface="+mn-ea"/>
                <a:cs typeface="+mn-cs"/>
              </a:rPr>
              <a:t>toString</a:t>
            </a:r>
            <a:r>
              <a:rPr lang="en-US" sz="1200" b="0" i="0" kern="1200" dirty="0" smtClean="0">
                <a:solidFill>
                  <a:schemeClr val="tx1"/>
                </a:solidFill>
                <a:effectLst/>
                <a:latin typeface="+mn-lt"/>
                <a:ea typeface="+mn-ea"/>
                <a:cs typeface="+mn-cs"/>
              </a:rPr>
              <a:t> method converts each element of the array to a string, separates them with commas, then surrounds them with brackets. For example, the following statement converts the </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array to a string and prints it:</a:t>
            </a:r>
          </a:p>
          <a:p>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java.util.Arrays.toString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copyTo</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26</a:t>
            </a:fld>
            <a:endParaRPr lang="hu-HU"/>
          </a:p>
        </p:txBody>
      </p:sp>
    </p:spTree>
    <p:extLst>
      <p:ext uri="{BB962C8B-B14F-4D97-AF65-F5344CB8AC3E}">
        <p14:creationId xmlns:p14="http://schemas.microsoft.com/office/powerpoint/2010/main" val="2770020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&gt;&gt;&gt; </a:t>
            </a:r>
            <a:r>
              <a:rPr lang="hu-HU" dirty="0" err="1" smtClean="0"/>
              <a:t>unsigned</a:t>
            </a:r>
            <a:r>
              <a:rPr lang="hu-HU" dirty="0" smtClean="0"/>
              <a:t> </a:t>
            </a:r>
            <a:r>
              <a:rPr lang="hu-HU" dirty="0" err="1" smtClean="0"/>
              <a:t>right</a:t>
            </a:r>
            <a:r>
              <a:rPr lang="hu-HU" baseline="0" dirty="0" smtClean="0"/>
              <a:t> shift</a:t>
            </a:r>
          </a:p>
          <a:p>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27</a:t>
            </a:fld>
            <a:endParaRPr lang="hu-HU"/>
          </a:p>
        </p:txBody>
      </p:sp>
    </p:spTree>
    <p:extLst>
      <p:ext uri="{BB962C8B-B14F-4D97-AF65-F5344CB8AC3E}">
        <p14:creationId xmlns:p14="http://schemas.microsoft.com/office/powerpoint/2010/main" val="2857873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&gt;&gt;&gt; </a:t>
            </a:r>
            <a:r>
              <a:rPr lang="hu-HU" dirty="0" err="1" smtClean="0"/>
              <a:t>unsigned</a:t>
            </a:r>
            <a:r>
              <a:rPr lang="hu-HU" dirty="0" smtClean="0"/>
              <a:t> </a:t>
            </a:r>
            <a:r>
              <a:rPr lang="hu-HU" dirty="0" err="1" smtClean="0"/>
              <a:t>right</a:t>
            </a:r>
            <a:r>
              <a:rPr lang="hu-HU" baseline="0" dirty="0" smtClean="0"/>
              <a:t> shift</a:t>
            </a:r>
          </a:p>
          <a:p>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28</a:t>
            </a:fld>
            <a:endParaRPr lang="hu-HU"/>
          </a:p>
        </p:txBody>
      </p:sp>
    </p:spTree>
    <p:extLst>
      <p:ext uri="{BB962C8B-B14F-4D97-AF65-F5344CB8AC3E}">
        <p14:creationId xmlns:p14="http://schemas.microsoft.com/office/powerpoint/2010/main" val="326973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decision-making statements (</a:t>
            </a:r>
            <a:r>
              <a:rPr lang="en-US" dirty="0" smtClean="0"/>
              <a:t>if-then</a:t>
            </a:r>
            <a:r>
              <a:rPr lang="en-US" sz="1200" b="0" i="0" kern="1200" dirty="0" smtClean="0">
                <a:solidFill>
                  <a:schemeClr val="tx1"/>
                </a:solidFill>
                <a:effectLst/>
                <a:latin typeface="+mn-lt"/>
                <a:ea typeface="+mn-ea"/>
                <a:cs typeface="+mn-cs"/>
              </a:rPr>
              <a:t>, </a:t>
            </a:r>
            <a:r>
              <a:rPr lang="en-US" dirty="0" smtClean="0"/>
              <a:t>if-then-else</a:t>
            </a:r>
            <a:r>
              <a:rPr lang="en-US" sz="1200" b="0" i="0" kern="1200" dirty="0" smtClean="0">
                <a:solidFill>
                  <a:schemeClr val="tx1"/>
                </a:solidFill>
                <a:effectLst/>
                <a:latin typeface="+mn-lt"/>
                <a:ea typeface="+mn-ea"/>
                <a:cs typeface="+mn-cs"/>
              </a:rPr>
              <a:t>, </a:t>
            </a:r>
            <a:r>
              <a:rPr lang="en-US" dirty="0" smtClean="0"/>
              <a:t>switch</a:t>
            </a:r>
            <a:r>
              <a:rPr lang="en-US" sz="1200" b="0" i="0" kern="1200" dirty="0" smtClean="0">
                <a:solidFill>
                  <a:schemeClr val="tx1"/>
                </a:solidFill>
                <a:effectLst/>
                <a:latin typeface="+mn-lt"/>
                <a:ea typeface="+mn-ea"/>
                <a:cs typeface="+mn-cs"/>
              </a:rPr>
              <a:t>), the looping statements (</a:t>
            </a:r>
            <a:r>
              <a:rPr lang="en-US" dirty="0" smtClean="0"/>
              <a:t>for</a:t>
            </a:r>
            <a:r>
              <a:rPr lang="en-US" sz="1200" b="0" i="0" kern="1200" dirty="0" smtClean="0">
                <a:solidFill>
                  <a:schemeClr val="tx1"/>
                </a:solidFill>
                <a:effectLst/>
                <a:latin typeface="+mn-lt"/>
                <a:ea typeface="+mn-ea"/>
                <a:cs typeface="+mn-cs"/>
              </a:rPr>
              <a:t>, </a:t>
            </a:r>
            <a:r>
              <a:rPr lang="en-US" dirty="0" smtClean="0"/>
              <a:t>while</a:t>
            </a:r>
            <a:r>
              <a:rPr lang="en-US" sz="1200" b="0" i="0" kern="1200" dirty="0" smtClean="0">
                <a:solidFill>
                  <a:schemeClr val="tx1"/>
                </a:solidFill>
                <a:effectLst/>
                <a:latin typeface="+mn-lt"/>
                <a:ea typeface="+mn-ea"/>
                <a:cs typeface="+mn-cs"/>
              </a:rPr>
              <a:t>, </a:t>
            </a:r>
            <a:r>
              <a:rPr lang="en-US" dirty="0" smtClean="0"/>
              <a:t>do-while</a:t>
            </a:r>
            <a:r>
              <a:rPr lang="en-US" sz="1200" b="0" i="0" kern="1200" dirty="0" smtClean="0">
                <a:solidFill>
                  <a:schemeClr val="tx1"/>
                </a:solidFill>
                <a:effectLst/>
                <a:latin typeface="+mn-lt"/>
                <a:ea typeface="+mn-ea"/>
                <a:cs typeface="+mn-cs"/>
              </a:rPr>
              <a:t>), and the branching statements (</a:t>
            </a:r>
            <a:r>
              <a:rPr lang="en-US" dirty="0" smtClean="0"/>
              <a:t>break</a:t>
            </a:r>
            <a:r>
              <a:rPr lang="en-US" sz="1200" b="0" i="0" kern="1200" dirty="0" smtClean="0">
                <a:solidFill>
                  <a:schemeClr val="tx1"/>
                </a:solidFill>
                <a:effectLst/>
                <a:latin typeface="+mn-lt"/>
                <a:ea typeface="+mn-ea"/>
                <a:cs typeface="+mn-cs"/>
              </a:rPr>
              <a:t>, </a:t>
            </a:r>
            <a:r>
              <a:rPr lang="en-US" dirty="0" smtClean="0"/>
              <a:t>continue</a:t>
            </a:r>
            <a:r>
              <a:rPr lang="en-US" sz="1200" b="0" i="0" kern="1200" dirty="0" smtClean="0">
                <a:solidFill>
                  <a:schemeClr val="tx1"/>
                </a:solidFill>
                <a:effectLst/>
                <a:latin typeface="+mn-lt"/>
                <a:ea typeface="+mn-ea"/>
                <a:cs typeface="+mn-cs"/>
              </a:rPr>
              <a:t>, </a:t>
            </a:r>
            <a:r>
              <a:rPr lang="en-US" dirty="0" smtClean="0"/>
              <a:t>return</a:t>
            </a:r>
            <a:r>
              <a:rPr lang="en-US" sz="1200" b="0" i="0" kern="1200" dirty="0" smtClean="0">
                <a:solidFill>
                  <a:schemeClr val="tx1"/>
                </a:solidFill>
                <a:effectLst/>
                <a:latin typeface="+mn-lt"/>
                <a:ea typeface="+mn-ea"/>
                <a:cs typeface="+mn-cs"/>
              </a:rPr>
              <a:t>) supported by the Java programming language.</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29</a:t>
            </a:fld>
            <a:endParaRPr lang="hu-HU"/>
          </a:p>
        </p:txBody>
      </p:sp>
    </p:spTree>
    <p:extLst>
      <p:ext uri="{BB962C8B-B14F-4D97-AF65-F5344CB8AC3E}">
        <p14:creationId xmlns:p14="http://schemas.microsoft.com/office/powerpoint/2010/main" val="223871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programming language is a high-level language that can be characterized by all of the following buzzwords:</a:t>
            </a:r>
          </a:p>
          <a:p>
            <a:r>
              <a:rPr lang="en-US" dirty="0" smtClean="0"/>
              <a:t>Simple</a:t>
            </a:r>
          </a:p>
          <a:p>
            <a:r>
              <a:rPr lang="en-US" dirty="0" smtClean="0"/>
              <a:t>Object oriented</a:t>
            </a:r>
          </a:p>
          <a:p>
            <a:r>
              <a:rPr lang="en-US" dirty="0" smtClean="0"/>
              <a:t>Distributed</a:t>
            </a:r>
          </a:p>
          <a:p>
            <a:r>
              <a:rPr lang="en-US" dirty="0" smtClean="0"/>
              <a:t>Multithreaded</a:t>
            </a:r>
          </a:p>
          <a:p>
            <a:r>
              <a:rPr lang="en-US" dirty="0" smtClean="0"/>
              <a:t>Dynamic</a:t>
            </a:r>
          </a:p>
          <a:p>
            <a:r>
              <a:rPr lang="en-US" dirty="0" smtClean="0"/>
              <a:t>Architecture neutral</a:t>
            </a:r>
          </a:p>
          <a:p>
            <a:r>
              <a:rPr lang="en-US" dirty="0" smtClean="0"/>
              <a:t>Portable</a:t>
            </a:r>
          </a:p>
          <a:p>
            <a:r>
              <a:rPr lang="en-US" dirty="0" smtClean="0"/>
              <a:t>High performance</a:t>
            </a:r>
          </a:p>
          <a:p>
            <a:r>
              <a:rPr lang="en-US" dirty="0" smtClean="0"/>
              <a:t>Robust</a:t>
            </a:r>
          </a:p>
          <a:p>
            <a:r>
              <a:rPr lang="en-US" dirty="0" smtClean="0"/>
              <a:t>Secure</a:t>
            </a:r>
          </a:p>
          <a:p>
            <a:r>
              <a:rPr lang="en-US" sz="1200" b="0" i="0" kern="1200" dirty="0" smtClean="0">
                <a:solidFill>
                  <a:schemeClr val="tx1"/>
                </a:solidFill>
                <a:effectLst/>
                <a:latin typeface="+mn-lt"/>
                <a:ea typeface="+mn-ea"/>
                <a:cs typeface="+mn-cs"/>
              </a:rPr>
              <a:t>Each of the preceding buzzwords is explained in </a:t>
            </a:r>
            <a:r>
              <a:rPr lang="en-US" sz="1200" b="0" i="1" u="none" strike="noStrike" kern="1200" dirty="0" smtClean="0">
                <a:solidFill>
                  <a:schemeClr val="tx1"/>
                </a:solidFill>
                <a:effectLst/>
                <a:latin typeface="+mn-lt"/>
                <a:ea typeface="+mn-ea"/>
                <a:cs typeface="+mn-cs"/>
                <a:hlinkClick r:id="rId3"/>
              </a:rPr>
              <a:t>The Java Language Environment</a:t>
            </a:r>
            <a:r>
              <a:rPr lang="en-US" sz="1200" b="0" i="0" kern="1200" dirty="0" smtClean="0">
                <a:solidFill>
                  <a:schemeClr val="tx1"/>
                </a:solidFill>
                <a:effectLst/>
                <a:latin typeface="+mn-lt"/>
                <a:ea typeface="+mn-ea"/>
                <a:cs typeface="+mn-cs"/>
              </a:rPr>
              <a:t> , a white paper written by James Gosling and Henry </a:t>
            </a:r>
            <a:r>
              <a:rPr lang="en-US" sz="1200" b="0" i="0" kern="1200" dirty="0" err="1" smtClean="0">
                <a:solidFill>
                  <a:schemeClr val="tx1"/>
                </a:solidFill>
                <a:effectLst/>
                <a:latin typeface="+mn-lt"/>
                <a:ea typeface="+mn-ea"/>
                <a:cs typeface="+mn-cs"/>
              </a:rPr>
              <a:t>McGilton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Java programming language, all source code is first written in plain text files ending with the .java extension. Those source files are then compiled into .class files by the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compiler. A .class file does not contain code that is native to your processor; it instead contains </a:t>
            </a:r>
            <a:r>
              <a:rPr lang="en-US" sz="1200" b="0" i="1" kern="1200" dirty="0" smtClean="0">
                <a:solidFill>
                  <a:schemeClr val="tx1"/>
                </a:solidFill>
                <a:effectLst/>
                <a:latin typeface="+mn-lt"/>
                <a:ea typeface="+mn-ea"/>
                <a:cs typeface="+mn-cs"/>
              </a:rPr>
              <a:t>bytecodes</a:t>
            </a:r>
            <a:r>
              <a:rPr lang="en-US" sz="1200" b="0" i="0" kern="1200" dirty="0" smtClean="0">
                <a:solidFill>
                  <a:schemeClr val="tx1"/>
                </a:solidFill>
                <a:effectLst/>
                <a:latin typeface="+mn-lt"/>
                <a:ea typeface="+mn-ea"/>
                <a:cs typeface="+mn-cs"/>
              </a:rPr>
              <a:t> — the machine language of the Java Virtual Machine</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(Java VM). The java launcher tool then runs your application with an instance of the Java Virtual Machine.</a:t>
            </a:r>
          </a:p>
          <a:p>
            <a:r>
              <a:rPr lang="en-US" sz="1200" kern="1200" dirty="0" smtClean="0">
                <a:solidFill>
                  <a:schemeClr val="tx1"/>
                </a:solidFill>
                <a:effectLst/>
                <a:latin typeface="+mn-lt"/>
                <a:ea typeface="+mn-ea"/>
                <a:cs typeface="+mn-cs"/>
              </a:rPr>
              <a:t>An overview of the software development process.</a:t>
            </a:r>
          </a:p>
          <a:p>
            <a:r>
              <a:rPr lang="en-US" sz="1200" b="0" i="0" kern="1200" dirty="0" smtClean="0">
                <a:solidFill>
                  <a:schemeClr val="tx1"/>
                </a:solidFill>
                <a:effectLst/>
                <a:latin typeface="+mn-lt"/>
                <a:ea typeface="+mn-ea"/>
                <a:cs typeface="+mn-cs"/>
              </a:rPr>
              <a:t>Because the Java VM is available on many different operating systems, the same .class files are capable of running on Microsoft Windows, the Solaris™ Operating System (Solaris OS), Linux, or Mac OS. Some virtual machines, such as the </a:t>
            </a:r>
            <a:r>
              <a:rPr lang="en-US" sz="1200" b="0" i="0" u="none" strike="noStrike" kern="1200" dirty="0" smtClean="0">
                <a:solidFill>
                  <a:schemeClr val="tx1"/>
                </a:solidFill>
                <a:effectLst/>
                <a:latin typeface="+mn-lt"/>
                <a:ea typeface="+mn-ea"/>
                <a:cs typeface="+mn-cs"/>
                <a:hlinkClick r:id="rId5"/>
              </a:rPr>
              <a:t>Java SE </a:t>
            </a:r>
            <a:r>
              <a:rPr lang="en-US" sz="1200" b="0" i="0" u="none" strike="noStrike" kern="1200" dirty="0" err="1" smtClean="0">
                <a:solidFill>
                  <a:schemeClr val="tx1"/>
                </a:solidFill>
                <a:effectLst/>
                <a:latin typeface="+mn-lt"/>
                <a:ea typeface="+mn-ea"/>
                <a:cs typeface="+mn-cs"/>
                <a:hlinkClick r:id="rId5"/>
              </a:rPr>
              <a:t>HotSpot</a:t>
            </a:r>
            <a:r>
              <a:rPr lang="en-US" sz="1200" b="0" i="0" u="none" strike="noStrike" kern="1200" dirty="0" smtClean="0">
                <a:solidFill>
                  <a:schemeClr val="tx1"/>
                </a:solidFill>
                <a:effectLst/>
                <a:latin typeface="+mn-lt"/>
                <a:ea typeface="+mn-ea"/>
                <a:cs typeface="+mn-cs"/>
                <a:hlinkClick r:id="rId5"/>
              </a:rPr>
              <a:t> at a Glance</a:t>
            </a:r>
            <a:r>
              <a:rPr lang="en-US" sz="1200" b="0" i="0" kern="1200" dirty="0" smtClean="0">
                <a:solidFill>
                  <a:schemeClr val="tx1"/>
                </a:solidFill>
                <a:effectLst/>
                <a:latin typeface="+mn-lt"/>
                <a:ea typeface="+mn-ea"/>
                <a:cs typeface="+mn-cs"/>
              </a:rPr>
              <a:t>, perform additional steps at runtime to give your application a performance boost. This includes various tasks such as finding performance bottlenecks and recompiling (to native code) frequently used sections of code.</a:t>
            </a:r>
          </a:p>
          <a:p>
            <a:r>
              <a:rPr lang="en-US" sz="1200" kern="1200" dirty="0" smtClean="0">
                <a:solidFill>
                  <a:schemeClr val="tx1"/>
                </a:solidFill>
                <a:effectLst/>
                <a:latin typeface="+mn-lt"/>
                <a:ea typeface="+mn-ea"/>
                <a:cs typeface="+mn-cs"/>
              </a:rPr>
              <a:t>Through the Java VM, the same application is capable of running on multiple platforms.</a:t>
            </a: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159403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Java Platform</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platform</a:t>
            </a:r>
            <a:r>
              <a:rPr lang="en-US" sz="1200" b="0" i="0" kern="1200" dirty="0" smtClean="0">
                <a:solidFill>
                  <a:schemeClr val="tx1"/>
                </a:solidFill>
                <a:effectLst/>
                <a:latin typeface="+mn-lt"/>
                <a:ea typeface="+mn-ea"/>
                <a:cs typeface="+mn-cs"/>
              </a:rPr>
              <a:t> is the hardware or software environment in which a program runs. We've already mentioned some of the most popular platforms like Microsoft Windows, Linux, Solaris OS, and Mac OS. Most platforms can be described as a combination of the operating system and underlying hardware. The Java platform differs from most other platforms in that it's a software-only platform that runs on top of other hardware-based platforms.</a:t>
            </a:r>
          </a:p>
          <a:p>
            <a:r>
              <a:rPr lang="en-US" sz="1200" b="0" i="0" kern="1200" dirty="0" smtClean="0">
                <a:solidFill>
                  <a:schemeClr val="tx1"/>
                </a:solidFill>
                <a:effectLst/>
                <a:latin typeface="+mn-lt"/>
                <a:ea typeface="+mn-ea"/>
                <a:cs typeface="+mn-cs"/>
              </a:rPr>
              <a:t>The Java platform has two components: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Java Virtual Machine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Java Application Programming Interface</a:t>
            </a:r>
            <a:r>
              <a:rPr lang="en-US" sz="1200" b="0" i="0" kern="1200" dirty="0" smtClean="0">
                <a:solidFill>
                  <a:schemeClr val="tx1"/>
                </a:solidFill>
                <a:effectLst/>
                <a:latin typeface="+mn-lt"/>
                <a:ea typeface="+mn-ea"/>
                <a:cs typeface="+mn-cs"/>
              </a:rPr>
              <a:t> (API)</a:t>
            </a:r>
          </a:p>
          <a:p>
            <a:r>
              <a:rPr lang="en-US" sz="1200" b="0" i="0" kern="1200" dirty="0" smtClean="0">
                <a:solidFill>
                  <a:schemeClr val="tx1"/>
                </a:solidFill>
                <a:effectLst/>
                <a:latin typeface="+mn-lt"/>
                <a:ea typeface="+mn-ea"/>
                <a:cs typeface="+mn-cs"/>
              </a:rPr>
              <a:t>You've already been introduced to the Java Virtual Machine; it's the base for the Java platform and is ported onto various hardware-based platforms.</a:t>
            </a:r>
          </a:p>
          <a:p>
            <a:r>
              <a:rPr lang="en-US" sz="1200" b="0" i="0" kern="1200" dirty="0" smtClean="0">
                <a:solidFill>
                  <a:schemeClr val="tx1"/>
                </a:solidFill>
                <a:effectLst/>
                <a:latin typeface="+mn-lt"/>
                <a:ea typeface="+mn-ea"/>
                <a:cs typeface="+mn-cs"/>
              </a:rPr>
              <a:t>The API is a large collection of ready-made software components that provide many useful capabilities. It is grouped into libraries of related classes and interfaces; these libraries are known as </a:t>
            </a:r>
            <a:r>
              <a:rPr lang="en-US" sz="1200" b="0" i="1" kern="1200" dirty="0" smtClean="0">
                <a:solidFill>
                  <a:schemeClr val="tx1"/>
                </a:solidFill>
                <a:effectLst/>
                <a:latin typeface="+mn-lt"/>
                <a:ea typeface="+mn-ea"/>
                <a:cs typeface="+mn-cs"/>
              </a:rPr>
              <a:t>packages</a:t>
            </a:r>
            <a:r>
              <a:rPr lang="en-US" sz="1200" b="0" i="0" kern="1200" dirty="0" smtClean="0">
                <a:solidFill>
                  <a:schemeClr val="tx1"/>
                </a:solidFill>
                <a:effectLst/>
                <a:latin typeface="+mn-lt"/>
                <a:ea typeface="+mn-ea"/>
                <a:cs typeface="+mn-cs"/>
              </a:rPr>
              <a:t>. The next section, </a:t>
            </a:r>
            <a:r>
              <a:rPr lang="en-US" sz="1200" b="0" i="0" u="none" strike="noStrike" kern="1200" dirty="0" smtClean="0">
                <a:solidFill>
                  <a:schemeClr val="tx1"/>
                </a:solidFill>
                <a:effectLst/>
                <a:latin typeface="+mn-lt"/>
                <a:ea typeface="+mn-ea"/>
                <a:cs typeface="+mn-cs"/>
                <a:hlinkClick r:id="rId3"/>
              </a:rPr>
              <a:t>What Can Java Technology Do?</a:t>
            </a:r>
            <a:r>
              <a:rPr lang="en-US" sz="1200" b="0" i="0" kern="1200" dirty="0" smtClean="0">
                <a:solidFill>
                  <a:schemeClr val="tx1"/>
                </a:solidFill>
                <a:effectLst/>
                <a:latin typeface="+mn-lt"/>
                <a:ea typeface="+mn-ea"/>
                <a:cs typeface="+mn-cs"/>
              </a:rPr>
              <a:t> highlights some of the functionality provided by the API.</a:t>
            </a:r>
          </a:p>
          <a:p>
            <a:r>
              <a:rPr lang="en-US" sz="1200" kern="1200" dirty="0" smtClean="0">
                <a:solidFill>
                  <a:schemeClr val="tx1"/>
                </a:solidFill>
                <a:effectLst/>
                <a:latin typeface="+mn-lt"/>
                <a:ea typeface="+mn-ea"/>
                <a:cs typeface="+mn-cs"/>
              </a:rPr>
              <a:t>The API and Java Virtual Machine insulate the program from the underlying hardware.</a:t>
            </a:r>
          </a:p>
          <a:p>
            <a:r>
              <a:rPr lang="en-US" sz="1200" b="0" i="0" kern="1200" dirty="0" smtClean="0">
                <a:solidFill>
                  <a:schemeClr val="tx1"/>
                </a:solidFill>
                <a:effectLst/>
                <a:latin typeface="+mn-lt"/>
                <a:ea typeface="+mn-ea"/>
                <a:cs typeface="+mn-cs"/>
              </a:rPr>
              <a:t>As a platform-independent environment, the Java platform can be a bit slower than native code. However, advances in compiler and virtual machine technologies are bringing performance close to that of native code without threatening portability.</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terms"Java</a:t>
            </a:r>
            <a:r>
              <a:rPr lang="en-US" sz="1200" b="0" i="0" kern="1200" dirty="0" smtClean="0">
                <a:solidFill>
                  <a:schemeClr val="tx1"/>
                </a:solidFill>
                <a:effectLst/>
                <a:latin typeface="+mn-lt"/>
                <a:ea typeface="+mn-ea"/>
                <a:cs typeface="+mn-cs"/>
              </a:rPr>
              <a:t> Virtual Machine" and "JVM" mean a Virtual Machine for the Java platform.</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268992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err="1" smtClean="0">
                <a:solidFill>
                  <a:schemeClr val="tx1"/>
                </a:solidFill>
                <a:effectLst/>
                <a:latin typeface="+mn-lt"/>
                <a:ea typeface="+mn-ea"/>
                <a:cs typeface="+mn-cs"/>
              </a:rPr>
              <a:t>Insulate</a:t>
            </a:r>
            <a:r>
              <a:rPr lang="hu-HU" sz="1200" b="0" i="0" kern="1200" dirty="0" smtClean="0">
                <a:solidFill>
                  <a:schemeClr val="tx1"/>
                </a:solidFill>
                <a:effectLst/>
                <a:latin typeface="+mn-lt"/>
                <a:ea typeface="+mn-ea"/>
                <a:cs typeface="+mn-cs"/>
              </a:rPr>
              <a:t> - elkülönít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49593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307973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247060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195264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class</a:t>
            </a:r>
            <a:r>
              <a:rPr lang="hu-HU" dirty="0" smtClean="0"/>
              <a:t> </a:t>
            </a:r>
            <a:r>
              <a:rPr lang="hu-HU" dirty="0" err="1" smtClean="0"/>
              <a:t>HelloWorldApp</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a:t>
            </a:r>
            <a:r>
              <a:rPr lang="hu-HU" dirty="0" err="1" smtClean="0"/>
              <a:t>System.out.println</a:t>
            </a:r>
            <a:r>
              <a:rPr lang="hu-HU" dirty="0" smtClean="0"/>
              <a:t>("Hello World!"); // Display </a:t>
            </a:r>
            <a:r>
              <a:rPr lang="hu-HU" dirty="0" err="1" smtClean="0"/>
              <a:t>the</a:t>
            </a:r>
            <a:r>
              <a:rPr lang="hu-HU" dirty="0" smtClean="0"/>
              <a:t> </a:t>
            </a:r>
            <a:r>
              <a:rPr lang="hu-HU" dirty="0" err="1" smtClean="0"/>
              <a:t>string</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715074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2023. 08. 09.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2023. 08. 09.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2023. 08. 09.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2023. 08. 09.</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racle.com/technetwork/java/langenv-14015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en/java/javase/20/docs/specs/man/java.html" TargetMode="External"/><Relationship Id="rId2" Type="http://schemas.openxmlformats.org/officeDocument/2006/relationships/hyperlink" Target="https://www.java.com/en/download/manual.jsp" TargetMode="External"/><Relationship Id="rId1" Type="http://schemas.openxmlformats.org/officeDocument/2006/relationships/slideLayout" Target="../slideLayouts/slideLayout2.xml"/><Relationship Id="rId5" Type="http://schemas.openxmlformats.org/officeDocument/2006/relationships/hyperlink" Target="https://docs.oracle.com/en/java/javase/20/docs/specs/man/javac.html" TargetMode="External"/><Relationship Id="rId4" Type="http://schemas.openxmlformats.org/officeDocument/2006/relationships/hyperlink" Target="https://www.oracle.com/java/technologies/download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a:t>Java Technology</a:t>
            </a:r>
            <a:endParaRPr lang="hu-HU" dirty="0"/>
          </a:p>
        </p:txBody>
      </p:sp>
      <p:sp>
        <p:nvSpPr>
          <p:cNvPr id="3" name="Tartalom helye 2"/>
          <p:cNvSpPr>
            <a:spLocks noGrp="1"/>
          </p:cNvSpPr>
          <p:nvPr>
            <p:ph idx="1"/>
          </p:nvPr>
        </p:nvSpPr>
        <p:spPr/>
        <p:txBody>
          <a:bodyPr/>
          <a:lstStyle/>
          <a:p>
            <a:r>
              <a:rPr lang="en-US" dirty="0" smtClean="0"/>
              <a:t>Java </a:t>
            </a:r>
            <a:r>
              <a:rPr lang="en-US" dirty="0"/>
              <a:t>technology is both a programming language and a platform.</a:t>
            </a:r>
          </a:p>
        </p:txBody>
      </p:sp>
    </p:spTree>
    <p:extLst>
      <p:ext uri="{BB962C8B-B14F-4D97-AF65-F5344CB8AC3E}">
        <p14:creationId xmlns:p14="http://schemas.microsoft.com/office/powerpoint/2010/main" val="124462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First</a:t>
            </a:r>
            <a:r>
              <a:rPr lang="hu-HU" dirty="0" smtClean="0"/>
              <a:t> </a:t>
            </a:r>
            <a:r>
              <a:rPr lang="hu-HU" dirty="0" err="1" smtClean="0"/>
              <a:t>application</a:t>
            </a:r>
            <a:r>
              <a:rPr lang="hu-HU" dirty="0" smtClean="0"/>
              <a:t> </a:t>
            </a:r>
            <a:endParaRPr lang="hu-HU" dirty="0"/>
          </a:p>
        </p:txBody>
      </p:sp>
      <p:sp>
        <p:nvSpPr>
          <p:cNvPr id="3" name="Tartalom helye 2"/>
          <p:cNvSpPr>
            <a:spLocks noGrp="1"/>
          </p:cNvSpPr>
          <p:nvPr>
            <p:ph idx="1"/>
          </p:nvPr>
        </p:nvSpPr>
        <p:spPr/>
        <p:txBody>
          <a:bodyPr>
            <a:normAutofit/>
          </a:bodyPr>
          <a:lstStyle/>
          <a:p>
            <a:r>
              <a:rPr lang="hu-HU" dirty="0" err="1" smtClean="0"/>
              <a:t>Save</a:t>
            </a:r>
            <a:r>
              <a:rPr lang="hu-HU" dirty="0" smtClean="0"/>
              <a:t> </a:t>
            </a:r>
            <a:r>
              <a:rPr lang="hu-HU" dirty="0" err="1" smtClean="0"/>
              <a:t>the</a:t>
            </a:r>
            <a:r>
              <a:rPr lang="hu-HU" dirty="0" smtClean="0"/>
              <a:t> </a:t>
            </a:r>
            <a:r>
              <a:rPr lang="hu-HU" dirty="0" err="1" smtClean="0"/>
              <a:t>code</a:t>
            </a:r>
            <a:r>
              <a:rPr lang="hu-HU" dirty="0" smtClean="0"/>
              <a:t> </a:t>
            </a:r>
            <a:r>
              <a:rPr lang="hu-HU" dirty="0" err="1" smtClean="0"/>
              <a:t>as</a:t>
            </a:r>
            <a:r>
              <a:rPr lang="hu-HU" dirty="0" smtClean="0"/>
              <a:t> HelloWorldApp.java</a:t>
            </a:r>
          </a:p>
          <a:p>
            <a:r>
              <a:rPr lang="hu-HU" dirty="0" err="1" smtClean="0"/>
              <a:t>Compile</a:t>
            </a:r>
            <a:r>
              <a:rPr lang="hu-HU" dirty="0" smtClean="0"/>
              <a:t>:</a:t>
            </a:r>
          </a:p>
          <a:p>
            <a:pPr lvl="1"/>
            <a:r>
              <a:rPr lang="hu-HU" dirty="0" err="1" smtClean="0"/>
              <a:t>javac</a:t>
            </a:r>
            <a:r>
              <a:rPr lang="hu-HU" dirty="0" smtClean="0"/>
              <a:t> HelloWorldApp.java</a:t>
            </a:r>
          </a:p>
          <a:p>
            <a:pPr lvl="1"/>
            <a:r>
              <a:rPr lang="hu-HU" dirty="0" smtClean="0"/>
              <a:t>The </a:t>
            </a:r>
            <a:r>
              <a:rPr lang="hu-HU" dirty="0" err="1" smtClean="0"/>
              <a:t>result</a:t>
            </a:r>
            <a:r>
              <a:rPr lang="hu-HU" dirty="0" smtClean="0"/>
              <a:t> is a </a:t>
            </a:r>
            <a:r>
              <a:rPr lang="hu-HU" dirty="0" err="1" smtClean="0"/>
              <a:t>HelloWorldApp.class</a:t>
            </a:r>
            <a:endParaRPr lang="hu-HU" dirty="0" smtClean="0"/>
          </a:p>
          <a:p>
            <a:r>
              <a:rPr lang="hu-HU" dirty="0" err="1" smtClean="0"/>
              <a:t>Execute</a:t>
            </a:r>
            <a:endParaRPr lang="hu-HU" dirty="0" smtClean="0"/>
          </a:p>
          <a:p>
            <a:pPr lvl="1"/>
            <a:r>
              <a:rPr lang="hu-HU" dirty="0"/>
              <a:t>j</a:t>
            </a:r>
            <a:r>
              <a:rPr lang="hu-HU" dirty="0" smtClean="0"/>
              <a:t>ava </a:t>
            </a:r>
            <a:r>
              <a:rPr lang="hu-HU" dirty="0" err="1" smtClean="0"/>
              <a:t>HelloWorldApp</a:t>
            </a:r>
            <a:endParaRPr lang="hu-HU" dirty="0"/>
          </a:p>
          <a:p>
            <a:pPr marL="0" indent="0">
              <a:buNone/>
            </a:pPr>
            <a:endParaRPr lang="hu-HU" dirty="0"/>
          </a:p>
        </p:txBody>
      </p:sp>
    </p:spTree>
    <p:extLst>
      <p:ext uri="{BB962C8B-B14F-4D97-AF65-F5344CB8AC3E}">
        <p14:creationId xmlns:p14="http://schemas.microsoft.com/office/powerpoint/2010/main" val="224722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ReadIn</a:t>
            </a:r>
            <a:r>
              <a:rPr lang="hu-HU" dirty="0" smtClean="0"/>
              <a:t> </a:t>
            </a:r>
            <a:r>
              <a:rPr lang="hu-HU" dirty="0" err="1" smtClean="0"/>
              <a:t>app</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a:t>import</a:t>
            </a:r>
            <a:r>
              <a:rPr lang="hu-HU" dirty="0"/>
              <a:t> </a:t>
            </a:r>
            <a:r>
              <a:rPr lang="hu-HU" dirty="0" err="1"/>
              <a:t>java.io.Console</a:t>
            </a:r>
            <a:r>
              <a:rPr lang="hu-HU" dirty="0"/>
              <a:t>;</a:t>
            </a:r>
          </a:p>
          <a:p>
            <a:pPr marL="0" indent="0">
              <a:buNone/>
            </a:pPr>
            <a:r>
              <a:rPr lang="hu-HU" dirty="0"/>
              <a:t/>
            </a:r>
            <a:br>
              <a:rPr lang="hu-HU" dirty="0"/>
            </a:br>
            <a:r>
              <a:rPr lang="hu-HU" b="1" dirty="0" err="1" smtClean="0"/>
              <a:t>public</a:t>
            </a:r>
            <a:r>
              <a:rPr lang="hu-HU" dirty="0" smtClean="0"/>
              <a:t> </a:t>
            </a:r>
            <a:r>
              <a:rPr lang="hu-HU" b="1" dirty="0" err="1"/>
              <a:t>class</a:t>
            </a:r>
            <a:r>
              <a:rPr lang="hu-HU" dirty="0"/>
              <a:t> </a:t>
            </a:r>
            <a:r>
              <a:rPr lang="hu-HU" dirty="0" err="1"/>
              <a:t>ReadIn</a:t>
            </a:r>
            <a:r>
              <a:rPr lang="hu-HU" dirty="0"/>
              <a:t>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Console</a:t>
            </a:r>
            <a:r>
              <a:rPr lang="hu-HU" dirty="0" smtClean="0"/>
              <a:t> </a:t>
            </a:r>
            <a:r>
              <a:rPr lang="hu-HU" dirty="0"/>
              <a:t>c=</a:t>
            </a:r>
            <a:r>
              <a:rPr lang="hu-HU" dirty="0" err="1"/>
              <a:t>System.</a:t>
            </a:r>
            <a:r>
              <a:rPr lang="hu-HU" i="1" dirty="0" err="1"/>
              <a:t>console</a:t>
            </a:r>
            <a:r>
              <a:rPr lang="hu-HU" dirty="0"/>
              <a:t>();</a:t>
            </a:r>
          </a:p>
          <a:p>
            <a:pPr marL="0" indent="0">
              <a:buNone/>
            </a:pPr>
            <a:r>
              <a:rPr lang="hu-HU" dirty="0" smtClean="0"/>
              <a:t>    </a:t>
            </a:r>
            <a:r>
              <a:rPr lang="hu-HU" dirty="0" err="1" smtClean="0"/>
              <a:t>System.</a:t>
            </a:r>
            <a:r>
              <a:rPr lang="hu-HU" b="1" i="1" dirty="0" err="1" smtClean="0"/>
              <a:t>out</a:t>
            </a:r>
            <a:r>
              <a:rPr lang="hu-HU" dirty="0" err="1" smtClean="0"/>
              <a:t>.print</a:t>
            </a:r>
            <a:r>
              <a:rPr lang="hu-HU" dirty="0"/>
              <a:t>("Kérek egy </a:t>
            </a:r>
            <a:r>
              <a:rPr lang="hu-HU" dirty="0" err="1"/>
              <a:t>sztringet</a:t>
            </a:r>
            <a:r>
              <a:rPr lang="hu-HU" dirty="0"/>
              <a:t>:");</a:t>
            </a:r>
          </a:p>
          <a:p>
            <a:pPr marL="0" indent="0">
              <a:buNone/>
            </a:pPr>
            <a:r>
              <a:rPr lang="hu-HU" dirty="0" smtClean="0"/>
              <a:t>    </a:t>
            </a:r>
            <a:r>
              <a:rPr lang="hu-HU" dirty="0" err="1" smtClean="0"/>
              <a:t>String</a:t>
            </a:r>
            <a:r>
              <a:rPr lang="hu-HU" dirty="0" smtClean="0"/>
              <a:t> </a:t>
            </a:r>
            <a:r>
              <a:rPr lang="hu-HU" dirty="0"/>
              <a:t>v=</a:t>
            </a:r>
            <a:r>
              <a:rPr lang="hu-HU" dirty="0" err="1"/>
              <a:t>c.readLine</a:t>
            </a:r>
            <a:r>
              <a:rPr lang="hu-HU" dirty="0"/>
              <a:t>();</a:t>
            </a:r>
          </a:p>
          <a:p>
            <a:pPr marL="0" indent="0">
              <a:buNone/>
            </a:pPr>
            <a:r>
              <a:rPr lang="hu-HU" dirty="0" smtClean="0"/>
              <a:t>    </a:t>
            </a:r>
            <a:r>
              <a:rPr lang="hu-HU" dirty="0" err="1" smtClean="0"/>
              <a:t>System.</a:t>
            </a:r>
            <a:r>
              <a:rPr lang="hu-HU" b="1" i="1" dirty="0" err="1" smtClean="0"/>
              <a:t>out</a:t>
            </a:r>
            <a:r>
              <a:rPr lang="hu-HU" dirty="0" err="1" smtClean="0"/>
              <a:t>.println</a:t>
            </a:r>
            <a:r>
              <a:rPr lang="hu-HU" dirty="0"/>
              <a:t>("Ez volt:"+v);</a:t>
            </a:r>
          </a:p>
          <a:p>
            <a:pPr marL="0" indent="0">
              <a:buNone/>
            </a:pPr>
            <a:r>
              <a:rPr lang="hu-HU" dirty="0" smtClean="0"/>
              <a:t>  }</a:t>
            </a:r>
            <a:endParaRPr lang="hu-HU" dirty="0"/>
          </a:p>
          <a:p>
            <a:pPr marL="0" indent="0">
              <a:buNone/>
            </a:pPr>
            <a:r>
              <a:rPr lang="hu-HU" dirty="0" smtClean="0"/>
              <a:t>}</a:t>
            </a:r>
            <a:r>
              <a:rPr lang="hu-HU" dirty="0"/>
              <a:t/>
            </a:r>
            <a:br>
              <a:rPr lang="hu-HU" dirty="0"/>
            </a:br>
            <a:endParaRPr lang="hu-HU" dirty="0"/>
          </a:p>
        </p:txBody>
      </p:sp>
    </p:spTree>
    <p:extLst>
      <p:ext uri="{BB962C8B-B14F-4D97-AF65-F5344CB8AC3E}">
        <p14:creationId xmlns:p14="http://schemas.microsoft.com/office/powerpoint/2010/main" val="4418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ReadIn</a:t>
            </a:r>
            <a:r>
              <a:rPr lang="hu-HU" dirty="0" smtClean="0"/>
              <a:t> </a:t>
            </a:r>
            <a:r>
              <a:rPr lang="hu-HU" dirty="0" err="1" smtClean="0"/>
              <a:t>app</a:t>
            </a:r>
            <a:r>
              <a:rPr lang="hu-HU" dirty="0" smtClean="0"/>
              <a:t> </a:t>
            </a:r>
            <a:endParaRPr lang="hu-HU" dirty="0"/>
          </a:p>
        </p:txBody>
      </p:sp>
      <p:sp>
        <p:nvSpPr>
          <p:cNvPr id="3" name="Tartalom helye 2"/>
          <p:cNvSpPr>
            <a:spLocks noGrp="1"/>
          </p:cNvSpPr>
          <p:nvPr>
            <p:ph idx="1"/>
          </p:nvPr>
        </p:nvSpPr>
        <p:spPr/>
        <p:txBody>
          <a:bodyPr>
            <a:normAutofit/>
          </a:bodyPr>
          <a:lstStyle/>
          <a:p>
            <a:r>
              <a:rPr lang="hu-HU" dirty="0" err="1" smtClean="0"/>
              <a:t>Save</a:t>
            </a:r>
            <a:r>
              <a:rPr lang="hu-HU" dirty="0" smtClean="0"/>
              <a:t> </a:t>
            </a:r>
            <a:r>
              <a:rPr lang="hu-HU" dirty="0" err="1" smtClean="0"/>
              <a:t>the</a:t>
            </a:r>
            <a:r>
              <a:rPr lang="hu-HU" dirty="0" smtClean="0"/>
              <a:t> </a:t>
            </a:r>
            <a:r>
              <a:rPr lang="hu-HU" dirty="0" err="1" smtClean="0"/>
              <a:t>code</a:t>
            </a:r>
            <a:r>
              <a:rPr lang="hu-HU" dirty="0" smtClean="0"/>
              <a:t> </a:t>
            </a:r>
            <a:r>
              <a:rPr lang="hu-HU" dirty="0" err="1" smtClean="0"/>
              <a:t>as</a:t>
            </a:r>
            <a:r>
              <a:rPr lang="hu-HU" dirty="0" smtClean="0"/>
              <a:t> ReadIn.java</a:t>
            </a:r>
          </a:p>
          <a:p>
            <a:r>
              <a:rPr lang="hu-HU" dirty="0" err="1" smtClean="0"/>
              <a:t>Compile</a:t>
            </a:r>
            <a:r>
              <a:rPr lang="hu-HU" dirty="0" smtClean="0"/>
              <a:t>:</a:t>
            </a:r>
          </a:p>
          <a:p>
            <a:r>
              <a:rPr lang="hu-HU" dirty="0" err="1" smtClean="0"/>
              <a:t>Execute</a:t>
            </a:r>
            <a:endParaRPr lang="hu-HU" dirty="0" smtClean="0"/>
          </a:p>
        </p:txBody>
      </p:sp>
    </p:spTree>
    <p:extLst>
      <p:ext uri="{BB962C8B-B14F-4D97-AF65-F5344CB8AC3E}">
        <p14:creationId xmlns:p14="http://schemas.microsoft.com/office/powerpoint/2010/main" val="418635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ReadIn2 </a:t>
            </a:r>
            <a:r>
              <a:rPr lang="hu-HU" dirty="0" err="1" smtClean="0"/>
              <a:t>app</a:t>
            </a:r>
            <a:endParaRPr lang="hu-HU" dirty="0"/>
          </a:p>
        </p:txBody>
      </p:sp>
      <p:sp>
        <p:nvSpPr>
          <p:cNvPr id="3" name="Tartalom helye 2"/>
          <p:cNvSpPr>
            <a:spLocks noGrp="1"/>
          </p:cNvSpPr>
          <p:nvPr>
            <p:ph idx="1"/>
          </p:nvPr>
        </p:nvSpPr>
        <p:spPr/>
        <p:txBody>
          <a:bodyPr>
            <a:normAutofit fontScale="70000" lnSpcReduction="20000"/>
          </a:bodyPr>
          <a:lstStyle/>
          <a:p>
            <a:pPr marL="0" indent="0">
              <a:buNone/>
            </a:pPr>
            <a:r>
              <a:rPr lang="hu-HU" b="1" dirty="0"/>
              <a:t>import</a:t>
            </a:r>
            <a:r>
              <a:rPr lang="hu-HU" dirty="0"/>
              <a:t> </a:t>
            </a:r>
            <a:r>
              <a:rPr lang="hu-HU" dirty="0" err="1"/>
              <a:t>java.io.Console</a:t>
            </a:r>
            <a:r>
              <a:rPr lang="hu-HU" dirty="0"/>
              <a:t>;</a:t>
            </a:r>
          </a:p>
          <a:p>
            <a:pPr marL="0" indent="0">
              <a:buNone/>
            </a:pPr>
            <a:r>
              <a:rPr lang="hu-HU" dirty="0"/>
              <a:t/>
            </a:r>
            <a:br>
              <a:rPr lang="hu-HU" dirty="0"/>
            </a:br>
            <a:r>
              <a:rPr lang="hu-HU" b="1" dirty="0" err="1" smtClean="0"/>
              <a:t>public</a:t>
            </a:r>
            <a:r>
              <a:rPr lang="hu-HU" dirty="0" smtClean="0"/>
              <a:t> </a:t>
            </a:r>
            <a:r>
              <a:rPr lang="hu-HU" b="1" dirty="0" err="1"/>
              <a:t>class</a:t>
            </a:r>
            <a:r>
              <a:rPr lang="hu-HU" dirty="0"/>
              <a:t> </a:t>
            </a:r>
            <a:r>
              <a:rPr lang="hu-HU" dirty="0" smtClean="0"/>
              <a:t>ReadIn2 </a:t>
            </a:r>
            <a:r>
              <a:rPr lang="hu-HU" dirty="0"/>
              <a:t>{</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Console</a:t>
            </a:r>
            <a:r>
              <a:rPr lang="hu-HU" dirty="0" smtClean="0"/>
              <a:t> </a:t>
            </a:r>
            <a:r>
              <a:rPr lang="hu-HU" dirty="0"/>
              <a:t>c=</a:t>
            </a:r>
            <a:r>
              <a:rPr lang="hu-HU" dirty="0" err="1"/>
              <a:t>System.</a:t>
            </a:r>
            <a:r>
              <a:rPr lang="hu-HU" i="1" dirty="0" err="1"/>
              <a:t>console</a:t>
            </a:r>
            <a:r>
              <a:rPr lang="hu-HU" dirty="0" smtClean="0"/>
              <a:t>();</a:t>
            </a:r>
          </a:p>
          <a:p>
            <a:pPr marL="0" indent="0">
              <a:buNone/>
            </a:pPr>
            <a:r>
              <a:rPr lang="hu-HU" b="1" dirty="0" smtClean="0"/>
              <a:t>    </a:t>
            </a:r>
            <a:r>
              <a:rPr lang="hu-HU" b="1" dirty="0" err="1" smtClean="0"/>
              <a:t>while</a:t>
            </a:r>
            <a:r>
              <a:rPr lang="hu-HU" dirty="0" smtClean="0"/>
              <a:t> </a:t>
            </a:r>
            <a:r>
              <a:rPr lang="hu-HU" dirty="0"/>
              <a:t>(</a:t>
            </a:r>
            <a:r>
              <a:rPr lang="hu-HU" b="1" dirty="0" err="1"/>
              <a:t>true</a:t>
            </a:r>
            <a:r>
              <a:rPr lang="hu-HU" dirty="0"/>
              <a:t>) {</a:t>
            </a:r>
          </a:p>
          <a:p>
            <a:pPr marL="0" indent="0">
              <a:buNone/>
            </a:pPr>
            <a:r>
              <a:rPr lang="hu-HU" dirty="0" smtClean="0"/>
              <a:t>      </a:t>
            </a:r>
            <a:r>
              <a:rPr lang="hu-HU" dirty="0" err="1" smtClean="0"/>
              <a:t>System.</a:t>
            </a:r>
            <a:r>
              <a:rPr lang="hu-HU" b="1" i="1" dirty="0" err="1" smtClean="0"/>
              <a:t>out</a:t>
            </a:r>
            <a:r>
              <a:rPr lang="hu-HU" dirty="0" err="1" smtClean="0"/>
              <a:t>.print</a:t>
            </a:r>
            <a:r>
              <a:rPr lang="hu-HU" dirty="0"/>
              <a:t>("Kérek egy </a:t>
            </a:r>
            <a:r>
              <a:rPr lang="hu-HU" dirty="0" err="1"/>
              <a:t>sztringet</a:t>
            </a:r>
            <a:r>
              <a:rPr lang="hu-HU" dirty="0"/>
              <a:t>:");</a:t>
            </a:r>
          </a:p>
          <a:p>
            <a:pPr marL="0" indent="0">
              <a:buNone/>
            </a:pPr>
            <a:r>
              <a:rPr lang="hu-HU" dirty="0" smtClean="0"/>
              <a:t>      </a:t>
            </a:r>
            <a:r>
              <a:rPr lang="hu-HU" dirty="0" err="1" smtClean="0"/>
              <a:t>String</a:t>
            </a:r>
            <a:r>
              <a:rPr lang="hu-HU" dirty="0" smtClean="0"/>
              <a:t> </a:t>
            </a:r>
            <a:r>
              <a:rPr lang="hu-HU" dirty="0"/>
              <a:t>v=</a:t>
            </a:r>
            <a:r>
              <a:rPr lang="hu-HU" dirty="0" err="1"/>
              <a:t>c.readLine</a:t>
            </a:r>
            <a:r>
              <a:rPr lang="hu-HU" dirty="0" smtClean="0"/>
              <a:t>();</a:t>
            </a:r>
          </a:p>
          <a:p>
            <a:pPr marL="0" indent="0">
              <a:buNone/>
            </a:pPr>
            <a:r>
              <a:rPr lang="hu-HU" b="1" dirty="0"/>
              <a:t> </a:t>
            </a:r>
            <a:r>
              <a:rPr lang="hu-HU" b="1" dirty="0" smtClean="0"/>
              <a:t>     </a:t>
            </a:r>
            <a:r>
              <a:rPr lang="hu-HU" b="1" dirty="0" err="1" smtClean="0"/>
              <a:t>if</a:t>
            </a:r>
            <a:r>
              <a:rPr lang="hu-HU" dirty="0" smtClean="0"/>
              <a:t> </a:t>
            </a:r>
            <a:r>
              <a:rPr lang="hu-HU" dirty="0"/>
              <a:t>(v==</a:t>
            </a:r>
            <a:r>
              <a:rPr lang="hu-HU" b="1" dirty="0"/>
              <a:t>null</a:t>
            </a:r>
            <a:r>
              <a:rPr lang="hu-HU" dirty="0"/>
              <a:t>) </a:t>
            </a:r>
            <a:r>
              <a:rPr lang="hu-HU" b="1" dirty="0" err="1"/>
              <a:t>break</a:t>
            </a:r>
            <a:r>
              <a:rPr lang="hu-HU" dirty="0" smtClean="0"/>
              <a:t>;</a:t>
            </a:r>
            <a:endParaRPr lang="hu-HU" dirty="0"/>
          </a:p>
          <a:p>
            <a:pPr marL="0" indent="0">
              <a:buNone/>
            </a:pPr>
            <a:r>
              <a:rPr lang="hu-HU" dirty="0" smtClean="0"/>
              <a:t>      </a:t>
            </a:r>
            <a:r>
              <a:rPr lang="hu-HU" dirty="0" err="1" smtClean="0"/>
              <a:t>System.</a:t>
            </a:r>
            <a:r>
              <a:rPr lang="hu-HU" b="1" i="1" dirty="0" err="1" smtClean="0"/>
              <a:t>out</a:t>
            </a:r>
            <a:r>
              <a:rPr lang="hu-HU" dirty="0" err="1" smtClean="0"/>
              <a:t>.println</a:t>
            </a:r>
            <a:r>
              <a:rPr lang="hu-HU" dirty="0"/>
              <a:t>("Ez volt:"+v</a:t>
            </a:r>
            <a:r>
              <a:rPr lang="hu-HU" dirty="0" smtClean="0"/>
              <a:t>);</a:t>
            </a:r>
            <a:endParaRPr lang="hu-HU" dirty="0"/>
          </a:p>
          <a:p>
            <a:pPr marL="0" indent="0">
              <a:buNone/>
            </a:pPr>
            <a:r>
              <a:rPr lang="hu-HU" dirty="0" smtClean="0"/>
              <a:t>    }</a:t>
            </a:r>
            <a:endParaRPr lang="hu-HU" dirty="0"/>
          </a:p>
          <a:p>
            <a:pPr marL="0" indent="0">
              <a:buNone/>
            </a:pPr>
            <a:r>
              <a:rPr lang="hu-HU" dirty="0" smtClean="0"/>
              <a:t>  }</a:t>
            </a:r>
            <a:endParaRPr lang="hu-HU" dirty="0"/>
          </a:p>
          <a:p>
            <a:pPr marL="0" indent="0">
              <a:buNone/>
            </a:pPr>
            <a:r>
              <a:rPr lang="hu-HU" dirty="0" smtClean="0"/>
              <a:t>}</a:t>
            </a:r>
            <a:endParaRPr lang="hu-HU" dirty="0"/>
          </a:p>
          <a:p>
            <a:pPr marL="0" indent="0">
              <a:buNone/>
            </a:pPr>
            <a:r>
              <a:rPr lang="hu-HU" dirty="0"/>
              <a:t/>
            </a:r>
            <a:br>
              <a:rPr lang="hu-HU" dirty="0"/>
            </a:br>
            <a:r>
              <a:rPr lang="hu-HU" dirty="0" smtClean="0"/>
              <a:t>Kilépni parancssorban a </a:t>
            </a:r>
            <a:r>
              <a:rPr lang="hu-HU" dirty="0" err="1" smtClean="0"/>
              <a:t>Ctrl+Z</a:t>
            </a:r>
            <a:r>
              <a:rPr lang="hu-HU" dirty="0" smtClean="0"/>
              <a:t>, </a:t>
            </a:r>
            <a:r>
              <a:rPr lang="hu-HU" dirty="0" err="1" smtClean="0"/>
              <a:t>Ctrl+C</a:t>
            </a:r>
            <a:r>
              <a:rPr lang="hu-HU" dirty="0" smtClean="0"/>
              <a:t>, </a:t>
            </a:r>
            <a:r>
              <a:rPr lang="hu-HU" dirty="0" err="1" smtClean="0"/>
              <a:t>Ctrl+D</a:t>
            </a:r>
            <a:r>
              <a:rPr lang="hu-HU" dirty="0" smtClean="0"/>
              <a:t> (UNIX) egyikével lehet.</a:t>
            </a:r>
            <a:endParaRPr lang="hu-HU" dirty="0"/>
          </a:p>
        </p:txBody>
      </p:sp>
    </p:spTree>
    <p:extLst>
      <p:ext uri="{BB962C8B-B14F-4D97-AF65-F5344CB8AC3E}">
        <p14:creationId xmlns:p14="http://schemas.microsoft.com/office/powerpoint/2010/main" val="79456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normAutofit fontScale="90000"/>
          </a:bodyPr>
          <a:lstStyle/>
          <a:p>
            <a:r>
              <a:rPr lang="hu-HU" dirty="0" err="1"/>
              <a:t>p</a:t>
            </a:r>
            <a:r>
              <a:rPr lang="hu-HU" dirty="0" err="1" smtClean="0"/>
              <a:t>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a:t>
            </a:r>
            <a:endParaRPr lang="hu-HU" dirty="0"/>
          </a:p>
        </p:txBody>
      </p:sp>
      <p:sp>
        <p:nvSpPr>
          <p:cNvPr id="6" name="Tartalom helye 5"/>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hu-HU" altLang="hu-HU" sz="2400" dirty="0">
                <a:solidFill>
                  <a:srgbClr val="000000"/>
                </a:solidFill>
                <a:latin typeface="Times New Roman" panose="02020603050405020304" pitchFamily="18" charset="0"/>
                <a:cs typeface="Times New Roman" panose="02020603050405020304" pitchFamily="18" charset="0"/>
              </a:rPr>
              <a:t>In </a:t>
            </a:r>
            <a:r>
              <a:rPr lang="hu-HU" altLang="hu-HU" sz="2400" dirty="0" err="1">
                <a:solidFill>
                  <a:srgbClr val="000000"/>
                </a:solidFill>
                <a:latin typeface="Times New Roman" panose="02020603050405020304" pitchFamily="18" charset="0"/>
                <a:cs typeface="Times New Roman" panose="02020603050405020304" pitchFamily="18" charset="0"/>
              </a:rPr>
              <a:t>the</a:t>
            </a:r>
            <a:r>
              <a:rPr lang="hu-HU" altLang="hu-HU" sz="2400" dirty="0">
                <a:solidFill>
                  <a:srgbClr val="000000"/>
                </a:solidFill>
                <a:latin typeface="Times New Roman" panose="02020603050405020304" pitchFamily="18" charset="0"/>
                <a:cs typeface="Times New Roman" panose="02020603050405020304" pitchFamily="18" charset="0"/>
              </a:rPr>
              <a:t> Java </a:t>
            </a:r>
            <a:r>
              <a:rPr lang="hu-HU" altLang="hu-HU" sz="2400" dirty="0" err="1">
                <a:solidFill>
                  <a:srgbClr val="000000"/>
                </a:solidFill>
                <a:latin typeface="Times New Roman" panose="02020603050405020304" pitchFamily="18" charset="0"/>
                <a:cs typeface="Times New Roman" panose="02020603050405020304" pitchFamily="18" charset="0"/>
              </a:rPr>
              <a:t>programming</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language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every</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application</a:t>
            </a:r>
            <a:r>
              <a:rPr lang="hu-HU" altLang="hu-HU" sz="2400" dirty="0">
                <a:solidFill>
                  <a:srgbClr val="000000"/>
                </a:solidFill>
                <a:latin typeface="Times New Roman" panose="02020603050405020304" pitchFamily="18" charset="0"/>
                <a:cs typeface="Times New Roman" panose="02020603050405020304" pitchFamily="18" charset="0"/>
              </a:rPr>
              <a:t> must </a:t>
            </a:r>
            <a:r>
              <a:rPr lang="hu-HU" altLang="hu-HU" sz="2400" dirty="0" err="1">
                <a:solidFill>
                  <a:srgbClr val="000000"/>
                </a:solidFill>
                <a:latin typeface="Times New Roman" panose="02020603050405020304" pitchFamily="18" charset="0"/>
                <a:cs typeface="Times New Roman" panose="02020603050405020304" pitchFamily="18" charset="0"/>
              </a:rPr>
              <a:t>contain</a:t>
            </a:r>
            <a:r>
              <a:rPr lang="hu-HU" altLang="hu-HU" sz="2400" dirty="0">
                <a:solidFill>
                  <a:srgbClr val="000000"/>
                </a:solidFill>
                <a:latin typeface="Times New Roman" panose="02020603050405020304" pitchFamily="18" charset="0"/>
                <a:cs typeface="Times New Roman" panose="02020603050405020304" pitchFamily="18" charset="0"/>
              </a:rPr>
              <a:t> a </a:t>
            </a:r>
            <a:r>
              <a:rPr lang="hu-HU" altLang="hu-HU" sz="2400" b="1" dirty="0">
                <a:solidFill>
                  <a:srgbClr val="000000"/>
                </a:solidFill>
                <a:latin typeface="Times New Roman" panose="02020603050405020304" pitchFamily="18" charset="0"/>
                <a:cs typeface="Times New Roman" panose="02020603050405020304" pitchFamily="18" charset="0"/>
              </a:rPr>
              <a:t>main</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method</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whose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signature</a:t>
            </a:r>
            <a:r>
              <a:rPr lang="hu-HU" altLang="hu-HU" sz="2400" dirty="0">
                <a:solidFill>
                  <a:srgbClr val="000000"/>
                </a:solidFill>
                <a:latin typeface="Times New Roman" panose="02020603050405020304" pitchFamily="18" charset="0"/>
                <a:cs typeface="Times New Roman" panose="02020603050405020304" pitchFamily="18" charset="0"/>
              </a:rPr>
              <a:t> is:</a:t>
            </a:r>
            <a:endParaRPr lang="hu-HU" altLang="hu-HU"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hu-HU" altLang="hu-HU" sz="2400" b="1" dirty="0" err="1">
                <a:solidFill>
                  <a:srgbClr val="000000"/>
                </a:solidFill>
                <a:latin typeface="Times New Roman" panose="02020603050405020304" pitchFamily="18" charset="0"/>
                <a:cs typeface="Times New Roman" panose="02020603050405020304" pitchFamily="18" charset="0"/>
              </a:rPr>
              <a:t>public</a:t>
            </a:r>
            <a:r>
              <a:rPr lang="hu-HU" altLang="hu-HU" sz="2400" b="1" dirty="0">
                <a:solidFill>
                  <a:srgbClr val="000000"/>
                </a:solidFill>
                <a:latin typeface="Times New Roman" panose="02020603050405020304" pitchFamily="18" charset="0"/>
                <a:cs typeface="Times New Roman" panose="02020603050405020304" pitchFamily="18" charset="0"/>
              </a:rPr>
              <a:t> </a:t>
            </a:r>
            <a:r>
              <a:rPr lang="hu-HU" altLang="hu-HU" sz="2400" b="1" dirty="0" err="1">
                <a:solidFill>
                  <a:srgbClr val="000000"/>
                </a:solidFill>
                <a:latin typeface="Times New Roman" panose="02020603050405020304" pitchFamily="18" charset="0"/>
                <a:cs typeface="Times New Roman" panose="02020603050405020304" pitchFamily="18" charset="0"/>
              </a:rPr>
              <a:t>static</a:t>
            </a:r>
            <a:r>
              <a:rPr lang="hu-HU" altLang="hu-HU" sz="2400" b="1" dirty="0">
                <a:solidFill>
                  <a:srgbClr val="000000"/>
                </a:solidFill>
                <a:latin typeface="Times New Roman" panose="02020603050405020304" pitchFamily="18" charset="0"/>
                <a:cs typeface="Times New Roman" panose="02020603050405020304" pitchFamily="18" charset="0"/>
              </a:rPr>
              <a:t> </a:t>
            </a:r>
            <a:r>
              <a:rPr lang="hu-HU" altLang="hu-HU" sz="2400" b="1" dirty="0" err="1">
                <a:solidFill>
                  <a:srgbClr val="000000"/>
                </a:solidFill>
                <a:latin typeface="Times New Roman" panose="02020603050405020304" pitchFamily="18" charset="0"/>
                <a:cs typeface="Times New Roman" panose="02020603050405020304" pitchFamily="18" charset="0"/>
              </a:rPr>
              <a:t>void</a:t>
            </a:r>
            <a:r>
              <a:rPr lang="hu-HU" altLang="hu-HU" sz="2400" b="1" dirty="0">
                <a:solidFill>
                  <a:srgbClr val="000000"/>
                </a:solidFill>
                <a:latin typeface="Times New Roman" panose="02020603050405020304" pitchFamily="18" charset="0"/>
                <a:cs typeface="Times New Roman" panose="02020603050405020304" pitchFamily="18" charset="0"/>
              </a:rPr>
              <a:t> main(</a:t>
            </a:r>
            <a:r>
              <a:rPr lang="hu-HU" altLang="hu-HU" sz="2400" b="1" dirty="0" err="1">
                <a:solidFill>
                  <a:srgbClr val="000000"/>
                </a:solidFill>
                <a:latin typeface="Times New Roman" panose="02020603050405020304" pitchFamily="18" charset="0"/>
                <a:cs typeface="Times New Roman" panose="02020603050405020304" pitchFamily="18" charset="0"/>
              </a:rPr>
              <a:t>String</a:t>
            </a:r>
            <a:r>
              <a:rPr lang="hu-HU" altLang="hu-HU" sz="2400" b="1" dirty="0">
                <a:solidFill>
                  <a:srgbClr val="000000"/>
                </a:solidFill>
                <a:latin typeface="Times New Roman" panose="02020603050405020304" pitchFamily="18" charset="0"/>
                <a:cs typeface="Times New Roman" panose="02020603050405020304" pitchFamily="18" charset="0"/>
              </a:rPr>
              <a:t>[] </a:t>
            </a:r>
            <a:r>
              <a:rPr lang="hu-HU" altLang="hu-HU" sz="2400" b="1" dirty="0" err="1">
                <a:solidFill>
                  <a:srgbClr val="000000"/>
                </a:solidFill>
                <a:latin typeface="Times New Roman" panose="02020603050405020304" pitchFamily="18" charset="0"/>
                <a:cs typeface="Times New Roman" panose="02020603050405020304" pitchFamily="18" charset="0"/>
              </a:rPr>
              <a:t>args</a:t>
            </a:r>
            <a:r>
              <a:rPr lang="hu-HU" altLang="hu-HU" sz="2400" b="1" dirty="0">
                <a:solidFill>
                  <a:srgbClr val="000000"/>
                </a:solidFill>
                <a:latin typeface="Times New Roman" panose="02020603050405020304" pitchFamily="18" charset="0"/>
                <a:cs typeface="Times New Roman" panose="02020603050405020304" pitchFamily="18" charset="0"/>
              </a:rPr>
              <a:t>) </a:t>
            </a:r>
            <a:endParaRPr lang="hu-HU" altLang="hu-HU" sz="240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hu-HU" altLang="hu-HU" sz="24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hu-HU" altLang="hu-HU" sz="2400" dirty="0" smtClean="0">
                <a:solidFill>
                  <a:srgbClr val="000000"/>
                </a:solidFill>
                <a:latin typeface="Times New Roman" panose="02020603050405020304" pitchFamily="18" charset="0"/>
                <a:cs typeface="Times New Roman" panose="02020603050405020304" pitchFamily="18" charset="0"/>
              </a:rPr>
              <a:t>The</a:t>
            </a:r>
            <a:r>
              <a:rPr lang="hu-HU" altLang="hu-HU" sz="2400" dirty="0">
                <a:solidFill>
                  <a:srgbClr val="000000"/>
                </a:solidFill>
                <a:latin typeface="Times New Roman" panose="02020603050405020304" pitchFamily="18" charset="0"/>
                <a:cs typeface="Times New Roman" panose="02020603050405020304" pitchFamily="18" charset="0"/>
              </a:rPr>
              <a:t> main </a:t>
            </a:r>
            <a:r>
              <a:rPr lang="hu-HU" altLang="hu-HU" sz="2400" dirty="0" err="1">
                <a:solidFill>
                  <a:srgbClr val="000000"/>
                </a:solidFill>
                <a:latin typeface="Times New Roman" panose="02020603050405020304" pitchFamily="18" charset="0"/>
                <a:cs typeface="Times New Roman" panose="02020603050405020304" pitchFamily="18" charset="0"/>
              </a:rPr>
              <a:t>method</a:t>
            </a:r>
            <a:r>
              <a:rPr lang="hu-HU" altLang="hu-HU" sz="2400" dirty="0">
                <a:solidFill>
                  <a:srgbClr val="000000"/>
                </a:solidFill>
                <a:latin typeface="Times New Roman" panose="02020603050405020304" pitchFamily="18" charset="0"/>
                <a:cs typeface="Times New Roman" panose="02020603050405020304" pitchFamily="18" charset="0"/>
              </a:rPr>
              <a:t> is </a:t>
            </a:r>
            <a:r>
              <a:rPr lang="hu-HU" altLang="hu-HU" sz="2400" dirty="0" err="1" smtClean="0">
                <a:solidFill>
                  <a:srgbClr val="000000"/>
                </a:solidFill>
                <a:latin typeface="Times New Roman" panose="02020603050405020304" pitchFamily="18" charset="0"/>
                <a:cs typeface="Times New Roman" panose="02020603050405020304" pitchFamily="18" charset="0"/>
              </a:rPr>
              <a:t>the</a:t>
            </a:r>
            <a:r>
              <a:rPr lang="hu-HU" altLang="hu-HU" sz="2400" dirty="0" smtClean="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entry</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point</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for</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your</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application</a:t>
            </a:r>
            <a:r>
              <a:rPr lang="hu-HU" altLang="hu-HU" sz="2400" dirty="0">
                <a:solidFill>
                  <a:srgbClr val="000000"/>
                </a:solidFill>
                <a:latin typeface="Times New Roman" panose="02020603050405020304" pitchFamily="18" charset="0"/>
                <a:cs typeface="Times New Roman" panose="02020603050405020304" pitchFamily="18" charset="0"/>
              </a:rPr>
              <a:t> and </a:t>
            </a:r>
            <a:r>
              <a:rPr lang="hu-HU" altLang="hu-HU" sz="2400" dirty="0" err="1">
                <a:solidFill>
                  <a:srgbClr val="000000"/>
                </a:solidFill>
                <a:latin typeface="Times New Roman" panose="02020603050405020304" pitchFamily="18" charset="0"/>
                <a:cs typeface="Times New Roman" panose="02020603050405020304" pitchFamily="18" charset="0"/>
              </a:rPr>
              <a:t>will</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subsequently</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invoke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all</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the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other</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methods</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required</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by</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your</a:t>
            </a:r>
            <a:r>
              <a:rPr lang="hu-HU" altLang="hu-HU" sz="2400" dirty="0">
                <a:solidFill>
                  <a:srgbClr val="000000"/>
                </a:solidFill>
                <a:latin typeface="Times New Roman" panose="02020603050405020304" pitchFamily="18" charset="0"/>
                <a:cs typeface="Times New Roman" panose="02020603050405020304" pitchFamily="18" charset="0"/>
              </a:rPr>
              <a:t> program</a:t>
            </a:r>
            <a:r>
              <a:rPr lang="hu-HU" altLang="hu-HU" sz="2400" dirty="0" smtClean="0">
                <a:solidFill>
                  <a:srgbClr val="00000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hu-HU" altLang="hu-HU"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hu-HU" altLang="hu-HU" sz="2400" dirty="0">
                <a:solidFill>
                  <a:srgbClr val="000000"/>
                </a:solidFill>
                <a:latin typeface="Times New Roman" panose="02020603050405020304" pitchFamily="18" charset="0"/>
                <a:cs typeface="Times New Roman" panose="02020603050405020304" pitchFamily="18" charset="0"/>
              </a:rPr>
              <a:t>The main </a:t>
            </a:r>
            <a:r>
              <a:rPr lang="hu-HU" altLang="hu-HU" sz="2400" dirty="0" err="1">
                <a:solidFill>
                  <a:srgbClr val="000000"/>
                </a:solidFill>
                <a:latin typeface="Times New Roman" panose="02020603050405020304" pitchFamily="18" charset="0"/>
                <a:cs typeface="Times New Roman" panose="02020603050405020304" pitchFamily="18" charset="0"/>
              </a:rPr>
              <a:t>method</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accepts</a:t>
            </a:r>
            <a:r>
              <a:rPr lang="hu-HU" altLang="hu-HU" sz="2400" dirty="0">
                <a:solidFill>
                  <a:srgbClr val="000000"/>
                </a:solidFill>
                <a:latin typeface="Times New Roman" panose="02020603050405020304" pitchFamily="18" charset="0"/>
                <a:cs typeface="Times New Roman" panose="02020603050405020304" pitchFamily="18" charset="0"/>
              </a:rPr>
              <a:t> a </a:t>
            </a:r>
            <a:r>
              <a:rPr lang="hu-HU" altLang="hu-HU" sz="2400" dirty="0" err="1">
                <a:solidFill>
                  <a:srgbClr val="000000"/>
                </a:solidFill>
                <a:latin typeface="Times New Roman" panose="02020603050405020304" pitchFamily="18" charset="0"/>
                <a:cs typeface="Times New Roman" panose="02020603050405020304" pitchFamily="18" charset="0"/>
              </a:rPr>
              <a:t>single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argument</a:t>
            </a:r>
            <a:r>
              <a:rPr lang="hu-HU" altLang="hu-HU" sz="2400" dirty="0">
                <a:solidFill>
                  <a:srgbClr val="000000"/>
                </a:solidFill>
                <a:latin typeface="Times New Roman" panose="02020603050405020304" pitchFamily="18" charset="0"/>
                <a:cs typeface="Times New Roman" panose="02020603050405020304" pitchFamily="18" charset="0"/>
              </a:rPr>
              <a:t>: an </a:t>
            </a:r>
            <a:r>
              <a:rPr lang="hu-HU" altLang="hu-HU" sz="2400" dirty="0" err="1">
                <a:solidFill>
                  <a:srgbClr val="000000"/>
                </a:solidFill>
                <a:latin typeface="Times New Roman" panose="02020603050405020304" pitchFamily="18" charset="0"/>
                <a:cs typeface="Times New Roman" panose="02020603050405020304" pitchFamily="18" charset="0"/>
              </a:rPr>
              <a:t>array</a:t>
            </a:r>
            <a:r>
              <a:rPr lang="hu-HU" altLang="hu-HU" sz="2400" dirty="0">
                <a:solidFill>
                  <a:srgbClr val="000000"/>
                </a:solidFill>
                <a:latin typeface="Times New Roman" panose="02020603050405020304" pitchFamily="18" charset="0"/>
                <a:cs typeface="Times New Roman" panose="02020603050405020304" pitchFamily="18" charset="0"/>
              </a:rPr>
              <a:t> of </a:t>
            </a:r>
            <a:r>
              <a:rPr lang="hu-HU" altLang="hu-HU" sz="2400" dirty="0" err="1">
                <a:solidFill>
                  <a:srgbClr val="000000"/>
                </a:solidFill>
                <a:latin typeface="Times New Roman" panose="02020603050405020304" pitchFamily="18" charset="0"/>
                <a:cs typeface="Times New Roman" panose="02020603050405020304" pitchFamily="18" charset="0"/>
              </a:rPr>
              <a:t>elements</a:t>
            </a:r>
            <a:r>
              <a:rPr lang="hu-HU" altLang="hu-HU" sz="2400" dirty="0">
                <a:solidFill>
                  <a:srgbClr val="000000"/>
                </a:solidFill>
                <a:latin typeface="Times New Roman" panose="02020603050405020304" pitchFamily="18" charset="0"/>
                <a:cs typeface="Times New Roman" panose="02020603050405020304" pitchFamily="18" charset="0"/>
              </a:rPr>
              <a:t> of </a:t>
            </a:r>
            <a:r>
              <a:rPr lang="hu-HU" altLang="hu-HU" sz="2400" dirty="0" err="1">
                <a:solidFill>
                  <a:srgbClr val="000000"/>
                </a:solidFill>
                <a:latin typeface="Times New Roman" panose="02020603050405020304" pitchFamily="18" charset="0"/>
                <a:cs typeface="Times New Roman" panose="02020603050405020304" pitchFamily="18" charset="0"/>
              </a:rPr>
              <a:t>type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String</a:t>
            </a:r>
            <a:r>
              <a:rPr lang="hu-HU" altLang="hu-HU" sz="2400" dirty="0">
                <a:solidFill>
                  <a:srgbClr val="000000"/>
                </a:solidFill>
                <a:latin typeface="Times New Roman" panose="02020603050405020304" pitchFamily="18" charset="0"/>
                <a:cs typeface="Times New Roman" panose="02020603050405020304" pitchFamily="18" charset="0"/>
              </a:rPr>
              <a:t>.</a:t>
            </a:r>
            <a:endParaRPr lang="hu-HU" altLang="hu-HU"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hu-HU" altLang="hu-HU" sz="2400" dirty="0" err="1" smtClean="0">
                <a:solidFill>
                  <a:srgbClr val="000000"/>
                </a:solidFill>
                <a:latin typeface="Times New Roman" panose="02020603050405020304" pitchFamily="18" charset="0"/>
                <a:cs typeface="Times New Roman" panose="02020603050405020304" pitchFamily="18" charset="0"/>
              </a:rPr>
              <a:t>This</a:t>
            </a:r>
            <a:r>
              <a:rPr lang="hu-HU" altLang="hu-HU" sz="2400" dirty="0" smtClean="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array</a:t>
            </a:r>
            <a:r>
              <a:rPr lang="hu-HU" altLang="hu-HU" sz="2400" dirty="0">
                <a:solidFill>
                  <a:srgbClr val="000000"/>
                </a:solidFill>
                <a:latin typeface="Times New Roman" panose="02020603050405020304" pitchFamily="18" charset="0"/>
                <a:cs typeface="Times New Roman" panose="02020603050405020304" pitchFamily="18" charset="0"/>
              </a:rPr>
              <a:t> is </a:t>
            </a:r>
            <a:r>
              <a:rPr lang="hu-HU" altLang="hu-HU" sz="2400" dirty="0" err="1">
                <a:solidFill>
                  <a:srgbClr val="000000"/>
                </a:solidFill>
                <a:latin typeface="Times New Roman" panose="02020603050405020304" pitchFamily="18" charset="0"/>
                <a:cs typeface="Times New Roman" panose="02020603050405020304" pitchFamily="18" charset="0"/>
              </a:rPr>
              <a:t>the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mechanism</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through</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which</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the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runtime</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system</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passes</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information</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to</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your</a:t>
            </a:r>
            <a:r>
              <a:rPr lang="hu-HU" altLang="hu-HU" sz="2400" dirty="0">
                <a:solidFill>
                  <a:srgbClr val="000000"/>
                </a:solidFill>
                <a:latin typeface="Times New Roman" panose="02020603050405020304" pitchFamily="18" charset="0"/>
                <a:cs typeface="Times New Roman" panose="02020603050405020304" pitchFamily="18" charset="0"/>
              </a:rPr>
              <a:t> </a:t>
            </a:r>
            <a:r>
              <a:rPr lang="hu-HU" altLang="hu-HU" sz="2400" dirty="0" err="1">
                <a:solidFill>
                  <a:srgbClr val="000000"/>
                </a:solidFill>
                <a:latin typeface="Times New Roman" panose="02020603050405020304" pitchFamily="18" charset="0"/>
                <a:cs typeface="Times New Roman" panose="02020603050405020304" pitchFamily="18" charset="0"/>
              </a:rPr>
              <a:t>application</a:t>
            </a:r>
            <a:r>
              <a:rPr lang="hu-HU" altLang="hu-HU" sz="2400" dirty="0">
                <a:solidFill>
                  <a:srgbClr val="000000"/>
                </a:solidFill>
                <a:latin typeface="Times New Roman" panose="02020603050405020304" pitchFamily="18" charset="0"/>
                <a:cs typeface="Times New Roman" panose="02020603050405020304" pitchFamily="18" charset="0"/>
              </a:rPr>
              <a:t>.</a:t>
            </a:r>
            <a:endParaRPr lang="hu-HU" altLang="hu-HU" sz="2400" dirty="0">
              <a:latin typeface="Times New Roman" panose="02020603050405020304" pitchFamily="18" charset="0"/>
              <a:cs typeface="Times New Roman" panose="02020603050405020304" pitchFamily="18" charset="0"/>
            </a:endParaRPr>
          </a:p>
          <a:p>
            <a:endParaRPr lang="hu-HU" dirty="0"/>
          </a:p>
          <a:p>
            <a:endParaRPr lang="hu-HU" dirty="0"/>
          </a:p>
        </p:txBody>
      </p:sp>
    </p:spTree>
    <p:extLst>
      <p:ext uri="{BB962C8B-B14F-4D97-AF65-F5344CB8AC3E}">
        <p14:creationId xmlns:p14="http://schemas.microsoft.com/office/powerpoint/2010/main" val="259487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IDE</a:t>
            </a:r>
            <a:endParaRPr lang="hu-HU" dirty="0"/>
          </a:p>
        </p:txBody>
      </p:sp>
      <p:sp>
        <p:nvSpPr>
          <p:cNvPr id="3" name="Tartalom helye 2"/>
          <p:cNvSpPr>
            <a:spLocks noGrp="1"/>
          </p:cNvSpPr>
          <p:nvPr>
            <p:ph idx="1"/>
          </p:nvPr>
        </p:nvSpPr>
        <p:spPr/>
        <p:txBody>
          <a:bodyPr>
            <a:normAutofit/>
          </a:bodyPr>
          <a:lstStyle/>
          <a:p>
            <a:pPr marL="0" indent="0">
              <a:buNone/>
            </a:pPr>
            <a:r>
              <a:rPr lang="hu-HU" dirty="0" smtClean="0"/>
              <a:t>IDE - </a:t>
            </a:r>
            <a:r>
              <a:rPr lang="hu-HU" dirty="0" err="1" smtClean="0"/>
              <a:t>integrated</a:t>
            </a:r>
            <a:r>
              <a:rPr lang="hu-HU" dirty="0" smtClean="0"/>
              <a:t> </a:t>
            </a:r>
            <a:r>
              <a:rPr lang="hu-HU" dirty="0" err="1"/>
              <a:t>development</a:t>
            </a:r>
            <a:r>
              <a:rPr lang="hu-HU" dirty="0"/>
              <a:t> </a:t>
            </a:r>
            <a:r>
              <a:rPr lang="hu-HU" dirty="0" err="1" smtClean="0"/>
              <a:t>environment</a:t>
            </a:r>
            <a:r>
              <a:rPr lang="hu-HU" dirty="0"/>
              <a:t> </a:t>
            </a:r>
            <a:r>
              <a:rPr lang="hu-HU" dirty="0" smtClean="0"/>
              <a:t>(</a:t>
            </a:r>
            <a:r>
              <a:rPr lang="hu-HU" dirty="0"/>
              <a:t>integrált fejlesztői </a:t>
            </a:r>
            <a:r>
              <a:rPr lang="hu-HU" dirty="0" smtClean="0"/>
              <a:t>környezet)</a:t>
            </a:r>
          </a:p>
          <a:p>
            <a:pPr>
              <a:buFontTx/>
              <a:buChar char="-"/>
            </a:pPr>
            <a:r>
              <a:rPr lang="hu-HU" dirty="0" err="1" smtClean="0"/>
              <a:t>IntelliJ</a:t>
            </a:r>
            <a:r>
              <a:rPr lang="hu-HU" dirty="0" smtClean="0"/>
              <a:t> IDEA (</a:t>
            </a:r>
            <a:r>
              <a:rPr lang="hu-HU" dirty="0" err="1" smtClean="0"/>
              <a:t>JetBrains</a:t>
            </a:r>
            <a:r>
              <a:rPr lang="hu-HU" dirty="0" smtClean="0"/>
              <a:t>)</a:t>
            </a:r>
          </a:p>
          <a:p>
            <a:pPr>
              <a:buFontTx/>
              <a:buChar char="-"/>
            </a:pPr>
            <a:r>
              <a:rPr lang="hu-HU" dirty="0" err="1" smtClean="0"/>
              <a:t>Eclipse</a:t>
            </a:r>
            <a:endParaRPr lang="hu-HU" dirty="0" smtClean="0"/>
          </a:p>
          <a:p>
            <a:pPr>
              <a:buFontTx/>
              <a:buChar char="-"/>
            </a:pPr>
            <a:r>
              <a:rPr lang="hu-HU" dirty="0" err="1" smtClean="0"/>
              <a:t>NetBeans</a:t>
            </a:r>
            <a:r>
              <a:rPr lang="hu-HU" dirty="0" smtClean="0"/>
              <a:t> (</a:t>
            </a:r>
            <a:r>
              <a:rPr lang="hu-HU" dirty="0" err="1" smtClean="0"/>
              <a:t>Apache</a:t>
            </a:r>
            <a:r>
              <a:rPr lang="hu-HU" dirty="0" smtClean="0"/>
              <a:t>)</a:t>
            </a:r>
          </a:p>
          <a:p>
            <a:pPr>
              <a:buFontTx/>
              <a:buChar char="-"/>
            </a:pPr>
            <a:r>
              <a:rPr lang="hu-HU" dirty="0" err="1" smtClean="0"/>
              <a:t>BlueJ</a:t>
            </a:r>
            <a:endParaRPr lang="hu-HU" dirty="0" smtClean="0"/>
          </a:p>
          <a:p>
            <a:pPr>
              <a:buFontTx/>
              <a:buChar char="-"/>
            </a:pPr>
            <a:endParaRPr lang="hu-HU" dirty="0"/>
          </a:p>
        </p:txBody>
      </p:sp>
    </p:spTree>
    <p:extLst>
      <p:ext uri="{BB962C8B-B14F-4D97-AF65-F5344CB8AC3E}">
        <p14:creationId xmlns:p14="http://schemas.microsoft.com/office/powerpoint/2010/main" val="325256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Eclipse</a:t>
            </a:r>
            <a:endParaRPr lang="hu-HU" dirty="0"/>
          </a:p>
        </p:txBody>
      </p:sp>
      <p:sp>
        <p:nvSpPr>
          <p:cNvPr id="3" name="Tartalom helye 2"/>
          <p:cNvSpPr>
            <a:spLocks noGrp="1"/>
          </p:cNvSpPr>
          <p:nvPr>
            <p:ph idx="1"/>
          </p:nvPr>
        </p:nvSpPr>
        <p:spPr/>
        <p:txBody>
          <a:bodyPr>
            <a:normAutofit/>
          </a:bodyPr>
          <a:lstStyle/>
          <a:p>
            <a:pPr marL="0" indent="0">
              <a:buNone/>
            </a:pPr>
            <a:r>
              <a:rPr lang="hu-HU" dirty="0">
                <a:hlinkClick r:id="rId3"/>
              </a:rPr>
              <a:t>https://www.eclipse.org/downloads</a:t>
            </a:r>
            <a:r>
              <a:rPr lang="hu-HU" dirty="0" smtClean="0">
                <a:hlinkClick r:id="rId3"/>
              </a:rPr>
              <a:t>/</a:t>
            </a:r>
            <a:endParaRPr lang="hu-HU" dirty="0" smtClean="0"/>
          </a:p>
          <a:p>
            <a:pPr marL="0" indent="0">
              <a:buNone/>
            </a:pPr>
            <a:r>
              <a:rPr lang="hu-HU" dirty="0" smtClean="0"/>
              <a:t>Válasszuk: </a:t>
            </a:r>
            <a:r>
              <a:rPr lang="hu-HU" dirty="0" err="1" smtClean="0"/>
              <a:t>Eclipse</a:t>
            </a:r>
            <a:r>
              <a:rPr lang="hu-HU" dirty="0" smtClean="0"/>
              <a:t> IDE </a:t>
            </a:r>
            <a:r>
              <a:rPr lang="hu-HU" dirty="0" err="1" smtClean="0"/>
              <a:t>for</a:t>
            </a:r>
            <a:r>
              <a:rPr lang="hu-HU" dirty="0" smtClean="0"/>
              <a:t> Java </a:t>
            </a:r>
            <a:r>
              <a:rPr lang="hu-HU" dirty="0" err="1" smtClean="0"/>
              <a:t>Developers</a:t>
            </a:r>
            <a:endParaRPr lang="hu-HU" dirty="0" smtClean="0"/>
          </a:p>
          <a:p>
            <a:pPr marL="0" indent="0">
              <a:buNone/>
            </a:pPr>
            <a:endParaRPr lang="hu-HU" dirty="0"/>
          </a:p>
          <a:p>
            <a:pPr marL="0" indent="0">
              <a:buNone/>
            </a:pPr>
            <a:r>
              <a:rPr lang="hu-HU" dirty="0" smtClean="0"/>
              <a:t>Választani kell op. Rendszer mappát, ahova az állományokat teszi: </a:t>
            </a:r>
            <a:r>
              <a:rPr lang="hu-HU" dirty="0" err="1" smtClean="0"/>
              <a:t>workspace</a:t>
            </a:r>
            <a:r>
              <a:rPr lang="hu-HU" dirty="0" smtClean="0"/>
              <a:t> néven fog hivatkozni a mappára</a:t>
            </a:r>
          </a:p>
          <a:p>
            <a:pPr marL="0" indent="0">
              <a:buNone/>
            </a:pPr>
            <a:endParaRPr lang="hu-HU" dirty="0" smtClean="0"/>
          </a:p>
          <a:p>
            <a:pPr>
              <a:buFontTx/>
              <a:buChar char="-"/>
            </a:pPr>
            <a:endParaRPr lang="hu-HU" dirty="0"/>
          </a:p>
        </p:txBody>
      </p:sp>
    </p:spTree>
    <p:extLst>
      <p:ext uri="{BB962C8B-B14F-4D97-AF65-F5344CB8AC3E}">
        <p14:creationId xmlns:p14="http://schemas.microsoft.com/office/powerpoint/2010/main" val="4027042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Eclipse</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Create</a:t>
            </a:r>
            <a:r>
              <a:rPr lang="hu-HU" dirty="0" smtClean="0"/>
              <a:t> </a:t>
            </a:r>
            <a:r>
              <a:rPr lang="hu-HU" dirty="0" err="1" smtClean="0"/>
              <a:t>new</a:t>
            </a:r>
            <a:r>
              <a:rPr lang="hu-HU" dirty="0" smtClean="0"/>
              <a:t> Java project</a:t>
            </a:r>
          </a:p>
          <a:p>
            <a:pPr marL="0" indent="0">
              <a:buNone/>
            </a:pPr>
            <a:r>
              <a:rPr lang="hu-HU" dirty="0" smtClean="0"/>
              <a:t>Adjon nevet e projektnek</a:t>
            </a:r>
          </a:p>
          <a:p>
            <a:pPr marL="0" indent="0">
              <a:buNone/>
            </a:pPr>
            <a:r>
              <a:rPr lang="hu-HU" dirty="0" smtClean="0"/>
              <a:t>A JRE-t feltette, válassza ki</a:t>
            </a:r>
          </a:p>
          <a:p>
            <a:pPr marL="0" indent="0">
              <a:buNone/>
            </a:pPr>
            <a:endParaRPr lang="hu-HU" dirty="0"/>
          </a:p>
          <a:p>
            <a:pPr marL="0" indent="0">
              <a:buNone/>
            </a:pPr>
            <a:r>
              <a:rPr lang="hu-HU" dirty="0" smtClean="0"/>
              <a:t>Jobb klikk a projekten</a:t>
            </a:r>
          </a:p>
          <a:p>
            <a:pPr marL="0" indent="0">
              <a:buNone/>
            </a:pPr>
            <a:r>
              <a:rPr lang="hu-HU" dirty="0" smtClean="0"/>
              <a:t>New-&gt; </a:t>
            </a:r>
            <a:r>
              <a:rPr lang="hu-HU" dirty="0" err="1" smtClean="0"/>
              <a:t>Class</a:t>
            </a:r>
            <a:endParaRPr lang="hu-HU" dirty="0" smtClean="0"/>
          </a:p>
          <a:p>
            <a:pPr marL="0" indent="0">
              <a:buNone/>
            </a:pPr>
            <a:r>
              <a:rPr lang="hu-HU" dirty="0" smtClean="0"/>
              <a:t>A </a:t>
            </a:r>
            <a:r>
              <a:rPr lang="hu-HU" dirty="0" err="1" smtClean="0"/>
              <a:t>package</a:t>
            </a:r>
            <a:r>
              <a:rPr lang="hu-HU" dirty="0" smtClean="0"/>
              <a:t> nevet ki kell tölteni</a:t>
            </a:r>
          </a:p>
          <a:p>
            <a:pPr marL="0" indent="0">
              <a:buNone/>
            </a:pPr>
            <a:r>
              <a:rPr lang="hu-HU" dirty="0" smtClean="0"/>
              <a:t>Adjon nevet az osztálynak</a:t>
            </a:r>
          </a:p>
          <a:p>
            <a:pPr marL="0" indent="0">
              <a:buNone/>
            </a:pPr>
            <a:r>
              <a:rPr lang="hu-HU" dirty="0" smtClean="0"/>
              <a:t>Pipálja be a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main-t</a:t>
            </a:r>
          </a:p>
          <a:p>
            <a:pPr marL="0" indent="0">
              <a:buNone/>
            </a:pPr>
            <a:endParaRPr lang="hu-HU" dirty="0" smtClean="0"/>
          </a:p>
          <a:p>
            <a:pPr>
              <a:buFontTx/>
              <a:buChar char="-"/>
            </a:pPr>
            <a:endParaRPr lang="hu-HU" dirty="0"/>
          </a:p>
        </p:txBody>
      </p:sp>
    </p:spTree>
    <p:extLst>
      <p:ext uri="{BB962C8B-B14F-4D97-AF65-F5344CB8AC3E}">
        <p14:creationId xmlns:p14="http://schemas.microsoft.com/office/powerpoint/2010/main" val="217790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Eclipse</a:t>
            </a:r>
            <a:endParaRPr lang="hu-HU" dirty="0"/>
          </a:p>
        </p:txBody>
      </p:sp>
      <p:sp>
        <p:nvSpPr>
          <p:cNvPr id="3" name="Tartalom helye 2"/>
          <p:cNvSpPr>
            <a:spLocks noGrp="1"/>
          </p:cNvSpPr>
          <p:nvPr>
            <p:ph idx="1"/>
          </p:nvPr>
        </p:nvSpPr>
        <p:spPr/>
        <p:txBody>
          <a:bodyPr>
            <a:normAutofit lnSpcReduction="10000"/>
          </a:bodyPr>
          <a:lstStyle/>
          <a:p>
            <a:pPr marL="0" indent="0">
              <a:buNone/>
            </a:pPr>
            <a:r>
              <a:rPr lang="hu-HU" dirty="0" smtClean="0"/>
              <a:t>Sok-sok </a:t>
            </a:r>
            <a:r>
              <a:rPr lang="hu-HU" dirty="0"/>
              <a:t>kódolást </a:t>
            </a:r>
            <a:r>
              <a:rPr lang="hu-HU" dirty="0" err="1"/>
              <a:t>könnyító</a:t>
            </a:r>
            <a:r>
              <a:rPr lang="hu-HU" dirty="0"/>
              <a:t> </a:t>
            </a:r>
            <a:r>
              <a:rPr lang="hu-HU" dirty="0" smtClean="0"/>
              <a:t>eszköz:</a:t>
            </a:r>
            <a:endParaRPr lang="hu-HU" dirty="0"/>
          </a:p>
          <a:p>
            <a:pPr marL="0" indent="0">
              <a:buNone/>
            </a:pPr>
            <a:r>
              <a:rPr lang="hu-HU" dirty="0" smtClean="0"/>
              <a:t>	</a:t>
            </a:r>
            <a:r>
              <a:rPr lang="hu-HU" dirty="0" err="1" smtClean="0"/>
              <a:t>syso+ctrl+space</a:t>
            </a:r>
            <a:r>
              <a:rPr lang="hu-HU" dirty="0" smtClean="0"/>
              <a:t>-&gt;</a:t>
            </a:r>
            <a:r>
              <a:rPr lang="hu-HU" dirty="0" err="1" smtClean="0"/>
              <a:t>System.out.println</a:t>
            </a:r>
            <a:r>
              <a:rPr lang="hu-HU" dirty="0" smtClean="0"/>
              <a:t>();</a:t>
            </a:r>
          </a:p>
          <a:p>
            <a:pPr marL="0" indent="0">
              <a:buNone/>
            </a:pPr>
            <a:r>
              <a:rPr lang="hu-HU" dirty="0" smtClean="0"/>
              <a:t>	</a:t>
            </a:r>
            <a:r>
              <a:rPr lang="hu-HU" dirty="0" err="1" smtClean="0"/>
              <a:t>ctrl+space</a:t>
            </a:r>
            <a:r>
              <a:rPr lang="hu-HU" dirty="0" smtClean="0"/>
              <a:t> kiegészít </a:t>
            </a:r>
            <a:r>
              <a:rPr lang="hu-HU" dirty="0" err="1" smtClean="0"/>
              <a:t>sokmindent</a:t>
            </a:r>
            <a:endParaRPr lang="hu-HU" dirty="0" smtClean="0"/>
          </a:p>
          <a:p>
            <a:pPr marL="0" indent="0">
              <a:buNone/>
            </a:pPr>
            <a:r>
              <a:rPr lang="hu-HU" dirty="0" smtClean="0"/>
              <a:t>	</a:t>
            </a:r>
            <a:r>
              <a:rPr lang="hu-HU" dirty="0" err="1" smtClean="0"/>
              <a:t>ctrl+shift+f</a:t>
            </a:r>
            <a:r>
              <a:rPr lang="hu-HU" dirty="0" smtClean="0"/>
              <a:t>-&gt;megformázza  a kódot</a:t>
            </a:r>
          </a:p>
          <a:p>
            <a:pPr marL="0" indent="0">
              <a:buNone/>
            </a:pPr>
            <a:endParaRPr lang="hu-HU" dirty="0"/>
          </a:p>
          <a:p>
            <a:pPr marL="0" indent="0">
              <a:buNone/>
            </a:pPr>
            <a:r>
              <a:rPr lang="hu-HU" dirty="0" err="1" smtClean="0"/>
              <a:t>Window</a:t>
            </a:r>
            <a:r>
              <a:rPr lang="hu-HU" dirty="0" smtClean="0"/>
              <a:t>-&gt;</a:t>
            </a:r>
            <a:r>
              <a:rPr lang="hu-HU" dirty="0" err="1" smtClean="0"/>
              <a:t>preferences</a:t>
            </a:r>
            <a:r>
              <a:rPr lang="hu-HU" dirty="0" smtClean="0"/>
              <a:t>-&gt;</a:t>
            </a:r>
            <a:r>
              <a:rPr lang="hu-HU" dirty="0" err="1" smtClean="0"/>
              <a:t>keys</a:t>
            </a:r>
            <a:endParaRPr lang="hu-HU" dirty="0"/>
          </a:p>
          <a:p>
            <a:pPr marL="0" indent="0">
              <a:buNone/>
            </a:pPr>
            <a:r>
              <a:rPr lang="hu-HU" dirty="0" smtClean="0"/>
              <a:t>Pl. az </a:t>
            </a:r>
            <a:r>
              <a:rPr lang="hu-HU" dirty="0" err="1" smtClean="0"/>
              <a:t>alt+b</a:t>
            </a:r>
            <a:r>
              <a:rPr lang="hu-HU" dirty="0" smtClean="0"/>
              <a:t> billentyű gyorsbillentyű, törölje le, különben nem tud {-t írni.</a:t>
            </a:r>
          </a:p>
          <a:p>
            <a:pPr marL="0" indent="0">
              <a:buNone/>
            </a:pPr>
            <a:endParaRPr lang="hu-HU" dirty="0"/>
          </a:p>
          <a:p>
            <a:pPr marL="0" indent="0">
              <a:buNone/>
            </a:pPr>
            <a:r>
              <a:rPr lang="hu-HU" dirty="0" smtClean="0"/>
              <a:t>A ReadIn.java-</a:t>
            </a:r>
            <a:r>
              <a:rPr lang="hu-HU" dirty="0" err="1" smtClean="0"/>
              <a:t>ban</a:t>
            </a:r>
            <a:r>
              <a:rPr lang="hu-HU" dirty="0" smtClean="0"/>
              <a:t> használt </a:t>
            </a:r>
            <a:r>
              <a:rPr lang="hu-HU" dirty="0" err="1" smtClean="0"/>
              <a:t>System.console</a:t>
            </a:r>
            <a:r>
              <a:rPr lang="hu-HU" dirty="0" smtClean="0"/>
              <a:t>() nem működik az </a:t>
            </a:r>
            <a:r>
              <a:rPr lang="hu-HU" dirty="0" err="1" smtClean="0"/>
              <a:t>Eclipse-ben</a:t>
            </a:r>
            <a:r>
              <a:rPr lang="hu-HU" dirty="0" smtClean="0"/>
              <a:t> </a:t>
            </a:r>
            <a:r>
              <a:rPr lang="hu-HU" dirty="0" smtClean="0">
                <a:sym typeface="Wingdings" panose="05000000000000000000" pitchFamily="2" charset="2"/>
              </a:rPr>
              <a:t>, kell más megoldás </a:t>
            </a:r>
            <a:endParaRPr lang="hu-HU" dirty="0" smtClean="0"/>
          </a:p>
          <a:p>
            <a:pPr marL="0" indent="0">
              <a:buNone/>
            </a:pPr>
            <a:endParaRPr lang="hu-HU" dirty="0"/>
          </a:p>
          <a:p>
            <a:pPr marL="0" indent="0">
              <a:buNone/>
            </a:pPr>
            <a:endParaRPr lang="hu-HU" dirty="0"/>
          </a:p>
        </p:txBody>
      </p:sp>
    </p:spTree>
    <p:extLst>
      <p:ext uri="{BB962C8B-B14F-4D97-AF65-F5344CB8AC3E}">
        <p14:creationId xmlns:p14="http://schemas.microsoft.com/office/powerpoint/2010/main" val="96333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ReadIn3 </a:t>
            </a:r>
            <a:r>
              <a:rPr lang="hu-HU" dirty="0" err="1" smtClean="0"/>
              <a:t>app</a:t>
            </a:r>
            <a:endParaRPr lang="hu-HU" dirty="0"/>
          </a:p>
        </p:txBody>
      </p:sp>
      <p:sp>
        <p:nvSpPr>
          <p:cNvPr id="3" name="Tartalom helye 2"/>
          <p:cNvSpPr>
            <a:spLocks noGrp="1"/>
          </p:cNvSpPr>
          <p:nvPr>
            <p:ph idx="1"/>
          </p:nvPr>
        </p:nvSpPr>
        <p:spPr>
          <a:xfrm>
            <a:off x="628650" y="1228165"/>
            <a:ext cx="7886700" cy="5211824"/>
          </a:xfrm>
        </p:spPr>
        <p:txBody>
          <a:bodyPr>
            <a:normAutofit fontScale="62500" lnSpcReduction="20000"/>
          </a:bodyPr>
          <a:lstStyle/>
          <a:p>
            <a:pPr marL="0" indent="0">
              <a:buNone/>
            </a:pPr>
            <a:r>
              <a:rPr lang="hu-HU" b="1" dirty="0"/>
              <a:t>import</a:t>
            </a:r>
            <a:r>
              <a:rPr lang="hu-HU" dirty="0"/>
              <a:t> </a:t>
            </a:r>
            <a:r>
              <a:rPr lang="hu-HU" dirty="0" err="1"/>
              <a:t>java.util.Scanner</a:t>
            </a:r>
            <a:r>
              <a:rPr lang="hu-HU" dirty="0"/>
              <a:t>;</a:t>
            </a:r>
          </a:p>
          <a:p>
            <a:pPr marL="0" indent="0">
              <a:buNone/>
            </a:pPr>
            <a:r>
              <a:rPr lang="hu-HU" b="1" dirty="0" err="1" smtClean="0"/>
              <a:t>public</a:t>
            </a:r>
            <a:r>
              <a:rPr lang="hu-HU" dirty="0" smtClean="0"/>
              <a:t> </a:t>
            </a:r>
            <a:r>
              <a:rPr lang="hu-HU" b="1" dirty="0" err="1"/>
              <a:t>class</a:t>
            </a:r>
            <a:r>
              <a:rPr lang="hu-HU" dirty="0"/>
              <a:t> </a:t>
            </a:r>
            <a:r>
              <a:rPr lang="hu-HU" dirty="0" smtClean="0"/>
              <a:t>ReadIn3 </a:t>
            </a:r>
            <a:r>
              <a:rPr lang="hu-HU" dirty="0"/>
              <a:t>{</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Scanner</a:t>
            </a:r>
            <a:r>
              <a:rPr lang="hu-HU" dirty="0" smtClean="0"/>
              <a:t> </a:t>
            </a:r>
            <a:r>
              <a:rPr lang="hu-HU" dirty="0" err="1"/>
              <a:t>reader</a:t>
            </a:r>
            <a:r>
              <a:rPr lang="hu-HU" dirty="0"/>
              <a:t> = </a:t>
            </a:r>
            <a:r>
              <a:rPr lang="hu-HU" b="1" dirty="0" err="1"/>
              <a:t>new</a:t>
            </a:r>
            <a:r>
              <a:rPr lang="hu-HU" dirty="0"/>
              <a:t> </a:t>
            </a:r>
            <a:r>
              <a:rPr lang="hu-HU" dirty="0" err="1"/>
              <a:t>Scanner</a:t>
            </a:r>
            <a:r>
              <a:rPr lang="hu-HU" dirty="0"/>
              <a:t>(System.</a:t>
            </a:r>
            <a:r>
              <a:rPr lang="hu-HU" b="1" i="1" dirty="0"/>
              <a:t>in</a:t>
            </a:r>
            <a:r>
              <a:rPr lang="hu-HU" dirty="0"/>
              <a:t>);</a:t>
            </a:r>
          </a:p>
          <a:p>
            <a:pPr marL="0" indent="0">
              <a:buNone/>
            </a:pPr>
            <a:r>
              <a:rPr lang="hu-HU" dirty="0" smtClean="0"/>
              <a:t>     </a:t>
            </a:r>
            <a:r>
              <a:rPr lang="hu-HU" dirty="0" err="1" smtClean="0"/>
              <a:t>String</a:t>
            </a:r>
            <a:r>
              <a:rPr lang="hu-HU" dirty="0" smtClean="0"/>
              <a:t> </a:t>
            </a:r>
            <a:r>
              <a:rPr lang="hu-HU" dirty="0"/>
              <a:t>v;</a:t>
            </a:r>
          </a:p>
          <a:p>
            <a:pPr marL="0" indent="0">
              <a:buNone/>
            </a:pPr>
            <a:r>
              <a:rPr lang="hu-HU" dirty="0" smtClean="0"/>
              <a:t>     </a:t>
            </a:r>
            <a:r>
              <a:rPr lang="hu-HU" dirty="0" err="1" smtClean="0"/>
              <a:t>System.</a:t>
            </a:r>
            <a:r>
              <a:rPr lang="hu-HU" b="1" i="1" dirty="0" err="1" smtClean="0"/>
              <a:t>out</a:t>
            </a:r>
            <a:r>
              <a:rPr lang="hu-HU" dirty="0" err="1" smtClean="0"/>
              <a:t>.print</a:t>
            </a:r>
            <a:r>
              <a:rPr lang="hu-HU" dirty="0"/>
              <a:t>("Kérek egy </a:t>
            </a:r>
            <a:r>
              <a:rPr lang="hu-HU" dirty="0" err="1"/>
              <a:t>sztringet</a:t>
            </a:r>
            <a:r>
              <a:rPr lang="hu-HU" dirty="0"/>
              <a:t>:");</a:t>
            </a:r>
          </a:p>
          <a:p>
            <a:pPr marL="0" indent="0">
              <a:buNone/>
            </a:pPr>
            <a:r>
              <a:rPr lang="hu-HU" b="1" dirty="0" smtClean="0"/>
              <a:t>     </a:t>
            </a:r>
            <a:r>
              <a:rPr lang="hu-HU" b="1" dirty="0" err="1" smtClean="0"/>
              <a:t>while</a:t>
            </a:r>
            <a:r>
              <a:rPr lang="hu-HU" dirty="0" smtClean="0"/>
              <a:t> </a:t>
            </a:r>
            <a:r>
              <a:rPr lang="hu-HU" dirty="0"/>
              <a:t>(</a:t>
            </a:r>
            <a:r>
              <a:rPr lang="hu-HU" dirty="0" err="1"/>
              <a:t>reader.hasNext</a:t>
            </a:r>
            <a:r>
              <a:rPr lang="hu-HU" dirty="0"/>
              <a:t>()) {</a:t>
            </a:r>
          </a:p>
          <a:p>
            <a:pPr marL="0" indent="0">
              <a:buNone/>
            </a:pPr>
            <a:r>
              <a:rPr lang="hu-HU" dirty="0" smtClean="0"/>
              <a:t>       v=</a:t>
            </a:r>
            <a:r>
              <a:rPr lang="hu-HU" dirty="0" err="1" smtClean="0"/>
              <a:t>reader.next</a:t>
            </a:r>
            <a:r>
              <a:rPr lang="hu-HU" dirty="0"/>
              <a:t>(); </a:t>
            </a:r>
          </a:p>
          <a:p>
            <a:pPr marL="0" indent="0">
              <a:buNone/>
            </a:pPr>
            <a:r>
              <a:rPr lang="hu-HU" dirty="0" smtClean="0"/>
              <a:t>       </a:t>
            </a:r>
            <a:r>
              <a:rPr lang="hu-HU" dirty="0" err="1" smtClean="0"/>
              <a:t>System.</a:t>
            </a:r>
            <a:r>
              <a:rPr lang="hu-HU" b="1" i="1" dirty="0" err="1" smtClean="0"/>
              <a:t>out</a:t>
            </a:r>
            <a:r>
              <a:rPr lang="hu-HU" dirty="0" err="1" smtClean="0"/>
              <a:t>.println</a:t>
            </a:r>
            <a:r>
              <a:rPr lang="hu-HU" dirty="0"/>
              <a:t>("Ez volt:" + v);</a:t>
            </a:r>
          </a:p>
          <a:p>
            <a:pPr marL="0" indent="0">
              <a:buNone/>
            </a:pPr>
            <a:r>
              <a:rPr lang="hu-HU" dirty="0" smtClean="0"/>
              <a:t>       </a:t>
            </a:r>
            <a:r>
              <a:rPr lang="hu-HU" dirty="0" err="1" smtClean="0"/>
              <a:t>System.</a:t>
            </a:r>
            <a:r>
              <a:rPr lang="hu-HU" b="1" i="1" dirty="0" err="1" smtClean="0"/>
              <a:t>out</a:t>
            </a:r>
            <a:r>
              <a:rPr lang="hu-HU" dirty="0" err="1" smtClean="0"/>
              <a:t>.print</a:t>
            </a:r>
            <a:r>
              <a:rPr lang="hu-HU" dirty="0"/>
              <a:t>("Kérek egy </a:t>
            </a:r>
            <a:r>
              <a:rPr lang="hu-HU" dirty="0" err="1"/>
              <a:t>sztringet</a:t>
            </a:r>
            <a:r>
              <a:rPr lang="hu-HU" dirty="0"/>
              <a:t>:");</a:t>
            </a:r>
          </a:p>
          <a:p>
            <a:pPr marL="0" indent="0">
              <a:buNone/>
            </a:pPr>
            <a:r>
              <a:rPr lang="hu-HU" dirty="0" smtClean="0"/>
              <a:t>     }</a:t>
            </a:r>
            <a:endParaRPr lang="hu-HU" dirty="0"/>
          </a:p>
          <a:p>
            <a:pPr marL="0" indent="0">
              <a:buNone/>
            </a:pPr>
            <a:r>
              <a:rPr lang="hu-HU" dirty="0" smtClean="0"/>
              <a:t>     </a:t>
            </a:r>
            <a:r>
              <a:rPr lang="hu-HU" dirty="0" err="1" smtClean="0"/>
              <a:t>reader.close</a:t>
            </a:r>
            <a:r>
              <a:rPr lang="hu-HU" dirty="0"/>
              <a:t>();</a:t>
            </a:r>
          </a:p>
          <a:p>
            <a:pPr marL="0" indent="0">
              <a:buNone/>
            </a:pPr>
            <a:r>
              <a:rPr lang="hu-HU" dirty="0" smtClean="0"/>
              <a:t>  }</a:t>
            </a:r>
            <a:endParaRPr lang="hu-HU" dirty="0"/>
          </a:p>
          <a:p>
            <a:pPr marL="0" indent="0">
              <a:buNone/>
            </a:pPr>
            <a:r>
              <a:rPr lang="hu-HU" dirty="0"/>
              <a:t>}</a:t>
            </a:r>
          </a:p>
          <a:p>
            <a:pPr marL="0" indent="0">
              <a:buNone/>
            </a:pPr>
            <a:r>
              <a:rPr lang="hu-HU" dirty="0" smtClean="0"/>
              <a:t>Az </a:t>
            </a:r>
            <a:r>
              <a:rPr lang="hu-HU" dirty="0" smtClean="0"/>
              <a:t>importokat a </a:t>
            </a:r>
            <a:r>
              <a:rPr lang="hu-HU" dirty="0" err="1" smtClean="0"/>
              <a:t>ctrl+space-szel</a:t>
            </a:r>
            <a:r>
              <a:rPr lang="hu-HU" dirty="0" smtClean="0"/>
              <a:t> adja hozzá. Kilépni </a:t>
            </a:r>
            <a:r>
              <a:rPr lang="hu-HU" dirty="0" smtClean="0"/>
              <a:t>parancssorban a </a:t>
            </a:r>
            <a:r>
              <a:rPr lang="hu-HU" dirty="0" err="1" smtClean="0"/>
              <a:t>Ctrl+Z</a:t>
            </a:r>
            <a:r>
              <a:rPr lang="hu-HU" dirty="0" smtClean="0"/>
              <a:t> -</a:t>
            </a:r>
            <a:r>
              <a:rPr lang="hu-HU" dirty="0" err="1" smtClean="0"/>
              <a:t>vel</a:t>
            </a:r>
            <a:r>
              <a:rPr lang="hu-HU" dirty="0" smtClean="0"/>
              <a:t> (esetleg </a:t>
            </a:r>
            <a:r>
              <a:rPr lang="hu-HU" dirty="0" err="1" smtClean="0"/>
              <a:t>Ctrl+D</a:t>
            </a:r>
            <a:r>
              <a:rPr lang="hu-HU" dirty="0" smtClean="0"/>
              <a:t>)-</a:t>
            </a:r>
            <a:r>
              <a:rPr lang="hu-HU" dirty="0" err="1" smtClean="0"/>
              <a:t>vel</a:t>
            </a:r>
            <a:r>
              <a:rPr lang="hu-HU" dirty="0" smtClean="0"/>
              <a:t> lehet</a:t>
            </a:r>
            <a:r>
              <a:rPr lang="hu-HU" dirty="0" smtClean="0"/>
              <a:t>.</a:t>
            </a:r>
            <a:endParaRPr lang="hu-HU" dirty="0"/>
          </a:p>
        </p:txBody>
      </p:sp>
    </p:spTree>
    <p:extLst>
      <p:ext uri="{BB962C8B-B14F-4D97-AF65-F5344CB8AC3E}">
        <p14:creationId xmlns:p14="http://schemas.microsoft.com/office/powerpoint/2010/main" val="5182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The Java </a:t>
            </a:r>
            <a:r>
              <a:rPr lang="hu-HU" b="1" dirty="0" err="1"/>
              <a:t>Programming</a:t>
            </a:r>
            <a:r>
              <a:rPr lang="hu-HU" b="1" dirty="0"/>
              <a:t> </a:t>
            </a:r>
            <a:r>
              <a:rPr lang="hu-HU" b="1" dirty="0" err="1" smtClean="0"/>
              <a:t>Language</a:t>
            </a:r>
            <a:endParaRPr lang="hu-HU" dirty="0"/>
          </a:p>
        </p:txBody>
      </p:sp>
      <p:sp>
        <p:nvSpPr>
          <p:cNvPr id="3" name="Tartalom helye 2"/>
          <p:cNvSpPr>
            <a:spLocks noGrp="1"/>
          </p:cNvSpPr>
          <p:nvPr>
            <p:ph idx="1"/>
          </p:nvPr>
        </p:nvSpPr>
        <p:spPr/>
        <p:txBody>
          <a:bodyPr>
            <a:normAutofit/>
          </a:bodyPr>
          <a:lstStyle/>
          <a:p>
            <a:r>
              <a:rPr lang="en-US" dirty="0"/>
              <a:t>The Java programming language is a high-level language that can be characterized by all of the following buzzwords:</a:t>
            </a:r>
          </a:p>
          <a:p>
            <a:r>
              <a:rPr lang="en-US" dirty="0" smtClean="0"/>
              <a:t>Simple</a:t>
            </a:r>
            <a:r>
              <a:rPr lang="hu-HU" dirty="0" smtClean="0"/>
              <a:t>, </a:t>
            </a:r>
            <a:r>
              <a:rPr lang="en-US" dirty="0" smtClean="0"/>
              <a:t>Object oriented</a:t>
            </a:r>
            <a:r>
              <a:rPr lang="hu-HU" dirty="0" smtClean="0"/>
              <a:t>, </a:t>
            </a:r>
            <a:r>
              <a:rPr lang="en-US" dirty="0" smtClean="0"/>
              <a:t>Distributed</a:t>
            </a:r>
            <a:r>
              <a:rPr lang="hu-HU" dirty="0" smtClean="0"/>
              <a:t>, </a:t>
            </a:r>
            <a:r>
              <a:rPr lang="en-US" dirty="0" smtClean="0"/>
              <a:t>Multithreaded</a:t>
            </a:r>
            <a:r>
              <a:rPr lang="hu-HU" dirty="0" smtClean="0"/>
              <a:t>, </a:t>
            </a:r>
            <a:r>
              <a:rPr lang="en-US" dirty="0" smtClean="0"/>
              <a:t>Dynamic</a:t>
            </a:r>
            <a:r>
              <a:rPr lang="hu-HU" dirty="0" smtClean="0"/>
              <a:t>, </a:t>
            </a:r>
            <a:r>
              <a:rPr lang="en-US" dirty="0" smtClean="0"/>
              <a:t>Architecture neutral</a:t>
            </a:r>
            <a:r>
              <a:rPr lang="hu-HU" dirty="0" smtClean="0"/>
              <a:t>, </a:t>
            </a:r>
            <a:r>
              <a:rPr lang="en-US" dirty="0" smtClean="0"/>
              <a:t>Portable</a:t>
            </a:r>
            <a:r>
              <a:rPr lang="hu-HU" dirty="0" smtClean="0"/>
              <a:t>, </a:t>
            </a:r>
            <a:r>
              <a:rPr lang="en-US" dirty="0" smtClean="0"/>
              <a:t>High performance</a:t>
            </a:r>
            <a:r>
              <a:rPr lang="hu-HU" dirty="0" smtClean="0"/>
              <a:t>, </a:t>
            </a:r>
            <a:r>
              <a:rPr lang="en-US" dirty="0" smtClean="0"/>
              <a:t>Robust</a:t>
            </a:r>
            <a:r>
              <a:rPr lang="hu-HU" dirty="0" smtClean="0"/>
              <a:t>, </a:t>
            </a:r>
            <a:r>
              <a:rPr lang="en-US" dirty="0" smtClean="0"/>
              <a:t>Secure</a:t>
            </a:r>
            <a:endParaRPr lang="en-US" dirty="0"/>
          </a:p>
          <a:p>
            <a:r>
              <a:rPr lang="en-US" dirty="0"/>
              <a:t>Each of the preceding buzzwords is explained in </a:t>
            </a:r>
            <a:r>
              <a:rPr lang="en-US" i="1" dirty="0">
                <a:hlinkClick r:id="rId3"/>
              </a:rPr>
              <a:t>The Java Language Environment</a:t>
            </a:r>
            <a:r>
              <a:rPr lang="en-US" dirty="0"/>
              <a:t> , a white paper written by James Gosling and Henry </a:t>
            </a:r>
            <a:r>
              <a:rPr lang="en-US" dirty="0" err="1"/>
              <a:t>McGilton</a:t>
            </a:r>
            <a:r>
              <a:rPr lang="en-US" dirty="0"/>
              <a:t>.</a:t>
            </a:r>
          </a:p>
          <a:p>
            <a:endParaRPr lang="hu-HU" dirty="0"/>
          </a:p>
          <a:p>
            <a:endParaRPr lang="hu-HU" dirty="0"/>
          </a:p>
        </p:txBody>
      </p:sp>
    </p:spTree>
    <p:extLst>
      <p:ext uri="{BB962C8B-B14F-4D97-AF65-F5344CB8AC3E}">
        <p14:creationId xmlns:p14="http://schemas.microsoft.com/office/powerpoint/2010/main" val="164569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smtClean="0"/>
              <a:t>Variables</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r>
              <a:rPr lang="en-US" dirty="0"/>
              <a:t>The Java programming language defines the following kinds of variables</a:t>
            </a:r>
            <a:r>
              <a:rPr lang="en-US" dirty="0" smtClean="0"/>
              <a:t>:</a:t>
            </a:r>
            <a:endParaRPr lang="hu-HU" dirty="0" smtClean="0"/>
          </a:p>
          <a:p>
            <a:r>
              <a:rPr lang="hu-HU" dirty="0" err="1" smtClean="0"/>
              <a:t>Declaration</a:t>
            </a:r>
            <a:r>
              <a:rPr lang="hu-HU" dirty="0"/>
              <a:t> </a:t>
            </a:r>
            <a:r>
              <a:rPr lang="hu-HU" dirty="0" err="1" smtClean="0"/>
              <a:t>for</a:t>
            </a:r>
            <a:r>
              <a:rPr lang="hu-HU" dirty="0" smtClean="0"/>
              <a:t> </a:t>
            </a:r>
            <a:r>
              <a:rPr lang="hu-HU" dirty="0" err="1" smtClean="0"/>
              <a:t>example</a:t>
            </a:r>
            <a:endParaRPr lang="hu-HU" dirty="0" smtClean="0"/>
          </a:p>
          <a:p>
            <a:pPr lvl="1"/>
            <a:r>
              <a:rPr lang="en-US" dirty="0" err="1"/>
              <a:t>int</a:t>
            </a:r>
            <a:r>
              <a:rPr lang="en-US" dirty="0"/>
              <a:t> count = 0</a:t>
            </a:r>
            <a:r>
              <a:rPr lang="en-US" dirty="0" smtClean="0"/>
              <a:t>;</a:t>
            </a:r>
            <a:r>
              <a:rPr lang="hu-HU" dirty="0" smtClean="0"/>
              <a:t> //local </a:t>
            </a:r>
            <a:r>
              <a:rPr lang="hu-HU" dirty="0" err="1" smtClean="0"/>
              <a:t>variable</a:t>
            </a:r>
            <a:r>
              <a:rPr lang="hu-HU" dirty="0" smtClean="0"/>
              <a:t>, </a:t>
            </a:r>
            <a:r>
              <a:rPr lang="hu-HU" dirty="0" err="1" smtClean="0"/>
              <a:t>or</a:t>
            </a:r>
            <a:r>
              <a:rPr lang="hu-HU" dirty="0" smtClean="0"/>
              <a:t> </a:t>
            </a:r>
            <a:r>
              <a:rPr lang="hu-HU" dirty="0" err="1" smtClean="0"/>
              <a:t>field</a:t>
            </a:r>
            <a:endParaRPr lang="hu-HU" dirty="0" smtClean="0"/>
          </a:p>
          <a:p>
            <a:pPr lvl="1"/>
            <a:r>
              <a:rPr lang="hu-HU" dirty="0" err="1" smtClean="0"/>
              <a:t>String</a:t>
            </a:r>
            <a:r>
              <a:rPr lang="hu-HU" dirty="0" smtClean="0"/>
              <a:t>[] </a:t>
            </a:r>
            <a:r>
              <a:rPr lang="hu-HU" dirty="0" err="1" smtClean="0"/>
              <a:t>args</a:t>
            </a:r>
            <a:r>
              <a:rPr lang="hu-HU" dirty="0" smtClean="0"/>
              <a:t>; //</a:t>
            </a:r>
            <a:r>
              <a:rPr lang="en-US" dirty="0"/>
              <a:t>public static void main(String[] </a:t>
            </a:r>
            <a:r>
              <a:rPr lang="en-US" dirty="0" err="1"/>
              <a:t>args</a:t>
            </a:r>
            <a:r>
              <a:rPr lang="en-US" dirty="0" smtClean="0"/>
              <a:t>)</a:t>
            </a:r>
            <a:r>
              <a:rPr lang="hu-HU" dirty="0" smtClean="0"/>
              <a:t>; </a:t>
            </a:r>
            <a:r>
              <a:rPr lang="hu-HU" dirty="0" err="1" smtClean="0"/>
              <a:t>parameter</a:t>
            </a:r>
            <a:endParaRPr lang="en-US" dirty="0"/>
          </a:p>
        </p:txBody>
      </p:sp>
    </p:spTree>
    <p:extLst>
      <p:ext uri="{BB962C8B-B14F-4D97-AF65-F5344CB8AC3E}">
        <p14:creationId xmlns:p14="http://schemas.microsoft.com/office/powerpoint/2010/main" val="144654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a:t>Primitive</a:t>
            </a:r>
            <a:r>
              <a:rPr lang="hu-HU" b="1" dirty="0"/>
              <a:t> Data </a:t>
            </a:r>
            <a:r>
              <a:rPr lang="hu-HU" b="1" dirty="0" err="1" smtClean="0"/>
              <a:t>Types</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pPr marL="0" indent="0">
              <a:buNone/>
            </a:pPr>
            <a:r>
              <a:rPr lang="en-US" dirty="0"/>
              <a:t>A primitive type is predefined by the language and is named by a reserved keyword. Primitive values do not share state with other primitive values. </a:t>
            </a:r>
            <a:endParaRPr lang="hu-HU" dirty="0" smtClean="0"/>
          </a:p>
          <a:p>
            <a:r>
              <a:rPr lang="en-US" b="1" dirty="0" smtClean="0"/>
              <a:t>byte</a:t>
            </a:r>
            <a:r>
              <a:rPr lang="hu-HU" b="1" dirty="0" smtClean="0"/>
              <a:t>, </a:t>
            </a:r>
            <a:r>
              <a:rPr lang="en-US" b="1" dirty="0" smtClean="0"/>
              <a:t>short</a:t>
            </a:r>
            <a:r>
              <a:rPr lang="hu-HU" b="1" dirty="0" smtClean="0"/>
              <a:t>, </a:t>
            </a:r>
            <a:r>
              <a:rPr lang="en-US" b="1" dirty="0" err="1" smtClean="0"/>
              <a:t>int</a:t>
            </a:r>
            <a:r>
              <a:rPr lang="hu-HU" b="1" dirty="0" smtClean="0"/>
              <a:t>, </a:t>
            </a:r>
            <a:r>
              <a:rPr lang="en-US" b="1" dirty="0" smtClean="0"/>
              <a:t>long</a:t>
            </a:r>
            <a:endParaRPr lang="en-US" dirty="0"/>
          </a:p>
          <a:p>
            <a:r>
              <a:rPr lang="hu-HU" b="1" dirty="0"/>
              <a:t>f</a:t>
            </a:r>
            <a:r>
              <a:rPr lang="en-US" b="1" dirty="0" err="1" smtClean="0"/>
              <a:t>loat</a:t>
            </a:r>
            <a:r>
              <a:rPr lang="hu-HU" b="1" dirty="0" smtClean="0"/>
              <a:t>, </a:t>
            </a:r>
            <a:r>
              <a:rPr lang="en-US" b="1" dirty="0" smtClean="0"/>
              <a:t>double</a:t>
            </a:r>
            <a:endParaRPr lang="en-US" dirty="0"/>
          </a:p>
          <a:p>
            <a:r>
              <a:rPr lang="en-US" b="1" dirty="0" err="1" smtClean="0"/>
              <a:t>boolean</a:t>
            </a:r>
            <a:endParaRPr lang="en-US" dirty="0"/>
          </a:p>
          <a:p>
            <a:r>
              <a:rPr lang="en-US" b="1" dirty="0" smtClean="0"/>
              <a:t>char</a:t>
            </a:r>
            <a:endParaRPr lang="hu-HU" b="1" dirty="0" smtClean="0"/>
          </a:p>
          <a:p>
            <a:pPr marL="0" indent="0">
              <a:buNone/>
            </a:pPr>
            <a:r>
              <a:rPr lang="hu-HU" dirty="0" err="1" smtClean="0"/>
              <a:t>Default</a:t>
            </a:r>
            <a:r>
              <a:rPr lang="hu-HU" dirty="0" smtClean="0"/>
              <a:t> </a:t>
            </a:r>
            <a:r>
              <a:rPr lang="hu-HU" dirty="0" err="1" smtClean="0"/>
              <a:t>values</a:t>
            </a:r>
            <a:endParaRPr lang="hu-HU" dirty="0" smtClean="0"/>
          </a:p>
          <a:p>
            <a:pPr marL="0" indent="0">
              <a:buNone/>
            </a:pPr>
            <a:r>
              <a:rPr lang="hu-HU" dirty="0" err="1" smtClean="0"/>
              <a:t>Literals</a:t>
            </a:r>
            <a:endParaRPr lang="hu-HU" dirty="0" smtClean="0"/>
          </a:p>
          <a:p>
            <a:pPr marL="0" indent="0">
              <a:buNone/>
            </a:pPr>
            <a:r>
              <a:rPr lang="en-US" dirty="0"/>
              <a:t>https://</a:t>
            </a:r>
            <a:r>
              <a:rPr lang="en-US" dirty="0" smtClean="0"/>
              <a:t>docs.oracle.com/javase/tutorial/java/nutsandbolts/datatypes.html</a:t>
            </a:r>
            <a:endParaRPr lang="hu-HU" dirty="0" smtClean="0"/>
          </a:p>
          <a:p>
            <a:endParaRPr lang="en-US" dirty="0"/>
          </a:p>
        </p:txBody>
      </p:sp>
    </p:spTree>
    <p:extLst>
      <p:ext uri="{BB962C8B-B14F-4D97-AF65-F5344CB8AC3E}">
        <p14:creationId xmlns:p14="http://schemas.microsoft.com/office/powerpoint/2010/main" val="384483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smtClean="0"/>
              <a:t>String</a:t>
            </a:r>
            <a:endParaRPr lang="hu-HU" b="1" dirty="0"/>
          </a:p>
        </p:txBody>
      </p:sp>
      <p:sp>
        <p:nvSpPr>
          <p:cNvPr id="3" name="Tartalom helye 2"/>
          <p:cNvSpPr>
            <a:spLocks noGrp="1"/>
          </p:cNvSpPr>
          <p:nvPr>
            <p:ph idx="1"/>
          </p:nvPr>
        </p:nvSpPr>
        <p:spPr>
          <a:xfrm>
            <a:off x="628650" y="1228165"/>
            <a:ext cx="7886700" cy="5211824"/>
          </a:xfrm>
        </p:spPr>
        <p:txBody>
          <a:bodyPr>
            <a:normAutofit lnSpcReduction="10000"/>
          </a:bodyPr>
          <a:lstStyle/>
          <a:p>
            <a:r>
              <a:rPr lang="en-US" dirty="0"/>
              <a:t>the Java programming language also provides special support for character strings via the </a:t>
            </a:r>
            <a:r>
              <a:rPr lang="en-US" dirty="0" err="1">
                <a:hlinkClick r:id="rId3"/>
              </a:rPr>
              <a:t>java.lang.String</a:t>
            </a:r>
            <a:r>
              <a:rPr lang="en-US" dirty="0"/>
              <a:t> class. </a:t>
            </a:r>
            <a:endParaRPr lang="hu-HU" dirty="0" smtClean="0"/>
          </a:p>
          <a:p>
            <a:r>
              <a:rPr lang="en-US" dirty="0" smtClean="0"/>
              <a:t>Enclosing </a:t>
            </a:r>
            <a:r>
              <a:rPr lang="en-US" dirty="0"/>
              <a:t>your character string within double quotes will automatically create a new String object; for example, String s = "this is a string";. </a:t>
            </a:r>
            <a:endParaRPr lang="hu-HU" dirty="0" smtClean="0"/>
          </a:p>
          <a:p>
            <a:r>
              <a:rPr lang="en-US" dirty="0" smtClean="0"/>
              <a:t>String</a:t>
            </a:r>
            <a:r>
              <a:rPr lang="en-US" dirty="0"/>
              <a:t> objects are </a:t>
            </a:r>
            <a:r>
              <a:rPr lang="en-US" i="1" dirty="0"/>
              <a:t>immutable</a:t>
            </a:r>
            <a:r>
              <a:rPr lang="en-US" dirty="0"/>
              <a:t>, which means that once created, their values cannot be changed. The String class is not technically a primitive data type, but considering the special support given to it by the language, you'll probably tend to think of it as such. </a:t>
            </a:r>
            <a:endParaRPr lang="hu-HU" dirty="0" smtClean="0"/>
          </a:p>
          <a:p>
            <a:endParaRPr lang="en-US" dirty="0"/>
          </a:p>
        </p:txBody>
      </p:sp>
    </p:spTree>
    <p:extLst>
      <p:ext uri="{BB962C8B-B14F-4D97-AF65-F5344CB8AC3E}">
        <p14:creationId xmlns:p14="http://schemas.microsoft.com/office/powerpoint/2010/main" val="428606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smtClean="0"/>
              <a:t>Array</a:t>
            </a:r>
            <a:endParaRPr lang="hu-HU" b="1" dirty="0"/>
          </a:p>
        </p:txBody>
      </p:sp>
      <p:sp>
        <p:nvSpPr>
          <p:cNvPr id="3" name="Tartalom helye 2"/>
          <p:cNvSpPr>
            <a:spLocks noGrp="1"/>
          </p:cNvSpPr>
          <p:nvPr>
            <p:ph idx="1"/>
          </p:nvPr>
        </p:nvSpPr>
        <p:spPr>
          <a:xfrm>
            <a:off x="628650" y="1228165"/>
            <a:ext cx="7886700" cy="5211824"/>
          </a:xfrm>
        </p:spPr>
        <p:txBody>
          <a:bodyPr>
            <a:normAutofit fontScale="77500" lnSpcReduction="20000"/>
          </a:bodyPr>
          <a:lstStyle/>
          <a:p>
            <a:pPr marL="0" indent="0">
              <a:buNone/>
            </a:pPr>
            <a:r>
              <a:rPr lang="hu-HU" dirty="0" err="1" smtClean="0"/>
              <a:t>Declaration</a:t>
            </a:r>
            <a:r>
              <a:rPr lang="hu-HU" dirty="0" smtClean="0"/>
              <a:t>:</a:t>
            </a:r>
          </a:p>
          <a:p>
            <a:pPr marL="0" indent="0">
              <a:buNone/>
            </a:pPr>
            <a:r>
              <a:rPr lang="hu-HU" dirty="0" smtClean="0"/>
              <a:t>  int</a:t>
            </a:r>
            <a:r>
              <a:rPr lang="hu-HU" dirty="0"/>
              <a:t>[] </a:t>
            </a:r>
            <a:r>
              <a:rPr lang="hu-HU" dirty="0" err="1"/>
              <a:t>anArray</a:t>
            </a:r>
            <a:r>
              <a:rPr lang="hu-HU" dirty="0"/>
              <a:t>;</a:t>
            </a:r>
            <a:endParaRPr lang="en-US" dirty="0"/>
          </a:p>
          <a:p>
            <a:pPr marL="0" indent="0">
              <a:buNone/>
            </a:pPr>
            <a:r>
              <a:rPr lang="en-US" dirty="0" smtClean="0"/>
              <a:t>One </a:t>
            </a:r>
            <a:r>
              <a:rPr lang="en-US" dirty="0"/>
              <a:t>way to create an array is with the new operator. </a:t>
            </a:r>
            <a:endParaRPr lang="hu-HU" dirty="0" smtClean="0"/>
          </a:p>
          <a:p>
            <a:pPr marL="0" indent="0">
              <a:buNone/>
            </a:pPr>
            <a:r>
              <a:rPr lang="hu-HU" dirty="0" smtClean="0"/>
              <a:t>  </a:t>
            </a:r>
            <a:r>
              <a:rPr lang="en-US" dirty="0" err="1" smtClean="0"/>
              <a:t>anArray</a:t>
            </a:r>
            <a:r>
              <a:rPr lang="en-US" dirty="0" smtClean="0"/>
              <a:t> </a:t>
            </a:r>
            <a:r>
              <a:rPr lang="en-US" dirty="0"/>
              <a:t>= new </a:t>
            </a:r>
            <a:r>
              <a:rPr lang="en-US" dirty="0" err="1"/>
              <a:t>int</a:t>
            </a:r>
            <a:r>
              <a:rPr lang="en-US" dirty="0"/>
              <a:t>[10]; </a:t>
            </a:r>
          </a:p>
          <a:p>
            <a:pPr marL="0" indent="0">
              <a:buNone/>
            </a:pPr>
            <a:r>
              <a:rPr lang="hu-HU" dirty="0" smtClean="0"/>
              <a:t>A</a:t>
            </a:r>
            <a:r>
              <a:rPr lang="en-US" dirty="0" err="1" smtClean="0"/>
              <a:t>ssign</a:t>
            </a:r>
            <a:r>
              <a:rPr lang="en-US" dirty="0" smtClean="0"/>
              <a:t> </a:t>
            </a:r>
            <a:r>
              <a:rPr lang="en-US" dirty="0"/>
              <a:t>values to each element of the array:</a:t>
            </a:r>
          </a:p>
          <a:p>
            <a:pPr marL="0" indent="0">
              <a:buNone/>
            </a:pPr>
            <a:r>
              <a:rPr lang="hu-HU" dirty="0" smtClean="0"/>
              <a:t>  </a:t>
            </a:r>
            <a:r>
              <a:rPr lang="en-US" dirty="0" err="1" smtClean="0"/>
              <a:t>anArray</a:t>
            </a:r>
            <a:r>
              <a:rPr lang="en-US" dirty="0" smtClean="0"/>
              <a:t>[0</a:t>
            </a:r>
            <a:r>
              <a:rPr lang="en-US" dirty="0"/>
              <a:t>] = 100; </a:t>
            </a:r>
            <a:endParaRPr lang="hu-HU" dirty="0" smtClean="0"/>
          </a:p>
          <a:p>
            <a:pPr marL="0" indent="0">
              <a:buNone/>
            </a:pPr>
            <a:r>
              <a:rPr lang="en-US" dirty="0" smtClean="0"/>
              <a:t>Each </a:t>
            </a:r>
            <a:r>
              <a:rPr lang="en-US" dirty="0"/>
              <a:t>array element is accessed by its numerical index:</a:t>
            </a:r>
          </a:p>
          <a:p>
            <a:pPr marL="0" indent="0">
              <a:buNone/>
            </a:pPr>
            <a:r>
              <a:rPr lang="hu-HU" dirty="0" smtClean="0"/>
              <a:t>  </a:t>
            </a:r>
            <a:r>
              <a:rPr lang="en-US" dirty="0" err="1" smtClean="0"/>
              <a:t>System.out.println</a:t>
            </a:r>
            <a:r>
              <a:rPr lang="en-US" dirty="0"/>
              <a:t>("Element </a:t>
            </a:r>
            <a:r>
              <a:rPr lang="en-US" dirty="0" smtClean="0"/>
              <a:t>1: </a:t>
            </a:r>
            <a:r>
              <a:rPr lang="en-US" dirty="0"/>
              <a:t>" + </a:t>
            </a:r>
            <a:r>
              <a:rPr lang="en-US" dirty="0" err="1"/>
              <a:t>anArray</a:t>
            </a:r>
            <a:r>
              <a:rPr lang="en-US" dirty="0"/>
              <a:t>[0]); </a:t>
            </a:r>
            <a:endParaRPr lang="hu-HU" dirty="0" smtClean="0"/>
          </a:p>
          <a:p>
            <a:pPr marL="0" indent="0">
              <a:buNone/>
            </a:pPr>
            <a:r>
              <a:rPr lang="en-US" dirty="0" smtClean="0"/>
              <a:t>Alternatively</a:t>
            </a:r>
            <a:r>
              <a:rPr lang="en-US" dirty="0"/>
              <a:t>, you can use the shortcut syntax to create and initialize an array:</a:t>
            </a:r>
          </a:p>
          <a:p>
            <a:pPr marL="0" indent="0">
              <a:buNone/>
            </a:pPr>
            <a:r>
              <a:rPr lang="hu-HU" dirty="0" smtClean="0"/>
              <a:t>  </a:t>
            </a:r>
            <a:r>
              <a:rPr lang="en-US" dirty="0" err="1" smtClean="0"/>
              <a:t>int</a:t>
            </a:r>
            <a:r>
              <a:rPr lang="en-US" dirty="0"/>
              <a:t>[] </a:t>
            </a:r>
            <a:r>
              <a:rPr lang="en-US" dirty="0" err="1"/>
              <a:t>anArray</a:t>
            </a:r>
            <a:r>
              <a:rPr lang="en-US" dirty="0"/>
              <a:t> = { 100, 200, 300, 400, 500, 600, 700, 800, 900, 1000 }; </a:t>
            </a:r>
            <a:endParaRPr lang="hu-HU" dirty="0" smtClean="0"/>
          </a:p>
          <a:p>
            <a:pPr marL="0" indent="0">
              <a:buNone/>
            </a:pPr>
            <a:r>
              <a:rPr lang="hu-HU" dirty="0" smtClean="0"/>
              <a:t>Y</a:t>
            </a:r>
            <a:r>
              <a:rPr lang="en-US" dirty="0" err="1" smtClean="0"/>
              <a:t>ou</a:t>
            </a:r>
            <a:r>
              <a:rPr lang="en-US" dirty="0" smtClean="0"/>
              <a:t> </a:t>
            </a:r>
            <a:r>
              <a:rPr lang="en-US" dirty="0"/>
              <a:t>can use the built-in length property to determine the size of any </a:t>
            </a:r>
            <a:r>
              <a:rPr lang="en-US" dirty="0" smtClean="0"/>
              <a:t>array :</a:t>
            </a:r>
            <a:endParaRPr lang="en-US" dirty="0"/>
          </a:p>
          <a:p>
            <a:pPr marL="0" indent="0">
              <a:buNone/>
            </a:pPr>
            <a:r>
              <a:rPr lang="hu-HU" dirty="0"/>
              <a:t> </a:t>
            </a:r>
            <a:r>
              <a:rPr lang="hu-HU" dirty="0" smtClean="0"/>
              <a:t> </a:t>
            </a:r>
            <a:r>
              <a:rPr lang="en-US" dirty="0" err="1" smtClean="0"/>
              <a:t>System.out.println</a:t>
            </a:r>
            <a:r>
              <a:rPr lang="en-US" dirty="0" smtClean="0"/>
              <a:t>(</a:t>
            </a:r>
            <a:r>
              <a:rPr lang="en-US" dirty="0" err="1" smtClean="0"/>
              <a:t>anArray.length</a:t>
            </a:r>
            <a:r>
              <a:rPr lang="en-US" dirty="0"/>
              <a:t>);</a:t>
            </a:r>
          </a:p>
          <a:p>
            <a:pPr marL="0" indent="0">
              <a:buNone/>
            </a:pPr>
            <a:endParaRPr lang="hu-HU" dirty="0" smtClean="0"/>
          </a:p>
          <a:p>
            <a:pPr marL="0" indent="0">
              <a:buNone/>
            </a:pPr>
            <a:endParaRPr lang="en-US" dirty="0"/>
          </a:p>
          <a:p>
            <a:endParaRPr lang="en-US" dirty="0"/>
          </a:p>
        </p:txBody>
      </p:sp>
    </p:spTree>
    <p:extLst>
      <p:ext uri="{BB962C8B-B14F-4D97-AF65-F5344CB8AC3E}">
        <p14:creationId xmlns:p14="http://schemas.microsoft.com/office/powerpoint/2010/main" val="173855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smtClean="0"/>
              <a:t>Array</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r>
              <a:rPr lang="en-US" dirty="0" smtClean="0"/>
              <a:t>You </a:t>
            </a:r>
            <a:r>
              <a:rPr lang="en-US" dirty="0"/>
              <a:t>can also declare an array of arrays (also known as a </a:t>
            </a:r>
            <a:r>
              <a:rPr lang="en-US" i="1" dirty="0"/>
              <a:t>multidimensional</a:t>
            </a:r>
            <a:r>
              <a:rPr lang="en-US" dirty="0"/>
              <a:t> array) by using two or more sets of brackets, such as String[][] names. Each element, therefore, must be accessed by a corresponding number of index values.</a:t>
            </a:r>
          </a:p>
          <a:p>
            <a:r>
              <a:rPr lang="en-US" dirty="0"/>
              <a:t>In the Java programming language, a multidimensional array is an array whose components are themselves arrays. This is unlike arrays in C or Fortran. A consequence of this is that the rows are allowed to vary in </a:t>
            </a:r>
            <a:r>
              <a:rPr lang="en-US" dirty="0" smtClean="0"/>
              <a:t>length</a:t>
            </a:r>
            <a:r>
              <a:rPr lang="hu-HU" dirty="0" smtClean="0"/>
              <a:t>.</a:t>
            </a:r>
            <a:endParaRPr lang="en-US" dirty="0"/>
          </a:p>
          <a:p>
            <a:pPr marL="0" indent="0">
              <a:buNone/>
            </a:pPr>
            <a:endParaRPr lang="hu-HU" dirty="0" smtClean="0"/>
          </a:p>
          <a:p>
            <a:endParaRPr lang="en-US" dirty="0"/>
          </a:p>
        </p:txBody>
      </p:sp>
    </p:spTree>
    <p:extLst>
      <p:ext uri="{BB962C8B-B14F-4D97-AF65-F5344CB8AC3E}">
        <p14:creationId xmlns:p14="http://schemas.microsoft.com/office/powerpoint/2010/main" val="2793457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err="1" smtClean="0"/>
              <a:t>Array</a:t>
            </a:r>
            <a:endParaRPr lang="hu-HU" b="1" dirty="0"/>
          </a:p>
        </p:txBody>
      </p:sp>
      <p:sp>
        <p:nvSpPr>
          <p:cNvPr id="3" name="Tartalom helye 2"/>
          <p:cNvSpPr>
            <a:spLocks noGrp="1"/>
          </p:cNvSpPr>
          <p:nvPr>
            <p:ph idx="1"/>
          </p:nvPr>
        </p:nvSpPr>
        <p:spPr>
          <a:xfrm>
            <a:off x="628650" y="1228165"/>
            <a:ext cx="7886700" cy="5211824"/>
          </a:xfrm>
        </p:spPr>
        <p:txBody>
          <a:bodyPr>
            <a:normAutofit fontScale="70000" lnSpcReduction="20000"/>
          </a:bodyPr>
          <a:lstStyle/>
          <a:p>
            <a:pPr marL="0" indent="0">
              <a:buNone/>
            </a:pPr>
            <a:r>
              <a:rPr lang="hu-HU" dirty="0" err="1" smtClean="0"/>
              <a:t>Manipulation</a:t>
            </a:r>
            <a:endParaRPr lang="hu-HU" dirty="0" smtClean="0"/>
          </a:p>
          <a:p>
            <a:r>
              <a:rPr lang="en-US" dirty="0" smtClean="0"/>
              <a:t>System</a:t>
            </a:r>
            <a:r>
              <a:rPr lang="hu-HU" dirty="0" smtClean="0"/>
              <a:t>.</a:t>
            </a:r>
            <a:r>
              <a:rPr lang="en-US" dirty="0" err="1" smtClean="0"/>
              <a:t>arraycopy</a:t>
            </a:r>
            <a:r>
              <a:rPr lang="en-US" dirty="0" smtClean="0"/>
              <a:t> </a:t>
            </a:r>
            <a:r>
              <a:rPr lang="hu-HU" dirty="0" err="1" smtClean="0"/>
              <a:t>method</a:t>
            </a:r>
            <a:endParaRPr lang="hu-HU" dirty="0" smtClean="0"/>
          </a:p>
          <a:p>
            <a:r>
              <a:rPr lang="hu-HU" dirty="0" err="1" smtClean="0"/>
              <a:t>String</a:t>
            </a:r>
            <a:r>
              <a:rPr lang="hu-HU" dirty="0" smtClean="0"/>
              <a:t>[] </a:t>
            </a:r>
            <a:r>
              <a:rPr lang="hu-HU" dirty="0" err="1" smtClean="0"/>
              <a:t>copyTo</a:t>
            </a:r>
            <a:r>
              <a:rPr lang="hu-HU" dirty="0" smtClean="0"/>
              <a:t> = </a:t>
            </a:r>
            <a:r>
              <a:rPr lang="hu-HU" dirty="0" err="1" smtClean="0"/>
              <a:t>java.util.Arrays.copyOfRange</a:t>
            </a:r>
            <a:r>
              <a:rPr lang="hu-HU" dirty="0" smtClean="0"/>
              <a:t>(</a:t>
            </a:r>
            <a:r>
              <a:rPr lang="hu-HU" dirty="0" err="1" smtClean="0"/>
              <a:t>copyFrom</a:t>
            </a:r>
            <a:r>
              <a:rPr lang="hu-HU" dirty="0" smtClean="0"/>
              <a:t>, 2, 9); </a:t>
            </a:r>
          </a:p>
          <a:p>
            <a:r>
              <a:rPr lang="en-US" dirty="0" smtClean="0"/>
              <a:t>Searching </a:t>
            </a:r>
            <a:r>
              <a:rPr lang="en-US" dirty="0"/>
              <a:t>an array for a specific value to get the index at which it is placed (the  </a:t>
            </a:r>
            <a:r>
              <a:rPr lang="en-US" dirty="0" err="1" smtClean="0"/>
              <a:t>java.util.Arrays</a:t>
            </a:r>
            <a:r>
              <a:rPr lang="hu-HU" dirty="0" smtClean="0"/>
              <a:t>.</a:t>
            </a:r>
            <a:r>
              <a:rPr lang="en-US" dirty="0" err="1" smtClean="0"/>
              <a:t>binarySearch</a:t>
            </a:r>
            <a:r>
              <a:rPr lang="en-US" dirty="0"/>
              <a:t> method).</a:t>
            </a:r>
          </a:p>
          <a:p>
            <a:r>
              <a:rPr lang="en-US" dirty="0"/>
              <a:t>Comparing two arrays to determine if they are equal or not (the  </a:t>
            </a:r>
            <a:r>
              <a:rPr lang="en-US" dirty="0" err="1" smtClean="0"/>
              <a:t>java.util.Arrays</a:t>
            </a:r>
            <a:r>
              <a:rPr lang="hu-HU" dirty="0" smtClean="0"/>
              <a:t>.</a:t>
            </a:r>
            <a:r>
              <a:rPr lang="en-US" dirty="0" smtClean="0"/>
              <a:t>equals</a:t>
            </a:r>
            <a:r>
              <a:rPr lang="en-US" dirty="0"/>
              <a:t> method).</a:t>
            </a:r>
          </a:p>
          <a:p>
            <a:r>
              <a:rPr lang="en-US" dirty="0"/>
              <a:t>Filling an array to place a specific value at each index (the  </a:t>
            </a:r>
            <a:r>
              <a:rPr lang="en-US" dirty="0" err="1" smtClean="0"/>
              <a:t>java.util.Arrays</a:t>
            </a:r>
            <a:r>
              <a:rPr lang="hu-HU" dirty="0" smtClean="0"/>
              <a:t>.</a:t>
            </a:r>
            <a:r>
              <a:rPr lang="en-US" dirty="0" smtClean="0"/>
              <a:t>fill</a:t>
            </a:r>
            <a:r>
              <a:rPr lang="en-US" dirty="0"/>
              <a:t> method).</a:t>
            </a:r>
          </a:p>
          <a:p>
            <a:r>
              <a:rPr lang="en-US" dirty="0"/>
              <a:t>Sorting an array into ascending order. This can be done either sequentially, using the  </a:t>
            </a:r>
            <a:r>
              <a:rPr lang="en-US" dirty="0" err="1" smtClean="0"/>
              <a:t>java.util.Arrays</a:t>
            </a:r>
            <a:r>
              <a:rPr lang="hu-HU" dirty="0" smtClean="0"/>
              <a:t>.</a:t>
            </a:r>
            <a:r>
              <a:rPr lang="en-US" dirty="0" smtClean="0"/>
              <a:t>sort</a:t>
            </a:r>
            <a:r>
              <a:rPr lang="en-US" dirty="0"/>
              <a:t> method, or concurrently, using the  </a:t>
            </a:r>
            <a:r>
              <a:rPr lang="en-US" dirty="0" err="1" smtClean="0"/>
              <a:t>java.util.Arrays</a:t>
            </a:r>
            <a:r>
              <a:rPr lang="hu-HU" dirty="0" smtClean="0"/>
              <a:t>.</a:t>
            </a:r>
            <a:r>
              <a:rPr lang="en-US" dirty="0" err="1" smtClean="0"/>
              <a:t>parallelSort</a:t>
            </a:r>
            <a:r>
              <a:rPr lang="en-US" dirty="0"/>
              <a:t> method introduced in Java SE 8. Parallel sorting of large arrays on multiprocessor systems is faster than sequential array sorting.</a:t>
            </a:r>
          </a:p>
          <a:p>
            <a:r>
              <a:rPr lang="en-US" dirty="0"/>
              <a:t>Creating a stream that uses an array as its source (the  </a:t>
            </a:r>
            <a:r>
              <a:rPr lang="en-US" dirty="0" err="1" smtClean="0"/>
              <a:t>java.util.Arrays</a:t>
            </a:r>
            <a:r>
              <a:rPr lang="hu-HU" dirty="0" smtClean="0"/>
              <a:t>.</a:t>
            </a:r>
            <a:r>
              <a:rPr lang="en-US" dirty="0" smtClean="0"/>
              <a:t>stream</a:t>
            </a:r>
            <a:r>
              <a:rPr lang="en-US" dirty="0"/>
              <a:t> method). </a:t>
            </a:r>
            <a:endParaRPr lang="hu-HU" dirty="0" smtClean="0"/>
          </a:p>
          <a:p>
            <a:r>
              <a:rPr lang="en-US" dirty="0" smtClean="0"/>
              <a:t>Converting </a:t>
            </a:r>
            <a:r>
              <a:rPr lang="en-US" dirty="0"/>
              <a:t>an array to a string. The  </a:t>
            </a:r>
            <a:r>
              <a:rPr lang="en-US" dirty="0" err="1"/>
              <a:t>java.util.Arrays</a:t>
            </a:r>
            <a:r>
              <a:rPr lang="en-US" dirty="0" err="1" smtClean="0"/>
              <a:t>toString</a:t>
            </a:r>
            <a:r>
              <a:rPr lang="en-US" dirty="0"/>
              <a:t> method converts each element of the array to a string, separates them with commas, then surrounds them with brackets. </a:t>
            </a:r>
            <a:endParaRPr lang="en-US" dirty="0" smtClean="0"/>
          </a:p>
          <a:p>
            <a:endParaRPr lang="hu-HU" dirty="0" smtClean="0"/>
          </a:p>
          <a:p>
            <a:endParaRPr lang="hu-HU" dirty="0" smtClean="0"/>
          </a:p>
          <a:p>
            <a:endParaRPr lang="en-US" dirty="0"/>
          </a:p>
          <a:p>
            <a:endParaRPr lang="en-US" dirty="0"/>
          </a:p>
          <a:p>
            <a:pPr marL="0" indent="0">
              <a:buNone/>
            </a:pPr>
            <a:endParaRPr lang="hu-HU" dirty="0" smtClean="0"/>
          </a:p>
          <a:p>
            <a:endParaRPr lang="en-US" dirty="0"/>
          </a:p>
        </p:txBody>
      </p:sp>
    </p:spTree>
    <p:extLst>
      <p:ext uri="{BB962C8B-B14F-4D97-AF65-F5344CB8AC3E}">
        <p14:creationId xmlns:p14="http://schemas.microsoft.com/office/powerpoint/2010/main" val="353925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Operator </a:t>
            </a:r>
            <a:r>
              <a:rPr lang="hu-HU" b="1" dirty="0" err="1"/>
              <a:t>Precedence</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pPr marL="0" indent="0">
              <a:buNone/>
            </a:pPr>
            <a:r>
              <a:rPr lang="en-US" dirty="0"/>
              <a:t>When operators of equal precedence appear in the same expression, a rule must govern which is evaluated first. </a:t>
            </a:r>
            <a:r>
              <a:rPr lang="en-US" dirty="0" smtClean="0"/>
              <a:t>All </a:t>
            </a:r>
            <a:r>
              <a:rPr lang="en-US" dirty="0"/>
              <a:t>binary operators except for the assignment </a:t>
            </a:r>
            <a:r>
              <a:rPr lang="en-US" b="1" dirty="0"/>
              <a:t>operators are evaluated from left to right</a:t>
            </a:r>
            <a:r>
              <a:rPr lang="en-US" dirty="0"/>
              <a:t>; assignment operators are evaluated right to left.</a:t>
            </a:r>
            <a:r>
              <a:rPr lang="en-US" dirty="0" smtClean="0"/>
              <a:t> </a:t>
            </a:r>
          </a:p>
          <a:p>
            <a:endParaRPr lang="hu-HU" dirty="0" smtClean="0"/>
          </a:p>
          <a:p>
            <a:endParaRPr lang="hu-HU" dirty="0" smtClean="0"/>
          </a:p>
          <a:p>
            <a:endParaRPr lang="en-US" dirty="0"/>
          </a:p>
          <a:p>
            <a:endParaRPr lang="en-US" dirty="0"/>
          </a:p>
          <a:p>
            <a:pPr marL="0" indent="0">
              <a:buNone/>
            </a:pPr>
            <a:endParaRPr lang="hu-HU" dirty="0" smtClean="0"/>
          </a:p>
          <a:p>
            <a:endParaRPr lang="en-US" dirty="0"/>
          </a:p>
        </p:txBody>
      </p:sp>
    </p:spTree>
    <p:extLst>
      <p:ext uri="{BB962C8B-B14F-4D97-AF65-F5344CB8AC3E}">
        <p14:creationId xmlns:p14="http://schemas.microsoft.com/office/powerpoint/2010/main" val="180553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Operator </a:t>
            </a:r>
            <a:r>
              <a:rPr lang="hu-HU" b="1" dirty="0" err="1"/>
              <a:t>Precedence</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pPr marL="0" indent="0">
              <a:buNone/>
            </a:pPr>
            <a:r>
              <a:rPr lang="hu-HU" dirty="0" smtClean="0"/>
              <a:t>	</a:t>
            </a:r>
            <a:endParaRPr lang="en-US" dirty="0" smtClean="0"/>
          </a:p>
          <a:p>
            <a:endParaRPr lang="hu-HU" dirty="0" smtClean="0"/>
          </a:p>
          <a:p>
            <a:endParaRPr lang="hu-HU" dirty="0" smtClean="0"/>
          </a:p>
          <a:p>
            <a:endParaRPr lang="en-US" dirty="0" smtClean="0"/>
          </a:p>
          <a:p>
            <a:endParaRPr lang="en-US" dirty="0" smtClean="0"/>
          </a:p>
          <a:p>
            <a:pPr marL="0" indent="0">
              <a:buNone/>
            </a:pPr>
            <a:endParaRPr lang="hu-HU" dirty="0" smtClean="0"/>
          </a:p>
          <a:p>
            <a:endParaRPr lang="en-US" dirty="0"/>
          </a:p>
        </p:txBody>
      </p:sp>
      <p:graphicFrame>
        <p:nvGraphicFramePr>
          <p:cNvPr id="4" name="Táblázat 3"/>
          <p:cNvGraphicFramePr>
            <a:graphicFrameLocks noGrp="1"/>
          </p:cNvGraphicFramePr>
          <p:nvPr>
            <p:extLst>
              <p:ext uri="{D42A27DB-BD31-4B8C-83A1-F6EECF244321}">
                <p14:modId xmlns:p14="http://schemas.microsoft.com/office/powerpoint/2010/main" val="3516119179"/>
              </p:ext>
            </p:extLst>
          </p:nvPr>
        </p:nvGraphicFramePr>
        <p:xfrm>
          <a:off x="809897" y="1228165"/>
          <a:ext cx="7705452" cy="5562600"/>
        </p:xfrm>
        <a:graphic>
          <a:graphicData uri="http://schemas.openxmlformats.org/drawingml/2006/table">
            <a:tbl>
              <a:tblPr firstRow="1" bandRow="1">
                <a:tableStyleId>{5C22544A-7EE6-4342-B048-85BDC9FD1C3A}</a:tableStyleId>
              </a:tblPr>
              <a:tblGrid>
                <a:gridCol w="2717074">
                  <a:extLst>
                    <a:ext uri="{9D8B030D-6E8A-4147-A177-3AD203B41FA5}">
                      <a16:colId xmlns:a16="http://schemas.microsoft.com/office/drawing/2014/main" val="1953254128"/>
                    </a:ext>
                  </a:extLst>
                </a:gridCol>
                <a:gridCol w="4988378">
                  <a:extLst>
                    <a:ext uri="{9D8B030D-6E8A-4147-A177-3AD203B41FA5}">
                      <a16:colId xmlns:a16="http://schemas.microsoft.com/office/drawing/2014/main" val="4278957319"/>
                    </a:ext>
                  </a:extLst>
                </a:gridCol>
              </a:tblGrid>
              <a:tr h="370840">
                <a:tc>
                  <a:txBody>
                    <a:bodyPr/>
                    <a:lstStyle/>
                    <a:p>
                      <a:r>
                        <a:rPr lang="hu-HU" dirty="0" smtClean="0">
                          <a:solidFill>
                            <a:schemeClr val="tx1"/>
                          </a:solidFill>
                        </a:rPr>
                        <a:t>Operators</a:t>
                      </a:r>
                      <a:endParaRPr lang="hu-HU" dirty="0">
                        <a:solidFill>
                          <a:schemeClr val="tx1"/>
                        </a:solidFill>
                      </a:endParaRPr>
                    </a:p>
                  </a:txBody>
                  <a:tcPr/>
                </a:tc>
                <a:tc>
                  <a:txBody>
                    <a:bodyPr/>
                    <a:lstStyle/>
                    <a:p>
                      <a:r>
                        <a:rPr lang="hu-HU" dirty="0" err="1" smtClean="0">
                          <a:solidFill>
                            <a:schemeClr val="tx1"/>
                          </a:solidFill>
                        </a:rPr>
                        <a:t>Precedence</a:t>
                      </a:r>
                      <a:endParaRPr lang="hu-HU" dirty="0">
                        <a:solidFill>
                          <a:schemeClr val="tx1"/>
                        </a:solidFill>
                      </a:endParaRPr>
                    </a:p>
                  </a:txBody>
                  <a:tcPr/>
                </a:tc>
                <a:extLst>
                  <a:ext uri="{0D108BD9-81ED-4DB2-BD59-A6C34878D82A}">
                    <a16:rowId xmlns:a16="http://schemas.microsoft.com/office/drawing/2014/main" val="2825287481"/>
                  </a:ext>
                </a:extLst>
              </a:tr>
              <a:tr h="370840">
                <a:tc>
                  <a:txBody>
                    <a:bodyPr/>
                    <a:lstStyle/>
                    <a:p>
                      <a:r>
                        <a:rPr lang="hu-HU" dirty="0" smtClean="0"/>
                        <a:t>postfix</a:t>
                      </a:r>
                      <a:endParaRPr lang="hu-HU" dirty="0"/>
                    </a:p>
                  </a:txBody>
                  <a:tcPr/>
                </a:tc>
                <a:tc>
                  <a:txBody>
                    <a:bodyPr/>
                    <a:lstStyle/>
                    <a:p>
                      <a:r>
                        <a:rPr lang="hu-HU" i="1" dirty="0" err="1" smtClean="0"/>
                        <a:t>expr</a:t>
                      </a:r>
                      <a:r>
                        <a:rPr lang="hu-HU" dirty="0" smtClean="0"/>
                        <a:t>++ </a:t>
                      </a:r>
                      <a:r>
                        <a:rPr lang="hu-HU" i="1" dirty="0" err="1" smtClean="0"/>
                        <a:t>expr</a:t>
                      </a:r>
                      <a:r>
                        <a:rPr lang="hu-HU" dirty="0" smtClean="0"/>
                        <a:t>--</a:t>
                      </a:r>
                      <a:endParaRPr lang="hu-HU" dirty="0"/>
                    </a:p>
                  </a:txBody>
                  <a:tcPr/>
                </a:tc>
                <a:extLst>
                  <a:ext uri="{0D108BD9-81ED-4DB2-BD59-A6C34878D82A}">
                    <a16:rowId xmlns:a16="http://schemas.microsoft.com/office/drawing/2014/main" val="1204982920"/>
                  </a:ext>
                </a:extLst>
              </a:tr>
              <a:tr h="370840">
                <a:tc>
                  <a:txBody>
                    <a:bodyPr/>
                    <a:lstStyle/>
                    <a:p>
                      <a:r>
                        <a:rPr lang="hu-HU" dirty="0" err="1" smtClean="0"/>
                        <a:t>unary</a:t>
                      </a:r>
                      <a:endParaRPr lang="hu-HU" dirty="0"/>
                    </a:p>
                  </a:txBody>
                  <a:tcPr/>
                </a:tc>
                <a:tc>
                  <a:txBody>
                    <a:bodyPr/>
                    <a:lstStyle/>
                    <a:p>
                      <a:r>
                        <a:rPr lang="hu-HU" dirty="0" smtClean="0"/>
                        <a:t>++</a:t>
                      </a:r>
                      <a:r>
                        <a:rPr lang="hu-HU" i="1" dirty="0" err="1" smtClean="0"/>
                        <a:t>expr</a:t>
                      </a:r>
                      <a:r>
                        <a:rPr lang="hu-HU" dirty="0" smtClean="0"/>
                        <a:t> --</a:t>
                      </a:r>
                      <a:r>
                        <a:rPr lang="hu-HU" i="1" dirty="0" err="1" smtClean="0"/>
                        <a:t>expr</a:t>
                      </a:r>
                      <a:r>
                        <a:rPr lang="hu-HU" dirty="0" smtClean="0"/>
                        <a:t> +</a:t>
                      </a:r>
                      <a:r>
                        <a:rPr lang="hu-HU" i="1" dirty="0" err="1" smtClean="0"/>
                        <a:t>expr</a:t>
                      </a:r>
                      <a:r>
                        <a:rPr lang="hu-HU" dirty="0" smtClean="0"/>
                        <a:t> -</a:t>
                      </a:r>
                      <a:r>
                        <a:rPr lang="hu-HU" i="1" dirty="0" err="1" smtClean="0"/>
                        <a:t>expr</a:t>
                      </a:r>
                      <a:r>
                        <a:rPr lang="hu-HU" dirty="0" smtClean="0"/>
                        <a:t> ~ !</a:t>
                      </a:r>
                      <a:endParaRPr lang="hu-HU" dirty="0"/>
                    </a:p>
                  </a:txBody>
                  <a:tcPr/>
                </a:tc>
                <a:extLst>
                  <a:ext uri="{0D108BD9-81ED-4DB2-BD59-A6C34878D82A}">
                    <a16:rowId xmlns:a16="http://schemas.microsoft.com/office/drawing/2014/main" val="458778376"/>
                  </a:ext>
                </a:extLst>
              </a:tr>
              <a:tr h="370840">
                <a:tc>
                  <a:txBody>
                    <a:bodyPr/>
                    <a:lstStyle/>
                    <a:p>
                      <a:r>
                        <a:rPr lang="hu-HU" dirty="0" err="1" smtClean="0"/>
                        <a:t>multiplicative</a:t>
                      </a:r>
                      <a:endParaRPr lang="hu-HU" dirty="0"/>
                    </a:p>
                  </a:txBody>
                  <a:tcPr/>
                </a:tc>
                <a:tc>
                  <a:txBody>
                    <a:bodyPr/>
                    <a:lstStyle/>
                    <a:p>
                      <a:r>
                        <a:rPr lang="hu-HU" dirty="0" smtClean="0"/>
                        <a:t>* / %</a:t>
                      </a:r>
                      <a:endParaRPr lang="hu-HU" dirty="0"/>
                    </a:p>
                  </a:txBody>
                  <a:tcPr/>
                </a:tc>
                <a:extLst>
                  <a:ext uri="{0D108BD9-81ED-4DB2-BD59-A6C34878D82A}">
                    <a16:rowId xmlns:a16="http://schemas.microsoft.com/office/drawing/2014/main" val="4130451296"/>
                  </a:ext>
                </a:extLst>
              </a:tr>
              <a:tr h="370840">
                <a:tc>
                  <a:txBody>
                    <a:bodyPr/>
                    <a:lstStyle/>
                    <a:p>
                      <a:r>
                        <a:rPr lang="hu-HU" dirty="0" err="1" smtClean="0"/>
                        <a:t>additive</a:t>
                      </a:r>
                      <a:endParaRPr lang="hu-HU" dirty="0"/>
                    </a:p>
                  </a:txBody>
                  <a:tcPr/>
                </a:tc>
                <a:tc>
                  <a:txBody>
                    <a:bodyPr/>
                    <a:lstStyle/>
                    <a:p>
                      <a:r>
                        <a:rPr lang="hu-HU" dirty="0" smtClean="0"/>
                        <a:t>+ -</a:t>
                      </a:r>
                      <a:endParaRPr lang="hu-HU" dirty="0"/>
                    </a:p>
                  </a:txBody>
                  <a:tcPr/>
                </a:tc>
                <a:extLst>
                  <a:ext uri="{0D108BD9-81ED-4DB2-BD59-A6C34878D82A}">
                    <a16:rowId xmlns:a16="http://schemas.microsoft.com/office/drawing/2014/main" val="1658583237"/>
                  </a:ext>
                </a:extLst>
              </a:tr>
              <a:tr h="370840">
                <a:tc>
                  <a:txBody>
                    <a:bodyPr/>
                    <a:lstStyle/>
                    <a:p>
                      <a:r>
                        <a:rPr lang="hu-HU" dirty="0" smtClean="0"/>
                        <a:t>shift</a:t>
                      </a:r>
                      <a:endParaRPr lang="hu-H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&lt;&lt; &gt;&gt; &gt;&gt;&gt;</a:t>
                      </a:r>
                      <a:endParaRPr lang="hu-HU" dirty="0"/>
                    </a:p>
                  </a:txBody>
                  <a:tcPr/>
                </a:tc>
                <a:extLst>
                  <a:ext uri="{0D108BD9-81ED-4DB2-BD59-A6C34878D82A}">
                    <a16:rowId xmlns:a16="http://schemas.microsoft.com/office/drawing/2014/main" val="2430430999"/>
                  </a:ext>
                </a:extLst>
              </a:tr>
              <a:tr h="370840">
                <a:tc>
                  <a:txBody>
                    <a:bodyPr/>
                    <a:lstStyle/>
                    <a:p>
                      <a:r>
                        <a:rPr lang="hu-HU" dirty="0" err="1" smtClean="0"/>
                        <a:t>relational</a:t>
                      </a:r>
                      <a:endParaRPr lang="hu-HU" dirty="0"/>
                    </a:p>
                  </a:txBody>
                  <a:tcPr/>
                </a:tc>
                <a:tc>
                  <a:txBody>
                    <a:bodyPr/>
                    <a:lstStyle/>
                    <a:p>
                      <a:r>
                        <a:rPr lang="hu-HU" dirty="0" smtClean="0"/>
                        <a:t>&lt; &gt; &lt;= &gt;= </a:t>
                      </a:r>
                      <a:r>
                        <a:rPr lang="hu-HU" dirty="0" err="1" smtClean="0"/>
                        <a:t>instanceof</a:t>
                      </a:r>
                      <a:endParaRPr lang="hu-HU" dirty="0"/>
                    </a:p>
                  </a:txBody>
                  <a:tcPr/>
                </a:tc>
                <a:extLst>
                  <a:ext uri="{0D108BD9-81ED-4DB2-BD59-A6C34878D82A}">
                    <a16:rowId xmlns:a16="http://schemas.microsoft.com/office/drawing/2014/main" val="2195488672"/>
                  </a:ext>
                </a:extLst>
              </a:tr>
              <a:tr h="370840">
                <a:tc>
                  <a:txBody>
                    <a:bodyPr/>
                    <a:lstStyle/>
                    <a:p>
                      <a:r>
                        <a:rPr lang="hu-HU" dirty="0" err="1" smtClean="0"/>
                        <a:t>equality</a:t>
                      </a:r>
                      <a:endParaRPr lang="hu-HU" dirty="0"/>
                    </a:p>
                  </a:txBody>
                  <a:tcPr/>
                </a:tc>
                <a:tc>
                  <a:txBody>
                    <a:bodyPr/>
                    <a:lstStyle/>
                    <a:p>
                      <a:r>
                        <a:rPr lang="hu-HU" dirty="0" smtClean="0"/>
                        <a:t>== !=</a:t>
                      </a:r>
                      <a:endParaRPr lang="hu-HU" dirty="0"/>
                    </a:p>
                  </a:txBody>
                  <a:tcPr/>
                </a:tc>
                <a:extLst>
                  <a:ext uri="{0D108BD9-81ED-4DB2-BD59-A6C34878D82A}">
                    <a16:rowId xmlns:a16="http://schemas.microsoft.com/office/drawing/2014/main" val="2377439047"/>
                  </a:ext>
                </a:extLst>
              </a:tr>
              <a:tr h="370840">
                <a:tc>
                  <a:txBody>
                    <a:bodyPr/>
                    <a:lstStyle/>
                    <a:p>
                      <a:r>
                        <a:rPr lang="hu-HU" dirty="0" err="1" smtClean="0"/>
                        <a:t>Bitwise</a:t>
                      </a:r>
                      <a:r>
                        <a:rPr lang="hu-HU" dirty="0" smtClean="0"/>
                        <a:t> AND</a:t>
                      </a:r>
                      <a:endParaRPr lang="hu-HU" dirty="0"/>
                    </a:p>
                  </a:txBody>
                  <a:tcPr/>
                </a:tc>
                <a:tc>
                  <a:txBody>
                    <a:bodyPr/>
                    <a:lstStyle/>
                    <a:p>
                      <a:r>
                        <a:rPr lang="hu-HU" dirty="0" smtClean="0"/>
                        <a:t>&amp;</a:t>
                      </a:r>
                      <a:endParaRPr lang="hu-HU" dirty="0"/>
                    </a:p>
                  </a:txBody>
                  <a:tcPr/>
                </a:tc>
                <a:extLst>
                  <a:ext uri="{0D108BD9-81ED-4DB2-BD59-A6C34878D82A}">
                    <a16:rowId xmlns:a16="http://schemas.microsoft.com/office/drawing/2014/main" val="2172176843"/>
                  </a:ext>
                </a:extLst>
              </a:tr>
              <a:tr h="370840">
                <a:tc>
                  <a:txBody>
                    <a:bodyPr/>
                    <a:lstStyle/>
                    <a:p>
                      <a:r>
                        <a:rPr lang="hu-HU" dirty="0" err="1" smtClean="0"/>
                        <a:t>bitwise</a:t>
                      </a:r>
                      <a:r>
                        <a:rPr lang="hu-HU" dirty="0" smtClean="0"/>
                        <a:t> </a:t>
                      </a:r>
                      <a:r>
                        <a:rPr lang="hu-HU" dirty="0" err="1" smtClean="0"/>
                        <a:t>exclusive</a:t>
                      </a:r>
                      <a:r>
                        <a:rPr lang="hu-HU" dirty="0" smtClean="0"/>
                        <a:t> OR</a:t>
                      </a:r>
                      <a:endParaRPr lang="hu-HU" dirty="0"/>
                    </a:p>
                  </a:txBody>
                  <a:tcPr/>
                </a:tc>
                <a:tc>
                  <a:txBody>
                    <a:bodyPr/>
                    <a:lstStyle/>
                    <a:p>
                      <a:r>
                        <a:rPr lang="hu-HU" dirty="0" smtClean="0"/>
                        <a:t>^</a:t>
                      </a:r>
                      <a:endParaRPr lang="hu-HU" dirty="0"/>
                    </a:p>
                  </a:txBody>
                  <a:tcPr/>
                </a:tc>
                <a:extLst>
                  <a:ext uri="{0D108BD9-81ED-4DB2-BD59-A6C34878D82A}">
                    <a16:rowId xmlns:a16="http://schemas.microsoft.com/office/drawing/2014/main" val="372072299"/>
                  </a:ext>
                </a:extLst>
              </a:tr>
              <a:tr h="370840">
                <a:tc>
                  <a:txBody>
                    <a:bodyPr/>
                    <a:lstStyle/>
                    <a:p>
                      <a:r>
                        <a:rPr lang="hu-HU" dirty="0" err="1" smtClean="0"/>
                        <a:t>bitwise</a:t>
                      </a:r>
                      <a:r>
                        <a:rPr lang="hu-HU" dirty="0" smtClean="0"/>
                        <a:t> </a:t>
                      </a:r>
                      <a:r>
                        <a:rPr lang="hu-HU" dirty="0" err="1" smtClean="0"/>
                        <a:t>inclusive</a:t>
                      </a:r>
                      <a:r>
                        <a:rPr lang="hu-HU" dirty="0" smtClean="0"/>
                        <a:t> |</a:t>
                      </a:r>
                      <a:endParaRPr lang="hu-HU" dirty="0"/>
                    </a:p>
                  </a:txBody>
                  <a:tcPr/>
                </a:tc>
                <a:tc>
                  <a:txBody>
                    <a:bodyPr/>
                    <a:lstStyle/>
                    <a:p>
                      <a:r>
                        <a:rPr lang="hu-HU" smtClean="0"/>
                        <a:t>|</a:t>
                      </a:r>
                      <a:endParaRPr lang="hu-HU" dirty="0"/>
                    </a:p>
                  </a:txBody>
                  <a:tcPr/>
                </a:tc>
                <a:extLst>
                  <a:ext uri="{0D108BD9-81ED-4DB2-BD59-A6C34878D82A}">
                    <a16:rowId xmlns:a16="http://schemas.microsoft.com/office/drawing/2014/main" val="89560006"/>
                  </a:ext>
                </a:extLst>
              </a:tr>
              <a:tr h="370840">
                <a:tc>
                  <a:txBody>
                    <a:bodyPr/>
                    <a:lstStyle/>
                    <a:p>
                      <a:r>
                        <a:rPr lang="hu-HU" dirty="0" err="1" smtClean="0"/>
                        <a:t>logical</a:t>
                      </a:r>
                      <a:r>
                        <a:rPr lang="hu-HU" dirty="0" smtClean="0"/>
                        <a:t> AND</a:t>
                      </a:r>
                      <a:endParaRPr lang="hu-HU" dirty="0"/>
                    </a:p>
                  </a:txBody>
                  <a:tcPr/>
                </a:tc>
                <a:tc>
                  <a:txBody>
                    <a:bodyPr/>
                    <a:lstStyle/>
                    <a:p>
                      <a:r>
                        <a:rPr lang="hu-HU" smtClean="0"/>
                        <a:t>&amp;&amp;</a:t>
                      </a:r>
                      <a:endParaRPr lang="hu-HU" dirty="0"/>
                    </a:p>
                  </a:txBody>
                  <a:tcPr/>
                </a:tc>
                <a:extLst>
                  <a:ext uri="{0D108BD9-81ED-4DB2-BD59-A6C34878D82A}">
                    <a16:rowId xmlns:a16="http://schemas.microsoft.com/office/drawing/2014/main" val="2273655161"/>
                  </a:ext>
                </a:extLst>
              </a:tr>
              <a:tr h="370840">
                <a:tc>
                  <a:txBody>
                    <a:bodyPr/>
                    <a:lstStyle/>
                    <a:p>
                      <a:r>
                        <a:rPr lang="hu-HU" dirty="0" err="1" smtClean="0"/>
                        <a:t>logical</a:t>
                      </a:r>
                      <a:r>
                        <a:rPr lang="hu-HU" dirty="0" smtClean="0"/>
                        <a:t> OR</a:t>
                      </a:r>
                      <a:endParaRPr lang="hu-HU" dirty="0"/>
                    </a:p>
                  </a:txBody>
                  <a:tcPr/>
                </a:tc>
                <a:tc>
                  <a:txBody>
                    <a:bodyPr/>
                    <a:lstStyle/>
                    <a:p>
                      <a:r>
                        <a:rPr lang="hu-HU" dirty="0" smtClean="0"/>
                        <a:t>||</a:t>
                      </a:r>
                      <a:endParaRPr lang="hu-HU" dirty="0"/>
                    </a:p>
                  </a:txBody>
                  <a:tcPr/>
                </a:tc>
                <a:extLst>
                  <a:ext uri="{0D108BD9-81ED-4DB2-BD59-A6C34878D82A}">
                    <a16:rowId xmlns:a16="http://schemas.microsoft.com/office/drawing/2014/main" val="1662817606"/>
                  </a:ext>
                </a:extLst>
              </a:tr>
              <a:tr h="370840">
                <a:tc>
                  <a:txBody>
                    <a:bodyPr/>
                    <a:lstStyle/>
                    <a:p>
                      <a:r>
                        <a:rPr lang="hu-HU" dirty="0" err="1" smtClean="0"/>
                        <a:t>ternary</a:t>
                      </a:r>
                      <a:endParaRPr lang="hu-HU" dirty="0"/>
                    </a:p>
                  </a:txBody>
                  <a:tcPr/>
                </a:tc>
                <a:tc>
                  <a:txBody>
                    <a:bodyPr/>
                    <a:lstStyle/>
                    <a:p>
                      <a:r>
                        <a:rPr lang="hu-HU" dirty="0" smtClean="0"/>
                        <a:t>? :</a:t>
                      </a:r>
                      <a:endParaRPr lang="hu-HU" dirty="0"/>
                    </a:p>
                  </a:txBody>
                  <a:tcPr/>
                </a:tc>
                <a:extLst>
                  <a:ext uri="{0D108BD9-81ED-4DB2-BD59-A6C34878D82A}">
                    <a16:rowId xmlns:a16="http://schemas.microsoft.com/office/drawing/2014/main" val="2716486289"/>
                  </a:ext>
                </a:extLst>
              </a:tr>
              <a:tr h="370840">
                <a:tc>
                  <a:txBody>
                    <a:bodyPr/>
                    <a:lstStyle/>
                    <a:p>
                      <a:r>
                        <a:rPr lang="hu-HU" dirty="0" err="1" smtClean="0"/>
                        <a:t>assignment</a:t>
                      </a:r>
                      <a:endParaRPr lang="hu-H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 += -= *= /= %= &amp;= ^= |= &lt;&lt;= &gt;&gt;= &gt;&gt;&gt;=</a:t>
                      </a:r>
                      <a:endParaRPr lang="en-US" dirty="0" smtClean="0"/>
                    </a:p>
                  </a:txBody>
                  <a:tcPr/>
                </a:tc>
                <a:extLst>
                  <a:ext uri="{0D108BD9-81ED-4DB2-BD59-A6C34878D82A}">
                    <a16:rowId xmlns:a16="http://schemas.microsoft.com/office/drawing/2014/main" val="78739164"/>
                  </a:ext>
                </a:extLst>
              </a:tr>
            </a:tbl>
          </a:graphicData>
        </a:graphic>
      </p:graphicFrame>
    </p:spTree>
    <p:extLst>
      <p:ext uri="{BB962C8B-B14F-4D97-AF65-F5344CB8AC3E}">
        <p14:creationId xmlns:p14="http://schemas.microsoft.com/office/powerpoint/2010/main" val="1699322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b="1" dirty="0" err="1"/>
              <a:t>Expressions</a:t>
            </a:r>
            <a:r>
              <a:rPr lang="hu-HU" b="1" dirty="0"/>
              <a:t>, </a:t>
            </a:r>
            <a:r>
              <a:rPr lang="hu-HU" b="1" dirty="0" err="1"/>
              <a:t>Statements</a:t>
            </a:r>
            <a:r>
              <a:rPr lang="hu-HU" b="1" dirty="0"/>
              <a:t>, and </a:t>
            </a:r>
            <a:r>
              <a:rPr lang="hu-HU" b="1" dirty="0" err="1"/>
              <a:t>Blocks</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pPr marL="0" indent="0">
              <a:buNone/>
            </a:pPr>
            <a:r>
              <a:rPr lang="hu-HU" dirty="0"/>
              <a:t>https://docs.oracle.com/javase/tutorial/java/nutsandbolts/expressions.html</a:t>
            </a:r>
            <a:r>
              <a:rPr lang="hu-HU" dirty="0" smtClean="0"/>
              <a:t>	</a:t>
            </a:r>
            <a:endParaRPr lang="en-US" dirty="0" smtClean="0"/>
          </a:p>
          <a:p>
            <a:endParaRPr lang="hu-HU" dirty="0" smtClean="0"/>
          </a:p>
          <a:p>
            <a:endParaRPr lang="hu-HU" dirty="0" smtClean="0"/>
          </a:p>
          <a:p>
            <a:endParaRPr lang="en-US" dirty="0" smtClean="0"/>
          </a:p>
          <a:p>
            <a:endParaRPr lang="en-US" dirty="0" smtClean="0"/>
          </a:p>
          <a:p>
            <a:pPr marL="0" indent="0">
              <a:buNone/>
            </a:pPr>
            <a:endParaRPr lang="hu-HU" dirty="0" smtClean="0"/>
          </a:p>
          <a:p>
            <a:endParaRPr lang="en-US" dirty="0"/>
          </a:p>
        </p:txBody>
      </p:sp>
    </p:spTree>
    <p:extLst>
      <p:ext uri="{BB962C8B-B14F-4D97-AF65-F5344CB8AC3E}">
        <p14:creationId xmlns:p14="http://schemas.microsoft.com/office/powerpoint/2010/main" val="3995709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Control</a:t>
            </a:r>
            <a:r>
              <a:rPr lang="hu-HU" b="1" dirty="0"/>
              <a:t> Flow </a:t>
            </a:r>
            <a:r>
              <a:rPr lang="hu-HU" b="1" dirty="0" err="1"/>
              <a:t>Statements</a:t>
            </a:r>
            <a:endParaRPr lang="hu-HU" b="1" dirty="0"/>
          </a:p>
        </p:txBody>
      </p:sp>
      <p:sp>
        <p:nvSpPr>
          <p:cNvPr id="3" name="Tartalom helye 2"/>
          <p:cNvSpPr>
            <a:spLocks noGrp="1"/>
          </p:cNvSpPr>
          <p:nvPr>
            <p:ph idx="1"/>
          </p:nvPr>
        </p:nvSpPr>
        <p:spPr>
          <a:xfrm>
            <a:off x="628650" y="1228165"/>
            <a:ext cx="7886700" cy="5211824"/>
          </a:xfrm>
        </p:spPr>
        <p:txBody>
          <a:bodyPr>
            <a:normAutofit/>
          </a:bodyPr>
          <a:lstStyle/>
          <a:p>
            <a:r>
              <a:rPr lang="en-US" dirty="0"/>
              <a:t>decision-making statements (if-then, if-then-else, switch), </a:t>
            </a:r>
            <a:endParaRPr lang="hu-HU" dirty="0" smtClean="0"/>
          </a:p>
          <a:p>
            <a:r>
              <a:rPr lang="en-US" dirty="0" smtClean="0"/>
              <a:t>the </a:t>
            </a:r>
            <a:r>
              <a:rPr lang="en-US" dirty="0"/>
              <a:t>looping statements (for, while, do-while), and </a:t>
            </a:r>
            <a:endParaRPr lang="hu-HU" dirty="0" smtClean="0"/>
          </a:p>
          <a:p>
            <a:r>
              <a:rPr lang="en-US" dirty="0" smtClean="0"/>
              <a:t>the </a:t>
            </a:r>
            <a:r>
              <a:rPr lang="en-US" dirty="0"/>
              <a:t>branching statements (break, continue, return) supported by the Java programming language</a:t>
            </a:r>
            <a:r>
              <a:rPr lang="en-US" dirty="0" smtClean="0"/>
              <a:t>.</a:t>
            </a:r>
            <a:endParaRPr lang="hu-HU" dirty="0" smtClean="0"/>
          </a:p>
          <a:p>
            <a:endParaRPr lang="hu-HU" dirty="0"/>
          </a:p>
          <a:p>
            <a:r>
              <a:rPr lang="hu-HU" dirty="0"/>
              <a:t>https://docs.oracle.com/javase/tutorial/java/nutsandbolts/flow.html</a:t>
            </a:r>
          </a:p>
          <a:p>
            <a:pPr marL="0" indent="0">
              <a:buNone/>
            </a:pPr>
            <a:endParaRPr lang="hu-HU" dirty="0"/>
          </a:p>
        </p:txBody>
      </p:sp>
    </p:spTree>
    <p:extLst>
      <p:ext uri="{BB962C8B-B14F-4D97-AF65-F5344CB8AC3E}">
        <p14:creationId xmlns:p14="http://schemas.microsoft.com/office/powerpoint/2010/main" val="42013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The Java </a:t>
            </a:r>
            <a:r>
              <a:rPr lang="hu-HU" b="1" dirty="0" err="1"/>
              <a:t>Programming</a:t>
            </a:r>
            <a:r>
              <a:rPr lang="hu-HU" b="1" dirty="0"/>
              <a:t> </a:t>
            </a:r>
            <a:r>
              <a:rPr lang="hu-HU" b="1" dirty="0" err="1" smtClean="0"/>
              <a:t>Language</a:t>
            </a:r>
            <a:endParaRPr lang="hu-HU" dirty="0"/>
          </a:p>
        </p:txBody>
      </p:sp>
      <p:sp>
        <p:nvSpPr>
          <p:cNvPr id="3" name="Tartalom helye 2"/>
          <p:cNvSpPr>
            <a:spLocks noGrp="1"/>
          </p:cNvSpPr>
          <p:nvPr>
            <p:ph idx="1"/>
          </p:nvPr>
        </p:nvSpPr>
        <p:spPr/>
        <p:txBody>
          <a:bodyPr>
            <a:normAutofit/>
          </a:bodyPr>
          <a:lstStyle/>
          <a:p>
            <a:r>
              <a:rPr lang="hu-HU" dirty="0"/>
              <a:t>A</a:t>
            </a:r>
            <a:r>
              <a:rPr lang="en-US" dirty="0" err="1" smtClean="0"/>
              <a:t>ll</a:t>
            </a:r>
            <a:r>
              <a:rPr lang="en-US" dirty="0" smtClean="0"/>
              <a:t> </a:t>
            </a:r>
            <a:r>
              <a:rPr lang="en-US" dirty="0"/>
              <a:t>source code is first written in plain text files ending with the .java extension. </a:t>
            </a:r>
            <a:endParaRPr lang="hu-HU" dirty="0" smtClean="0"/>
          </a:p>
          <a:p>
            <a:r>
              <a:rPr lang="en-US" dirty="0" smtClean="0"/>
              <a:t>Those </a:t>
            </a:r>
            <a:r>
              <a:rPr lang="en-US" dirty="0"/>
              <a:t>source files are then compiled into .class files by the </a:t>
            </a:r>
            <a:r>
              <a:rPr lang="en-US" dirty="0" err="1"/>
              <a:t>javac</a:t>
            </a:r>
            <a:r>
              <a:rPr lang="en-US" dirty="0"/>
              <a:t> compiler. </a:t>
            </a:r>
            <a:endParaRPr lang="hu-HU" dirty="0" smtClean="0"/>
          </a:p>
          <a:p>
            <a:r>
              <a:rPr lang="en-US" dirty="0" smtClean="0"/>
              <a:t>A</a:t>
            </a:r>
            <a:r>
              <a:rPr lang="en-US" dirty="0"/>
              <a:t> .class file does not contain code that is native to your processor; it instead contains </a:t>
            </a:r>
            <a:r>
              <a:rPr lang="en-US" i="1" dirty="0"/>
              <a:t>bytecodes</a:t>
            </a:r>
            <a:r>
              <a:rPr lang="en-US" dirty="0"/>
              <a:t> — the machine language of the Java Virtual </a:t>
            </a:r>
            <a:r>
              <a:rPr lang="en-US" dirty="0" smtClean="0"/>
              <a:t>Machine</a:t>
            </a:r>
            <a:r>
              <a:rPr lang="hu-HU" baseline="30000" dirty="0"/>
              <a:t> </a:t>
            </a:r>
            <a:r>
              <a:rPr lang="en-US" dirty="0" smtClean="0"/>
              <a:t>(Java </a:t>
            </a:r>
            <a:r>
              <a:rPr lang="en-US" dirty="0"/>
              <a:t>VM). </a:t>
            </a:r>
            <a:endParaRPr lang="hu-HU" dirty="0" smtClean="0"/>
          </a:p>
          <a:p>
            <a:r>
              <a:rPr lang="en-US" dirty="0" smtClean="0"/>
              <a:t>The</a:t>
            </a:r>
            <a:r>
              <a:rPr lang="en-US" dirty="0"/>
              <a:t> java launcher tool then runs your application with an instance of the Java Virtual Machine.</a:t>
            </a:r>
          </a:p>
          <a:p>
            <a:endParaRPr lang="hu-HU" dirty="0"/>
          </a:p>
          <a:p>
            <a:endParaRPr lang="hu-HU" dirty="0"/>
          </a:p>
        </p:txBody>
      </p:sp>
    </p:spTree>
    <p:extLst>
      <p:ext uri="{BB962C8B-B14F-4D97-AF65-F5344CB8AC3E}">
        <p14:creationId xmlns:p14="http://schemas.microsoft.com/office/powerpoint/2010/main" val="40508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The Java </a:t>
            </a:r>
            <a:r>
              <a:rPr lang="hu-HU" b="1" dirty="0" err="1"/>
              <a:t>Programming</a:t>
            </a:r>
            <a:r>
              <a:rPr lang="hu-HU" b="1" dirty="0"/>
              <a:t> </a:t>
            </a:r>
            <a:r>
              <a:rPr lang="hu-HU" b="1" dirty="0" err="1" smtClean="0"/>
              <a:t>Language</a:t>
            </a:r>
            <a:endParaRPr lang="hu-HU" dirty="0"/>
          </a:p>
        </p:txBody>
      </p:sp>
      <p:sp>
        <p:nvSpPr>
          <p:cNvPr id="3" name="Tartalom helye 2"/>
          <p:cNvSpPr>
            <a:spLocks noGrp="1"/>
          </p:cNvSpPr>
          <p:nvPr>
            <p:ph idx="1"/>
          </p:nvPr>
        </p:nvSpPr>
        <p:spPr/>
        <p:txBody>
          <a:bodyPr>
            <a:normAutofit/>
          </a:bodyPr>
          <a:lstStyle/>
          <a:p>
            <a:r>
              <a:rPr lang="en-US" dirty="0" smtClean="0"/>
              <a:t>Because </a:t>
            </a:r>
            <a:r>
              <a:rPr lang="en-US" dirty="0"/>
              <a:t>the Java VM is available on many different operating systems, the same .class files are capable of running on Microsoft Windows, the Solaris™ Operating System (Solaris OS), Linux, or Mac OS. </a:t>
            </a:r>
            <a:endParaRPr lang="hu-HU" dirty="0" smtClean="0"/>
          </a:p>
          <a:p>
            <a:r>
              <a:rPr lang="en-US" dirty="0" smtClean="0"/>
              <a:t>Through </a:t>
            </a:r>
            <a:r>
              <a:rPr lang="en-US" dirty="0"/>
              <a:t>the Java VM, the same application is capable of running on multiple platforms.</a:t>
            </a:r>
          </a:p>
          <a:p>
            <a:endParaRPr lang="hu-HU" dirty="0"/>
          </a:p>
          <a:p>
            <a:endParaRPr lang="hu-HU" dirty="0"/>
          </a:p>
        </p:txBody>
      </p:sp>
    </p:spTree>
    <p:extLst>
      <p:ext uri="{BB962C8B-B14F-4D97-AF65-F5344CB8AC3E}">
        <p14:creationId xmlns:p14="http://schemas.microsoft.com/office/powerpoint/2010/main" val="113009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b="1" dirty="0"/>
              <a:t>The Java Platform</a:t>
            </a:r>
          </a:p>
        </p:txBody>
      </p:sp>
      <p:sp>
        <p:nvSpPr>
          <p:cNvPr id="3" name="Tartalom helye 2"/>
          <p:cNvSpPr>
            <a:spLocks noGrp="1"/>
          </p:cNvSpPr>
          <p:nvPr>
            <p:ph idx="1"/>
          </p:nvPr>
        </p:nvSpPr>
        <p:spPr/>
        <p:txBody>
          <a:bodyPr>
            <a:normAutofit fontScale="92500" lnSpcReduction="10000"/>
          </a:bodyPr>
          <a:lstStyle/>
          <a:p>
            <a:r>
              <a:rPr lang="en-US" b="1" dirty="0" smtClean="0"/>
              <a:t>A</a:t>
            </a:r>
            <a:r>
              <a:rPr lang="en-US" b="1" dirty="0"/>
              <a:t> </a:t>
            </a:r>
            <a:r>
              <a:rPr lang="en-US" b="1" i="1" dirty="0"/>
              <a:t>platform</a:t>
            </a:r>
            <a:r>
              <a:rPr lang="en-US" b="1" dirty="0"/>
              <a:t> is the hardware or software environment in which a program runs. </a:t>
            </a:r>
            <a:endParaRPr lang="hu-HU" b="1" dirty="0" smtClean="0"/>
          </a:p>
          <a:p>
            <a:r>
              <a:rPr lang="en-US" dirty="0" smtClean="0"/>
              <a:t>We've </a:t>
            </a:r>
            <a:r>
              <a:rPr lang="en-US" dirty="0"/>
              <a:t>already mentioned some of the most popular platforms like Microsoft Windows, Linux, Solaris OS, and Mac OS. Most platforms can be described as a combination of the operating system and underlying hardware. </a:t>
            </a:r>
            <a:endParaRPr lang="hu-HU" dirty="0" smtClean="0"/>
          </a:p>
          <a:p>
            <a:r>
              <a:rPr lang="en-US" b="1" dirty="0" smtClean="0"/>
              <a:t>The </a:t>
            </a:r>
            <a:r>
              <a:rPr lang="en-US" b="1" dirty="0"/>
              <a:t>Java platform differs from most other platforms in that it's a software-only platform that runs on top of other hardware-based platforms.</a:t>
            </a:r>
          </a:p>
          <a:p>
            <a:r>
              <a:rPr lang="en-US" dirty="0"/>
              <a:t>The Java platform has two components:</a:t>
            </a:r>
          </a:p>
          <a:p>
            <a:pPr lvl="1"/>
            <a:r>
              <a:rPr lang="en-US" dirty="0"/>
              <a:t>The </a:t>
            </a:r>
            <a:r>
              <a:rPr lang="en-US" i="1" dirty="0"/>
              <a:t>Java Virtual Machine</a:t>
            </a:r>
            <a:endParaRPr lang="en-US" dirty="0"/>
          </a:p>
          <a:p>
            <a:pPr lvl="1"/>
            <a:r>
              <a:rPr lang="en-US" dirty="0"/>
              <a:t>The </a:t>
            </a:r>
            <a:r>
              <a:rPr lang="en-US" i="1" dirty="0"/>
              <a:t>Java Application Programming Interface</a:t>
            </a:r>
            <a:r>
              <a:rPr lang="en-US" dirty="0"/>
              <a:t> (API)</a:t>
            </a:r>
          </a:p>
          <a:p>
            <a:endParaRPr lang="hu-HU" dirty="0"/>
          </a:p>
        </p:txBody>
      </p:sp>
    </p:spTree>
    <p:extLst>
      <p:ext uri="{BB962C8B-B14F-4D97-AF65-F5344CB8AC3E}">
        <p14:creationId xmlns:p14="http://schemas.microsoft.com/office/powerpoint/2010/main" val="225314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b="1" dirty="0"/>
              <a:t>The Java Platform</a:t>
            </a:r>
          </a:p>
        </p:txBody>
      </p:sp>
      <p:sp>
        <p:nvSpPr>
          <p:cNvPr id="3" name="Tartalom helye 2"/>
          <p:cNvSpPr>
            <a:spLocks noGrp="1"/>
          </p:cNvSpPr>
          <p:nvPr>
            <p:ph idx="1"/>
          </p:nvPr>
        </p:nvSpPr>
        <p:spPr/>
        <p:txBody>
          <a:bodyPr>
            <a:normAutofit/>
          </a:bodyPr>
          <a:lstStyle/>
          <a:p>
            <a:r>
              <a:rPr lang="hu-HU" dirty="0" smtClean="0"/>
              <a:t>T</a:t>
            </a:r>
            <a:r>
              <a:rPr lang="en-US" dirty="0" smtClean="0"/>
              <a:t>he </a:t>
            </a:r>
            <a:r>
              <a:rPr lang="en-US" dirty="0"/>
              <a:t>Java Virtual </a:t>
            </a:r>
            <a:r>
              <a:rPr lang="en-US" dirty="0" smtClean="0"/>
              <a:t>Machine</a:t>
            </a:r>
            <a:r>
              <a:rPr lang="hu-HU" dirty="0" smtClean="0"/>
              <a:t> i</a:t>
            </a:r>
            <a:r>
              <a:rPr lang="en-US" dirty="0" smtClean="0"/>
              <a:t>s </a:t>
            </a:r>
            <a:r>
              <a:rPr lang="en-US" dirty="0"/>
              <a:t>the base for the Java platform and is ported onto various hardware-based platforms.</a:t>
            </a:r>
          </a:p>
          <a:p>
            <a:r>
              <a:rPr lang="en-US" dirty="0"/>
              <a:t>The </a:t>
            </a:r>
            <a:r>
              <a:rPr lang="en-US" b="1" dirty="0"/>
              <a:t>API is a large collection of ready-made software components</a:t>
            </a:r>
            <a:r>
              <a:rPr lang="en-US" dirty="0"/>
              <a:t> that provide many useful capabilities. It is grouped into libraries of related classes and interfaces; these libraries are known as </a:t>
            </a:r>
            <a:r>
              <a:rPr lang="en-US" i="1" dirty="0"/>
              <a:t>packages</a:t>
            </a:r>
            <a:r>
              <a:rPr lang="en-US" dirty="0"/>
              <a:t>. </a:t>
            </a:r>
            <a:endParaRPr lang="hu-HU" dirty="0" smtClean="0"/>
          </a:p>
          <a:p>
            <a:r>
              <a:rPr lang="en-US" dirty="0" smtClean="0"/>
              <a:t>The </a:t>
            </a:r>
            <a:r>
              <a:rPr lang="en-US" dirty="0"/>
              <a:t>API and Java Virtual Machine insulate the program from the underlying hardware.</a:t>
            </a:r>
          </a:p>
          <a:p>
            <a:endParaRPr lang="hu-HU" dirty="0"/>
          </a:p>
        </p:txBody>
      </p:sp>
    </p:spTree>
    <p:extLst>
      <p:ext uri="{BB962C8B-B14F-4D97-AF65-F5344CB8AC3E}">
        <p14:creationId xmlns:p14="http://schemas.microsoft.com/office/powerpoint/2010/main" val="177979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b="1" dirty="0"/>
              <a:t>The Java Platform</a:t>
            </a:r>
          </a:p>
        </p:txBody>
      </p:sp>
      <p:sp>
        <p:nvSpPr>
          <p:cNvPr id="3" name="Tartalom helye 2"/>
          <p:cNvSpPr>
            <a:spLocks noGrp="1"/>
          </p:cNvSpPr>
          <p:nvPr>
            <p:ph idx="1"/>
          </p:nvPr>
        </p:nvSpPr>
        <p:spPr/>
        <p:txBody>
          <a:bodyPr>
            <a:normAutofit/>
          </a:bodyPr>
          <a:lstStyle/>
          <a:p>
            <a:r>
              <a:rPr lang="en-US" dirty="0" smtClean="0"/>
              <a:t>As </a:t>
            </a:r>
            <a:r>
              <a:rPr lang="en-US" dirty="0"/>
              <a:t>a platform-independent environment, the Java platform can be a bit </a:t>
            </a:r>
            <a:r>
              <a:rPr lang="en-US" b="1" dirty="0" smtClean="0"/>
              <a:t>slower</a:t>
            </a:r>
            <a:r>
              <a:rPr lang="en-US" dirty="0" smtClean="0"/>
              <a:t> </a:t>
            </a:r>
            <a:r>
              <a:rPr lang="en-US" dirty="0"/>
              <a:t>than native code. However, advances in compiler and virtual machine technologies are bringing performance close to that of native code without threatening portability.</a:t>
            </a:r>
          </a:p>
          <a:p>
            <a:r>
              <a:rPr lang="en-US" dirty="0"/>
              <a:t>The </a:t>
            </a:r>
            <a:r>
              <a:rPr lang="en-US" dirty="0" smtClean="0"/>
              <a:t>terms</a:t>
            </a:r>
            <a:r>
              <a:rPr lang="hu-HU" dirty="0" smtClean="0"/>
              <a:t> </a:t>
            </a:r>
            <a:r>
              <a:rPr lang="en-US" dirty="0" smtClean="0"/>
              <a:t>"</a:t>
            </a:r>
            <a:r>
              <a:rPr lang="en-US" b="1" dirty="0"/>
              <a:t>Java Virtual Machine</a:t>
            </a:r>
            <a:r>
              <a:rPr lang="en-US" dirty="0"/>
              <a:t>" and "</a:t>
            </a:r>
            <a:r>
              <a:rPr lang="en-US" b="1" dirty="0"/>
              <a:t>JVM</a:t>
            </a:r>
            <a:r>
              <a:rPr lang="en-US" dirty="0"/>
              <a:t>" mean a Virtual Machine for the Java platform.</a:t>
            </a:r>
          </a:p>
          <a:p>
            <a:endParaRPr lang="hu-HU" dirty="0"/>
          </a:p>
        </p:txBody>
      </p:sp>
    </p:spTree>
    <p:extLst>
      <p:ext uri="{BB962C8B-B14F-4D97-AF65-F5344CB8AC3E}">
        <p14:creationId xmlns:p14="http://schemas.microsoft.com/office/powerpoint/2010/main" val="411046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and </a:t>
            </a:r>
            <a:r>
              <a:rPr lang="hu-HU" dirty="0" err="1" smtClean="0"/>
              <a:t>why</a:t>
            </a:r>
            <a:r>
              <a:rPr lang="hu-HU" dirty="0" smtClean="0"/>
              <a:t> </a:t>
            </a:r>
            <a:r>
              <a:rPr lang="hu-HU" dirty="0" err="1" smtClean="0"/>
              <a:t>install</a:t>
            </a:r>
            <a:endParaRPr lang="hu-HU" dirty="0"/>
          </a:p>
        </p:txBody>
      </p:sp>
      <p:sp>
        <p:nvSpPr>
          <p:cNvPr id="3" name="Tartalom helye 2"/>
          <p:cNvSpPr>
            <a:spLocks noGrp="1"/>
          </p:cNvSpPr>
          <p:nvPr>
            <p:ph idx="1"/>
          </p:nvPr>
        </p:nvSpPr>
        <p:spPr/>
        <p:txBody>
          <a:bodyPr/>
          <a:lstStyle/>
          <a:p>
            <a:r>
              <a:rPr lang="hu-HU" dirty="0" smtClean="0"/>
              <a:t>JRE – Java </a:t>
            </a:r>
            <a:r>
              <a:rPr lang="hu-HU" dirty="0" err="1" smtClean="0"/>
              <a:t>Runtime</a:t>
            </a:r>
            <a:r>
              <a:rPr lang="hu-HU" dirty="0" smtClean="0"/>
              <a:t> </a:t>
            </a:r>
            <a:r>
              <a:rPr lang="hu-HU" dirty="0" err="1" smtClean="0"/>
              <a:t>Environment</a:t>
            </a:r>
            <a:endParaRPr lang="hu-HU" dirty="0" smtClean="0"/>
          </a:p>
          <a:p>
            <a:pPr lvl="1"/>
            <a:r>
              <a:rPr lang="hu-HU" dirty="0">
                <a:hlinkClick r:id="rId2"/>
              </a:rPr>
              <a:t>https://</a:t>
            </a:r>
            <a:r>
              <a:rPr lang="hu-HU" dirty="0" smtClean="0">
                <a:hlinkClick r:id="rId2"/>
              </a:rPr>
              <a:t>www.java.com/en/download/manual.jsp</a:t>
            </a:r>
            <a:endParaRPr lang="hu-HU" dirty="0" smtClean="0"/>
          </a:p>
          <a:p>
            <a:pPr lvl="1"/>
            <a:r>
              <a:rPr lang="hu-HU" dirty="0"/>
              <a:t>j</a:t>
            </a:r>
            <a:r>
              <a:rPr lang="hu-HU" dirty="0" smtClean="0"/>
              <a:t>ava </a:t>
            </a:r>
            <a:r>
              <a:rPr lang="hu-HU" dirty="0" err="1" smtClean="0"/>
              <a:t>statement</a:t>
            </a:r>
            <a:r>
              <a:rPr lang="hu-HU" dirty="0" smtClean="0"/>
              <a:t> (</a:t>
            </a:r>
            <a:r>
              <a:rPr lang="hu-HU" dirty="0" err="1" smtClean="0"/>
              <a:t>command</a:t>
            </a:r>
            <a:r>
              <a:rPr lang="hu-HU" dirty="0" smtClean="0"/>
              <a:t> line)	</a:t>
            </a:r>
          </a:p>
          <a:p>
            <a:pPr lvl="2"/>
            <a:r>
              <a:rPr lang="hu-HU" dirty="0">
                <a:hlinkClick r:id="rId3"/>
              </a:rPr>
              <a:t>https://</a:t>
            </a:r>
            <a:r>
              <a:rPr lang="hu-HU" dirty="0" smtClean="0">
                <a:hlinkClick r:id="rId3"/>
              </a:rPr>
              <a:t>docs.oracle.com/en/java/javase/20/docs/specs/man/java.html</a:t>
            </a:r>
            <a:endParaRPr lang="hu-HU" dirty="0" smtClean="0"/>
          </a:p>
          <a:p>
            <a:r>
              <a:rPr lang="hu-HU" dirty="0" smtClean="0"/>
              <a:t>JDK – Java </a:t>
            </a:r>
            <a:r>
              <a:rPr lang="hu-HU" dirty="0" err="1" smtClean="0"/>
              <a:t>Development</a:t>
            </a:r>
            <a:r>
              <a:rPr lang="hu-HU" dirty="0" smtClean="0"/>
              <a:t> Kit</a:t>
            </a:r>
          </a:p>
          <a:p>
            <a:pPr lvl="1"/>
            <a:r>
              <a:rPr lang="hu-HU" dirty="0">
                <a:hlinkClick r:id="rId4"/>
              </a:rPr>
              <a:t>https://www.oracle.com/java/technologies/downloads</a:t>
            </a:r>
            <a:r>
              <a:rPr lang="hu-HU" dirty="0" smtClean="0">
                <a:hlinkClick r:id="rId4"/>
              </a:rPr>
              <a:t>/</a:t>
            </a:r>
            <a:endParaRPr lang="hu-HU" dirty="0" smtClean="0"/>
          </a:p>
          <a:p>
            <a:pPr lvl="1"/>
            <a:r>
              <a:rPr lang="hu-HU" dirty="0" err="1" smtClean="0"/>
              <a:t>Javac</a:t>
            </a:r>
            <a:r>
              <a:rPr lang="hu-HU" dirty="0" smtClean="0"/>
              <a:t> </a:t>
            </a:r>
            <a:r>
              <a:rPr lang="hu-HU" dirty="0" err="1" smtClean="0"/>
              <a:t>statement</a:t>
            </a:r>
            <a:r>
              <a:rPr lang="hu-HU" dirty="0" smtClean="0"/>
              <a:t> (</a:t>
            </a:r>
            <a:r>
              <a:rPr lang="hu-HU" dirty="0" err="1" smtClean="0"/>
              <a:t>command</a:t>
            </a:r>
            <a:r>
              <a:rPr lang="hu-HU" dirty="0" smtClean="0"/>
              <a:t> line)</a:t>
            </a:r>
          </a:p>
          <a:p>
            <a:pPr lvl="2"/>
            <a:r>
              <a:rPr lang="hu-HU" dirty="0">
                <a:hlinkClick r:id="rId5"/>
              </a:rPr>
              <a:t>https://</a:t>
            </a:r>
            <a:r>
              <a:rPr lang="hu-HU" dirty="0" smtClean="0">
                <a:hlinkClick r:id="rId5"/>
              </a:rPr>
              <a:t>docs.oracle.com/en/java/javase/20/docs/specs/man/javac.html</a:t>
            </a:r>
            <a:endParaRPr lang="hu-HU" dirty="0" smtClean="0"/>
          </a:p>
          <a:p>
            <a:r>
              <a:rPr lang="hu-HU" dirty="0" smtClean="0"/>
              <a:t>And an IDE (</a:t>
            </a:r>
            <a:r>
              <a:rPr lang="hu-HU" dirty="0" err="1" smtClean="0"/>
              <a:t>Eclipse</a:t>
            </a:r>
            <a:r>
              <a:rPr lang="hu-HU" dirty="0" smtClean="0"/>
              <a:t> </a:t>
            </a:r>
            <a:r>
              <a:rPr lang="hu-HU" dirty="0" err="1" smtClean="0"/>
              <a:t>suggested</a:t>
            </a:r>
            <a:r>
              <a:rPr lang="hu-HU" dirty="0" smtClean="0"/>
              <a:t>) - </a:t>
            </a:r>
            <a:r>
              <a:rPr lang="hu-HU" dirty="0" err="1" smtClean="0"/>
              <a:t>later</a:t>
            </a:r>
            <a:endParaRPr lang="hu-HU" dirty="0"/>
          </a:p>
        </p:txBody>
      </p:sp>
    </p:spTree>
    <p:extLst>
      <p:ext uri="{BB962C8B-B14F-4D97-AF65-F5344CB8AC3E}">
        <p14:creationId xmlns:p14="http://schemas.microsoft.com/office/powerpoint/2010/main" val="342582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First</a:t>
            </a:r>
            <a:r>
              <a:rPr lang="hu-HU" dirty="0" smtClean="0"/>
              <a:t> </a:t>
            </a:r>
            <a:r>
              <a:rPr lang="hu-HU" dirty="0" err="1" smtClean="0"/>
              <a:t>application</a:t>
            </a:r>
            <a:r>
              <a:rPr lang="hu-HU" dirty="0" smtClean="0"/>
              <a:t> </a:t>
            </a:r>
            <a:endParaRPr lang="hu-HU" dirty="0"/>
          </a:p>
        </p:txBody>
      </p:sp>
      <p:sp>
        <p:nvSpPr>
          <p:cNvPr id="3" name="Tartalom helye 2"/>
          <p:cNvSpPr>
            <a:spLocks noGrp="1"/>
          </p:cNvSpPr>
          <p:nvPr>
            <p:ph idx="1"/>
          </p:nvPr>
        </p:nvSpPr>
        <p:spPr/>
        <p:txBody>
          <a:bodyPr>
            <a:normAutofit/>
          </a:bodyPr>
          <a:lstStyle/>
          <a:p>
            <a:pPr marL="0" indent="0">
              <a:buNone/>
            </a:pPr>
            <a:r>
              <a:rPr lang="hu-HU" dirty="0" err="1"/>
              <a:t>class</a:t>
            </a:r>
            <a:r>
              <a:rPr lang="hu-HU" dirty="0"/>
              <a:t> </a:t>
            </a:r>
            <a:r>
              <a:rPr lang="hu-HU" dirty="0" err="1"/>
              <a:t>HelloWorldApp</a:t>
            </a:r>
            <a:r>
              <a:rPr lang="hu-HU" dirty="0"/>
              <a:t> </a:t>
            </a:r>
            <a:r>
              <a:rPr lang="hu-HU" dirty="0" smtClean="0"/>
              <a:t>{</a:t>
            </a:r>
          </a:p>
          <a:p>
            <a:pPr marL="0" indent="0">
              <a:buNone/>
            </a:pPr>
            <a:r>
              <a:rPr lang="hu-HU" dirty="0" smtClean="0"/>
              <a:t> </a:t>
            </a:r>
            <a:r>
              <a:rPr lang="hu-HU" dirty="0"/>
              <a:t>    </a:t>
            </a:r>
            <a:r>
              <a:rPr lang="hu-HU" dirty="0" err="1"/>
              <a:t>public</a:t>
            </a:r>
            <a:r>
              <a:rPr lang="hu-HU" dirty="0"/>
              <a:t> </a:t>
            </a:r>
            <a:r>
              <a:rPr lang="hu-HU" dirty="0" err="1"/>
              <a:t>static</a:t>
            </a:r>
            <a:r>
              <a:rPr lang="hu-HU" dirty="0"/>
              <a:t> </a:t>
            </a:r>
            <a:r>
              <a:rPr lang="hu-HU" dirty="0" err="1"/>
              <a:t>void</a:t>
            </a:r>
            <a:r>
              <a:rPr lang="hu-HU" dirty="0"/>
              <a:t> main(</a:t>
            </a:r>
            <a:r>
              <a:rPr lang="hu-HU" dirty="0" err="1"/>
              <a:t>String</a:t>
            </a:r>
            <a:r>
              <a:rPr lang="hu-HU" dirty="0"/>
              <a:t>[] </a:t>
            </a:r>
            <a:r>
              <a:rPr lang="hu-HU" dirty="0" err="1"/>
              <a:t>args</a:t>
            </a:r>
            <a:r>
              <a:rPr lang="hu-HU" dirty="0" smtClean="0"/>
              <a:t>) {</a:t>
            </a:r>
          </a:p>
          <a:p>
            <a:pPr marL="0" indent="0">
              <a:buNone/>
            </a:pPr>
            <a:r>
              <a:rPr lang="hu-HU" dirty="0" smtClean="0"/>
              <a:t> </a:t>
            </a:r>
            <a:r>
              <a:rPr lang="hu-HU" dirty="0"/>
              <a:t>        </a:t>
            </a:r>
            <a:r>
              <a:rPr lang="hu-HU" dirty="0" err="1"/>
              <a:t>System.out.println</a:t>
            </a:r>
            <a:r>
              <a:rPr lang="hu-HU" dirty="0"/>
              <a:t>("Hello World!"); </a:t>
            </a:r>
            <a:endParaRPr lang="hu-HU" dirty="0" smtClean="0"/>
          </a:p>
          <a:p>
            <a:pPr marL="0" indent="0">
              <a:buNone/>
            </a:pPr>
            <a:r>
              <a:rPr lang="hu-HU" dirty="0" smtClean="0"/>
              <a:t>     }</a:t>
            </a:r>
          </a:p>
          <a:p>
            <a:pPr marL="0" indent="0">
              <a:buNone/>
            </a:pPr>
            <a:r>
              <a:rPr lang="hu-HU" dirty="0" smtClean="0"/>
              <a:t>}</a:t>
            </a:r>
          </a:p>
          <a:p>
            <a:pPr marL="0" indent="0">
              <a:buNone/>
            </a:pPr>
            <a:endParaRPr lang="hu-HU" dirty="0"/>
          </a:p>
          <a:p>
            <a:pPr marL="0" indent="0">
              <a:buNone/>
            </a:pPr>
            <a:endParaRPr lang="hu-HU" dirty="0"/>
          </a:p>
        </p:txBody>
      </p:sp>
    </p:spTree>
    <p:extLst>
      <p:ext uri="{BB962C8B-B14F-4D97-AF65-F5344CB8AC3E}">
        <p14:creationId xmlns:p14="http://schemas.microsoft.com/office/powerpoint/2010/main" val="1556131510"/>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5559</Words>
  <Application>Microsoft Office PowerPoint</Application>
  <PresentationFormat>Diavetítés a képernyőre (4:3 oldalarány)</PresentationFormat>
  <Paragraphs>393</Paragraphs>
  <Slides>29</Slides>
  <Notes>27</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29</vt:i4>
      </vt:variant>
    </vt:vector>
  </HeadingPairs>
  <TitlesOfParts>
    <vt:vector size="37" baseType="lpstr">
      <vt:lpstr>Arial</vt:lpstr>
      <vt:lpstr>Arial Unicode MS</vt:lpstr>
      <vt:lpstr>Calibri</vt:lpstr>
      <vt:lpstr>Calibri Light</vt:lpstr>
      <vt:lpstr>Monaco</vt:lpstr>
      <vt:lpstr>Times New Roman</vt:lpstr>
      <vt:lpstr>Wingdings</vt:lpstr>
      <vt:lpstr>Office-téma</vt:lpstr>
      <vt:lpstr>Java Technology</vt:lpstr>
      <vt:lpstr>The Java Programming Language</vt:lpstr>
      <vt:lpstr>The Java Programming Language</vt:lpstr>
      <vt:lpstr>The Java Programming Language</vt:lpstr>
      <vt:lpstr>The Java Platform</vt:lpstr>
      <vt:lpstr>The Java Platform</vt:lpstr>
      <vt:lpstr>The Java Platform</vt:lpstr>
      <vt:lpstr>What and why install</vt:lpstr>
      <vt:lpstr>First application </vt:lpstr>
      <vt:lpstr>First application </vt:lpstr>
      <vt:lpstr>ReadIn app</vt:lpstr>
      <vt:lpstr>ReadIn app </vt:lpstr>
      <vt:lpstr>ReadIn2 app</vt:lpstr>
      <vt:lpstr>public static void main(String[] args)</vt:lpstr>
      <vt:lpstr>IDE</vt:lpstr>
      <vt:lpstr>Eclipse</vt:lpstr>
      <vt:lpstr>Eclipse</vt:lpstr>
      <vt:lpstr>Eclipse</vt:lpstr>
      <vt:lpstr>ReadIn3 app</vt:lpstr>
      <vt:lpstr>Variables</vt:lpstr>
      <vt:lpstr>Primitive Data Types</vt:lpstr>
      <vt:lpstr>String</vt:lpstr>
      <vt:lpstr>Array</vt:lpstr>
      <vt:lpstr>Array</vt:lpstr>
      <vt:lpstr>Array</vt:lpstr>
      <vt:lpstr>Operator Precedence</vt:lpstr>
      <vt:lpstr>Operator Precedence</vt:lpstr>
      <vt:lpstr>Expressions, Statements, and Blocks</vt:lpstr>
      <vt:lpstr>Control Flow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39</cp:revision>
  <dcterms:created xsi:type="dcterms:W3CDTF">2023-04-29T10:45:22Z</dcterms:created>
  <dcterms:modified xsi:type="dcterms:W3CDTF">2023-08-09T15:09:22Z</dcterms:modified>
</cp:coreProperties>
</file>