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1" r:id="rId8"/>
    <p:sldId id="274" r:id="rId9"/>
    <p:sldId id="275" r:id="rId10"/>
    <p:sldId id="276" r:id="rId11"/>
    <p:sldId id="277" r:id="rId12"/>
    <p:sldId id="278" r:id="rId13"/>
    <p:sldId id="279" r:id="rId14"/>
    <p:sldId id="262" r:id="rId15"/>
    <p:sldId id="265" r:id="rId16"/>
    <p:sldId id="266" r:id="rId17"/>
    <p:sldId id="264" r:id="rId18"/>
    <p:sldId id="267" r:id="rId19"/>
    <p:sldId id="268" r:id="rId20"/>
    <p:sldId id="269" r:id="rId21"/>
    <p:sldId id="270" r:id="rId22"/>
    <p:sldId id="271" r:id="rId23"/>
    <p:sldId id="272" r:id="rId24"/>
    <p:sldId id="273"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1" autoAdjust="0"/>
    <p:restoredTop sz="94660"/>
  </p:normalViewPr>
  <p:slideViewPr>
    <p:cSldViewPr snapToGrid="0">
      <p:cViewPr varScale="1">
        <p:scale>
          <a:sx n="109" d="100"/>
          <a:sy n="109" d="100"/>
        </p:scale>
        <p:origin x="7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8A1366C5-9738-4CC5-BF40-414A44E09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413846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8A1366C5-9738-4CC5-BF40-414A44E09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406804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8A1366C5-9738-4CC5-BF40-414A44E09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329631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8A1366C5-9738-4CC5-BF40-414A44E09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247364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8A1366C5-9738-4CC5-BF40-414A44E09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1462144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Date Placeholder 4"/>
          <p:cNvSpPr>
            <a:spLocks noGrp="1"/>
          </p:cNvSpPr>
          <p:nvPr>
            <p:ph type="dt" sz="half" idx="10"/>
          </p:nvPr>
        </p:nvSpPr>
        <p:spPr/>
        <p:txBody>
          <a:bodyPr/>
          <a:lstStyle/>
          <a:p>
            <a:fld id="{8A1366C5-9738-4CC5-BF40-414A44E09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1587814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8A1366C5-9738-4CC5-BF40-414A44E09886}" type="datetimeFigureOut">
              <a:rPr lang="hu-HU" smtClean="0"/>
              <a:t>2023. 08. 08.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2118574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8A1366C5-9738-4CC5-BF40-414A44E09886}" type="datetimeFigureOut">
              <a:rPr lang="hu-HU" smtClean="0"/>
              <a:t>2023. 08. 08.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213331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1366C5-9738-4CC5-BF40-414A44E09886}" type="datetimeFigureOut">
              <a:rPr lang="hu-HU" smtClean="0"/>
              <a:t>2023. 08. 08.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37478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8A1366C5-9738-4CC5-BF40-414A44E09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206528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8A1366C5-9738-4CC5-BF40-414A44E09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2505AA0-0B0B-4C72-95BF-2E948820D59E}" type="slidenum">
              <a:rPr lang="hu-HU" smtClean="0"/>
              <a:t>‹#›</a:t>
            </a:fld>
            <a:endParaRPr lang="hu-HU"/>
          </a:p>
        </p:txBody>
      </p:sp>
    </p:spTree>
    <p:extLst>
      <p:ext uri="{BB962C8B-B14F-4D97-AF65-F5344CB8AC3E}">
        <p14:creationId xmlns:p14="http://schemas.microsoft.com/office/powerpoint/2010/main" val="325751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1366C5-9738-4CC5-BF40-414A44E09886}" type="datetimeFigureOut">
              <a:rPr lang="hu-HU" smtClean="0"/>
              <a:t>2023. 08. 08.</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505AA0-0B0B-4C72-95BF-2E948820D59E}" type="slidenum">
              <a:rPr lang="hu-HU" smtClean="0"/>
              <a:t>‹#›</a:t>
            </a:fld>
            <a:endParaRPr lang="hu-HU"/>
          </a:p>
        </p:txBody>
      </p:sp>
    </p:spTree>
    <p:extLst>
      <p:ext uri="{BB962C8B-B14F-4D97-AF65-F5344CB8AC3E}">
        <p14:creationId xmlns:p14="http://schemas.microsoft.com/office/powerpoint/2010/main" val="27783023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OO alapfogalmak</a:t>
            </a:r>
            <a:endParaRPr lang="hu-HU" dirty="0"/>
          </a:p>
        </p:txBody>
      </p:sp>
      <p:sp>
        <p:nvSpPr>
          <p:cNvPr id="3" name="Alcím 2"/>
          <p:cNvSpPr>
            <a:spLocks noGrp="1"/>
          </p:cNvSpPr>
          <p:nvPr>
            <p:ph type="subTitle" idx="1"/>
          </p:nvPr>
        </p:nvSpPr>
        <p:spPr/>
        <p:txBody>
          <a:bodyPr/>
          <a:lstStyle/>
          <a:p>
            <a:endParaRPr lang="hu-HU"/>
          </a:p>
        </p:txBody>
      </p:sp>
    </p:spTree>
    <p:extLst>
      <p:ext uri="{BB962C8B-B14F-4D97-AF65-F5344CB8AC3E}">
        <p14:creationId xmlns:p14="http://schemas.microsoft.com/office/powerpoint/2010/main" val="164073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Objektum</a:t>
            </a:r>
            <a:endParaRPr lang="hu-HU" dirty="0"/>
          </a:p>
        </p:txBody>
      </p:sp>
      <p:sp>
        <p:nvSpPr>
          <p:cNvPr id="3" name="Tartalom helye 2"/>
          <p:cNvSpPr>
            <a:spLocks noGrp="1"/>
          </p:cNvSpPr>
          <p:nvPr>
            <p:ph idx="1"/>
          </p:nvPr>
        </p:nvSpPr>
        <p:spPr/>
        <p:txBody>
          <a:bodyPr>
            <a:normAutofit/>
          </a:bodyPr>
          <a:lstStyle/>
          <a:p>
            <a:pPr marL="0" indent="0">
              <a:buNone/>
            </a:pPr>
            <a:r>
              <a:rPr lang="hu-HU" dirty="0" smtClean="0"/>
              <a:t>Objektumnak </a:t>
            </a:r>
            <a:r>
              <a:rPr lang="hu-HU" dirty="0"/>
              <a:t>(</a:t>
            </a:r>
            <a:r>
              <a:rPr lang="hu-HU" dirty="0" err="1"/>
              <a:t>object</a:t>
            </a:r>
            <a:r>
              <a:rPr lang="hu-HU" dirty="0" smtClean="0"/>
              <a:t>) van:</a:t>
            </a:r>
            <a:endParaRPr lang="hu-HU" dirty="0"/>
          </a:p>
          <a:p>
            <a:r>
              <a:rPr lang="hu-HU" dirty="0" smtClean="0"/>
              <a:t>Állapota (</a:t>
            </a:r>
            <a:r>
              <a:rPr lang="hu-HU" dirty="0" err="1" smtClean="0"/>
              <a:t>state</a:t>
            </a:r>
            <a:r>
              <a:rPr lang="hu-HU" dirty="0" smtClean="0"/>
              <a:t>): attribútumok </a:t>
            </a:r>
            <a:r>
              <a:rPr lang="hu-HU" dirty="0"/>
              <a:t>(</a:t>
            </a:r>
            <a:r>
              <a:rPr lang="hu-HU" dirty="0" err="1"/>
              <a:t>attribute</a:t>
            </a:r>
            <a:r>
              <a:rPr lang="hu-HU" dirty="0" smtClean="0"/>
              <a:t>), ez </a:t>
            </a:r>
            <a:r>
              <a:rPr lang="hu-HU" dirty="0"/>
              <a:t>az adatrész, a struktúra, tetszőleges bonyolultságú adatszerkezet. </a:t>
            </a:r>
            <a:endParaRPr lang="hu-HU" dirty="0" smtClean="0"/>
          </a:p>
          <a:p>
            <a:r>
              <a:rPr lang="hu-HU" dirty="0" smtClean="0"/>
              <a:t>Viselkedése (</a:t>
            </a:r>
            <a:r>
              <a:rPr lang="hu-HU" dirty="0" err="1" smtClean="0"/>
              <a:t>behavior</a:t>
            </a:r>
            <a:r>
              <a:rPr lang="hu-HU" dirty="0" smtClean="0"/>
              <a:t>): metódusok </a:t>
            </a:r>
            <a:r>
              <a:rPr lang="hu-HU" dirty="0"/>
              <a:t>(</a:t>
            </a:r>
            <a:r>
              <a:rPr lang="hu-HU" dirty="0" err="1"/>
              <a:t>method</a:t>
            </a:r>
            <a:r>
              <a:rPr lang="hu-HU" dirty="0" smtClean="0"/>
              <a:t>), mit tud csinálni az objektum. Az </a:t>
            </a:r>
            <a:r>
              <a:rPr lang="hu-HU" dirty="0"/>
              <a:t>eljárásorientált nyelvek </a:t>
            </a:r>
            <a:r>
              <a:rPr lang="hu-HU" dirty="0" smtClean="0"/>
              <a:t>esetén ezeket eljárásokkal, függvényekkel írjuk le. </a:t>
            </a:r>
          </a:p>
          <a:p>
            <a:pPr lvl="1"/>
            <a:r>
              <a:rPr lang="hu-HU" dirty="0" smtClean="0"/>
              <a:t>Le tudja kérdezni az </a:t>
            </a:r>
            <a:r>
              <a:rPr lang="hu-HU" dirty="0" err="1" smtClean="0"/>
              <a:t>objetkum</a:t>
            </a:r>
            <a:r>
              <a:rPr lang="hu-HU" dirty="0" smtClean="0"/>
              <a:t> állapotát és/vagy</a:t>
            </a:r>
          </a:p>
          <a:p>
            <a:pPr lvl="1"/>
            <a:r>
              <a:rPr lang="hu-HU" dirty="0" smtClean="0"/>
              <a:t>Meg tudja változtatni az objektum állapotát</a:t>
            </a:r>
            <a:br>
              <a:rPr lang="hu-HU" dirty="0" smtClean="0"/>
            </a:br>
            <a:endParaRPr lang="es-ES" dirty="0"/>
          </a:p>
          <a:p>
            <a:pPr lvl="1"/>
            <a:endParaRPr lang="en-US" dirty="0"/>
          </a:p>
        </p:txBody>
      </p:sp>
    </p:spTree>
    <p:extLst>
      <p:ext uri="{BB962C8B-B14F-4D97-AF65-F5344CB8AC3E}">
        <p14:creationId xmlns:p14="http://schemas.microsoft.com/office/powerpoint/2010/main" val="3626295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Osztály, objektum</a:t>
            </a:r>
            <a:endParaRPr lang="hu-HU" dirty="0"/>
          </a:p>
        </p:txBody>
      </p:sp>
      <p:sp>
        <p:nvSpPr>
          <p:cNvPr id="3" name="Tartalom helye 2"/>
          <p:cNvSpPr>
            <a:spLocks noGrp="1"/>
          </p:cNvSpPr>
          <p:nvPr>
            <p:ph idx="1"/>
          </p:nvPr>
        </p:nvSpPr>
        <p:spPr/>
        <p:txBody>
          <a:bodyPr>
            <a:normAutofit fontScale="92500" lnSpcReduction="10000"/>
          </a:bodyPr>
          <a:lstStyle/>
          <a:p>
            <a:r>
              <a:rPr lang="hu-HU" dirty="0" smtClean="0"/>
              <a:t>Az </a:t>
            </a:r>
            <a:r>
              <a:rPr lang="hu-HU" dirty="0"/>
              <a:t>adott objektum adott osztály példánya. Minden objektum tudja, hogy melyik osztálynak példánya.</a:t>
            </a:r>
          </a:p>
          <a:p>
            <a:r>
              <a:rPr lang="hu-HU" dirty="0" smtClean="0"/>
              <a:t>Adott </a:t>
            </a:r>
            <a:r>
              <a:rPr lang="hu-HU" dirty="0"/>
              <a:t>osztályhoz tartozó minden példány ugyanolyan attribútumokkal és </a:t>
            </a:r>
            <a:r>
              <a:rPr lang="hu-HU" dirty="0" smtClean="0"/>
              <a:t>metódusokkal </a:t>
            </a:r>
            <a:r>
              <a:rPr lang="hu-HU" dirty="0"/>
              <a:t>rendelkezik. </a:t>
            </a:r>
            <a:r>
              <a:rPr lang="hu-HU" dirty="0" smtClean="0"/>
              <a:t>Minden példány </a:t>
            </a:r>
            <a:r>
              <a:rPr lang="hu-HU" dirty="0"/>
              <a:t>tudja, hogy milyen </a:t>
            </a:r>
            <a:r>
              <a:rPr lang="hu-HU" dirty="0" smtClean="0"/>
              <a:t>metódusokkal rendelkezik.</a:t>
            </a:r>
          </a:p>
          <a:p>
            <a:r>
              <a:rPr lang="hu-HU" dirty="0"/>
              <a:t>A metódusokat mindig konkrét példányon futtathatom le, ezen értelmezhetők: az aktuális példányon. (kivéve a osztály metódus)</a:t>
            </a:r>
          </a:p>
          <a:p>
            <a:r>
              <a:rPr lang="hu-HU" dirty="0"/>
              <a:t>Példány létrehozása: ugyanaz az adatszerkezet újra és újra megjelenik a tárban. A metódusokat nem </a:t>
            </a:r>
            <a:r>
              <a:rPr lang="hu-HU" dirty="0" smtClean="0"/>
              <a:t>többszörözi!</a:t>
            </a:r>
          </a:p>
          <a:p>
            <a:endParaRPr lang="hu-HU" dirty="0" smtClean="0"/>
          </a:p>
          <a:p>
            <a:endParaRPr lang="hu-HU" dirty="0"/>
          </a:p>
        </p:txBody>
      </p:sp>
    </p:spTree>
    <p:extLst>
      <p:ext uri="{BB962C8B-B14F-4D97-AF65-F5344CB8AC3E}">
        <p14:creationId xmlns:p14="http://schemas.microsoft.com/office/powerpoint/2010/main" val="3667589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Osztályattribútum, osztálymetódus</a:t>
            </a:r>
            <a:endParaRPr lang="hu-HU" dirty="0"/>
          </a:p>
        </p:txBody>
      </p:sp>
      <p:sp>
        <p:nvSpPr>
          <p:cNvPr id="3" name="Tartalom helye 2"/>
          <p:cNvSpPr>
            <a:spLocks noGrp="1"/>
          </p:cNvSpPr>
          <p:nvPr>
            <p:ph idx="1"/>
          </p:nvPr>
        </p:nvSpPr>
        <p:spPr/>
        <p:txBody>
          <a:bodyPr>
            <a:normAutofit/>
          </a:bodyPr>
          <a:lstStyle/>
          <a:p>
            <a:r>
              <a:rPr lang="hu-HU" dirty="0" smtClean="0"/>
              <a:t>Létezhetnek </a:t>
            </a:r>
            <a:r>
              <a:rPr lang="hu-HU" dirty="0"/>
              <a:t>olyan attribútumok és olyan </a:t>
            </a:r>
            <a:r>
              <a:rPr lang="hu-HU" dirty="0" smtClean="0"/>
              <a:t>metódusok, </a:t>
            </a:r>
            <a:r>
              <a:rPr lang="hu-HU" dirty="0"/>
              <a:t>amelyek nem arra szolgálnak, hogy az </a:t>
            </a:r>
            <a:r>
              <a:rPr lang="hu-HU" dirty="0" smtClean="0"/>
              <a:t>egyes példányok </a:t>
            </a:r>
            <a:r>
              <a:rPr lang="hu-HU" dirty="0"/>
              <a:t>állapotait és viselkedését vizsgáljuk velük, hanem magához az osztályhoz tartoznak. (Példányattribútum</a:t>
            </a:r>
            <a:r>
              <a:rPr lang="hu-HU" dirty="0" smtClean="0"/>
              <a:t>, példánymetódus; </a:t>
            </a:r>
            <a:r>
              <a:rPr lang="hu-HU" dirty="0"/>
              <a:t>osztályattribútum, </a:t>
            </a:r>
            <a:r>
              <a:rPr lang="hu-HU" dirty="0" smtClean="0"/>
              <a:t>osztálymetódus)</a:t>
            </a:r>
            <a:endParaRPr lang="hu-HU" dirty="0"/>
          </a:p>
          <a:p>
            <a:pPr lvl="1"/>
            <a:r>
              <a:rPr lang="hu-HU" dirty="0" smtClean="0"/>
              <a:t>Osztályattribútum</a:t>
            </a:r>
            <a:r>
              <a:rPr lang="hu-HU" dirty="0"/>
              <a:t>: hány darab példánya van (az osztály kiterjedése).</a:t>
            </a:r>
          </a:p>
          <a:p>
            <a:pPr lvl="1"/>
            <a:r>
              <a:rPr lang="hu-HU" dirty="0" smtClean="0"/>
              <a:t>Az </a:t>
            </a:r>
            <a:r>
              <a:rPr lang="hu-HU" dirty="0"/>
              <a:t>osztályattribútumok nem többszöröződnek.</a:t>
            </a:r>
            <a:endParaRPr lang="en-US" dirty="0"/>
          </a:p>
        </p:txBody>
      </p:sp>
    </p:spTree>
    <p:extLst>
      <p:ext uri="{BB962C8B-B14F-4D97-AF65-F5344CB8AC3E}">
        <p14:creationId xmlns:p14="http://schemas.microsoft.com/office/powerpoint/2010/main" val="938215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a:t>g</a:t>
            </a:r>
            <a:r>
              <a:rPr lang="hu-HU" b="1" dirty="0" err="1" smtClean="0"/>
              <a:t>etter</a:t>
            </a:r>
            <a:r>
              <a:rPr lang="hu-HU" b="1" dirty="0" smtClean="0"/>
              <a:t>, </a:t>
            </a:r>
            <a:r>
              <a:rPr lang="hu-HU" b="1" dirty="0" err="1" smtClean="0"/>
              <a:t>setter</a:t>
            </a:r>
            <a:endParaRPr lang="hu-HU" dirty="0"/>
          </a:p>
        </p:txBody>
      </p:sp>
      <p:sp>
        <p:nvSpPr>
          <p:cNvPr id="3" name="Tartalom helye 2"/>
          <p:cNvSpPr>
            <a:spLocks noGrp="1"/>
          </p:cNvSpPr>
          <p:nvPr>
            <p:ph idx="1"/>
          </p:nvPr>
        </p:nvSpPr>
        <p:spPr/>
        <p:txBody>
          <a:bodyPr>
            <a:normAutofit/>
          </a:bodyPr>
          <a:lstStyle/>
          <a:p>
            <a:r>
              <a:rPr lang="hu-HU" dirty="0" smtClean="0"/>
              <a:t>Adatelrejtés (</a:t>
            </a:r>
            <a:r>
              <a:rPr lang="hu-HU" dirty="0" err="1" smtClean="0"/>
              <a:t>data</a:t>
            </a:r>
            <a:r>
              <a:rPr lang="hu-HU" dirty="0" smtClean="0"/>
              <a:t> </a:t>
            </a:r>
            <a:r>
              <a:rPr lang="hu-HU" dirty="0" err="1" smtClean="0"/>
              <a:t>hiding</a:t>
            </a:r>
            <a:r>
              <a:rPr lang="hu-HU" dirty="0" smtClean="0"/>
              <a:t>) – </a:t>
            </a:r>
            <a:r>
              <a:rPr lang="hu-HU" dirty="0" err="1" smtClean="0"/>
              <a:t>getter</a:t>
            </a:r>
            <a:r>
              <a:rPr lang="hu-HU" dirty="0" smtClean="0"/>
              <a:t>, </a:t>
            </a:r>
            <a:r>
              <a:rPr lang="hu-HU" dirty="0" err="1" smtClean="0"/>
              <a:t>setter</a:t>
            </a:r>
            <a:endParaRPr lang="hu-HU" dirty="0" smtClean="0"/>
          </a:p>
          <a:p>
            <a:pPr lvl="1"/>
            <a:r>
              <a:rPr lang="hu-HU" dirty="0" smtClean="0"/>
              <a:t>A legtöbb esetben nem engedjük, hogy más osztály közvetlenül módosítsa egy adott osztály attribútumait.</a:t>
            </a:r>
          </a:p>
          <a:p>
            <a:pPr lvl="1"/>
            <a:r>
              <a:rPr lang="hu-HU" dirty="0" smtClean="0"/>
              <a:t>Emiatt a </a:t>
            </a:r>
            <a:r>
              <a:rPr lang="hu-HU" dirty="0" err="1" smtClean="0"/>
              <a:t>getter</a:t>
            </a:r>
            <a:r>
              <a:rPr lang="hu-HU" dirty="0" smtClean="0"/>
              <a:t> és a </a:t>
            </a:r>
            <a:r>
              <a:rPr lang="hu-HU" dirty="0" err="1" smtClean="0"/>
              <a:t>setter</a:t>
            </a:r>
            <a:r>
              <a:rPr lang="hu-HU" dirty="0" smtClean="0"/>
              <a:t> metódusokat használjuk, ami ellenőrzött módon éri el az objektum adatát. </a:t>
            </a:r>
          </a:p>
          <a:p>
            <a:pPr lvl="1"/>
            <a:r>
              <a:rPr lang="hu-HU" dirty="0" smtClean="0"/>
              <a:t>A </a:t>
            </a:r>
            <a:r>
              <a:rPr lang="hu-HU" dirty="0" err="1" smtClean="0"/>
              <a:t>get</a:t>
            </a:r>
            <a:r>
              <a:rPr lang="hu-HU" dirty="0"/>
              <a:t> </a:t>
            </a:r>
            <a:r>
              <a:rPr lang="hu-HU" dirty="0" smtClean="0"/>
              <a:t>lekéri, a </a:t>
            </a:r>
            <a:r>
              <a:rPr lang="hu-HU" dirty="0" err="1" smtClean="0"/>
              <a:t>set</a:t>
            </a:r>
            <a:r>
              <a:rPr lang="hu-HU" dirty="0" smtClean="0"/>
              <a:t> módosítja</a:t>
            </a:r>
          </a:p>
          <a:p>
            <a:pPr lvl="1"/>
            <a:r>
              <a:rPr lang="hu-HU" dirty="0" smtClean="0"/>
              <a:t>Hívják </a:t>
            </a:r>
            <a:r>
              <a:rPr lang="hu-HU" dirty="0" err="1" smtClean="0"/>
              <a:t>accessor</a:t>
            </a:r>
            <a:r>
              <a:rPr lang="hu-HU" dirty="0"/>
              <a:t> </a:t>
            </a:r>
            <a:r>
              <a:rPr lang="hu-HU" dirty="0" smtClean="0"/>
              <a:t>illetve </a:t>
            </a:r>
            <a:r>
              <a:rPr lang="hu-HU" dirty="0" err="1" smtClean="0"/>
              <a:t>mutator</a:t>
            </a:r>
            <a:r>
              <a:rPr lang="hu-HU" dirty="0" smtClean="0"/>
              <a:t> </a:t>
            </a:r>
            <a:r>
              <a:rPr lang="hu-HU" dirty="0" err="1" smtClean="0"/>
              <a:t>metódunak</a:t>
            </a:r>
            <a:r>
              <a:rPr lang="hu-HU" dirty="0" smtClean="0"/>
              <a:t> is. </a:t>
            </a:r>
            <a:endParaRPr lang="en-US" dirty="0"/>
          </a:p>
        </p:txBody>
      </p:sp>
    </p:spTree>
    <p:extLst>
      <p:ext uri="{BB962C8B-B14F-4D97-AF65-F5344CB8AC3E}">
        <p14:creationId xmlns:p14="http://schemas.microsoft.com/office/powerpoint/2010/main" val="2545023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Öröklés (</a:t>
            </a:r>
            <a:r>
              <a:rPr lang="hu-HU" dirty="0" err="1" smtClean="0"/>
              <a:t>inheritance</a:t>
            </a:r>
            <a:r>
              <a:rPr lang="hu-HU" dirty="0" smtClean="0"/>
              <a:t>)</a:t>
            </a:r>
            <a:endParaRPr lang="hu-HU" dirty="0"/>
          </a:p>
        </p:txBody>
      </p:sp>
      <p:sp>
        <p:nvSpPr>
          <p:cNvPr id="3" name="Tartalom helye 2"/>
          <p:cNvSpPr>
            <a:spLocks noGrp="1"/>
          </p:cNvSpPr>
          <p:nvPr>
            <p:ph idx="1"/>
          </p:nvPr>
        </p:nvSpPr>
        <p:spPr/>
        <p:txBody>
          <a:bodyPr>
            <a:normAutofit fontScale="92500" lnSpcReduction="20000"/>
          </a:bodyPr>
          <a:lstStyle/>
          <a:p>
            <a:r>
              <a:rPr lang="hu-HU" dirty="0" smtClean="0"/>
              <a:t>Két osztály közötti kapcsolat</a:t>
            </a:r>
          </a:p>
          <a:p>
            <a:r>
              <a:rPr lang="hu-HU" dirty="0"/>
              <a:t>Az öröklődés egy olyan kapcsolattípus, amely lehetővé teszi egy osztály (leszármazott osztály) számára, hogy örökölje egy másik osztály (szülő osztály) tulajdonságait és metódusait. Az öröklődés segítségével létrehozhatunk egy hierarchiát az osztályok között, ahol a leszármazott osztályok az ősosztály tulajdonságait és viselkedését </a:t>
            </a:r>
            <a:r>
              <a:rPr lang="hu-HU" dirty="0" err="1"/>
              <a:t>megöröklik</a:t>
            </a:r>
            <a:r>
              <a:rPr lang="hu-HU" dirty="0"/>
              <a:t>. Az öröklődés lehetővé teszi az osztályok közötti </a:t>
            </a:r>
            <a:r>
              <a:rPr lang="hu-HU" dirty="0" err="1"/>
              <a:t>újrafelhasználhatóságot</a:t>
            </a:r>
            <a:r>
              <a:rPr lang="hu-HU" dirty="0"/>
              <a:t> és a kód strukturáltabbá tételét</a:t>
            </a:r>
            <a:r>
              <a:rPr lang="hu-HU" dirty="0" smtClean="0"/>
              <a:t>.</a:t>
            </a:r>
          </a:p>
          <a:p>
            <a:r>
              <a:rPr lang="hu-HU" dirty="0" smtClean="0"/>
              <a:t>Pl. személy-&gt; hallgató; személy-&gt; oktató; bútor-&gt;szekrény; bútor-&gt; asztal;</a:t>
            </a:r>
          </a:p>
          <a:p>
            <a:r>
              <a:rPr lang="hu-HU" dirty="0" smtClean="0"/>
              <a:t>(nem asszociáció)</a:t>
            </a:r>
            <a:endParaRPr lang="hu-HU" dirty="0"/>
          </a:p>
        </p:txBody>
      </p:sp>
    </p:spTree>
    <p:extLst>
      <p:ext uri="{BB962C8B-B14F-4D97-AF65-F5344CB8AC3E}">
        <p14:creationId xmlns:p14="http://schemas.microsoft.com/office/powerpoint/2010/main" val="3346511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Aggregáció</a:t>
            </a:r>
            <a:r>
              <a:rPr lang="hu-HU" dirty="0"/>
              <a:t> (</a:t>
            </a:r>
            <a:r>
              <a:rPr lang="hu-HU" dirty="0" err="1"/>
              <a:t>Aggregation</a:t>
            </a:r>
            <a:r>
              <a:rPr lang="hu-HU" dirty="0"/>
              <a:t>)</a:t>
            </a:r>
          </a:p>
        </p:txBody>
      </p:sp>
      <p:sp>
        <p:nvSpPr>
          <p:cNvPr id="3" name="Tartalom helye 2"/>
          <p:cNvSpPr>
            <a:spLocks noGrp="1"/>
          </p:cNvSpPr>
          <p:nvPr>
            <p:ph idx="1"/>
          </p:nvPr>
        </p:nvSpPr>
        <p:spPr/>
        <p:txBody>
          <a:bodyPr>
            <a:normAutofit/>
          </a:bodyPr>
          <a:lstStyle/>
          <a:p>
            <a:r>
              <a:rPr lang="hu-HU" dirty="0" smtClean="0"/>
              <a:t>Az </a:t>
            </a:r>
            <a:r>
              <a:rPr lang="hu-HU" dirty="0" err="1"/>
              <a:t>aggregáció</a:t>
            </a:r>
            <a:r>
              <a:rPr lang="hu-HU" dirty="0"/>
              <a:t> egy speciális típusú asszociáció, amikor egy osztály tartalmaz egy másik osztály objektumait. Az </a:t>
            </a:r>
            <a:r>
              <a:rPr lang="hu-HU" dirty="0" err="1"/>
              <a:t>aggregáció</a:t>
            </a:r>
            <a:r>
              <a:rPr lang="hu-HU" dirty="0"/>
              <a:t> gyakran egész-rész kapcsolatként ismert. </a:t>
            </a:r>
            <a:endParaRPr lang="hu-HU" dirty="0" smtClean="0"/>
          </a:p>
          <a:p>
            <a:r>
              <a:rPr lang="hu-HU" dirty="0" smtClean="0"/>
              <a:t>Pl. kurzus (tárgy, félév, időpont, terem, </a:t>
            </a:r>
            <a:r>
              <a:rPr lang="hu-HU" b="1" dirty="0" smtClean="0"/>
              <a:t>hallgatók listája</a:t>
            </a:r>
            <a:r>
              <a:rPr lang="hu-HU" dirty="0" smtClean="0"/>
              <a:t>)</a:t>
            </a:r>
          </a:p>
          <a:p>
            <a:r>
              <a:rPr lang="hu-HU" dirty="0" smtClean="0"/>
              <a:t>A hallgató létezik a kurzus nélkül is. A kurzus létezik a hallgató nélkül is. </a:t>
            </a:r>
            <a:endParaRPr lang="hu-HU" dirty="0"/>
          </a:p>
        </p:txBody>
      </p:sp>
    </p:spTree>
    <p:extLst>
      <p:ext uri="{BB962C8B-B14F-4D97-AF65-F5344CB8AC3E}">
        <p14:creationId xmlns:p14="http://schemas.microsoft.com/office/powerpoint/2010/main" val="3832864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Kompozíció (</a:t>
            </a:r>
            <a:r>
              <a:rPr lang="hu-HU" dirty="0" err="1"/>
              <a:t>Composition</a:t>
            </a:r>
            <a:r>
              <a:rPr lang="hu-HU" dirty="0" smtClean="0"/>
              <a:t>)</a:t>
            </a:r>
            <a:endParaRPr lang="hu-HU" dirty="0"/>
          </a:p>
        </p:txBody>
      </p:sp>
      <p:sp>
        <p:nvSpPr>
          <p:cNvPr id="3" name="Tartalom helye 2"/>
          <p:cNvSpPr>
            <a:spLocks noGrp="1"/>
          </p:cNvSpPr>
          <p:nvPr>
            <p:ph idx="1"/>
          </p:nvPr>
        </p:nvSpPr>
        <p:spPr/>
        <p:txBody>
          <a:bodyPr/>
          <a:lstStyle/>
          <a:p>
            <a:r>
              <a:rPr lang="hu-HU" dirty="0" smtClean="0"/>
              <a:t>A </a:t>
            </a:r>
            <a:r>
              <a:rPr lang="hu-HU" dirty="0"/>
              <a:t>kompozíció egy erőteljes típusú </a:t>
            </a:r>
            <a:r>
              <a:rPr lang="hu-HU" dirty="0" err="1"/>
              <a:t>aggregáció</a:t>
            </a:r>
            <a:r>
              <a:rPr lang="hu-HU" dirty="0"/>
              <a:t>, amikor egy osztály </a:t>
            </a:r>
            <a:r>
              <a:rPr lang="hu-HU" dirty="0" err="1"/>
              <a:t>példányosítja</a:t>
            </a:r>
            <a:r>
              <a:rPr lang="hu-HU" dirty="0"/>
              <a:t> és tartalmazza egy másik osztály objektumait. A kompozíció gyakran egész-rész kapcsolatként ismert, és az objektumok közötti kapcsolat szorosabb, mint az </a:t>
            </a:r>
            <a:r>
              <a:rPr lang="hu-HU" dirty="0" err="1"/>
              <a:t>aggregáció</a:t>
            </a:r>
            <a:r>
              <a:rPr lang="hu-HU" dirty="0"/>
              <a:t> esetében. </a:t>
            </a:r>
            <a:endParaRPr lang="hu-HU" dirty="0" smtClean="0"/>
          </a:p>
          <a:p>
            <a:r>
              <a:rPr lang="hu-HU" dirty="0" smtClean="0"/>
              <a:t>Pl. név osztály (mert </a:t>
            </a:r>
            <a:r>
              <a:rPr lang="hu-HU" dirty="0" err="1" smtClean="0"/>
              <a:t>id-ifj</a:t>
            </a:r>
            <a:r>
              <a:rPr lang="hu-HU" dirty="0" smtClean="0"/>
              <a:t>, több vezetéknév, keresztnév, </a:t>
            </a:r>
            <a:r>
              <a:rPr lang="hu-HU" dirty="0" err="1" smtClean="0"/>
              <a:t>dr</a:t>
            </a:r>
            <a:r>
              <a:rPr lang="hu-HU" dirty="0" smtClean="0"/>
              <a:t>, </a:t>
            </a:r>
            <a:r>
              <a:rPr lang="hu-HU" dirty="0" err="1" smtClean="0"/>
              <a:t>stb</a:t>
            </a:r>
            <a:r>
              <a:rPr lang="hu-HU" dirty="0" smtClean="0"/>
              <a:t>) amelyet egy személy osztály tartalmaz.</a:t>
            </a:r>
          </a:p>
          <a:p>
            <a:r>
              <a:rPr lang="hu-HU" dirty="0" smtClean="0"/>
              <a:t>Kell-e, hogy létezzen a név a személy nélkül? (Nem)</a:t>
            </a:r>
            <a:endParaRPr lang="hu-HU" dirty="0"/>
          </a:p>
        </p:txBody>
      </p:sp>
    </p:spTree>
    <p:extLst>
      <p:ext uri="{BB962C8B-B14F-4D97-AF65-F5344CB8AC3E}">
        <p14:creationId xmlns:p14="http://schemas.microsoft.com/office/powerpoint/2010/main" val="4114979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Asszociáció (</a:t>
            </a:r>
            <a:r>
              <a:rPr lang="hu-HU" dirty="0" err="1"/>
              <a:t>Association</a:t>
            </a:r>
            <a:r>
              <a:rPr lang="hu-HU" dirty="0"/>
              <a:t>)</a:t>
            </a:r>
          </a:p>
        </p:txBody>
      </p:sp>
      <p:sp>
        <p:nvSpPr>
          <p:cNvPr id="3" name="Tartalom helye 2"/>
          <p:cNvSpPr>
            <a:spLocks noGrp="1"/>
          </p:cNvSpPr>
          <p:nvPr>
            <p:ph idx="1"/>
          </p:nvPr>
        </p:nvSpPr>
        <p:spPr/>
        <p:txBody>
          <a:bodyPr/>
          <a:lstStyle/>
          <a:p>
            <a:r>
              <a:rPr lang="hu-HU" dirty="0" smtClean="0"/>
              <a:t>Az </a:t>
            </a:r>
            <a:r>
              <a:rPr lang="hu-HU" dirty="0"/>
              <a:t>asszociáció jelöli az osztályok közötti kapcsolatot, amikor két osztály között van valamilyen kapcsolat vagy kapcsolódás. Ez a kapcsolat lehet például a tartalmazás, a referencia vagy az együttműködés. Az asszociáció általában kétirányú kapcsolat, és segít az osztályok közötti információk megosztásában és együttműködésben</a:t>
            </a:r>
            <a:r>
              <a:rPr lang="hu-HU" dirty="0" smtClean="0"/>
              <a:t>.</a:t>
            </a:r>
          </a:p>
          <a:p>
            <a:r>
              <a:rPr lang="hu-HU" dirty="0" smtClean="0"/>
              <a:t>Pl. tantárgy-oktató; tantárgy-hallgató</a:t>
            </a:r>
          </a:p>
          <a:p>
            <a:r>
              <a:rPr lang="hu-HU" dirty="0" smtClean="0"/>
              <a:t>A kompozíció és az </a:t>
            </a:r>
            <a:r>
              <a:rPr lang="hu-HU" dirty="0" err="1" smtClean="0"/>
              <a:t>aggregáció</a:t>
            </a:r>
            <a:r>
              <a:rPr lang="hu-HU" dirty="0" smtClean="0"/>
              <a:t> asszociáció, de asszociáció lehet más kapcsolat is</a:t>
            </a:r>
            <a:endParaRPr lang="hu-HU" dirty="0"/>
          </a:p>
        </p:txBody>
      </p:sp>
    </p:spTree>
    <p:extLst>
      <p:ext uri="{BB962C8B-B14F-4D97-AF65-F5344CB8AC3E}">
        <p14:creationId xmlns:p14="http://schemas.microsoft.com/office/powerpoint/2010/main" val="3479756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Öröklés (</a:t>
            </a:r>
            <a:r>
              <a:rPr lang="hu-HU" dirty="0" err="1" smtClean="0"/>
              <a:t>inheritance</a:t>
            </a:r>
            <a:r>
              <a:rPr lang="hu-HU" dirty="0" smtClean="0"/>
              <a:t>)</a:t>
            </a:r>
            <a:endParaRPr lang="hu-HU" dirty="0"/>
          </a:p>
        </p:txBody>
      </p:sp>
      <p:sp>
        <p:nvSpPr>
          <p:cNvPr id="3" name="Tartalom helye 2"/>
          <p:cNvSpPr>
            <a:spLocks noGrp="1"/>
          </p:cNvSpPr>
          <p:nvPr>
            <p:ph idx="1"/>
          </p:nvPr>
        </p:nvSpPr>
        <p:spPr/>
        <p:txBody>
          <a:bodyPr>
            <a:normAutofit/>
          </a:bodyPr>
          <a:lstStyle/>
          <a:p>
            <a:r>
              <a:rPr lang="hu-HU" dirty="0" smtClean="0"/>
              <a:t>Lehet az elnevezés szuperosztály, alosztály is.</a:t>
            </a:r>
          </a:p>
          <a:p>
            <a:r>
              <a:rPr lang="hu-HU" dirty="0" smtClean="0"/>
              <a:t>Az alosztály tartalmazza a szuperosztályának minden attribútumát és metódusát, illetve ezeken kívül még más attribútumokat és metódusokat is. Az alosztályban a szuperosztály </a:t>
            </a:r>
            <a:r>
              <a:rPr lang="hu-HU" dirty="0" err="1" smtClean="0"/>
              <a:t>metódusoit</a:t>
            </a:r>
            <a:r>
              <a:rPr lang="hu-HU" dirty="0" smtClean="0"/>
              <a:t> felülírhatjuk, </a:t>
            </a:r>
            <a:r>
              <a:rPr lang="hu-HU" dirty="0" err="1" smtClean="0"/>
              <a:t>újradefiniálhatjuk</a:t>
            </a:r>
            <a:r>
              <a:rPr lang="hu-HU" dirty="0" smtClean="0"/>
              <a:t>.</a:t>
            </a:r>
          </a:p>
          <a:p>
            <a:r>
              <a:rPr lang="hu-HU" dirty="0" smtClean="0"/>
              <a:t>Pl. síkidom(terület, kerület)-&gt;háromszög(terület, kerület)</a:t>
            </a:r>
          </a:p>
        </p:txBody>
      </p:sp>
    </p:spTree>
    <p:extLst>
      <p:ext uri="{BB962C8B-B14F-4D97-AF65-F5344CB8AC3E}">
        <p14:creationId xmlns:p14="http://schemas.microsoft.com/office/powerpoint/2010/main" val="2355778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Öröklés (</a:t>
            </a:r>
            <a:r>
              <a:rPr lang="hu-HU" dirty="0" err="1" smtClean="0"/>
              <a:t>inheritance</a:t>
            </a:r>
            <a:r>
              <a:rPr lang="hu-HU" dirty="0" smtClean="0"/>
              <a:t>)</a:t>
            </a:r>
            <a:endParaRPr lang="hu-HU" dirty="0"/>
          </a:p>
        </p:txBody>
      </p:sp>
      <p:sp>
        <p:nvSpPr>
          <p:cNvPr id="3" name="Tartalom helye 2"/>
          <p:cNvSpPr>
            <a:spLocks noGrp="1"/>
          </p:cNvSpPr>
          <p:nvPr>
            <p:ph idx="1"/>
          </p:nvPr>
        </p:nvSpPr>
        <p:spPr/>
        <p:txBody>
          <a:bodyPr>
            <a:normAutofit/>
          </a:bodyPr>
          <a:lstStyle/>
          <a:p>
            <a:r>
              <a:rPr lang="hu-HU" dirty="0" smtClean="0"/>
              <a:t>Az öröklés segítségével osztályok közötti hierarchiát építhetünk fel.</a:t>
            </a:r>
          </a:p>
          <a:p>
            <a:r>
              <a:rPr lang="hu-HU" dirty="0" smtClean="0"/>
              <a:t>Pl. síkidom-&gt;négyszög-&gt;téglalap-&gt;négyzet</a:t>
            </a:r>
          </a:p>
          <a:p>
            <a:r>
              <a:rPr lang="hu-HU" dirty="0" smtClean="0"/>
              <a:t>Síkidom-&gt;háromszög-&gt;egyenlő szárú </a:t>
            </a:r>
            <a:r>
              <a:rPr lang="hu-HU" dirty="0" err="1" smtClean="0"/>
              <a:t>hsz</a:t>
            </a:r>
            <a:r>
              <a:rPr lang="hu-HU" dirty="0" smtClean="0"/>
              <a:t>-&gt;egyenlő oldalú </a:t>
            </a:r>
            <a:r>
              <a:rPr lang="hu-HU" dirty="0" err="1" smtClean="0"/>
              <a:t>hsz</a:t>
            </a:r>
            <a:endParaRPr lang="hu-HU" dirty="0" smtClean="0"/>
          </a:p>
          <a:p>
            <a:r>
              <a:rPr lang="hu-HU" dirty="0" smtClean="0"/>
              <a:t>Paralelogramma-&gt; rombusz? </a:t>
            </a:r>
          </a:p>
          <a:p>
            <a:pPr lvl="1"/>
            <a:r>
              <a:rPr lang="hu-HU" dirty="0" smtClean="0"/>
              <a:t>többszörös öröklés; háló; a programozási nyelv ismeri-e a többszörös öröklést? (C++ tudja? (i), Java tudja? (n))</a:t>
            </a:r>
          </a:p>
        </p:txBody>
      </p:sp>
    </p:spTree>
    <p:extLst>
      <p:ext uri="{BB962C8B-B14F-4D97-AF65-F5344CB8AC3E}">
        <p14:creationId xmlns:p14="http://schemas.microsoft.com/office/powerpoint/2010/main" val="260876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Objektum</a:t>
            </a:r>
            <a:endParaRPr lang="hu-HU" dirty="0"/>
          </a:p>
        </p:txBody>
      </p:sp>
      <p:sp>
        <p:nvSpPr>
          <p:cNvPr id="3" name="Tartalom helye 2"/>
          <p:cNvSpPr>
            <a:spLocks noGrp="1"/>
          </p:cNvSpPr>
          <p:nvPr>
            <p:ph idx="1"/>
          </p:nvPr>
        </p:nvSpPr>
        <p:spPr/>
        <p:txBody>
          <a:bodyPr/>
          <a:lstStyle/>
          <a:p>
            <a:r>
              <a:rPr lang="hu-HU" dirty="0" err="1" smtClean="0"/>
              <a:t>Pl</a:t>
            </a:r>
            <a:r>
              <a:rPr lang="hu-HU" dirty="0" smtClean="0"/>
              <a:t> egy személy, könyv, tantárgy, terem, </a:t>
            </a:r>
            <a:r>
              <a:rPr lang="hu-HU" dirty="0" err="1" smtClean="0"/>
              <a:t>stb</a:t>
            </a:r>
            <a:endParaRPr lang="hu-HU" dirty="0" smtClean="0"/>
          </a:p>
          <a:p>
            <a:r>
              <a:rPr lang="hu-HU" dirty="0" smtClean="0"/>
              <a:t>Vannak attribútumai és van viselkedése</a:t>
            </a:r>
          </a:p>
          <a:p>
            <a:pPr lvl="1"/>
            <a:r>
              <a:rPr lang="hu-HU" dirty="0" smtClean="0"/>
              <a:t>Pl. a személy attribútumai: név, magasság, szeme színe, </a:t>
            </a:r>
            <a:r>
              <a:rPr lang="hu-HU" dirty="0" err="1" smtClean="0"/>
              <a:t>szig</a:t>
            </a:r>
            <a:endParaRPr lang="hu-HU" dirty="0" smtClean="0"/>
          </a:p>
          <a:p>
            <a:pPr lvl="1"/>
            <a:r>
              <a:rPr lang="hu-HU" dirty="0" smtClean="0"/>
              <a:t>Viselkedése: jár, beszél, lélegzik, jogosítványt szerez, jogosítványt hosszabbít, lakást vesz, stb.</a:t>
            </a:r>
          </a:p>
          <a:p>
            <a:r>
              <a:rPr lang="hu-HU" dirty="0" smtClean="0"/>
              <a:t>Az objektum orientált világban az attribútumok és a viselkedés összetartozik</a:t>
            </a:r>
            <a:r>
              <a:rPr lang="hu-HU" dirty="0"/>
              <a:t>.</a:t>
            </a:r>
            <a:endParaRPr lang="hu-HU" dirty="0" smtClean="0"/>
          </a:p>
        </p:txBody>
      </p:sp>
    </p:spTree>
    <p:extLst>
      <p:ext uri="{BB962C8B-B14F-4D97-AF65-F5344CB8AC3E}">
        <p14:creationId xmlns:p14="http://schemas.microsoft.com/office/powerpoint/2010/main" val="2813656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Absztrakt osztály</a:t>
            </a:r>
            <a:endParaRPr lang="hu-HU" dirty="0"/>
          </a:p>
        </p:txBody>
      </p:sp>
      <p:sp>
        <p:nvSpPr>
          <p:cNvPr id="3" name="Tartalom helye 2"/>
          <p:cNvSpPr>
            <a:spLocks noGrp="1"/>
          </p:cNvSpPr>
          <p:nvPr>
            <p:ph idx="1"/>
          </p:nvPr>
        </p:nvSpPr>
        <p:spPr/>
        <p:txBody>
          <a:bodyPr>
            <a:normAutofit/>
          </a:bodyPr>
          <a:lstStyle/>
          <a:p>
            <a:r>
              <a:rPr lang="hu-HU" dirty="0" smtClean="0"/>
              <a:t>Az </a:t>
            </a:r>
            <a:r>
              <a:rPr lang="hu-HU" dirty="0" err="1" smtClean="0"/>
              <a:t>absztakt</a:t>
            </a:r>
            <a:r>
              <a:rPr lang="hu-HU" dirty="0" smtClean="0"/>
              <a:t> osztály metódusainak nincs implementációja (csak fejléce, definíciója)</a:t>
            </a:r>
          </a:p>
          <a:p>
            <a:r>
              <a:rPr lang="hu-HU" dirty="0" smtClean="0"/>
              <a:t>Nem </a:t>
            </a:r>
            <a:r>
              <a:rPr lang="hu-HU" dirty="0" err="1" smtClean="0"/>
              <a:t>példányosítható</a:t>
            </a:r>
            <a:endParaRPr lang="hu-HU" dirty="0" smtClean="0"/>
          </a:p>
          <a:p>
            <a:r>
              <a:rPr lang="hu-HU" dirty="0" smtClean="0"/>
              <a:t>A használatához az </a:t>
            </a:r>
            <a:r>
              <a:rPr lang="hu-HU" dirty="0" err="1" smtClean="0"/>
              <a:t>absztakt</a:t>
            </a:r>
            <a:r>
              <a:rPr lang="hu-HU" dirty="0" smtClean="0"/>
              <a:t> osztály egy alosztályát kell definiálni, amely implementálja a metódusokat.</a:t>
            </a:r>
          </a:p>
          <a:p>
            <a:endParaRPr lang="hu-HU" dirty="0" smtClean="0"/>
          </a:p>
        </p:txBody>
      </p:sp>
    </p:spTree>
    <p:extLst>
      <p:ext uri="{BB962C8B-B14F-4D97-AF65-F5344CB8AC3E}">
        <p14:creationId xmlns:p14="http://schemas.microsoft.com/office/powerpoint/2010/main" val="1378533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Final</a:t>
            </a:r>
            <a:r>
              <a:rPr lang="hu-HU" dirty="0" smtClean="0"/>
              <a:t> (</a:t>
            </a:r>
            <a:r>
              <a:rPr lang="hu-HU" dirty="0" err="1" smtClean="0"/>
              <a:t>leaf</a:t>
            </a:r>
            <a:r>
              <a:rPr lang="hu-HU" dirty="0" smtClean="0"/>
              <a:t>, levél) osztály</a:t>
            </a:r>
            <a:endParaRPr lang="hu-HU" dirty="0"/>
          </a:p>
        </p:txBody>
      </p:sp>
      <p:sp>
        <p:nvSpPr>
          <p:cNvPr id="3" name="Tartalom helye 2"/>
          <p:cNvSpPr>
            <a:spLocks noGrp="1"/>
          </p:cNvSpPr>
          <p:nvPr>
            <p:ph idx="1"/>
          </p:nvPr>
        </p:nvSpPr>
        <p:spPr/>
        <p:txBody>
          <a:bodyPr>
            <a:normAutofit/>
          </a:bodyPr>
          <a:lstStyle/>
          <a:p>
            <a:r>
              <a:rPr lang="hu-HU" dirty="0" smtClean="0"/>
              <a:t>Nem lehet alosztálya</a:t>
            </a:r>
          </a:p>
          <a:p>
            <a:r>
              <a:rPr lang="hu-HU" dirty="0" smtClean="0"/>
              <a:t>(</a:t>
            </a:r>
            <a:r>
              <a:rPr lang="hu-HU" dirty="0" err="1" smtClean="0"/>
              <a:t>final</a:t>
            </a:r>
            <a:r>
              <a:rPr lang="hu-HU" dirty="0" smtClean="0"/>
              <a:t> kulcsszó)</a:t>
            </a:r>
          </a:p>
          <a:p>
            <a:endParaRPr lang="hu-HU" dirty="0" smtClean="0"/>
          </a:p>
        </p:txBody>
      </p:sp>
    </p:spTree>
    <p:extLst>
      <p:ext uri="{BB962C8B-B14F-4D97-AF65-F5344CB8AC3E}">
        <p14:creationId xmlns:p14="http://schemas.microsoft.com/office/powerpoint/2010/main" val="231988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Polimorfizmus</a:t>
            </a:r>
            <a:endParaRPr lang="hu-HU" dirty="0"/>
          </a:p>
        </p:txBody>
      </p:sp>
      <p:sp>
        <p:nvSpPr>
          <p:cNvPr id="3" name="Tartalom helye 2"/>
          <p:cNvSpPr>
            <a:spLocks noGrp="1"/>
          </p:cNvSpPr>
          <p:nvPr>
            <p:ph idx="1"/>
          </p:nvPr>
        </p:nvSpPr>
        <p:spPr/>
        <p:txBody>
          <a:bodyPr>
            <a:normAutofit/>
          </a:bodyPr>
          <a:lstStyle/>
          <a:p>
            <a:r>
              <a:rPr lang="hu-HU" dirty="0" smtClean="0"/>
              <a:t>Egy metódushívás (ugyanaz a név, és paraméterlista) más-más osztályokon másképp viselkedik.</a:t>
            </a:r>
          </a:p>
          <a:p>
            <a:r>
              <a:rPr lang="hu-HU" dirty="0" smtClean="0"/>
              <a:t>Pl. öröklésnél: Állat-&gt;kacsa; Állat-&gt;kecske; Állat-&gt;kutya</a:t>
            </a:r>
          </a:p>
          <a:p>
            <a:r>
              <a:rPr lang="hu-HU" dirty="0" smtClean="0"/>
              <a:t>Állat osztály, beszél metódussal, </a:t>
            </a:r>
          </a:p>
          <a:p>
            <a:r>
              <a:rPr lang="hu-HU" dirty="0" smtClean="0"/>
              <a:t>Minden alosztályban másképp van implementálva</a:t>
            </a:r>
          </a:p>
        </p:txBody>
      </p:sp>
    </p:spTree>
    <p:extLst>
      <p:ext uri="{BB962C8B-B14F-4D97-AF65-F5344CB8AC3E}">
        <p14:creationId xmlns:p14="http://schemas.microsoft.com/office/powerpoint/2010/main" val="3178454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Beágyazott osztály (</a:t>
            </a:r>
            <a:r>
              <a:rPr lang="hu-HU" dirty="0" err="1" smtClean="0"/>
              <a:t>nested</a:t>
            </a:r>
            <a:r>
              <a:rPr lang="hu-HU" dirty="0" smtClean="0"/>
              <a:t> </a:t>
            </a:r>
            <a:r>
              <a:rPr lang="hu-HU" dirty="0" err="1" smtClean="0"/>
              <a:t>class</a:t>
            </a:r>
            <a:r>
              <a:rPr lang="hu-HU" dirty="0" smtClean="0"/>
              <a:t>)</a:t>
            </a:r>
            <a:endParaRPr lang="hu-HU" dirty="0"/>
          </a:p>
        </p:txBody>
      </p:sp>
      <p:sp>
        <p:nvSpPr>
          <p:cNvPr id="3" name="Tartalom helye 2"/>
          <p:cNvSpPr>
            <a:spLocks noGrp="1"/>
          </p:cNvSpPr>
          <p:nvPr>
            <p:ph idx="1"/>
          </p:nvPr>
        </p:nvSpPr>
        <p:spPr/>
        <p:txBody>
          <a:bodyPr/>
          <a:lstStyle/>
          <a:p>
            <a:r>
              <a:rPr lang="hu-HU" dirty="0" smtClean="0"/>
              <a:t>Az egyik osztály tartalmazhat egy másik osztályt (beágyazott), </a:t>
            </a:r>
            <a:r>
              <a:rPr lang="hu-HU" smtClean="0"/>
              <a:t>azaz a beágyazott osztály definíciója </a:t>
            </a:r>
            <a:r>
              <a:rPr lang="hu-HU" dirty="0" smtClean="0"/>
              <a:t>a másik osztályban van. </a:t>
            </a:r>
            <a:endParaRPr lang="hu-HU" dirty="0"/>
          </a:p>
        </p:txBody>
      </p:sp>
    </p:spTree>
    <p:extLst>
      <p:ext uri="{BB962C8B-B14F-4D97-AF65-F5344CB8AC3E}">
        <p14:creationId xmlns:p14="http://schemas.microsoft.com/office/powerpoint/2010/main" val="2451437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Interfész</a:t>
            </a:r>
            <a:endParaRPr lang="hu-HU" dirty="0"/>
          </a:p>
        </p:txBody>
      </p:sp>
      <p:sp>
        <p:nvSpPr>
          <p:cNvPr id="3" name="Tartalom helye 2"/>
          <p:cNvSpPr>
            <a:spLocks noGrp="1"/>
          </p:cNvSpPr>
          <p:nvPr>
            <p:ph idx="1"/>
          </p:nvPr>
        </p:nvSpPr>
        <p:spPr/>
        <p:txBody>
          <a:bodyPr>
            <a:normAutofit fontScale="92500" lnSpcReduction="20000"/>
          </a:bodyPr>
          <a:lstStyle/>
          <a:p>
            <a:r>
              <a:rPr lang="hu-HU" dirty="0" smtClean="0"/>
              <a:t>Bizonyos OO nyelvek (pl. Java) ismerik az interfész fogalmát. </a:t>
            </a:r>
          </a:p>
          <a:p>
            <a:r>
              <a:rPr lang="hu-HU" dirty="0" smtClean="0"/>
              <a:t>Az interfész csak </a:t>
            </a:r>
            <a:r>
              <a:rPr lang="hu-HU" dirty="0" err="1" smtClean="0"/>
              <a:t>absztakt</a:t>
            </a:r>
            <a:r>
              <a:rPr lang="hu-HU" dirty="0" smtClean="0"/>
              <a:t> (implementáció nélküli) metódusokat definiál. </a:t>
            </a:r>
          </a:p>
          <a:p>
            <a:r>
              <a:rPr lang="hu-HU" dirty="0" smtClean="0"/>
              <a:t>Értelmezhető közöttük az öröklés (</a:t>
            </a:r>
            <a:r>
              <a:rPr lang="hu-HU" dirty="0" err="1" smtClean="0"/>
              <a:t>extend</a:t>
            </a:r>
            <a:r>
              <a:rPr lang="hu-HU" dirty="0" smtClean="0"/>
              <a:t>).</a:t>
            </a:r>
          </a:p>
          <a:p>
            <a:r>
              <a:rPr lang="hu-HU" dirty="0" smtClean="0"/>
              <a:t>Osztály több interfészt implementálhat (mint az öröklés). </a:t>
            </a:r>
          </a:p>
          <a:p>
            <a:r>
              <a:rPr lang="hu-HU" dirty="0" err="1" smtClean="0"/>
              <a:t>Javaban</a:t>
            </a:r>
            <a:r>
              <a:rPr lang="hu-HU" dirty="0" smtClean="0"/>
              <a:t> az interfészek valósítják meg a többszörös öröklést.</a:t>
            </a:r>
          </a:p>
          <a:p>
            <a:r>
              <a:rPr lang="hu-HU" dirty="0"/>
              <a:t>Az interfészek célja, hogy előírják egy osztály vagy osztályok számára a meghatározott metódusok implementálását, és így biztosítsák a konzisztens viselkedést a különböző osztályok között.</a:t>
            </a:r>
          </a:p>
        </p:txBody>
      </p:sp>
    </p:spTree>
    <p:extLst>
      <p:ext uri="{BB962C8B-B14F-4D97-AF65-F5344CB8AC3E}">
        <p14:creationId xmlns:p14="http://schemas.microsoft.com/office/powerpoint/2010/main" val="170520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TIOBE</a:t>
            </a:r>
            <a:endParaRPr lang="hu-HU" dirty="0"/>
          </a:p>
        </p:txBody>
      </p:sp>
      <p:sp>
        <p:nvSpPr>
          <p:cNvPr id="3" name="Tartalom helye 2"/>
          <p:cNvSpPr>
            <a:spLocks noGrp="1"/>
          </p:cNvSpPr>
          <p:nvPr>
            <p:ph idx="1"/>
          </p:nvPr>
        </p:nvSpPr>
        <p:spPr/>
        <p:txBody>
          <a:bodyPr/>
          <a:lstStyle/>
          <a:p>
            <a:r>
              <a:rPr lang="hu-HU"/>
              <a:t>https://www.tiobe.com/tiobe-index/</a:t>
            </a:r>
          </a:p>
        </p:txBody>
      </p:sp>
    </p:spTree>
    <p:extLst>
      <p:ext uri="{BB962C8B-B14F-4D97-AF65-F5344CB8AC3E}">
        <p14:creationId xmlns:p14="http://schemas.microsoft.com/office/powerpoint/2010/main" val="8373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Osztály</a:t>
            </a:r>
            <a:endParaRPr lang="hu-HU" dirty="0"/>
          </a:p>
        </p:txBody>
      </p:sp>
      <p:sp>
        <p:nvSpPr>
          <p:cNvPr id="3" name="Tartalom helye 2"/>
          <p:cNvSpPr>
            <a:spLocks noGrp="1"/>
          </p:cNvSpPr>
          <p:nvPr>
            <p:ph idx="1"/>
          </p:nvPr>
        </p:nvSpPr>
        <p:spPr/>
        <p:txBody>
          <a:bodyPr/>
          <a:lstStyle/>
          <a:p>
            <a:r>
              <a:rPr lang="hu-HU" dirty="0" smtClean="0"/>
              <a:t>Az objektumokat </a:t>
            </a:r>
            <a:r>
              <a:rPr lang="hu-HU" dirty="0" err="1" smtClean="0"/>
              <a:t>absztakció</a:t>
            </a:r>
            <a:r>
              <a:rPr lang="hu-HU" dirty="0" smtClean="0"/>
              <a:t> segítségével osztályokba szervezzük. Az osztályok egyfajta sablonok vagy minták, amelyek leírják az objektumok adatait (adattagok) és viselkedését (metódusok).</a:t>
            </a:r>
          </a:p>
          <a:p>
            <a:r>
              <a:rPr lang="hu-HU" dirty="0" smtClean="0"/>
              <a:t>Egy objektum egy osztályból </a:t>
            </a:r>
            <a:r>
              <a:rPr lang="hu-HU" dirty="0" err="1" smtClean="0"/>
              <a:t>példányosítás</a:t>
            </a:r>
            <a:r>
              <a:rPr lang="hu-HU" dirty="0" smtClean="0"/>
              <a:t> útján jön létre, azaz az objektum típusát az osztálya határozza meg, amelyből </a:t>
            </a:r>
            <a:r>
              <a:rPr lang="hu-HU" dirty="0" err="1" smtClean="0"/>
              <a:t>példányosítottuk</a:t>
            </a:r>
            <a:r>
              <a:rPr lang="hu-HU" dirty="0" smtClean="0"/>
              <a:t>. </a:t>
            </a:r>
          </a:p>
          <a:p>
            <a:r>
              <a:rPr lang="hu-HU" dirty="0" smtClean="0"/>
              <a:t>Pl. személy: Kiss Béla, terem: f01 (megtelik, kiürül)</a:t>
            </a:r>
          </a:p>
          <a:p>
            <a:pPr marL="0" indent="0">
              <a:buNone/>
            </a:pPr>
            <a:endParaRPr lang="hu-HU" dirty="0"/>
          </a:p>
        </p:txBody>
      </p:sp>
    </p:spTree>
    <p:extLst>
      <p:ext uri="{BB962C8B-B14F-4D97-AF65-F5344CB8AC3E}">
        <p14:creationId xmlns:p14="http://schemas.microsoft.com/office/powerpoint/2010/main" val="1663029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Absztrakció</a:t>
            </a:r>
            <a:endParaRPr lang="hu-HU" dirty="0"/>
          </a:p>
        </p:txBody>
      </p:sp>
      <p:sp>
        <p:nvSpPr>
          <p:cNvPr id="3" name="Tartalom helye 2"/>
          <p:cNvSpPr>
            <a:spLocks noGrp="1"/>
          </p:cNvSpPr>
          <p:nvPr>
            <p:ph idx="1"/>
          </p:nvPr>
        </p:nvSpPr>
        <p:spPr/>
        <p:txBody>
          <a:bodyPr/>
          <a:lstStyle/>
          <a:p>
            <a:pPr marL="0" indent="0">
              <a:buNone/>
            </a:pPr>
            <a:r>
              <a:rPr lang="hu-HU" dirty="0" smtClean="0"/>
              <a:t>(nem csak OO)</a:t>
            </a:r>
          </a:p>
          <a:p>
            <a:pPr marL="0" indent="0">
              <a:buNone/>
            </a:pPr>
            <a:r>
              <a:rPr lang="hu-HU" dirty="0" smtClean="0"/>
              <a:t>A modellezésnél az alkalmazás számára fontos adattagokat, viselkedéseket leírjuk, míg az alkalmazás szempontjából nem fontos elemeket elhagyjuk.</a:t>
            </a:r>
          </a:p>
          <a:p>
            <a:pPr marL="0" indent="0">
              <a:buNone/>
            </a:pPr>
            <a:r>
              <a:rPr lang="hu-HU" dirty="0" smtClean="0"/>
              <a:t>Pl. a hallgató cipőmérete nem kell, de a neve igen.</a:t>
            </a:r>
          </a:p>
          <a:p>
            <a:pPr marL="0" indent="0">
              <a:buNone/>
            </a:pPr>
            <a:endParaRPr lang="hu-HU" dirty="0"/>
          </a:p>
        </p:txBody>
      </p:sp>
    </p:spTree>
    <p:extLst>
      <p:ext uri="{BB962C8B-B14F-4D97-AF65-F5344CB8AC3E}">
        <p14:creationId xmlns:p14="http://schemas.microsoft.com/office/powerpoint/2010/main" val="191659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Egységbezárás (</a:t>
            </a:r>
            <a:r>
              <a:rPr lang="hu-HU" dirty="0" err="1" smtClean="0"/>
              <a:t>encapsulation</a:t>
            </a:r>
            <a:r>
              <a:rPr lang="hu-HU" dirty="0" smtClean="0"/>
              <a:t>)</a:t>
            </a:r>
            <a:endParaRPr lang="hu-HU" dirty="0"/>
          </a:p>
        </p:txBody>
      </p:sp>
      <p:sp>
        <p:nvSpPr>
          <p:cNvPr id="3" name="Tartalom helye 2"/>
          <p:cNvSpPr>
            <a:spLocks noGrp="1"/>
          </p:cNvSpPr>
          <p:nvPr>
            <p:ph idx="1"/>
          </p:nvPr>
        </p:nvSpPr>
        <p:spPr/>
        <p:txBody>
          <a:bodyPr>
            <a:normAutofit fontScale="77500" lnSpcReduction="20000"/>
          </a:bodyPr>
          <a:lstStyle/>
          <a:p>
            <a:r>
              <a:rPr lang="hu-HU" dirty="0"/>
              <a:t>Az osztály </a:t>
            </a:r>
            <a:r>
              <a:rPr lang="hu-HU" dirty="0" err="1" smtClean="0"/>
              <a:t>logikailag</a:t>
            </a:r>
            <a:r>
              <a:rPr lang="hu-HU" dirty="0" smtClean="0"/>
              <a:t> </a:t>
            </a:r>
            <a:r>
              <a:rPr lang="hu-HU" dirty="0" err="1" smtClean="0"/>
              <a:t>egységbezárja</a:t>
            </a:r>
            <a:r>
              <a:rPr lang="hu-HU" dirty="0" smtClean="0"/>
              <a:t> </a:t>
            </a:r>
            <a:r>
              <a:rPr lang="hu-HU" dirty="0"/>
              <a:t>az adatot (tag) és a </a:t>
            </a:r>
            <a:r>
              <a:rPr lang="hu-HU" dirty="0" smtClean="0"/>
              <a:t>osztály (típus) </a:t>
            </a:r>
            <a:r>
              <a:rPr lang="hu-HU" dirty="0"/>
              <a:t>objektumain végezhető műveleteket (metódusok</a:t>
            </a:r>
            <a:r>
              <a:rPr lang="hu-HU" dirty="0" smtClean="0"/>
              <a:t>).</a:t>
            </a:r>
          </a:p>
          <a:p>
            <a:r>
              <a:rPr lang="hu-HU" dirty="0" smtClean="0"/>
              <a:t>Az adatrész lehet több típus (egyszerű vagy összetett).</a:t>
            </a:r>
            <a:endParaRPr lang="hu-HU" dirty="0"/>
          </a:p>
          <a:p>
            <a:r>
              <a:rPr lang="hu-HU" dirty="0" smtClean="0"/>
              <a:t>Az osztály vagy objektum felhasználója nem ismeri a metódusok implementációját, az egységbe zárás elrejti a külvilág elől a metódusok és akár a tagok kódját. </a:t>
            </a:r>
          </a:p>
          <a:p>
            <a:r>
              <a:rPr lang="hu-HU" dirty="0" smtClean="0"/>
              <a:t>Az osztály adatelemeit csak a saját metódusain keresztül érhetjük el. (gyakorlati megvalósítás </a:t>
            </a:r>
            <a:r>
              <a:rPr lang="hu-HU" dirty="0" smtClean="0">
                <a:sym typeface="Wingdings" panose="05000000000000000000" pitchFamily="2" charset="2"/>
              </a:rPr>
              <a:t>)</a:t>
            </a:r>
          </a:p>
          <a:p>
            <a:r>
              <a:rPr lang="hu-HU" dirty="0" smtClean="0">
                <a:sym typeface="Wingdings" panose="05000000000000000000" pitchFamily="2" charset="2"/>
              </a:rPr>
              <a:t>Az osztályok csak azokat a metódusokat implementálják, amelyeken keresztül az osztályt és annak objektumait használni szeretné az alkalmazás más része. Minden mást el lehet rejteni a külvilág számára. Az osztály implementáció (de metódusainak definíciója (interfésze) nem) akár lecserélhető anélkül, hogy az alkalmazás más részeit ez befolyásolná. </a:t>
            </a:r>
            <a:endParaRPr lang="hu-HU" dirty="0"/>
          </a:p>
        </p:txBody>
      </p:sp>
    </p:spTree>
    <p:extLst>
      <p:ext uri="{BB962C8B-B14F-4D97-AF65-F5344CB8AC3E}">
        <p14:creationId xmlns:p14="http://schemas.microsoft.com/office/powerpoint/2010/main" val="85386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Egységbezárás (</a:t>
            </a:r>
            <a:r>
              <a:rPr lang="hu-HU" dirty="0" err="1" smtClean="0"/>
              <a:t>encapsulation</a:t>
            </a:r>
            <a:r>
              <a:rPr lang="hu-HU" dirty="0" smtClean="0"/>
              <a:t>)</a:t>
            </a:r>
            <a:endParaRPr lang="hu-HU" dirty="0"/>
          </a:p>
        </p:txBody>
      </p:sp>
      <p:sp>
        <p:nvSpPr>
          <p:cNvPr id="3" name="Tartalom helye 2"/>
          <p:cNvSpPr>
            <a:spLocks noGrp="1"/>
          </p:cNvSpPr>
          <p:nvPr>
            <p:ph idx="1"/>
          </p:nvPr>
        </p:nvSpPr>
        <p:spPr/>
        <p:txBody>
          <a:bodyPr>
            <a:normAutofit/>
          </a:bodyPr>
          <a:lstStyle/>
          <a:p>
            <a:r>
              <a:rPr lang="hu-HU" dirty="0" smtClean="0"/>
              <a:t>Az egységbezárás szempontjából kétféle fontos információt tartalmaz egy osztály:</a:t>
            </a:r>
          </a:p>
          <a:p>
            <a:pPr lvl="1"/>
            <a:r>
              <a:rPr lang="hu-HU" dirty="0" smtClean="0"/>
              <a:t>Az interfészt, amelyen keresztül az osztály objektumai </a:t>
            </a:r>
            <a:r>
              <a:rPr lang="hu-HU" dirty="0" err="1" smtClean="0"/>
              <a:t>kezelhetőek</a:t>
            </a:r>
            <a:endParaRPr lang="hu-HU" dirty="0" smtClean="0"/>
          </a:p>
          <a:p>
            <a:pPr lvl="1"/>
            <a:r>
              <a:rPr lang="hu-HU" dirty="0" smtClean="0"/>
              <a:t>És az implementációt, azaz a „elrejtett” programkódot</a:t>
            </a:r>
            <a:endParaRPr lang="hu-HU" dirty="0"/>
          </a:p>
        </p:txBody>
      </p:sp>
    </p:spTree>
    <p:extLst>
      <p:ext uri="{BB962C8B-B14F-4D97-AF65-F5344CB8AC3E}">
        <p14:creationId xmlns:p14="http://schemas.microsoft.com/office/powerpoint/2010/main" val="114994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Modularitás</a:t>
            </a:r>
            <a:endParaRPr lang="hu-HU" dirty="0"/>
          </a:p>
        </p:txBody>
      </p:sp>
      <p:sp>
        <p:nvSpPr>
          <p:cNvPr id="3" name="Tartalom helye 2"/>
          <p:cNvSpPr>
            <a:spLocks noGrp="1"/>
          </p:cNvSpPr>
          <p:nvPr>
            <p:ph idx="1"/>
          </p:nvPr>
        </p:nvSpPr>
        <p:spPr/>
        <p:txBody>
          <a:bodyPr/>
          <a:lstStyle/>
          <a:p>
            <a:r>
              <a:rPr lang="hu-HU" dirty="0" smtClean="0"/>
              <a:t>(nem csak OO)</a:t>
            </a:r>
          </a:p>
          <a:p>
            <a:r>
              <a:rPr lang="hu-HU" dirty="0" smtClean="0"/>
              <a:t>Az osztályok létrehozásával a nagy, </a:t>
            </a:r>
            <a:r>
              <a:rPr lang="hu-HU" dirty="0" err="1" smtClean="0"/>
              <a:t>kompex</a:t>
            </a:r>
            <a:r>
              <a:rPr lang="hu-HU" dirty="0" smtClean="0"/>
              <a:t> rendszereket kis részekre tudjuk felbontani, ahol a kis részeket lényegesen könnyebb kezelni. </a:t>
            </a:r>
            <a:endParaRPr lang="hu-HU" dirty="0"/>
          </a:p>
        </p:txBody>
      </p:sp>
    </p:spTree>
    <p:extLst>
      <p:ext uri="{BB962C8B-B14F-4D97-AF65-F5344CB8AC3E}">
        <p14:creationId xmlns:p14="http://schemas.microsoft.com/office/powerpoint/2010/main" val="135173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Újrafelhasználás</a:t>
            </a:r>
            <a:endParaRPr lang="hu-HU" dirty="0"/>
          </a:p>
        </p:txBody>
      </p:sp>
      <p:sp>
        <p:nvSpPr>
          <p:cNvPr id="3" name="Tartalom helye 2"/>
          <p:cNvSpPr>
            <a:spLocks noGrp="1"/>
          </p:cNvSpPr>
          <p:nvPr>
            <p:ph idx="1"/>
          </p:nvPr>
        </p:nvSpPr>
        <p:spPr/>
        <p:txBody>
          <a:bodyPr/>
          <a:lstStyle/>
          <a:p>
            <a:r>
              <a:rPr lang="hu-HU" dirty="0" smtClean="0"/>
              <a:t>A meglévő kódokat újra és újra fel tudja használni (itt kiemelve az öröklést)</a:t>
            </a:r>
            <a:endParaRPr lang="hu-HU" dirty="0"/>
          </a:p>
        </p:txBody>
      </p:sp>
    </p:spTree>
    <p:extLst>
      <p:ext uri="{BB962C8B-B14F-4D97-AF65-F5344CB8AC3E}">
        <p14:creationId xmlns:p14="http://schemas.microsoft.com/office/powerpoint/2010/main" val="1045123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Osztály, objektum, </a:t>
            </a:r>
            <a:r>
              <a:rPr lang="hu-HU" b="1" dirty="0" err="1" smtClean="0"/>
              <a:t>példányosítás</a:t>
            </a:r>
            <a:endParaRPr lang="hu-HU" dirty="0"/>
          </a:p>
        </p:txBody>
      </p:sp>
      <p:sp>
        <p:nvSpPr>
          <p:cNvPr id="3" name="Tartalom helye 2"/>
          <p:cNvSpPr>
            <a:spLocks noGrp="1"/>
          </p:cNvSpPr>
          <p:nvPr>
            <p:ph idx="1"/>
          </p:nvPr>
        </p:nvSpPr>
        <p:spPr/>
        <p:txBody>
          <a:bodyPr>
            <a:normAutofit/>
          </a:bodyPr>
          <a:lstStyle/>
          <a:p>
            <a:r>
              <a:rPr lang="hu-HU" dirty="0"/>
              <a:t>Az OO szemlélet szerint először létre kell hozni egy osztályt, leírni, hogy a hozzá tartozó objektumoknak </a:t>
            </a:r>
            <a:r>
              <a:rPr lang="hu-HU" dirty="0" smtClean="0"/>
              <a:t>milyen attribútumai </a:t>
            </a:r>
            <a:r>
              <a:rPr lang="hu-HU" dirty="0"/>
              <a:t>és </a:t>
            </a:r>
            <a:r>
              <a:rPr lang="hu-HU" dirty="0" smtClean="0"/>
              <a:t>metódusai legyenek</a:t>
            </a:r>
            <a:r>
              <a:rPr lang="hu-HU" dirty="0"/>
              <a:t>. </a:t>
            </a:r>
            <a:endParaRPr lang="hu-HU" dirty="0" smtClean="0"/>
          </a:p>
          <a:p>
            <a:r>
              <a:rPr lang="hu-HU" dirty="0" smtClean="0"/>
              <a:t>És </a:t>
            </a:r>
            <a:r>
              <a:rPr lang="hu-HU" dirty="0"/>
              <a:t>ezek után az osztályhoz kapcsolódóan és osztályon belül létre lehet </a:t>
            </a:r>
            <a:r>
              <a:rPr lang="hu-HU" dirty="0" smtClean="0"/>
              <a:t>hozni objektumokat (</a:t>
            </a:r>
            <a:r>
              <a:rPr lang="hu-HU" dirty="0" err="1" smtClean="0"/>
              <a:t>példányosítani</a:t>
            </a:r>
            <a:r>
              <a:rPr lang="hu-HU" dirty="0" smtClean="0"/>
              <a:t>).</a:t>
            </a:r>
          </a:p>
          <a:p>
            <a:r>
              <a:rPr lang="hu-HU" dirty="0" err="1" smtClean="0"/>
              <a:t>Példányosítás</a:t>
            </a:r>
            <a:r>
              <a:rPr lang="hu-HU" dirty="0" smtClean="0"/>
              <a:t> </a:t>
            </a:r>
            <a:r>
              <a:rPr lang="hu-HU" dirty="0"/>
              <a:t>után az osztály </a:t>
            </a:r>
            <a:r>
              <a:rPr lang="hu-HU" dirty="0" smtClean="0"/>
              <a:t>példányairól (objektumairól) </a:t>
            </a:r>
            <a:r>
              <a:rPr lang="hu-HU" dirty="0"/>
              <a:t>beszélünk.</a:t>
            </a:r>
            <a:endParaRPr lang="en-US" dirty="0"/>
          </a:p>
        </p:txBody>
      </p:sp>
    </p:spTree>
    <p:extLst>
      <p:ext uri="{BB962C8B-B14F-4D97-AF65-F5344CB8AC3E}">
        <p14:creationId xmlns:p14="http://schemas.microsoft.com/office/powerpoint/2010/main" val="654568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TotalTime>
  <Words>1298</Words>
  <Application>Microsoft Office PowerPoint</Application>
  <PresentationFormat>Diavetítés a képernyőre (4:3 oldalarány)</PresentationFormat>
  <Paragraphs>105</Paragraphs>
  <Slides>25</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25</vt:i4>
      </vt:variant>
    </vt:vector>
  </HeadingPairs>
  <TitlesOfParts>
    <vt:vector size="30" baseType="lpstr">
      <vt:lpstr>Arial</vt:lpstr>
      <vt:lpstr>Calibri</vt:lpstr>
      <vt:lpstr>Calibri Light</vt:lpstr>
      <vt:lpstr>Wingdings</vt:lpstr>
      <vt:lpstr>Office-téma</vt:lpstr>
      <vt:lpstr>OO alapfogalmak</vt:lpstr>
      <vt:lpstr>Objektum</vt:lpstr>
      <vt:lpstr>Osztály</vt:lpstr>
      <vt:lpstr>Absztrakció</vt:lpstr>
      <vt:lpstr>Egységbezárás (encapsulation)</vt:lpstr>
      <vt:lpstr>Egységbezárás (encapsulation)</vt:lpstr>
      <vt:lpstr>Modularitás</vt:lpstr>
      <vt:lpstr>Újrafelhasználás</vt:lpstr>
      <vt:lpstr>Osztály, objektum, példányosítás</vt:lpstr>
      <vt:lpstr>Objektum</vt:lpstr>
      <vt:lpstr>Osztály, objektum</vt:lpstr>
      <vt:lpstr>Osztályattribútum, osztálymetódus</vt:lpstr>
      <vt:lpstr>getter, setter</vt:lpstr>
      <vt:lpstr>Öröklés (inheritance)</vt:lpstr>
      <vt:lpstr>Aggregáció (Aggregation)</vt:lpstr>
      <vt:lpstr>Kompozíció (Composition)</vt:lpstr>
      <vt:lpstr>Asszociáció (Association)</vt:lpstr>
      <vt:lpstr>Öröklés (inheritance)</vt:lpstr>
      <vt:lpstr>Öröklés (inheritance)</vt:lpstr>
      <vt:lpstr>Absztrakt osztály</vt:lpstr>
      <vt:lpstr>Final (leaf, levél) osztály</vt:lpstr>
      <vt:lpstr>Polimorfizmus</vt:lpstr>
      <vt:lpstr>Beágyazott osztály (nested class)</vt:lpstr>
      <vt:lpstr>Interfész</vt:lpstr>
      <vt:lpstr>TIOBE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 alapfogalmak</dc:title>
  <dc:creator>A</dc:creator>
  <cp:lastModifiedBy>A</cp:lastModifiedBy>
  <cp:revision>18</cp:revision>
  <dcterms:created xsi:type="dcterms:W3CDTF">2023-08-03T17:02:40Z</dcterms:created>
  <dcterms:modified xsi:type="dcterms:W3CDTF">2023-08-08T12:59:09Z</dcterms:modified>
</cp:coreProperties>
</file>