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8"/>
  </p:notesMasterIdLst>
  <p:sldIdLst>
    <p:sldId id="275" r:id="rId2"/>
    <p:sldId id="276" r:id="rId3"/>
    <p:sldId id="277" r:id="rId4"/>
    <p:sldId id="278" r:id="rId5"/>
    <p:sldId id="279" r:id="rId6"/>
    <p:sldId id="280" r:id="rId7"/>
    <p:sldId id="290" r:id="rId8"/>
    <p:sldId id="281" r:id="rId9"/>
    <p:sldId id="282" r:id="rId10"/>
    <p:sldId id="283" r:id="rId11"/>
    <p:sldId id="284" r:id="rId12"/>
    <p:sldId id="285" r:id="rId13"/>
    <p:sldId id="286" r:id="rId14"/>
    <p:sldId id="287" r:id="rId15"/>
    <p:sldId id="288" r:id="rId16"/>
    <p:sldId id="289"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744" autoAdjust="0"/>
  </p:normalViewPr>
  <p:slideViewPr>
    <p:cSldViewPr snapToGrid="0">
      <p:cViewPr varScale="1">
        <p:scale>
          <a:sx n="77" d="100"/>
          <a:sy n="77" d="100"/>
        </p:scale>
        <p:origin x="193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35D52-ED23-4BF9-9B1D-73B01CE24233}" type="datetimeFigureOut">
              <a:rPr lang="hu-HU" smtClean="0"/>
              <a:t>2023. 08. 08.</a:t>
            </a:fld>
            <a:endParaRPr lang="hu-HU"/>
          </a:p>
        </p:txBody>
      </p:sp>
      <p:sp>
        <p:nvSpPr>
          <p:cNvPr id="4" name="Diakép hely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0EC4C7-4C44-41DB-8F7A-0F0ABB649596}" type="slidenum">
              <a:rPr lang="hu-HU" smtClean="0"/>
              <a:t>‹#›</a:t>
            </a:fld>
            <a:endParaRPr lang="hu-HU"/>
          </a:p>
        </p:txBody>
      </p:sp>
    </p:spTree>
    <p:extLst>
      <p:ext uri="{BB962C8B-B14F-4D97-AF65-F5344CB8AC3E}">
        <p14:creationId xmlns:p14="http://schemas.microsoft.com/office/powerpoint/2010/main" val="584978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smtClean="0"/>
              <a:t>double </a:t>
            </a:r>
            <a:r>
              <a:rPr lang="en-US" dirty="0" err="1" smtClean="0"/>
              <a:t>calculateAnswer</a:t>
            </a:r>
            <a:r>
              <a:rPr lang="en-US" dirty="0" smtClean="0"/>
              <a:t>(double </a:t>
            </a:r>
            <a:r>
              <a:rPr lang="en-US" dirty="0" err="1" smtClean="0"/>
              <a:t>wingSpan</a:t>
            </a:r>
            <a:r>
              <a:rPr lang="en-US" dirty="0" smtClean="0"/>
              <a:t>, </a:t>
            </a:r>
            <a:r>
              <a:rPr lang="en-US" dirty="0" err="1" smtClean="0"/>
              <a:t>int</a:t>
            </a:r>
            <a:r>
              <a:rPr lang="en-US" dirty="0" smtClean="0"/>
              <a:t> </a:t>
            </a:r>
            <a:r>
              <a:rPr lang="en-US" dirty="0" err="1" smtClean="0"/>
              <a:t>numberOfEngines</a:t>
            </a:r>
            <a:r>
              <a:rPr lang="en-US" dirty="0" smtClean="0"/>
              <a:t>, double length, double </a:t>
            </a:r>
            <a:r>
              <a:rPr lang="en-US" dirty="0" err="1" smtClean="0"/>
              <a:t>grossTons</a:t>
            </a:r>
            <a:r>
              <a:rPr lang="en-US" dirty="0" smtClean="0"/>
              <a:t>) { //do the calculation here }</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3</a:t>
            </a:fld>
            <a:endParaRPr lang="hu-HU"/>
          </a:p>
        </p:txBody>
      </p:sp>
    </p:spTree>
    <p:extLst>
      <p:ext uri="{BB962C8B-B14F-4D97-AF65-F5344CB8AC3E}">
        <p14:creationId xmlns:p14="http://schemas.microsoft.com/office/powerpoint/2010/main" val="2936746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smtClean="0"/>
              <a:t>double </a:t>
            </a:r>
            <a:r>
              <a:rPr lang="en-US" dirty="0" err="1" smtClean="0"/>
              <a:t>calculateAnswer</a:t>
            </a:r>
            <a:r>
              <a:rPr lang="en-US" dirty="0" smtClean="0"/>
              <a:t>(double </a:t>
            </a:r>
            <a:r>
              <a:rPr lang="en-US" dirty="0" err="1" smtClean="0"/>
              <a:t>wingSpan</a:t>
            </a:r>
            <a:r>
              <a:rPr lang="en-US" dirty="0" smtClean="0"/>
              <a:t>, </a:t>
            </a:r>
            <a:r>
              <a:rPr lang="en-US" dirty="0" err="1" smtClean="0"/>
              <a:t>int</a:t>
            </a:r>
            <a:r>
              <a:rPr lang="en-US" dirty="0" smtClean="0"/>
              <a:t> </a:t>
            </a:r>
            <a:r>
              <a:rPr lang="en-US" dirty="0" err="1" smtClean="0"/>
              <a:t>numberOfEngines</a:t>
            </a:r>
            <a:r>
              <a:rPr lang="en-US" dirty="0" smtClean="0"/>
              <a:t>, double length, double </a:t>
            </a:r>
            <a:r>
              <a:rPr lang="en-US" dirty="0" err="1" smtClean="0"/>
              <a:t>grossTons</a:t>
            </a:r>
            <a:r>
              <a:rPr lang="en-US" dirty="0" smtClean="0"/>
              <a:t>) { //do the calculation here }</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4</a:t>
            </a:fld>
            <a:endParaRPr lang="hu-HU"/>
          </a:p>
        </p:txBody>
      </p:sp>
    </p:spTree>
    <p:extLst>
      <p:ext uri="{BB962C8B-B14F-4D97-AF65-F5344CB8AC3E}">
        <p14:creationId xmlns:p14="http://schemas.microsoft.com/office/powerpoint/2010/main" val="1038695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smtClean="0"/>
              <a:t>static final double PI = 3.141592653589793;</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14</a:t>
            </a:fld>
            <a:endParaRPr lang="hu-HU"/>
          </a:p>
        </p:txBody>
      </p:sp>
    </p:spTree>
    <p:extLst>
      <p:ext uri="{BB962C8B-B14F-4D97-AF65-F5344CB8AC3E}">
        <p14:creationId xmlns:p14="http://schemas.microsoft.com/office/powerpoint/2010/main" val="4009458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b="1" dirty="0" smtClean="0"/>
              <a:t>public static void main(String[] </a:t>
            </a:r>
            <a:r>
              <a:rPr lang="en-US" b="1" dirty="0" err="1" smtClean="0"/>
              <a:t>args</a:t>
            </a:r>
            <a:r>
              <a:rPr lang="en-US" b="1" dirty="0" smtClean="0"/>
              <a:t>)</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16</a:t>
            </a:fld>
            <a:endParaRPr lang="hu-HU"/>
          </a:p>
        </p:txBody>
      </p:sp>
    </p:spTree>
    <p:extLst>
      <p:ext uri="{BB962C8B-B14F-4D97-AF65-F5344CB8AC3E}">
        <p14:creationId xmlns:p14="http://schemas.microsoft.com/office/powerpoint/2010/main" val="2124223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u-HU" smtClean="0"/>
              <a:t>Mintacím szerkesztése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Kattintson ide az alcím mintájának szerkesztéséhez</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2023. 08. 08.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28115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2023. 08. 08.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82426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2023. 08. 08.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02584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28568"/>
          </a:xfrm>
        </p:spPr>
        <p:txBody>
          <a:bodyPr/>
          <a:lstStyle/>
          <a:p>
            <a:r>
              <a:rPr lang="hu-HU" smtClean="0"/>
              <a:t>Mintacím szerkesztése</a:t>
            </a:r>
            <a:endParaRPr lang="en-US" dirty="0"/>
          </a:p>
        </p:txBody>
      </p:sp>
      <p:sp>
        <p:nvSpPr>
          <p:cNvPr id="3" name="Content Placeholder 2"/>
          <p:cNvSpPr>
            <a:spLocks noGrp="1"/>
          </p:cNvSpPr>
          <p:nvPr>
            <p:ph idx="1"/>
          </p:nvPr>
        </p:nvSpPr>
        <p:spPr>
          <a:xfrm>
            <a:off x="628650" y="1228165"/>
            <a:ext cx="7886700" cy="4948798"/>
          </a:xfrm>
        </p:spPr>
        <p:txBody>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2023. 08. 08.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106084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u-HU" smtClean="0"/>
              <a:t>Mintacím szerkesztése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17284452-A9FE-4319-9216-AA364A03E886}" type="datetimeFigureOut">
              <a:rPr lang="hu-HU" smtClean="0"/>
              <a:t>2023. 08. 08.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83403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628650" y="1183341"/>
            <a:ext cx="3886200" cy="4993622"/>
          </a:xfrm>
        </p:spPr>
        <p:txBody>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4" name="Content Placeholder 3"/>
          <p:cNvSpPr>
            <a:spLocks noGrp="1"/>
          </p:cNvSpPr>
          <p:nvPr>
            <p:ph sz="half" idx="2"/>
          </p:nvPr>
        </p:nvSpPr>
        <p:spPr>
          <a:xfrm>
            <a:off x="4629150" y="1183341"/>
            <a:ext cx="3886200" cy="4993622"/>
          </a:xfrm>
        </p:spPr>
        <p:txBody>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5" name="Date Placeholder 4"/>
          <p:cNvSpPr>
            <a:spLocks noGrp="1"/>
          </p:cNvSpPr>
          <p:nvPr>
            <p:ph type="dt" sz="half" idx="10"/>
          </p:nvPr>
        </p:nvSpPr>
        <p:spPr/>
        <p:txBody>
          <a:bodyPr/>
          <a:lstStyle/>
          <a:p>
            <a:fld id="{17284452-A9FE-4319-9216-AA364A03E886}" type="datetimeFigureOut">
              <a:rPr lang="hu-HU" smtClean="0"/>
              <a:t>2023. 08. 08.</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974972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u-HU" smtClean="0"/>
              <a:t>Mintacím szerkesztése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629842" y="2505075"/>
            <a:ext cx="3868340"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4629150" y="2505075"/>
            <a:ext cx="3887391"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17284452-A9FE-4319-9216-AA364A03E886}" type="datetimeFigureOut">
              <a:rPr lang="hu-HU" smtClean="0"/>
              <a:t>2023. 08. 08.</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83927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17284452-A9FE-4319-9216-AA364A03E886}" type="datetimeFigureOut">
              <a:rPr lang="hu-HU" smtClean="0"/>
              <a:t>2023. 08. 08.</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942411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84452-A9FE-4319-9216-AA364A03E886}" type="datetimeFigureOut">
              <a:rPr lang="hu-HU" smtClean="0"/>
              <a:t>2023. 08. 08.</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1068404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17284452-A9FE-4319-9216-AA364A03E886}" type="datetimeFigureOut">
              <a:rPr lang="hu-HU" smtClean="0"/>
              <a:t>2023. 08. 08.</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91380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17284452-A9FE-4319-9216-AA364A03E886}" type="datetimeFigureOut">
              <a:rPr lang="hu-HU" smtClean="0"/>
              <a:t>2023. 08. 08.</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040515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719603"/>
          </a:xfrm>
          <a:prstGeom prst="rect">
            <a:avLst/>
          </a:prstGeom>
        </p:spPr>
        <p:txBody>
          <a:bodyPr vert="horz" lIns="91440" tIns="45720" rIns="91440" bIns="45720" rtlCol="0" anchor="ctr">
            <a:normAutofit/>
          </a:bodyPr>
          <a:lstStyle/>
          <a:p>
            <a:r>
              <a:rPr lang="hu-HU" smtClean="0"/>
              <a:t>Mintacím szerkesztése</a:t>
            </a:r>
            <a:endParaRPr lang="en-US" dirty="0"/>
          </a:p>
        </p:txBody>
      </p:sp>
      <p:sp>
        <p:nvSpPr>
          <p:cNvPr id="3" name="Text Placeholder 2"/>
          <p:cNvSpPr>
            <a:spLocks noGrp="1"/>
          </p:cNvSpPr>
          <p:nvPr>
            <p:ph type="body" idx="1"/>
          </p:nvPr>
        </p:nvSpPr>
        <p:spPr>
          <a:xfrm>
            <a:off x="628650" y="1228165"/>
            <a:ext cx="7886700" cy="4948798"/>
          </a:xfrm>
          <a:prstGeom prst="rect">
            <a:avLst/>
          </a:prstGeom>
        </p:spPr>
        <p:txBody>
          <a:bodyPr vert="horz" lIns="91440" tIns="45720" rIns="91440" bIns="45720" rtlCol="0">
            <a:normAutofit/>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84452-A9FE-4319-9216-AA364A03E886}" type="datetimeFigureOut">
              <a:rPr lang="hu-HU" smtClean="0"/>
              <a:t>2023. 08. 08.</a:t>
            </a:fld>
            <a:endParaRPr lang="hu-H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D5F4D-AC26-45E5-AF0E-B4EEB95D4D72}" type="slidenum">
              <a:rPr lang="hu-HU" smtClean="0"/>
              <a:t>‹#›</a:t>
            </a:fld>
            <a:endParaRPr lang="hu-HU"/>
          </a:p>
        </p:txBody>
      </p:sp>
    </p:spTree>
    <p:extLst>
      <p:ext uri="{BB962C8B-B14F-4D97-AF65-F5344CB8AC3E}">
        <p14:creationId xmlns:p14="http://schemas.microsoft.com/office/powerpoint/2010/main" val="2360860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03_01_elsoClass.java"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03_02_Circle_static.jav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osztály</a:t>
            </a:r>
            <a:endParaRPr lang="hu-HU" dirty="0"/>
          </a:p>
        </p:txBody>
      </p:sp>
      <p:sp>
        <p:nvSpPr>
          <p:cNvPr id="3" name="Tartalom helye 2"/>
          <p:cNvSpPr>
            <a:spLocks noGrp="1"/>
          </p:cNvSpPr>
          <p:nvPr>
            <p:ph idx="1"/>
          </p:nvPr>
        </p:nvSpPr>
        <p:spPr/>
        <p:txBody>
          <a:bodyPr>
            <a:normAutofit/>
          </a:bodyPr>
          <a:lstStyle/>
          <a:p>
            <a:pPr marL="0" indent="0">
              <a:buNone/>
            </a:pPr>
            <a:r>
              <a:rPr lang="hu-HU" dirty="0" smtClean="0">
                <a:hlinkClick r:id="rId2" action="ppaction://hlinkfile"/>
              </a:rPr>
              <a:t>04_01_elsoClass.java</a:t>
            </a:r>
            <a:endParaRPr lang="hu-HU" dirty="0" smtClean="0"/>
          </a:p>
          <a:p>
            <a:pPr marL="0" indent="0">
              <a:buNone/>
            </a:pPr>
            <a:endParaRPr lang="hu-HU" dirty="0"/>
          </a:p>
          <a:p>
            <a:pPr marL="0" indent="0">
              <a:buNone/>
            </a:pPr>
            <a:r>
              <a:rPr lang="hu-HU" dirty="0" smtClean="0"/>
              <a:t>Az osztály neve nagybetűvel kezdődik. </a:t>
            </a:r>
          </a:p>
          <a:p>
            <a:pPr marL="0" indent="0">
              <a:buNone/>
            </a:pPr>
            <a:r>
              <a:rPr lang="hu-HU" dirty="0" smtClean="0"/>
              <a:t>Az osztály törzse (</a:t>
            </a:r>
            <a:r>
              <a:rPr lang="hu-HU" dirty="0" err="1" smtClean="0"/>
              <a:t>class</a:t>
            </a:r>
            <a:r>
              <a:rPr lang="hu-HU" dirty="0" smtClean="0"/>
              <a:t> body) {} között</a:t>
            </a:r>
            <a:r>
              <a:rPr lang="hu-HU" dirty="0"/>
              <a:t> </a:t>
            </a:r>
          </a:p>
          <a:p>
            <a:pPr marL="0" indent="0">
              <a:buNone/>
            </a:pPr>
            <a:r>
              <a:rPr lang="hu-HU" dirty="0" smtClean="0"/>
              <a:t>A </a:t>
            </a:r>
            <a:r>
              <a:rPr lang="hu-HU" dirty="0" err="1" smtClean="0"/>
              <a:t>class</a:t>
            </a:r>
            <a:r>
              <a:rPr lang="hu-HU" dirty="0" smtClean="0"/>
              <a:t> </a:t>
            </a:r>
            <a:r>
              <a:rPr lang="hu-HU" dirty="0" err="1" smtClean="0"/>
              <a:t>Nev</a:t>
            </a:r>
            <a:r>
              <a:rPr lang="hu-HU" dirty="0" smtClean="0"/>
              <a:t>: a specifikáció vagy fejléc</a:t>
            </a:r>
          </a:p>
        </p:txBody>
      </p:sp>
    </p:spTree>
    <p:extLst>
      <p:ext uri="{BB962C8B-B14F-4D97-AF65-F5344CB8AC3E}">
        <p14:creationId xmlns:p14="http://schemas.microsoft.com/office/powerpoint/2010/main" val="251346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osztály</a:t>
            </a:r>
            <a:endParaRPr lang="hu-HU" dirty="0"/>
          </a:p>
        </p:txBody>
      </p:sp>
      <p:sp>
        <p:nvSpPr>
          <p:cNvPr id="3" name="Tartalom helye 2"/>
          <p:cNvSpPr>
            <a:spLocks noGrp="1"/>
          </p:cNvSpPr>
          <p:nvPr>
            <p:ph idx="1"/>
          </p:nvPr>
        </p:nvSpPr>
        <p:spPr/>
        <p:txBody>
          <a:bodyPr/>
          <a:lstStyle/>
          <a:p>
            <a:r>
              <a:rPr lang="hu-HU" dirty="0" smtClean="0"/>
              <a:t>Láthatóság (</a:t>
            </a:r>
            <a:r>
              <a:rPr lang="hu-HU" dirty="0" err="1" smtClean="0"/>
              <a:t>access</a:t>
            </a:r>
            <a:r>
              <a:rPr lang="hu-HU" dirty="0" smtClean="0"/>
              <a:t> </a:t>
            </a:r>
            <a:r>
              <a:rPr lang="hu-HU" dirty="0" err="1" smtClean="0"/>
              <a:t>control</a:t>
            </a:r>
            <a:r>
              <a:rPr lang="hu-HU" dirty="0" smtClean="0"/>
              <a:t>) – bevezetés</a:t>
            </a:r>
          </a:p>
          <a:p>
            <a:pPr lvl="1"/>
            <a:r>
              <a:rPr lang="hu-HU" dirty="0" smtClean="0"/>
              <a:t>Az osztály tagjai és metódusai kaphatnak láthatósági módosítót, ami lehet </a:t>
            </a:r>
            <a:r>
              <a:rPr lang="hu-HU" dirty="0" err="1" smtClean="0"/>
              <a:t>public</a:t>
            </a:r>
            <a:r>
              <a:rPr lang="hu-HU" dirty="0" smtClean="0"/>
              <a:t>, </a:t>
            </a:r>
            <a:r>
              <a:rPr lang="hu-HU" dirty="0" err="1" smtClean="0"/>
              <a:t>private</a:t>
            </a:r>
            <a:r>
              <a:rPr lang="hu-HU" dirty="0" smtClean="0"/>
              <a:t> vagy </a:t>
            </a:r>
            <a:r>
              <a:rPr lang="hu-HU" dirty="0" err="1" smtClean="0"/>
              <a:t>protected</a:t>
            </a:r>
            <a:r>
              <a:rPr lang="hu-HU" dirty="0" smtClean="0"/>
              <a:t> (vagy semmi).</a:t>
            </a:r>
          </a:p>
          <a:p>
            <a:pPr lvl="2"/>
            <a:r>
              <a:rPr lang="hu-HU" dirty="0" err="1"/>
              <a:t>p</a:t>
            </a:r>
            <a:r>
              <a:rPr lang="hu-HU" dirty="0" err="1" smtClean="0"/>
              <a:t>ublic</a:t>
            </a:r>
            <a:r>
              <a:rPr lang="hu-HU" dirty="0" smtClean="0"/>
              <a:t>: az osztály eleme mindenki számára látható</a:t>
            </a:r>
          </a:p>
          <a:p>
            <a:pPr lvl="2"/>
            <a:r>
              <a:rPr lang="hu-HU" dirty="0" err="1" smtClean="0"/>
              <a:t>private</a:t>
            </a:r>
            <a:r>
              <a:rPr lang="hu-HU" dirty="0" smtClean="0"/>
              <a:t>: csak az osztályon belül látható</a:t>
            </a:r>
          </a:p>
          <a:p>
            <a:pPr lvl="2"/>
            <a:r>
              <a:rPr lang="hu-HU" dirty="0" smtClean="0"/>
              <a:t>módosító nélkül: Csak az osztályon belül és a csomagon belül látható</a:t>
            </a:r>
          </a:p>
          <a:p>
            <a:pPr lvl="2"/>
            <a:r>
              <a:rPr lang="hu-HU" dirty="0" err="1" smtClean="0"/>
              <a:t>protected</a:t>
            </a:r>
            <a:r>
              <a:rPr lang="hu-HU" dirty="0" smtClean="0"/>
              <a:t>: az osztály a csomag és az alosztályok látják (ez még lesz később is)</a:t>
            </a:r>
          </a:p>
          <a:p>
            <a:pPr lvl="1"/>
            <a:endParaRPr lang="hu-HU" dirty="0"/>
          </a:p>
        </p:txBody>
      </p:sp>
    </p:spTree>
    <p:extLst>
      <p:ext uri="{BB962C8B-B14F-4D97-AF65-F5344CB8AC3E}">
        <p14:creationId xmlns:p14="http://schemas.microsoft.com/office/powerpoint/2010/main" val="3585646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osztály</a:t>
            </a:r>
            <a:endParaRPr lang="hu-HU" dirty="0"/>
          </a:p>
        </p:txBody>
      </p:sp>
      <p:sp>
        <p:nvSpPr>
          <p:cNvPr id="3" name="Tartalom helye 2"/>
          <p:cNvSpPr>
            <a:spLocks noGrp="1"/>
          </p:cNvSpPr>
          <p:nvPr>
            <p:ph idx="1"/>
          </p:nvPr>
        </p:nvSpPr>
        <p:spPr/>
        <p:txBody>
          <a:bodyPr/>
          <a:lstStyle/>
          <a:p>
            <a:pPr marL="0" indent="0">
              <a:buNone/>
            </a:pPr>
            <a:r>
              <a:rPr lang="hu-HU" dirty="0" err="1" smtClean="0"/>
              <a:t>static</a:t>
            </a:r>
            <a:r>
              <a:rPr lang="hu-HU" dirty="0" smtClean="0"/>
              <a:t> kulcsszó</a:t>
            </a:r>
          </a:p>
          <a:p>
            <a:r>
              <a:rPr lang="hu-HU" dirty="0" smtClean="0"/>
              <a:t>Eddig az osztály példányaihoz tartozó tagokat és metódusokat deklaráltuk. Azonban az osztályhoz magához is tartozhatnak tagok és metódusok.</a:t>
            </a:r>
          </a:p>
          <a:p>
            <a:pPr marL="0" indent="0">
              <a:buNone/>
            </a:pPr>
            <a:endParaRPr lang="hu-HU" dirty="0" smtClean="0"/>
          </a:p>
          <a:p>
            <a:pPr lvl="1"/>
            <a:endParaRPr lang="hu-HU" dirty="0"/>
          </a:p>
        </p:txBody>
      </p:sp>
    </p:spTree>
    <p:extLst>
      <p:ext uri="{BB962C8B-B14F-4D97-AF65-F5344CB8AC3E}">
        <p14:creationId xmlns:p14="http://schemas.microsoft.com/office/powerpoint/2010/main" val="1793974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osztály</a:t>
            </a:r>
            <a:endParaRPr lang="hu-HU" dirty="0"/>
          </a:p>
        </p:txBody>
      </p:sp>
      <p:sp>
        <p:nvSpPr>
          <p:cNvPr id="3" name="Tartalom helye 2"/>
          <p:cNvSpPr>
            <a:spLocks noGrp="1"/>
          </p:cNvSpPr>
          <p:nvPr>
            <p:ph idx="1"/>
          </p:nvPr>
        </p:nvSpPr>
        <p:spPr/>
        <p:txBody>
          <a:bodyPr/>
          <a:lstStyle/>
          <a:p>
            <a:pPr marL="0" indent="0">
              <a:buNone/>
            </a:pPr>
            <a:r>
              <a:rPr lang="hu-HU" dirty="0" err="1" smtClean="0"/>
              <a:t>static</a:t>
            </a:r>
            <a:r>
              <a:rPr lang="hu-HU" dirty="0" smtClean="0"/>
              <a:t> kulcsszó</a:t>
            </a:r>
          </a:p>
          <a:p>
            <a:r>
              <a:rPr lang="hu-HU" dirty="0" smtClean="0"/>
              <a:t>A </a:t>
            </a:r>
            <a:r>
              <a:rPr lang="hu-HU" dirty="0" err="1" smtClean="0"/>
              <a:t>static</a:t>
            </a:r>
            <a:r>
              <a:rPr lang="hu-HU" dirty="0" smtClean="0"/>
              <a:t> kulcsszóval ellátott </a:t>
            </a:r>
            <a:r>
              <a:rPr lang="hu-HU" b="1" dirty="0" smtClean="0"/>
              <a:t>tagok</a:t>
            </a:r>
            <a:r>
              <a:rPr lang="hu-HU" dirty="0" smtClean="0"/>
              <a:t> az osztályhoz tartoznak és nem egy-egy példányhoz. Egy osztályhoz csak több osztály tag deklarálható. Azonban mindegy, hogy hány példány van, egy osztály tagból csak egyet tárol a rendszer. Az osztály tag értéke akkor is változtatható, ha nincs példánya az osztálynak. Használata: </a:t>
            </a:r>
            <a:r>
              <a:rPr lang="hu-HU" dirty="0" err="1"/>
              <a:t>O</a:t>
            </a:r>
            <a:r>
              <a:rPr lang="hu-HU" dirty="0" err="1" smtClean="0"/>
              <a:t>sztálynev.tagnev</a:t>
            </a:r>
            <a:endParaRPr lang="hu-HU" dirty="0" smtClean="0"/>
          </a:p>
          <a:p>
            <a:pPr marL="0" indent="0">
              <a:buNone/>
            </a:pPr>
            <a:endParaRPr lang="hu-HU" dirty="0" smtClean="0"/>
          </a:p>
          <a:p>
            <a:pPr lvl="1"/>
            <a:endParaRPr lang="hu-HU" dirty="0"/>
          </a:p>
        </p:txBody>
      </p:sp>
    </p:spTree>
    <p:extLst>
      <p:ext uri="{BB962C8B-B14F-4D97-AF65-F5344CB8AC3E}">
        <p14:creationId xmlns:p14="http://schemas.microsoft.com/office/powerpoint/2010/main" val="3982144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osztály</a:t>
            </a:r>
            <a:endParaRPr lang="hu-HU" dirty="0"/>
          </a:p>
        </p:txBody>
      </p:sp>
      <p:sp>
        <p:nvSpPr>
          <p:cNvPr id="3" name="Tartalom helye 2"/>
          <p:cNvSpPr>
            <a:spLocks noGrp="1"/>
          </p:cNvSpPr>
          <p:nvPr>
            <p:ph idx="1"/>
          </p:nvPr>
        </p:nvSpPr>
        <p:spPr/>
        <p:txBody>
          <a:bodyPr/>
          <a:lstStyle/>
          <a:p>
            <a:pPr marL="0" indent="0">
              <a:buNone/>
            </a:pPr>
            <a:r>
              <a:rPr lang="hu-HU" dirty="0" err="1" smtClean="0"/>
              <a:t>static</a:t>
            </a:r>
            <a:r>
              <a:rPr lang="hu-HU" dirty="0" smtClean="0"/>
              <a:t> kulcsszó</a:t>
            </a:r>
          </a:p>
          <a:p>
            <a:r>
              <a:rPr lang="hu-HU" dirty="0" smtClean="0"/>
              <a:t>A </a:t>
            </a:r>
            <a:r>
              <a:rPr lang="hu-HU" dirty="0" err="1" smtClean="0"/>
              <a:t>static</a:t>
            </a:r>
            <a:r>
              <a:rPr lang="hu-HU" dirty="0" smtClean="0"/>
              <a:t> kulcsszóval ellátott </a:t>
            </a:r>
            <a:r>
              <a:rPr lang="hu-HU" b="1" dirty="0" smtClean="0"/>
              <a:t>metódusok</a:t>
            </a:r>
            <a:r>
              <a:rPr lang="hu-HU" dirty="0" smtClean="0"/>
              <a:t> az osztályhoz tartoznak és nem egy-egy példányhoz. Az osztály metódusa akkor is meghívható, ha nincs példánya az osztálynak. Használata: </a:t>
            </a:r>
            <a:r>
              <a:rPr lang="hu-HU" dirty="0" err="1" smtClean="0"/>
              <a:t>Osztálynev.metodusnev</a:t>
            </a:r>
            <a:endParaRPr lang="hu-HU" dirty="0" smtClean="0"/>
          </a:p>
          <a:p>
            <a:pPr marL="0" indent="0">
              <a:buNone/>
            </a:pPr>
            <a:endParaRPr lang="hu-HU" dirty="0" smtClean="0"/>
          </a:p>
          <a:p>
            <a:pPr lvl="1"/>
            <a:endParaRPr lang="hu-HU" dirty="0"/>
          </a:p>
        </p:txBody>
      </p:sp>
    </p:spTree>
    <p:extLst>
      <p:ext uri="{BB962C8B-B14F-4D97-AF65-F5344CB8AC3E}">
        <p14:creationId xmlns:p14="http://schemas.microsoft.com/office/powerpoint/2010/main" val="3853134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osztály</a:t>
            </a:r>
            <a:endParaRPr lang="hu-HU" dirty="0"/>
          </a:p>
        </p:txBody>
      </p:sp>
      <p:sp>
        <p:nvSpPr>
          <p:cNvPr id="3" name="Tartalom helye 2"/>
          <p:cNvSpPr>
            <a:spLocks noGrp="1"/>
          </p:cNvSpPr>
          <p:nvPr>
            <p:ph idx="1"/>
          </p:nvPr>
        </p:nvSpPr>
        <p:spPr/>
        <p:txBody>
          <a:bodyPr/>
          <a:lstStyle/>
          <a:p>
            <a:pPr marL="0" indent="0">
              <a:buNone/>
            </a:pPr>
            <a:r>
              <a:rPr lang="hu-HU" dirty="0" err="1" smtClean="0"/>
              <a:t>static</a:t>
            </a:r>
            <a:r>
              <a:rPr lang="hu-HU" dirty="0" smtClean="0"/>
              <a:t> kulcsszó</a:t>
            </a:r>
          </a:p>
          <a:p>
            <a:r>
              <a:rPr lang="hu-HU" dirty="0" smtClean="0"/>
              <a:t>Konstans deklarálása:</a:t>
            </a:r>
          </a:p>
          <a:p>
            <a:pPr marL="0" indent="0">
              <a:buNone/>
            </a:pPr>
            <a:r>
              <a:rPr lang="en-US" dirty="0"/>
              <a:t>static final double PI = 3.141592653589793</a:t>
            </a:r>
            <a:r>
              <a:rPr lang="en-US" dirty="0" smtClean="0"/>
              <a:t>;</a:t>
            </a:r>
            <a:endParaRPr lang="hu-HU" dirty="0" smtClean="0"/>
          </a:p>
          <a:p>
            <a:r>
              <a:rPr lang="hu-HU" dirty="0" smtClean="0"/>
              <a:t>A </a:t>
            </a:r>
            <a:r>
              <a:rPr lang="hu-HU" dirty="0" err="1" smtClean="0"/>
              <a:t>final</a:t>
            </a:r>
            <a:r>
              <a:rPr lang="hu-HU" dirty="0" smtClean="0"/>
              <a:t> azt jelenti, hogy a mező nem változtathatja az értékét. </a:t>
            </a:r>
          </a:p>
          <a:p>
            <a:r>
              <a:rPr lang="hu-HU" dirty="0" smtClean="0"/>
              <a:t>A konstansok neve a konvenció szerint végig nagybetűs, ha több szóból áll, akkor _ (aláhúzás)-</a:t>
            </a:r>
            <a:r>
              <a:rPr lang="hu-HU" dirty="0" err="1" smtClean="0"/>
              <a:t>sal</a:t>
            </a:r>
            <a:r>
              <a:rPr lang="hu-HU" dirty="0" smtClean="0"/>
              <a:t> választjuk el a szavakat. </a:t>
            </a:r>
            <a:endParaRPr lang="hu-HU" dirty="0"/>
          </a:p>
          <a:p>
            <a:endParaRPr lang="hu-HU" dirty="0" smtClean="0"/>
          </a:p>
          <a:p>
            <a:pPr lvl="1"/>
            <a:endParaRPr lang="hu-HU" dirty="0" smtClean="0"/>
          </a:p>
          <a:p>
            <a:pPr marL="0" indent="0">
              <a:buNone/>
            </a:pPr>
            <a:endParaRPr lang="hu-HU" dirty="0" smtClean="0"/>
          </a:p>
          <a:p>
            <a:pPr lvl="1"/>
            <a:endParaRPr lang="hu-HU" dirty="0"/>
          </a:p>
        </p:txBody>
      </p:sp>
    </p:spTree>
    <p:extLst>
      <p:ext uri="{BB962C8B-B14F-4D97-AF65-F5344CB8AC3E}">
        <p14:creationId xmlns:p14="http://schemas.microsoft.com/office/powerpoint/2010/main" val="226988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osztály</a:t>
            </a:r>
            <a:endParaRPr lang="hu-HU" dirty="0"/>
          </a:p>
        </p:txBody>
      </p:sp>
      <p:sp>
        <p:nvSpPr>
          <p:cNvPr id="3" name="Tartalom helye 2"/>
          <p:cNvSpPr>
            <a:spLocks noGrp="1"/>
          </p:cNvSpPr>
          <p:nvPr>
            <p:ph idx="1"/>
          </p:nvPr>
        </p:nvSpPr>
        <p:spPr/>
        <p:txBody>
          <a:bodyPr/>
          <a:lstStyle/>
          <a:p>
            <a:r>
              <a:rPr lang="hu-HU" dirty="0" smtClean="0">
                <a:hlinkClick r:id="rId2" action="ppaction://hlinkfile"/>
              </a:rPr>
              <a:t>04_02_Circle_static.java</a:t>
            </a:r>
            <a:endParaRPr lang="hu-HU" dirty="0"/>
          </a:p>
        </p:txBody>
      </p:sp>
    </p:spTree>
    <p:extLst>
      <p:ext uri="{BB962C8B-B14F-4D97-AF65-F5344CB8AC3E}">
        <p14:creationId xmlns:p14="http://schemas.microsoft.com/office/powerpoint/2010/main" val="3129119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osztály</a:t>
            </a:r>
            <a:endParaRPr lang="hu-HU" dirty="0"/>
          </a:p>
        </p:txBody>
      </p:sp>
      <p:sp>
        <p:nvSpPr>
          <p:cNvPr id="3" name="Tartalom helye 2"/>
          <p:cNvSpPr>
            <a:spLocks noGrp="1"/>
          </p:cNvSpPr>
          <p:nvPr>
            <p:ph idx="1"/>
          </p:nvPr>
        </p:nvSpPr>
        <p:spPr/>
        <p:txBody>
          <a:bodyPr/>
          <a:lstStyle/>
          <a:p>
            <a:pPr marL="0" indent="0">
              <a:buNone/>
            </a:pPr>
            <a:r>
              <a:rPr lang="en-US" dirty="0"/>
              <a:t>public static void main(String[] </a:t>
            </a:r>
            <a:r>
              <a:rPr lang="en-US" dirty="0" err="1"/>
              <a:t>args</a:t>
            </a:r>
            <a:r>
              <a:rPr lang="en-US" dirty="0" smtClean="0"/>
              <a:t>)</a:t>
            </a:r>
            <a:r>
              <a:rPr lang="hu-HU" dirty="0" smtClean="0"/>
              <a:t> {}</a:t>
            </a:r>
          </a:p>
          <a:p>
            <a:r>
              <a:rPr lang="hu-HU" dirty="0" smtClean="0"/>
              <a:t>A main metódus a belépési pont az alkalmazásunkba, ő fogja meghívni az összes többi metódust, ami a programunkhoz kell</a:t>
            </a:r>
            <a:r>
              <a:rPr lang="hu-HU" smtClean="0"/>
              <a:t>. </a:t>
            </a:r>
            <a:endParaRPr lang="hu-HU" dirty="0"/>
          </a:p>
        </p:txBody>
      </p:sp>
    </p:spTree>
    <p:extLst>
      <p:ext uri="{BB962C8B-B14F-4D97-AF65-F5344CB8AC3E}">
        <p14:creationId xmlns:p14="http://schemas.microsoft.com/office/powerpoint/2010/main" val="158505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osztály</a:t>
            </a:r>
            <a:endParaRPr lang="hu-HU" dirty="0"/>
          </a:p>
        </p:txBody>
      </p:sp>
      <p:sp>
        <p:nvSpPr>
          <p:cNvPr id="3" name="Tartalom helye 2"/>
          <p:cNvSpPr>
            <a:spLocks noGrp="1"/>
          </p:cNvSpPr>
          <p:nvPr>
            <p:ph idx="1"/>
          </p:nvPr>
        </p:nvSpPr>
        <p:spPr/>
        <p:txBody>
          <a:bodyPr>
            <a:normAutofit/>
          </a:bodyPr>
          <a:lstStyle/>
          <a:p>
            <a:pPr marL="0" indent="0">
              <a:buNone/>
            </a:pPr>
            <a:r>
              <a:rPr lang="hu-HU" dirty="0" smtClean="0"/>
              <a:t>Tagok (attribútumok) deklarálása:</a:t>
            </a:r>
          </a:p>
          <a:p>
            <a:r>
              <a:rPr lang="hu-HU" dirty="0"/>
              <a:t>t</a:t>
            </a:r>
            <a:r>
              <a:rPr lang="hu-HU" dirty="0" smtClean="0"/>
              <a:t>ípus változónév</a:t>
            </a:r>
          </a:p>
          <a:p>
            <a:r>
              <a:rPr lang="hu-HU" dirty="0" smtClean="0"/>
              <a:t>A változónevek kisbetű-</a:t>
            </a:r>
            <a:r>
              <a:rPr lang="hu-HU" dirty="0"/>
              <a:t>n</a:t>
            </a:r>
            <a:r>
              <a:rPr lang="hu-HU" dirty="0" smtClean="0"/>
              <a:t>agybetű érzékenyek. A névkonvenciók szerint betűvel kezdődjenek, használjunk teljes szavakat, ne legyenek kulcsszavak vagy foglalt szavak. Ha egy szóból áll, legyen csupa kisbetű, ha több szóból áll, az első szó után minden szó kezdőbetűje legyen nagybetű. (</a:t>
            </a:r>
            <a:r>
              <a:rPr lang="hu-HU" dirty="0" err="1" smtClean="0"/>
              <a:t>camelCase</a:t>
            </a:r>
            <a:r>
              <a:rPr lang="hu-HU" dirty="0" smtClean="0"/>
              <a:t> vs. </a:t>
            </a:r>
            <a:r>
              <a:rPr lang="hu-HU" dirty="0" err="1" smtClean="0"/>
              <a:t>snake_case</a:t>
            </a:r>
            <a:r>
              <a:rPr lang="hu-HU" dirty="0" smtClean="0"/>
              <a:t> (SQL)  </a:t>
            </a:r>
            <a:r>
              <a:rPr lang="hu-HU" dirty="0" smtClean="0">
                <a:sym typeface="Wingdings" panose="05000000000000000000" pitchFamily="2" charset="2"/>
              </a:rPr>
              <a:t>)</a:t>
            </a:r>
            <a:endParaRPr lang="hu-HU" dirty="0"/>
          </a:p>
        </p:txBody>
      </p:sp>
    </p:spTree>
    <p:extLst>
      <p:ext uri="{BB962C8B-B14F-4D97-AF65-F5344CB8AC3E}">
        <p14:creationId xmlns:p14="http://schemas.microsoft.com/office/powerpoint/2010/main" val="569742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osztály</a:t>
            </a:r>
            <a:endParaRPr lang="hu-HU" dirty="0"/>
          </a:p>
        </p:txBody>
      </p:sp>
      <p:sp>
        <p:nvSpPr>
          <p:cNvPr id="3" name="Tartalom helye 2"/>
          <p:cNvSpPr>
            <a:spLocks noGrp="1"/>
          </p:cNvSpPr>
          <p:nvPr>
            <p:ph idx="1"/>
          </p:nvPr>
        </p:nvSpPr>
        <p:spPr/>
        <p:txBody>
          <a:bodyPr>
            <a:normAutofit fontScale="92500" lnSpcReduction="20000"/>
          </a:bodyPr>
          <a:lstStyle/>
          <a:p>
            <a:pPr marL="0" indent="0">
              <a:buNone/>
            </a:pPr>
            <a:r>
              <a:rPr lang="hu-HU" dirty="0" smtClean="0"/>
              <a:t>Metódusok (</a:t>
            </a:r>
            <a:r>
              <a:rPr lang="hu-HU" dirty="0" err="1" smtClean="0"/>
              <a:t>method</a:t>
            </a:r>
            <a:r>
              <a:rPr lang="hu-HU" dirty="0" smtClean="0"/>
              <a:t>) deklarálása:</a:t>
            </a:r>
          </a:p>
          <a:p>
            <a:pPr marL="0" indent="0">
              <a:buNone/>
            </a:pPr>
            <a:r>
              <a:rPr lang="en-US" dirty="0"/>
              <a:t>double </a:t>
            </a:r>
            <a:r>
              <a:rPr lang="en-US" dirty="0" err="1"/>
              <a:t>calculateAnswer</a:t>
            </a:r>
            <a:r>
              <a:rPr lang="en-US" dirty="0"/>
              <a:t>(double </a:t>
            </a:r>
            <a:r>
              <a:rPr lang="en-US" dirty="0" err="1"/>
              <a:t>wingSpan</a:t>
            </a:r>
            <a:r>
              <a:rPr lang="en-US" dirty="0"/>
              <a:t>, </a:t>
            </a:r>
            <a:endParaRPr lang="hu-HU" dirty="0" smtClean="0"/>
          </a:p>
          <a:p>
            <a:pPr marL="0" indent="0">
              <a:buNone/>
            </a:pPr>
            <a:r>
              <a:rPr lang="hu-HU" dirty="0"/>
              <a:t> </a:t>
            </a:r>
            <a:r>
              <a:rPr lang="hu-HU" dirty="0" smtClean="0"/>
              <a:t>    </a:t>
            </a:r>
            <a:r>
              <a:rPr lang="en-US" dirty="0" err="1" smtClean="0"/>
              <a:t>int</a:t>
            </a:r>
            <a:r>
              <a:rPr lang="en-US" dirty="0" smtClean="0"/>
              <a:t> </a:t>
            </a:r>
            <a:r>
              <a:rPr lang="en-US" dirty="0" err="1"/>
              <a:t>numberOfEngines</a:t>
            </a:r>
            <a:r>
              <a:rPr lang="en-US" dirty="0"/>
              <a:t>, </a:t>
            </a:r>
            <a:endParaRPr lang="hu-HU" dirty="0" smtClean="0"/>
          </a:p>
          <a:p>
            <a:pPr marL="0" indent="0">
              <a:buNone/>
            </a:pPr>
            <a:r>
              <a:rPr lang="hu-HU" dirty="0"/>
              <a:t> </a:t>
            </a:r>
            <a:r>
              <a:rPr lang="hu-HU" dirty="0" smtClean="0"/>
              <a:t>    </a:t>
            </a:r>
            <a:r>
              <a:rPr lang="en-US" dirty="0" smtClean="0"/>
              <a:t>double </a:t>
            </a:r>
            <a:r>
              <a:rPr lang="en-US" dirty="0"/>
              <a:t>length, </a:t>
            </a:r>
            <a:endParaRPr lang="hu-HU" dirty="0" smtClean="0"/>
          </a:p>
          <a:p>
            <a:pPr marL="0" indent="0">
              <a:buNone/>
            </a:pPr>
            <a:r>
              <a:rPr lang="hu-HU" dirty="0"/>
              <a:t> </a:t>
            </a:r>
            <a:r>
              <a:rPr lang="hu-HU" dirty="0" smtClean="0"/>
              <a:t>    </a:t>
            </a:r>
            <a:r>
              <a:rPr lang="en-US" dirty="0" smtClean="0"/>
              <a:t>double </a:t>
            </a:r>
            <a:r>
              <a:rPr lang="en-US" dirty="0" err="1"/>
              <a:t>grossTons</a:t>
            </a:r>
            <a:r>
              <a:rPr lang="en-US" dirty="0"/>
              <a:t>) { </a:t>
            </a:r>
            <a:endParaRPr lang="hu-HU" dirty="0" smtClean="0"/>
          </a:p>
          <a:p>
            <a:pPr marL="0" indent="0">
              <a:buNone/>
            </a:pPr>
            <a:r>
              <a:rPr lang="hu-HU" dirty="0"/>
              <a:t> </a:t>
            </a:r>
            <a:r>
              <a:rPr lang="hu-HU" dirty="0" smtClean="0"/>
              <a:t> </a:t>
            </a:r>
            <a:r>
              <a:rPr lang="en-US" dirty="0" smtClean="0"/>
              <a:t>//</a:t>
            </a:r>
            <a:r>
              <a:rPr lang="en-US" dirty="0"/>
              <a:t>do the calculation here </a:t>
            </a:r>
            <a:endParaRPr lang="hu-HU" dirty="0" smtClean="0"/>
          </a:p>
          <a:p>
            <a:pPr marL="0" indent="0">
              <a:buNone/>
            </a:pPr>
            <a:r>
              <a:rPr lang="en-US" dirty="0" smtClean="0"/>
              <a:t>}</a:t>
            </a:r>
            <a:endParaRPr lang="hu-HU" dirty="0" smtClean="0"/>
          </a:p>
          <a:p>
            <a:r>
              <a:rPr lang="hu-HU" dirty="0" smtClean="0"/>
              <a:t>A megkövetelt elem a visszatérési típus, ami lehet </a:t>
            </a:r>
            <a:r>
              <a:rPr lang="hu-HU" dirty="0" err="1" smtClean="0"/>
              <a:t>void</a:t>
            </a:r>
            <a:r>
              <a:rPr lang="hu-HU" dirty="0" smtClean="0"/>
              <a:t> is, a metódus neve, a kerekzárójelek, és a kapcsoszárójelek (a metódus törzse).</a:t>
            </a:r>
          </a:p>
          <a:p>
            <a:r>
              <a:rPr lang="hu-HU" dirty="0" smtClean="0"/>
              <a:t>A kerekzárójelben input paraméterlista lehet vesszővel elválasztva </a:t>
            </a:r>
          </a:p>
          <a:p>
            <a:r>
              <a:rPr lang="hu-HU" dirty="0" err="1" smtClean="0"/>
              <a:t>Method</a:t>
            </a:r>
            <a:r>
              <a:rPr lang="hu-HU" dirty="0" smtClean="0"/>
              <a:t> </a:t>
            </a:r>
            <a:r>
              <a:rPr lang="hu-HU" dirty="0" err="1" smtClean="0"/>
              <a:t>signature</a:t>
            </a:r>
            <a:r>
              <a:rPr lang="hu-HU" dirty="0" smtClean="0"/>
              <a:t> (fejléc)</a:t>
            </a:r>
            <a:endParaRPr lang="hu-HU" dirty="0"/>
          </a:p>
        </p:txBody>
      </p:sp>
    </p:spTree>
    <p:extLst>
      <p:ext uri="{BB962C8B-B14F-4D97-AF65-F5344CB8AC3E}">
        <p14:creationId xmlns:p14="http://schemas.microsoft.com/office/powerpoint/2010/main" val="219949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osztály</a:t>
            </a:r>
            <a:endParaRPr lang="hu-HU" dirty="0"/>
          </a:p>
        </p:txBody>
      </p:sp>
      <p:sp>
        <p:nvSpPr>
          <p:cNvPr id="3" name="Tartalom helye 2"/>
          <p:cNvSpPr>
            <a:spLocks noGrp="1"/>
          </p:cNvSpPr>
          <p:nvPr>
            <p:ph idx="1"/>
          </p:nvPr>
        </p:nvSpPr>
        <p:spPr/>
        <p:txBody>
          <a:bodyPr>
            <a:normAutofit/>
          </a:bodyPr>
          <a:lstStyle/>
          <a:p>
            <a:pPr marL="0" indent="0">
              <a:buNone/>
            </a:pPr>
            <a:r>
              <a:rPr lang="hu-HU" dirty="0" smtClean="0"/>
              <a:t>Metódusok (</a:t>
            </a:r>
            <a:r>
              <a:rPr lang="hu-HU" dirty="0" err="1" smtClean="0"/>
              <a:t>method</a:t>
            </a:r>
            <a:r>
              <a:rPr lang="hu-HU" dirty="0" smtClean="0"/>
              <a:t>) deklarálása:</a:t>
            </a:r>
          </a:p>
          <a:p>
            <a:r>
              <a:rPr lang="hu-HU" dirty="0" smtClean="0"/>
              <a:t>A metódus neve a konvenció szerint kisbetű igével (magyarul inkább állítmány) kezdődik, és </a:t>
            </a:r>
            <a:r>
              <a:rPr lang="hu-HU" dirty="0" err="1" smtClean="0"/>
              <a:t>camelCase-ben</a:t>
            </a:r>
            <a:r>
              <a:rPr lang="hu-HU" dirty="0" smtClean="0"/>
              <a:t> folytatódik. </a:t>
            </a:r>
          </a:p>
          <a:p>
            <a:r>
              <a:rPr lang="hu-HU" dirty="0" smtClean="0"/>
              <a:t>A metódus neve sokszor egyedi az osztályon belül, azonban a Java ismeri a metódus túlterhelést (</a:t>
            </a:r>
            <a:r>
              <a:rPr lang="hu-HU" dirty="0" err="1" smtClean="0"/>
              <a:t>method</a:t>
            </a:r>
            <a:r>
              <a:rPr lang="hu-HU" dirty="0" smtClean="0"/>
              <a:t> </a:t>
            </a:r>
            <a:r>
              <a:rPr lang="hu-HU" dirty="0" err="1" smtClean="0"/>
              <a:t>overloading</a:t>
            </a:r>
            <a:r>
              <a:rPr lang="hu-HU" dirty="0" smtClean="0"/>
              <a:t>), azaz ugyanazzal a névvel, de más paraméterlistával létezhet 2 metódus. Meghíváskor a rendszer a paraméterlista alapján tesz különbséget. (és a visszatérési típust nem veszi figyelembe).</a:t>
            </a:r>
            <a:endParaRPr lang="hu-HU" dirty="0"/>
          </a:p>
        </p:txBody>
      </p:sp>
    </p:spTree>
    <p:extLst>
      <p:ext uri="{BB962C8B-B14F-4D97-AF65-F5344CB8AC3E}">
        <p14:creationId xmlns:p14="http://schemas.microsoft.com/office/powerpoint/2010/main" val="644042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Java osztály</a:t>
            </a:r>
          </a:p>
        </p:txBody>
      </p:sp>
      <p:sp>
        <p:nvSpPr>
          <p:cNvPr id="3" name="Tartalom helye 2"/>
          <p:cNvSpPr>
            <a:spLocks noGrp="1"/>
          </p:cNvSpPr>
          <p:nvPr>
            <p:ph idx="1"/>
          </p:nvPr>
        </p:nvSpPr>
        <p:spPr/>
        <p:txBody>
          <a:bodyPr/>
          <a:lstStyle/>
          <a:p>
            <a:pPr marL="0" indent="0">
              <a:buNone/>
            </a:pPr>
            <a:r>
              <a:rPr lang="hu-HU" dirty="0" smtClean="0"/>
              <a:t>Konstruktor</a:t>
            </a:r>
          </a:p>
          <a:p>
            <a:r>
              <a:rPr lang="hu-HU" dirty="0" smtClean="0"/>
              <a:t>A konstruktor hozza létre az objektumokat. </a:t>
            </a:r>
          </a:p>
          <a:p>
            <a:r>
              <a:rPr lang="hu-HU" dirty="0" smtClean="0"/>
              <a:t>A konstruktor deklaráció olyan, mint a metódus deklaráció, kivéve, hogy nincs visszatérési típusa és az osztály nevét viseli. </a:t>
            </a:r>
          </a:p>
          <a:p>
            <a:r>
              <a:rPr lang="hu-HU" dirty="0" smtClean="0"/>
              <a:t>Konstruktorból lehet több (túlterhelés)</a:t>
            </a:r>
          </a:p>
          <a:p>
            <a:r>
              <a:rPr lang="hu-HU" dirty="0" smtClean="0"/>
              <a:t>Nem kötelező, azonban ha mi nem definiálunk konstruktort, akkor a fordító automatikusan biztosít egy paraméter nélküli konstruktort. </a:t>
            </a:r>
            <a:endParaRPr lang="hu-HU" dirty="0"/>
          </a:p>
        </p:txBody>
      </p:sp>
    </p:spTree>
    <p:extLst>
      <p:ext uri="{BB962C8B-B14F-4D97-AF65-F5344CB8AC3E}">
        <p14:creationId xmlns:p14="http://schemas.microsoft.com/office/powerpoint/2010/main" val="3701671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Java osztály</a:t>
            </a:r>
          </a:p>
        </p:txBody>
      </p:sp>
      <p:sp>
        <p:nvSpPr>
          <p:cNvPr id="3" name="Tartalom helye 2"/>
          <p:cNvSpPr>
            <a:spLocks noGrp="1"/>
          </p:cNvSpPr>
          <p:nvPr>
            <p:ph idx="1"/>
          </p:nvPr>
        </p:nvSpPr>
        <p:spPr/>
        <p:txBody>
          <a:bodyPr>
            <a:normAutofit fontScale="62500" lnSpcReduction="20000"/>
          </a:bodyPr>
          <a:lstStyle/>
          <a:p>
            <a:pPr marL="0" indent="0">
              <a:buNone/>
            </a:pPr>
            <a:r>
              <a:rPr lang="hu-HU" dirty="0" err="1"/>
              <a:t>class</a:t>
            </a:r>
            <a:r>
              <a:rPr lang="hu-HU" dirty="0"/>
              <a:t> </a:t>
            </a:r>
            <a:r>
              <a:rPr lang="hu-HU" dirty="0" err="1"/>
              <a:t>Circle</a:t>
            </a:r>
            <a:r>
              <a:rPr lang="hu-HU" dirty="0"/>
              <a:t> </a:t>
            </a:r>
            <a:r>
              <a:rPr lang="hu-HU" dirty="0" smtClean="0"/>
              <a:t>{</a:t>
            </a:r>
          </a:p>
          <a:p>
            <a:pPr marL="0" indent="0">
              <a:buNone/>
            </a:pPr>
            <a:r>
              <a:rPr lang="hu-HU" dirty="0"/>
              <a:t>	</a:t>
            </a:r>
            <a:r>
              <a:rPr lang="hu-HU" dirty="0" err="1"/>
              <a:t>double</a:t>
            </a:r>
            <a:r>
              <a:rPr lang="hu-HU" dirty="0"/>
              <a:t> </a:t>
            </a:r>
            <a:r>
              <a:rPr lang="hu-HU" dirty="0" err="1"/>
              <a:t>radius</a:t>
            </a:r>
            <a:r>
              <a:rPr lang="hu-HU" dirty="0"/>
              <a:t> = 1;</a:t>
            </a:r>
          </a:p>
          <a:p>
            <a:pPr marL="0" indent="0">
              <a:buNone/>
            </a:pPr>
            <a:r>
              <a:rPr lang="hu-HU" dirty="0"/>
              <a:t>	</a:t>
            </a:r>
            <a:r>
              <a:rPr lang="hu-HU" dirty="0" err="1"/>
              <a:t>Circle</a:t>
            </a:r>
            <a:r>
              <a:rPr lang="hu-HU" dirty="0"/>
              <a:t>(</a:t>
            </a:r>
            <a:r>
              <a:rPr lang="hu-HU" dirty="0" err="1"/>
              <a:t>double</a:t>
            </a:r>
            <a:r>
              <a:rPr lang="hu-HU" dirty="0"/>
              <a:t> </a:t>
            </a:r>
            <a:r>
              <a:rPr lang="hu-HU" dirty="0" err="1"/>
              <a:t>newRadius</a:t>
            </a:r>
            <a:r>
              <a:rPr lang="hu-HU" dirty="0"/>
              <a:t>) {</a:t>
            </a:r>
          </a:p>
          <a:p>
            <a:pPr marL="0" indent="0">
              <a:buNone/>
            </a:pPr>
            <a:r>
              <a:rPr lang="hu-HU" dirty="0"/>
              <a:t>		</a:t>
            </a:r>
            <a:r>
              <a:rPr lang="hu-HU" dirty="0" err="1"/>
              <a:t>radius</a:t>
            </a:r>
            <a:r>
              <a:rPr lang="hu-HU" dirty="0"/>
              <a:t> = </a:t>
            </a:r>
            <a:r>
              <a:rPr lang="hu-HU" dirty="0" err="1"/>
              <a:t>newRadius</a:t>
            </a:r>
            <a:r>
              <a:rPr lang="hu-HU" dirty="0"/>
              <a:t>;</a:t>
            </a:r>
          </a:p>
          <a:p>
            <a:pPr marL="0" indent="0">
              <a:buNone/>
            </a:pPr>
            <a:r>
              <a:rPr lang="hu-HU" dirty="0"/>
              <a:t>	}</a:t>
            </a:r>
          </a:p>
          <a:p>
            <a:pPr marL="0" indent="0">
              <a:buNone/>
            </a:pPr>
            <a:r>
              <a:rPr lang="hu-HU" dirty="0"/>
              <a:t>	</a:t>
            </a:r>
            <a:r>
              <a:rPr lang="hu-HU" dirty="0" err="1"/>
              <a:t>double</a:t>
            </a:r>
            <a:r>
              <a:rPr lang="hu-HU" dirty="0"/>
              <a:t> </a:t>
            </a:r>
            <a:r>
              <a:rPr lang="hu-HU" dirty="0" err="1"/>
              <a:t>getArea</a:t>
            </a:r>
            <a:r>
              <a:rPr lang="hu-HU" dirty="0"/>
              <a:t>() {</a:t>
            </a:r>
          </a:p>
          <a:p>
            <a:pPr marL="0" indent="0">
              <a:buNone/>
            </a:pPr>
            <a:r>
              <a:rPr lang="hu-HU" dirty="0"/>
              <a:t>		</a:t>
            </a:r>
            <a:r>
              <a:rPr lang="hu-HU" dirty="0" err="1"/>
              <a:t>return</a:t>
            </a:r>
            <a:r>
              <a:rPr lang="hu-HU" dirty="0"/>
              <a:t> </a:t>
            </a:r>
            <a:r>
              <a:rPr lang="hu-HU" dirty="0" err="1"/>
              <a:t>radius</a:t>
            </a:r>
            <a:r>
              <a:rPr lang="hu-HU" dirty="0"/>
              <a:t> * </a:t>
            </a:r>
            <a:r>
              <a:rPr lang="hu-HU" dirty="0" err="1"/>
              <a:t>radius</a:t>
            </a:r>
            <a:r>
              <a:rPr lang="hu-HU" dirty="0"/>
              <a:t> * </a:t>
            </a:r>
            <a:r>
              <a:rPr lang="hu-HU" dirty="0" err="1"/>
              <a:t>Math.PI</a:t>
            </a:r>
            <a:r>
              <a:rPr lang="hu-HU" dirty="0"/>
              <a:t>;</a:t>
            </a:r>
          </a:p>
          <a:p>
            <a:pPr marL="0" indent="0">
              <a:buNone/>
            </a:pPr>
            <a:r>
              <a:rPr lang="hu-HU" dirty="0"/>
              <a:t>	}</a:t>
            </a:r>
          </a:p>
          <a:p>
            <a:pPr marL="0" indent="0">
              <a:buNone/>
            </a:pPr>
            <a:r>
              <a:rPr lang="hu-HU" dirty="0"/>
              <a:t>	</a:t>
            </a:r>
            <a:r>
              <a:rPr lang="hu-HU" dirty="0" err="1"/>
              <a:t>double</a:t>
            </a:r>
            <a:r>
              <a:rPr lang="hu-HU" dirty="0"/>
              <a:t> </a:t>
            </a:r>
            <a:r>
              <a:rPr lang="hu-HU" dirty="0" err="1"/>
              <a:t>getPerimeter</a:t>
            </a:r>
            <a:r>
              <a:rPr lang="hu-HU" dirty="0"/>
              <a:t>() {</a:t>
            </a:r>
          </a:p>
          <a:p>
            <a:pPr marL="0" indent="0">
              <a:buNone/>
            </a:pPr>
            <a:r>
              <a:rPr lang="hu-HU" dirty="0"/>
              <a:t>		</a:t>
            </a:r>
            <a:r>
              <a:rPr lang="hu-HU" dirty="0" err="1"/>
              <a:t>return</a:t>
            </a:r>
            <a:r>
              <a:rPr lang="hu-HU" dirty="0"/>
              <a:t> 2 * </a:t>
            </a:r>
            <a:r>
              <a:rPr lang="hu-HU" dirty="0" err="1"/>
              <a:t>radius</a:t>
            </a:r>
            <a:r>
              <a:rPr lang="hu-HU" dirty="0"/>
              <a:t> * </a:t>
            </a:r>
            <a:r>
              <a:rPr lang="hu-HU" dirty="0" err="1"/>
              <a:t>Math.PI</a:t>
            </a:r>
            <a:r>
              <a:rPr lang="hu-HU" dirty="0"/>
              <a:t>;</a:t>
            </a:r>
          </a:p>
          <a:p>
            <a:pPr marL="0" indent="0">
              <a:buNone/>
            </a:pPr>
            <a:r>
              <a:rPr lang="hu-HU" dirty="0"/>
              <a:t>	}</a:t>
            </a:r>
          </a:p>
          <a:p>
            <a:pPr marL="0" indent="0">
              <a:buNone/>
            </a:pPr>
            <a:r>
              <a:rPr lang="hu-HU" dirty="0"/>
              <a:t>	</a:t>
            </a:r>
            <a:r>
              <a:rPr lang="hu-HU" dirty="0" err="1"/>
              <a:t>void</a:t>
            </a:r>
            <a:r>
              <a:rPr lang="hu-HU" dirty="0"/>
              <a:t> </a:t>
            </a:r>
            <a:r>
              <a:rPr lang="hu-HU" dirty="0" err="1"/>
              <a:t>setRadius</a:t>
            </a:r>
            <a:r>
              <a:rPr lang="hu-HU" dirty="0"/>
              <a:t>(</a:t>
            </a:r>
            <a:r>
              <a:rPr lang="hu-HU" dirty="0" err="1"/>
              <a:t>double</a:t>
            </a:r>
            <a:r>
              <a:rPr lang="hu-HU" dirty="0"/>
              <a:t> </a:t>
            </a:r>
            <a:r>
              <a:rPr lang="hu-HU" dirty="0" err="1"/>
              <a:t>newRadius</a:t>
            </a:r>
            <a:r>
              <a:rPr lang="hu-HU" dirty="0"/>
              <a:t>) {</a:t>
            </a:r>
          </a:p>
          <a:p>
            <a:pPr marL="0" indent="0">
              <a:buNone/>
            </a:pPr>
            <a:r>
              <a:rPr lang="hu-HU" dirty="0"/>
              <a:t>		</a:t>
            </a:r>
            <a:r>
              <a:rPr lang="hu-HU" dirty="0" err="1"/>
              <a:t>radius</a:t>
            </a:r>
            <a:r>
              <a:rPr lang="hu-HU" dirty="0"/>
              <a:t> = </a:t>
            </a:r>
            <a:r>
              <a:rPr lang="hu-HU" dirty="0" err="1"/>
              <a:t>newRadius</a:t>
            </a:r>
            <a:r>
              <a:rPr lang="hu-HU" dirty="0"/>
              <a:t>;</a:t>
            </a:r>
          </a:p>
          <a:p>
            <a:pPr marL="0" indent="0">
              <a:buNone/>
            </a:pPr>
            <a:r>
              <a:rPr lang="hu-HU" dirty="0"/>
              <a:t>	}</a:t>
            </a:r>
          </a:p>
          <a:p>
            <a:pPr marL="0" indent="0">
              <a:buNone/>
            </a:pPr>
            <a:r>
              <a:rPr lang="hu-HU" dirty="0" smtClean="0"/>
              <a:t>}</a:t>
            </a:r>
            <a:endParaRPr lang="hu-HU" dirty="0"/>
          </a:p>
        </p:txBody>
      </p:sp>
    </p:spTree>
    <p:extLst>
      <p:ext uri="{BB962C8B-B14F-4D97-AF65-F5344CB8AC3E}">
        <p14:creationId xmlns:p14="http://schemas.microsoft.com/office/powerpoint/2010/main" val="2563555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Java osztály</a:t>
            </a:r>
          </a:p>
        </p:txBody>
      </p:sp>
      <p:sp>
        <p:nvSpPr>
          <p:cNvPr id="3" name="Tartalom helye 2"/>
          <p:cNvSpPr>
            <a:spLocks noGrp="1"/>
          </p:cNvSpPr>
          <p:nvPr>
            <p:ph idx="1"/>
          </p:nvPr>
        </p:nvSpPr>
        <p:spPr/>
        <p:txBody>
          <a:bodyPr/>
          <a:lstStyle/>
          <a:p>
            <a:pPr marL="0" indent="0">
              <a:buNone/>
            </a:pPr>
            <a:r>
              <a:rPr lang="hu-HU" dirty="0" smtClean="0"/>
              <a:t>Objektum létrehozása (</a:t>
            </a:r>
            <a:r>
              <a:rPr lang="hu-HU" dirty="0" err="1" smtClean="0"/>
              <a:t>példányosítás</a:t>
            </a:r>
            <a:r>
              <a:rPr lang="hu-HU" dirty="0" smtClean="0"/>
              <a:t>)</a:t>
            </a:r>
          </a:p>
          <a:p>
            <a:r>
              <a:rPr lang="hu-HU" dirty="0" err="1" smtClean="0"/>
              <a:t>Circle</a:t>
            </a:r>
            <a:r>
              <a:rPr lang="hu-HU" dirty="0" smtClean="0"/>
              <a:t> </a:t>
            </a:r>
            <a:r>
              <a:rPr lang="hu-HU" dirty="0" err="1" smtClean="0"/>
              <a:t>myCircle</a:t>
            </a:r>
            <a:r>
              <a:rPr lang="hu-HU" dirty="0" smtClean="0"/>
              <a:t> = </a:t>
            </a:r>
            <a:r>
              <a:rPr lang="hu-HU" dirty="0" err="1" smtClean="0"/>
              <a:t>new</a:t>
            </a:r>
            <a:r>
              <a:rPr lang="hu-HU" dirty="0" smtClean="0"/>
              <a:t> </a:t>
            </a:r>
            <a:r>
              <a:rPr lang="hu-HU" dirty="0" err="1" smtClean="0"/>
              <a:t>Circle</a:t>
            </a:r>
            <a:r>
              <a:rPr lang="hu-HU" dirty="0" smtClean="0"/>
              <a:t>(5);</a:t>
            </a:r>
          </a:p>
          <a:p>
            <a:r>
              <a:rPr lang="hu-HU" dirty="0" smtClean="0"/>
              <a:t>típus, változónév, a </a:t>
            </a:r>
            <a:r>
              <a:rPr lang="hu-HU" dirty="0" err="1" smtClean="0"/>
              <a:t>new</a:t>
            </a:r>
            <a:r>
              <a:rPr lang="hu-HU" dirty="0" smtClean="0"/>
              <a:t> hozza létre az objektumot, majd konstruktor hívás</a:t>
            </a:r>
          </a:p>
          <a:p>
            <a:endParaRPr lang="hu-HU" dirty="0"/>
          </a:p>
          <a:p>
            <a:r>
              <a:rPr lang="hu-HU" dirty="0" err="1"/>
              <a:t>new</a:t>
            </a:r>
            <a:r>
              <a:rPr lang="hu-HU" dirty="0"/>
              <a:t> </a:t>
            </a:r>
            <a:r>
              <a:rPr lang="hu-HU" dirty="0" err="1"/>
              <a:t>Circle</a:t>
            </a:r>
            <a:r>
              <a:rPr lang="hu-HU" dirty="0"/>
              <a:t>(10)</a:t>
            </a:r>
          </a:p>
          <a:p>
            <a:r>
              <a:rPr lang="hu-HU" dirty="0"/>
              <a:t>De az eredménye hová kerül?</a:t>
            </a:r>
          </a:p>
          <a:p>
            <a:endParaRPr lang="hu-HU" dirty="0" smtClean="0"/>
          </a:p>
          <a:p>
            <a:r>
              <a:rPr lang="hu-HU" dirty="0" err="1" smtClean="0"/>
              <a:t>double</a:t>
            </a:r>
            <a:r>
              <a:rPr lang="hu-HU" dirty="0" smtClean="0"/>
              <a:t> i = </a:t>
            </a:r>
            <a:r>
              <a:rPr lang="hu-HU" dirty="0" err="1" smtClean="0"/>
              <a:t>new</a:t>
            </a:r>
            <a:r>
              <a:rPr lang="hu-HU" dirty="0" smtClean="0"/>
              <a:t> </a:t>
            </a:r>
            <a:r>
              <a:rPr lang="hu-HU" dirty="0" err="1" smtClean="0"/>
              <a:t>Circle</a:t>
            </a:r>
            <a:r>
              <a:rPr lang="hu-HU" dirty="0" smtClean="0"/>
              <a:t>(20).</a:t>
            </a:r>
            <a:r>
              <a:rPr lang="hu-HU" dirty="0" err="1" smtClean="0"/>
              <a:t>getArea</a:t>
            </a:r>
            <a:r>
              <a:rPr lang="hu-HU" dirty="0" smtClean="0"/>
              <a:t>();</a:t>
            </a:r>
          </a:p>
        </p:txBody>
      </p:sp>
    </p:spTree>
    <p:extLst>
      <p:ext uri="{BB962C8B-B14F-4D97-AF65-F5344CB8AC3E}">
        <p14:creationId xmlns:p14="http://schemas.microsoft.com/office/powerpoint/2010/main" val="3975470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Java osztály</a:t>
            </a:r>
          </a:p>
        </p:txBody>
      </p:sp>
      <p:sp>
        <p:nvSpPr>
          <p:cNvPr id="3" name="Tartalom helye 2"/>
          <p:cNvSpPr>
            <a:spLocks noGrp="1"/>
          </p:cNvSpPr>
          <p:nvPr>
            <p:ph idx="1"/>
          </p:nvPr>
        </p:nvSpPr>
        <p:spPr/>
        <p:txBody>
          <a:bodyPr/>
          <a:lstStyle/>
          <a:p>
            <a:pPr marL="0" indent="0">
              <a:buNone/>
            </a:pPr>
            <a:r>
              <a:rPr lang="hu-HU" dirty="0" smtClean="0"/>
              <a:t>Objektum használata:</a:t>
            </a:r>
          </a:p>
          <a:p>
            <a:r>
              <a:rPr lang="hu-HU" dirty="0" err="1" smtClean="0"/>
              <a:t>double</a:t>
            </a:r>
            <a:r>
              <a:rPr lang="hu-HU" dirty="0" smtClean="0"/>
              <a:t> p=</a:t>
            </a:r>
            <a:r>
              <a:rPr lang="hu-HU" dirty="0" err="1" smtClean="0"/>
              <a:t>myCircle.getPerimeter</a:t>
            </a:r>
            <a:r>
              <a:rPr lang="hu-HU" dirty="0" smtClean="0"/>
              <a:t>();</a:t>
            </a:r>
          </a:p>
          <a:p>
            <a:r>
              <a:rPr lang="hu-HU" dirty="0" err="1" smtClean="0"/>
              <a:t>myCircle.setRadius</a:t>
            </a:r>
            <a:r>
              <a:rPr lang="hu-HU" dirty="0" smtClean="0"/>
              <a:t>(50);</a:t>
            </a:r>
          </a:p>
          <a:p>
            <a:endParaRPr lang="hu-HU" dirty="0"/>
          </a:p>
          <a:p>
            <a:r>
              <a:rPr lang="hu-HU" dirty="0" smtClean="0"/>
              <a:t>Az IDE segít</a:t>
            </a:r>
          </a:p>
          <a:p>
            <a:pPr marL="0" indent="0">
              <a:buNone/>
            </a:pPr>
            <a:endParaRPr lang="hu-HU" dirty="0" smtClean="0"/>
          </a:p>
          <a:p>
            <a:endParaRPr lang="hu-HU" dirty="0"/>
          </a:p>
        </p:txBody>
      </p:sp>
    </p:spTree>
    <p:extLst>
      <p:ext uri="{BB962C8B-B14F-4D97-AF65-F5344CB8AC3E}">
        <p14:creationId xmlns:p14="http://schemas.microsoft.com/office/powerpoint/2010/main" val="3278316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Java osztály</a:t>
            </a:r>
          </a:p>
        </p:txBody>
      </p:sp>
      <p:sp>
        <p:nvSpPr>
          <p:cNvPr id="3" name="Tartalom helye 2"/>
          <p:cNvSpPr>
            <a:spLocks noGrp="1"/>
          </p:cNvSpPr>
          <p:nvPr>
            <p:ph idx="1"/>
          </p:nvPr>
        </p:nvSpPr>
        <p:spPr/>
        <p:txBody>
          <a:bodyPr/>
          <a:lstStyle/>
          <a:p>
            <a:pPr marL="0" indent="0">
              <a:buNone/>
            </a:pPr>
            <a:r>
              <a:rPr lang="hu-HU" dirty="0" err="1" smtClean="0"/>
              <a:t>Garbage</a:t>
            </a:r>
            <a:r>
              <a:rPr lang="hu-HU" dirty="0" smtClean="0"/>
              <a:t> </a:t>
            </a:r>
            <a:r>
              <a:rPr lang="hu-HU" dirty="0" err="1" smtClean="0"/>
              <a:t>Collector</a:t>
            </a:r>
            <a:endParaRPr lang="hu-HU" dirty="0" smtClean="0"/>
          </a:p>
          <a:p>
            <a:r>
              <a:rPr lang="hu-HU" dirty="0" err="1" smtClean="0"/>
              <a:t>Javaban</a:t>
            </a:r>
            <a:r>
              <a:rPr lang="hu-HU" dirty="0" smtClean="0"/>
              <a:t> annyi objektumot hozunk létre, amennyit akarunk. A Java futtató környezet </a:t>
            </a:r>
            <a:r>
              <a:rPr lang="hu-HU" dirty="0" err="1" smtClean="0"/>
              <a:t>törli</a:t>
            </a:r>
            <a:r>
              <a:rPr lang="hu-HU" dirty="0" smtClean="0"/>
              <a:t> az objektumokat, amikor felismeri, hogy már nem lesznek használva. Ezt a folyamatot </a:t>
            </a:r>
            <a:r>
              <a:rPr lang="hu-HU" dirty="0" err="1" smtClean="0"/>
              <a:t>garbage</a:t>
            </a:r>
            <a:r>
              <a:rPr lang="hu-HU" dirty="0" smtClean="0"/>
              <a:t> </a:t>
            </a:r>
            <a:r>
              <a:rPr lang="hu-HU" dirty="0" err="1" smtClean="0"/>
              <a:t>collection-nal</a:t>
            </a:r>
            <a:r>
              <a:rPr lang="hu-HU" dirty="0" smtClean="0"/>
              <a:t> hívják. </a:t>
            </a:r>
          </a:p>
          <a:p>
            <a:r>
              <a:rPr lang="hu-HU" dirty="0" smtClean="0"/>
              <a:t>Ha az objektumra nincs több hivatkozás (általában mikor hatáskörön kívül </a:t>
            </a:r>
            <a:r>
              <a:rPr lang="hu-HU" dirty="0" err="1" smtClean="0"/>
              <a:t>helyeződik</a:t>
            </a:r>
            <a:r>
              <a:rPr lang="hu-HU" dirty="0" smtClean="0"/>
              <a:t>), akkor a </a:t>
            </a:r>
            <a:r>
              <a:rPr lang="hu-HU" dirty="0" err="1" smtClean="0"/>
              <a:t>garbage</a:t>
            </a:r>
            <a:r>
              <a:rPr lang="hu-HU" dirty="0" smtClean="0"/>
              <a:t> </a:t>
            </a:r>
            <a:r>
              <a:rPr lang="hu-HU" dirty="0" err="1" smtClean="0"/>
              <a:t>collector</a:t>
            </a:r>
            <a:r>
              <a:rPr lang="hu-HU" dirty="0"/>
              <a:t> </a:t>
            </a:r>
            <a:r>
              <a:rPr lang="hu-HU" dirty="0" smtClean="0"/>
              <a:t>eltakarítja. </a:t>
            </a:r>
          </a:p>
          <a:p>
            <a:r>
              <a:rPr lang="hu-HU" dirty="0" smtClean="0"/>
              <a:t>A </a:t>
            </a:r>
            <a:r>
              <a:rPr lang="hu-HU" dirty="0" err="1" smtClean="0"/>
              <a:t>garbage</a:t>
            </a:r>
            <a:r>
              <a:rPr lang="hu-HU" dirty="0" smtClean="0"/>
              <a:t> </a:t>
            </a:r>
            <a:r>
              <a:rPr lang="hu-HU" dirty="0" err="1" smtClean="0"/>
              <a:t>collector</a:t>
            </a:r>
            <a:r>
              <a:rPr lang="hu-HU" dirty="0" smtClean="0"/>
              <a:t> automatikusan és időszakosan működik. </a:t>
            </a:r>
          </a:p>
          <a:p>
            <a:endParaRPr lang="hu-HU" dirty="0"/>
          </a:p>
        </p:txBody>
      </p:sp>
    </p:spTree>
    <p:extLst>
      <p:ext uri="{BB962C8B-B14F-4D97-AF65-F5344CB8AC3E}">
        <p14:creationId xmlns:p14="http://schemas.microsoft.com/office/powerpoint/2010/main" val="693946156"/>
      </p:ext>
    </p:extLst>
  </p:cSld>
  <p:clrMapOvr>
    <a:masterClrMapping/>
  </p:clrMapOvr>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684</TotalTime>
  <Words>824</Words>
  <Application>Microsoft Office PowerPoint</Application>
  <PresentationFormat>Diavetítés a képernyőre (4:3 oldalarány)</PresentationFormat>
  <Paragraphs>104</Paragraphs>
  <Slides>16</Slides>
  <Notes>4</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16</vt:i4>
      </vt:variant>
    </vt:vector>
  </HeadingPairs>
  <TitlesOfParts>
    <vt:vector size="21" baseType="lpstr">
      <vt:lpstr>Arial</vt:lpstr>
      <vt:lpstr>Calibri</vt:lpstr>
      <vt:lpstr>Calibri Light</vt:lpstr>
      <vt:lpstr>Wingdings</vt:lpstr>
      <vt:lpstr>Office-téma</vt:lpstr>
      <vt:lpstr>Java osztály</vt:lpstr>
      <vt:lpstr>Java osztály</vt:lpstr>
      <vt:lpstr>Java osztály</vt:lpstr>
      <vt:lpstr>Java osztály</vt:lpstr>
      <vt:lpstr>Java osztály</vt:lpstr>
      <vt:lpstr>Java osztály</vt:lpstr>
      <vt:lpstr>Java osztály</vt:lpstr>
      <vt:lpstr>Java osztály</vt:lpstr>
      <vt:lpstr>Java osztály</vt:lpstr>
      <vt:lpstr>Java osztály</vt:lpstr>
      <vt:lpstr>Java osztály</vt:lpstr>
      <vt:lpstr>Java osztály</vt:lpstr>
      <vt:lpstr>Java osztály</vt:lpstr>
      <vt:lpstr>Java osztály</vt:lpstr>
      <vt:lpstr>Java osztály</vt:lpstr>
      <vt:lpstr>Java osztály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Magasszintű programozás 2</dc:title>
  <dc:creator>A</dc:creator>
  <cp:lastModifiedBy>A</cp:lastModifiedBy>
  <cp:revision>78</cp:revision>
  <dcterms:created xsi:type="dcterms:W3CDTF">2023-04-29T10:45:22Z</dcterms:created>
  <dcterms:modified xsi:type="dcterms:W3CDTF">2023-08-08T09:28:57Z</dcterms:modified>
</cp:coreProperties>
</file>