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7"/>
  </p:notesMasterIdLst>
  <p:sldIdLst>
    <p:sldId id="275" r:id="rId2"/>
    <p:sldId id="277" r:id="rId3"/>
    <p:sldId id="280" r:id="rId4"/>
    <p:sldId id="278" r:id="rId5"/>
    <p:sldId id="279" r:id="rId6"/>
    <p:sldId id="282" r:id="rId7"/>
    <p:sldId id="284" r:id="rId8"/>
    <p:sldId id="285" r:id="rId9"/>
    <p:sldId id="286" r:id="rId10"/>
    <p:sldId id="283" r:id="rId11"/>
    <p:sldId id="288" r:id="rId12"/>
    <p:sldId id="289" r:id="rId13"/>
    <p:sldId id="287" r:id="rId14"/>
    <p:sldId id="281" r:id="rId15"/>
    <p:sldId id="276"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744" autoAdjust="0"/>
  </p:normalViewPr>
  <p:slideViewPr>
    <p:cSldViewPr snapToGrid="0">
      <p:cViewPr varScale="1">
        <p:scale>
          <a:sx n="77" d="100"/>
          <a:sy n="77" d="100"/>
        </p:scale>
        <p:origin x="193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2023. 08. 08.</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hu-HU"/>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you do not use a </a:t>
            </a:r>
            <a:r>
              <a:rPr lang="en-US" dirty="0" smtClean="0"/>
              <a:t>package</a:t>
            </a:r>
            <a:r>
              <a:rPr lang="en-US" sz="1200" b="0" i="0" kern="1200" dirty="0" smtClean="0">
                <a:solidFill>
                  <a:schemeClr val="tx1"/>
                </a:solidFill>
                <a:effectLst/>
                <a:latin typeface="+mn-lt"/>
                <a:ea typeface="+mn-ea"/>
                <a:cs typeface="+mn-cs"/>
              </a:rPr>
              <a:t> statement, your type ends up in an unnamed package. Generally speaking, an unnamed package is only for small or temporary applications or when you are just beginning the development process. Otherwise, classes and interfaces belong in named packages.</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2</a:t>
            </a:fld>
            <a:endParaRPr lang="hu-HU"/>
          </a:p>
        </p:txBody>
      </p:sp>
    </p:spTree>
    <p:extLst>
      <p:ext uri="{BB962C8B-B14F-4D97-AF65-F5344CB8AC3E}">
        <p14:creationId xmlns:p14="http://schemas.microsoft.com/office/powerpoint/2010/main" val="3471315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Companies use their reversed Internet domain name to begin their package names—for example, </a:t>
            </a:r>
            <a:r>
              <a:rPr lang="en-US" dirty="0" err="1" smtClean="0"/>
              <a:t>com.example.mypackage</a:t>
            </a:r>
            <a:r>
              <a:rPr lang="en-US" sz="1200" b="0" i="0" kern="1200" dirty="0" smtClean="0">
                <a:solidFill>
                  <a:schemeClr val="tx1"/>
                </a:solidFill>
                <a:effectLst/>
                <a:latin typeface="+mn-lt"/>
                <a:ea typeface="+mn-ea"/>
                <a:cs typeface="+mn-cs"/>
              </a:rPr>
              <a:t> for a package named </a:t>
            </a:r>
            <a:r>
              <a:rPr lang="en-US" dirty="0" err="1" smtClean="0"/>
              <a:t>mypackage</a:t>
            </a:r>
            <a:r>
              <a:rPr lang="en-US" sz="1200" b="0" i="0" kern="1200" dirty="0" smtClean="0">
                <a:solidFill>
                  <a:schemeClr val="tx1"/>
                </a:solidFill>
                <a:effectLst/>
                <a:latin typeface="+mn-lt"/>
                <a:ea typeface="+mn-ea"/>
                <a:cs typeface="+mn-cs"/>
              </a:rPr>
              <a:t> created by a programmer at </a:t>
            </a:r>
            <a:r>
              <a:rPr lang="en-US" dirty="0" smtClean="0"/>
              <a:t>example.com</a:t>
            </a:r>
            <a:r>
              <a:rPr lang="en-US" sz="1200" b="0" i="0" kern="1200" dirty="0" smtClean="0">
                <a:solidFill>
                  <a:schemeClr val="tx1"/>
                </a:solidFill>
                <a:effectLst/>
                <a:latin typeface="+mn-lt"/>
                <a:ea typeface="+mn-ea"/>
                <a:cs typeface="+mn-cs"/>
              </a:rPr>
              <a:t>.</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3</a:t>
            </a:fld>
            <a:endParaRPr lang="hu-HU"/>
          </a:p>
        </p:txBody>
      </p:sp>
    </p:spTree>
    <p:extLst>
      <p:ext uri="{BB962C8B-B14F-4D97-AF65-F5344CB8AC3E}">
        <p14:creationId xmlns:p14="http://schemas.microsoft.com/office/powerpoint/2010/main" val="1724234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5</a:t>
            </a:fld>
            <a:endParaRPr lang="hu-HU"/>
          </a:p>
        </p:txBody>
      </p:sp>
    </p:spTree>
    <p:extLst>
      <p:ext uri="{BB962C8B-B14F-4D97-AF65-F5344CB8AC3E}">
        <p14:creationId xmlns:p14="http://schemas.microsoft.com/office/powerpoint/2010/main" val="3639396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 class may be declared with the modifier </a:t>
            </a:r>
            <a:r>
              <a:rPr lang="en-US" dirty="0" smtClean="0"/>
              <a:t>public</a:t>
            </a:r>
            <a:r>
              <a:rPr lang="en-US" sz="1200" b="0" i="0" kern="1200" dirty="0" smtClean="0">
                <a:solidFill>
                  <a:schemeClr val="tx1"/>
                </a:solidFill>
                <a:effectLst/>
                <a:latin typeface="+mn-lt"/>
                <a:ea typeface="+mn-ea"/>
                <a:cs typeface="+mn-cs"/>
              </a:rPr>
              <a:t>, in which case that class is visible to all classes everywhere. If a class has no modifier (the default, also known as </a:t>
            </a:r>
            <a:r>
              <a:rPr lang="en-US" sz="1200" b="0" i="1" kern="1200" dirty="0" smtClean="0">
                <a:solidFill>
                  <a:schemeClr val="tx1"/>
                </a:solidFill>
                <a:effectLst/>
                <a:latin typeface="+mn-lt"/>
                <a:ea typeface="+mn-ea"/>
                <a:cs typeface="+mn-cs"/>
              </a:rPr>
              <a:t>package-private</a:t>
            </a:r>
            <a:r>
              <a:rPr lang="en-US" sz="1200" b="0" i="0" kern="1200" dirty="0" smtClean="0">
                <a:solidFill>
                  <a:schemeClr val="tx1"/>
                </a:solidFill>
                <a:effectLst/>
                <a:latin typeface="+mn-lt"/>
                <a:ea typeface="+mn-ea"/>
                <a:cs typeface="+mn-cs"/>
              </a:rPr>
              <a:t>), it is visible only within its own package </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6</a:t>
            </a:fld>
            <a:endParaRPr lang="hu-HU"/>
          </a:p>
        </p:txBody>
      </p:sp>
    </p:spTree>
    <p:extLst>
      <p:ext uri="{BB962C8B-B14F-4D97-AF65-F5344CB8AC3E}">
        <p14:creationId xmlns:p14="http://schemas.microsoft.com/office/powerpoint/2010/main" val="839508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use a public package member from outside its package, you must do one of the following:</a:t>
            </a:r>
          </a:p>
          <a:p>
            <a:r>
              <a:rPr lang="en-US" sz="1200" b="0" i="0" kern="1200" dirty="0" smtClean="0">
                <a:solidFill>
                  <a:schemeClr val="tx1"/>
                </a:solidFill>
                <a:effectLst/>
                <a:latin typeface="+mn-lt"/>
                <a:ea typeface="+mn-ea"/>
                <a:cs typeface="+mn-cs"/>
              </a:rPr>
              <a:t>Refer to the member by its fully qualified name</a:t>
            </a:r>
          </a:p>
          <a:p>
            <a:r>
              <a:rPr lang="en-US" sz="1200" b="0" i="0" kern="1200" dirty="0" smtClean="0">
                <a:solidFill>
                  <a:schemeClr val="tx1"/>
                </a:solidFill>
                <a:effectLst/>
                <a:latin typeface="+mn-lt"/>
                <a:ea typeface="+mn-ea"/>
                <a:cs typeface="+mn-cs"/>
              </a:rPr>
              <a:t>Import the package member</a:t>
            </a:r>
          </a:p>
          <a:p>
            <a:r>
              <a:rPr lang="en-US" sz="1200" b="0" i="0" kern="1200" dirty="0" smtClean="0">
                <a:solidFill>
                  <a:schemeClr val="tx1"/>
                </a:solidFill>
                <a:effectLst/>
                <a:latin typeface="+mn-lt"/>
                <a:ea typeface="+mn-ea"/>
                <a:cs typeface="+mn-cs"/>
              </a:rPr>
              <a:t>Import the member's entire package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10</a:t>
            </a:fld>
            <a:endParaRPr lang="hu-HU"/>
          </a:p>
        </p:txBody>
      </p:sp>
    </p:spTree>
    <p:extLst>
      <p:ext uri="{BB962C8B-B14F-4D97-AF65-F5344CB8AC3E}">
        <p14:creationId xmlns:p14="http://schemas.microsoft.com/office/powerpoint/2010/main" val="3799644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use a public package member from outside its package, you must do one of the following:</a:t>
            </a:r>
          </a:p>
          <a:p>
            <a:r>
              <a:rPr lang="en-US" sz="1200" b="0" i="0" kern="1200" dirty="0" smtClean="0">
                <a:solidFill>
                  <a:schemeClr val="tx1"/>
                </a:solidFill>
                <a:effectLst/>
                <a:latin typeface="+mn-lt"/>
                <a:ea typeface="+mn-ea"/>
                <a:cs typeface="+mn-cs"/>
              </a:rPr>
              <a:t>Refer to the member by its fully qualified name</a:t>
            </a:r>
          </a:p>
          <a:p>
            <a:r>
              <a:rPr lang="en-US" sz="1200" b="0" i="0" kern="1200" dirty="0" smtClean="0">
                <a:solidFill>
                  <a:schemeClr val="tx1"/>
                </a:solidFill>
                <a:effectLst/>
                <a:latin typeface="+mn-lt"/>
                <a:ea typeface="+mn-ea"/>
                <a:cs typeface="+mn-cs"/>
              </a:rPr>
              <a:t>Import the package member</a:t>
            </a:r>
          </a:p>
          <a:p>
            <a:r>
              <a:rPr lang="en-US" sz="1200" b="0" i="0" kern="1200" dirty="0" smtClean="0">
                <a:solidFill>
                  <a:schemeClr val="tx1"/>
                </a:solidFill>
                <a:effectLst/>
                <a:latin typeface="+mn-lt"/>
                <a:ea typeface="+mn-ea"/>
                <a:cs typeface="+mn-cs"/>
              </a:rPr>
              <a:t>Import the member's entire package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11</a:t>
            </a:fld>
            <a:endParaRPr lang="hu-HU"/>
          </a:p>
        </p:txBody>
      </p:sp>
    </p:spTree>
    <p:extLst>
      <p:ext uri="{BB962C8B-B14F-4D97-AF65-F5344CB8AC3E}">
        <p14:creationId xmlns:p14="http://schemas.microsoft.com/office/powerpoint/2010/main" val="1618992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use a public package member from outside its package, you must do one of the following:</a:t>
            </a:r>
          </a:p>
          <a:p>
            <a:r>
              <a:rPr lang="en-US" sz="1200" b="0" i="0" kern="1200" dirty="0" smtClean="0">
                <a:solidFill>
                  <a:schemeClr val="tx1"/>
                </a:solidFill>
                <a:effectLst/>
                <a:latin typeface="+mn-lt"/>
                <a:ea typeface="+mn-ea"/>
                <a:cs typeface="+mn-cs"/>
              </a:rPr>
              <a:t>Refer to the member by its fully qualified name</a:t>
            </a:r>
          </a:p>
          <a:p>
            <a:r>
              <a:rPr lang="en-US" sz="1200" b="0" i="0" kern="1200" dirty="0" smtClean="0">
                <a:solidFill>
                  <a:schemeClr val="tx1"/>
                </a:solidFill>
                <a:effectLst/>
                <a:latin typeface="+mn-lt"/>
                <a:ea typeface="+mn-ea"/>
                <a:cs typeface="+mn-cs"/>
              </a:rPr>
              <a:t>Import the package member</a:t>
            </a:r>
          </a:p>
          <a:p>
            <a:r>
              <a:rPr lang="en-US" sz="1200" b="0" i="0" kern="1200" dirty="0" smtClean="0">
                <a:solidFill>
                  <a:schemeClr val="tx1"/>
                </a:solidFill>
                <a:effectLst/>
                <a:latin typeface="+mn-lt"/>
                <a:ea typeface="+mn-ea"/>
                <a:cs typeface="+mn-cs"/>
              </a:rPr>
              <a:t>Import the member's entire package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4118017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use a public package member from outside its package, you must do one of the following:</a:t>
            </a:r>
          </a:p>
          <a:p>
            <a:r>
              <a:rPr lang="en-US" sz="1200" b="0" i="0" kern="1200" dirty="0" smtClean="0">
                <a:solidFill>
                  <a:schemeClr val="tx1"/>
                </a:solidFill>
                <a:effectLst/>
                <a:latin typeface="+mn-lt"/>
                <a:ea typeface="+mn-ea"/>
                <a:cs typeface="+mn-cs"/>
              </a:rPr>
              <a:t>Refer to the member by its fully qualified name</a:t>
            </a:r>
          </a:p>
          <a:p>
            <a:r>
              <a:rPr lang="en-US" sz="1200" b="0" i="0" kern="1200" dirty="0" smtClean="0">
                <a:solidFill>
                  <a:schemeClr val="tx1"/>
                </a:solidFill>
                <a:effectLst/>
                <a:latin typeface="+mn-lt"/>
                <a:ea typeface="+mn-ea"/>
                <a:cs typeface="+mn-cs"/>
              </a:rPr>
              <a:t>Import the package member</a:t>
            </a:r>
          </a:p>
          <a:p>
            <a:r>
              <a:rPr lang="en-US" sz="1200" b="0" i="0" kern="1200" dirty="0" smtClean="0">
                <a:solidFill>
                  <a:schemeClr val="tx1"/>
                </a:solidFill>
                <a:effectLst/>
                <a:latin typeface="+mn-lt"/>
                <a:ea typeface="+mn-ea"/>
                <a:cs typeface="+mn-cs"/>
              </a:rPr>
              <a:t>Import the member's entire package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13</a:t>
            </a:fld>
            <a:endParaRPr lang="hu-HU"/>
          </a:p>
        </p:txBody>
      </p:sp>
    </p:spTree>
    <p:extLst>
      <p:ext uri="{BB962C8B-B14F-4D97-AF65-F5344CB8AC3E}">
        <p14:creationId xmlns:p14="http://schemas.microsoft.com/office/powerpoint/2010/main" val="1532201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2351444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smtClean="0"/>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smtClean="0"/>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smtClean="0"/>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smtClean="0"/>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smtClean="0"/>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smtClean="0"/>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2023. 08. 08.</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smtClean="0"/>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smtClean="0"/>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2023. 08. 08.</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smtClean="0"/>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2023. 08. 08.</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2023. 08. 08.</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smtClean="0"/>
              <a:t>Mintaszöveg szerkesztése</a:t>
            </a:r>
          </a:p>
          <a:p>
            <a:pPr lvl="1"/>
            <a:r>
              <a:rPr lang="hu-HU" smtClean="0"/>
              <a:t>Második szint</a:t>
            </a:r>
          </a:p>
          <a:p>
            <a:pPr lvl="2"/>
            <a:r>
              <a:rPr lang="hu-HU" smtClean="0"/>
              <a:t>Harmadik szint</a:t>
            </a:r>
          </a:p>
          <a:p>
            <a:pPr lvl="3"/>
            <a:r>
              <a:rPr lang="hu-HU" smtClean="0"/>
              <a:t>Negyedik szint</a:t>
            </a:r>
          </a:p>
          <a:p>
            <a:pPr lvl="4"/>
            <a:r>
              <a:rPr lang="hu-HU" smtClean="0"/>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smtClean="0"/>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smtClean="0"/>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smtClean="0"/>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2023. 08. 08.</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smtClean="0"/>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smtClean="0"/>
              <a:t>Mintaszöveg szerkesztése</a:t>
            </a:r>
          </a:p>
          <a:p>
            <a:pPr lvl="1"/>
            <a:r>
              <a:rPr lang="hu-HU" dirty="0" smtClean="0"/>
              <a:t>Második szint</a:t>
            </a:r>
          </a:p>
          <a:p>
            <a:pPr lvl="2"/>
            <a:r>
              <a:rPr lang="hu-HU" dirty="0" smtClean="0"/>
              <a:t>Harmadik szint</a:t>
            </a:r>
          </a:p>
          <a:p>
            <a:pPr lvl="3"/>
            <a:r>
              <a:rPr lang="hu-HU" dirty="0" smtClean="0"/>
              <a:t>Negyedik szint</a:t>
            </a:r>
          </a:p>
          <a:p>
            <a:pPr lvl="4"/>
            <a:r>
              <a:rPr lang="hu-HU" dirty="0" smtClean="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2023. 08. 08.</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oracle.com/javase/8/docs/api/index.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a:bodyPr>
          <a:lstStyle/>
          <a:p>
            <a:r>
              <a:rPr lang="en-US" dirty="0"/>
              <a:t>A package is a namespace that organizes a set of related classes and interfaces</a:t>
            </a:r>
            <a:r>
              <a:rPr lang="en-US" dirty="0" smtClean="0"/>
              <a:t>.</a:t>
            </a:r>
            <a:endParaRPr lang="hu-HU" dirty="0" smtClean="0"/>
          </a:p>
          <a:p>
            <a:endParaRPr lang="hu-HU" dirty="0" smtClean="0"/>
          </a:p>
        </p:txBody>
      </p:sp>
    </p:spTree>
    <p:extLst>
      <p:ext uri="{BB962C8B-B14F-4D97-AF65-F5344CB8AC3E}">
        <p14:creationId xmlns:p14="http://schemas.microsoft.com/office/powerpoint/2010/main" val="251346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a:bodyPr>
          <a:lstStyle/>
          <a:p>
            <a:r>
              <a:rPr lang="en-US" dirty="0"/>
              <a:t>To </a:t>
            </a:r>
            <a:r>
              <a:rPr lang="en-US" b="1" dirty="0"/>
              <a:t>use a public package mem</a:t>
            </a:r>
            <a:r>
              <a:rPr lang="en-US" dirty="0"/>
              <a:t>ber from outside its package, you must do one of the following:</a:t>
            </a:r>
          </a:p>
          <a:p>
            <a:pPr marL="914400" lvl="1" indent="-457200">
              <a:buFont typeface="+mj-lt"/>
              <a:buAutoNum type="arabicPeriod"/>
            </a:pPr>
            <a:r>
              <a:rPr lang="en-US" dirty="0"/>
              <a:t>Refer to the member by its fully qualified name</a:t>
            </a:r>
          </a:p>
          <a:p>
            <a:pPr marL="914400" lvl="1" indent="-457200">
              <a:buFont typeface="+mj-lt"/>
              <a:buAutoNum type="arabicPeriod"/>
            </a:pPr>
            <a:r>
              <a:rPr lang="en-US" dirty="0"/>
              <a:t>Import the package member</a:t>
            </a:r>
          </a:p>
          <a:p>
            <a:pPr marL="914400" lvl="1" indent="-457200">
              <a:buFont typeface="+mj-lt"/>
              <a:buAutoNum type="arabicPeriod"/>
            </a:pPr>
            <a:r>
              <a:rPr lang="en-US" dirty="0"/>
              <a:t>Import the member's entire package</a:t>
            </a:r>
          </a:p>
          <a:p>
            <a:endParaRPr lang="hu-HU" b="1" dirty="0"/>
          </a:p>
        </p:txBody>
      </p:sp>
    </p:spTree>
    <p:extLst>
      <p:ext uri="{BB962C8B-B14F-4D97-AF65-F5344CB8AC3E}">
        <p14:creationId xmlns:p14="http://schemas.microsoft.com/office/powerpoint/2010/main" val="3042129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fontScale="70000" lnSpcReduction="20000"/>
          </a:bodyPr>
          <a:lstStyle/>
          <a:p>
            <a:pPr marL="0" indent="0">
              <a:buNone/>
            </a:pPr>
            <a:r>
              <a:rPr lang="en-US" dirty="0"/>
              <a:t>Refer to the member by its fully qualified name</a:t>
            </a:r>
            <a:endParaRPr lang="hu-HU" b="1" dirty="0"/>
          </a:p>
          <a:p>
            <a:pPr marL="0" indent="0">
              <a:buNone/>
            </a:pPr>
            <a:endParaRPr lang="hu-HU" b="1" dirty="0" smtClean="0"/>
          </a:p>
          <a:p>
            <a:pPr marL="0" indent="0">
              <a:buNone/>
            </a:pPr>
            <a:r>
              <a:rPr lang="hu-HU" b="1" dirty="0" err="1"/>
              <a:t>package</a:t>
            </a:r>
            <a:r>
              <a:rPr lang="hu-HU" dirty="0"/>
              <a:t> </a:t>
            </a:r>
            <a:r>
              <a:rPr lang="hu-HU" dirty="0" err="1"/>
              <a:t>hu.unideb.inf.pack_circle_use</a:t>
            </a:r>
            <a:r>
              <a:rPr lang="hu-HU" dirty="0"/>
              <a:t>;</a:t>
            </a:r>
          </a:p>
          <a:p>
            <a:pPr marL="0" indent="0">
              <a:buNone/>
            </a:pPr>
            <a:endParaRPr lang="hu-HU" b="1" dirty="0" smtClean="0"/>
          </a:p>
          <a:p>
            <a:pPr marL="0" indent="0">
              <a:buNone/>
            </a:pPr>
            <a:r>
              <a:rPr lang="hu-HU" b="1" dirty="0" err="1" smtClean="0"/>
              <a:t>public</a:t>
            </a:r>
            <a:r>
              <a:rPr lang="hu-HU" dirty="0" smtClean="0"/>
              <a:t> </a:t>
            </a:r>
            <a:r>
              <a:rPr lang="hu-HU" b="1" dirty="0" err="1"/>
              <a:t>class</a:t>
            </a:r>
            <a:r>
              <a:rPr lang="hu-HU" dirty="0"/>
              <a:t> Runner1 {</a:t>
            </a:r>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hu.unideb.inf.pack_circle.Circle</a:t>
            </a:r>
            <a:r>
              <a:rPr lang="hu-HU" dirty="0" smtClean="0"/>
              <a:t> </a:t>
            </a:r>
            <a:r>
              <a:rPr lang="hu-HU" dirty="0"/>
              <a:t>c</a:t>
            </a:r>
            <a:r>
              <a:rPr lang="hu-HU" dirty="0" smtClean="0"/>
              <a:t>=</a:t>
            </a:r>
          </a:p>
          <a:p>
            <a:pPr marL="0" indent="0">
              <a:buNone/>
            </a:pPr>
            <a:r>
              <a:rPr lang="hu-HU" b="1" dirty="0"/>
              <a:t> </a:t>
            </a:r>
            <a:r>
              <a:rPr lang="hu-HU" b="1" dirty="0" smtClean="0"/>
              <a:t>       </a:t>
            </a:r>
            <a:r>
              <a:rPr lang="hu-HU" b="1" dirty="0" err="1" smtClean="0"/>
              <a:t>new</a:t>
            </a:r>
            <a:r>
              <a:rPr lang="hu-HU" dirty="0" smtClean="0"/>
              <a:t> </a:t>
            </a:r>
            <a:r>
              <a:rPr lang="hu-HU" dirty="0" err="1"/>
              <a:t>hu.unideb.inf.pack_circle.Circle</a:t>
            </a:r>
            <a:r>
              <a:rPr lang="hu-HU" dirty="0"/>
              <a:t>(5);</a:t>
            </a:r>
          </a:p>
          <a:p>
            <a:pPr marL="0" indent="0">
              <a:buNone/>
            </a:pPr>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c.getArea</a:t>
            </a:r>
            <a:r>
              <a:rPr lang="hu-HU" dirty="0"/>
              <a:t>());</a:t>
            </a:r>
          </a:p>
          <a:p>
            <a:pPr marL="0" indent="0">
              <a:buNone/>
            </a:pPr>
            <a:r>
              <a:rPr lang="hu-HU" dirty="0" smtClean="0"/>
              <a:t>  }</a:t>
            </a:r>
            <a:endParaRPr lang="hu-HU" dirty="0"/>
          </a:p>
          <a:p>
            <a:pPr marL="0" indent="0">
              <a:buNone/>
            </a:pPr>
            <a:r>
              <a:rPr lang="hu-HU" dirty="0" smtClean="0"/>
              <a:t>}</a:t>
            </a:r>
            <a:endParaRPr lang="hu-HU" dirty="0"/>
          </a:p>
          <a:p>
            <a:pPr marL="0" indent="0">
              <a:buNone/>
            </a:pPr>
            <a:r>
              <a:rPr lang="hu-HU" dirty="0"/>
              <a:t/>
            </a:r>
            <a:br>
              <a:rPr lang="hu-HU" dirty="0"/>
            </a:br>
            <a:endParaRPr lang="hu-HU" dirty="0"/>
          </a:p>
          <a:p>
            <a:pPr marL="0" indent="0">
              <a:buNone/>
            </a:pPr>
            <a:r>
              <a:rPr lang="hu-HU" dirty="0"/>
              <a:t/>
            </a:r>
            <a:br>
              <a:rPr lang="hu-HU" dirty="0"/>
            </a:br>
            <a:endParaRPr lang="hu-HU" dirty="0"/>
          </a:p>
          <a:p>
            <a:endParaRPr lang="hu-HU" b="1" dirty="0"/>
          </a:p>
        </p:txBody>
      </p:sp>
    </p:spTree>
    <p:extLst>
      <p:ext uri="{BB962C8B-B14F-4D97-AF65-F5344CB8AC3E}">
        <p14:creationId xmlns:p14="http://schemas.microsoft.com/office/powerpoint/2010/main" val="5187699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fontScale="77500" lnSpcReduction="20000"/>
          </a:bodyPr>
          <a:lstStyle/>
          <a:p>
            <a:pPr marL="0" indent="0">
              <a:buNone/>
            </a:pPr>
            <a:r>
              <a:rPr lang="en-US" dirty="0"/>
              <a:t>Import the package </a:t>
            </a:r>
            <a:r>
              <a:rPr lang="en-US" dirty="0" smtClean="0"/>
              <a:t>member</a:t>
            </a:r>
            <a:endParaRPr lang="hu-HU" dirty="0" smtClean="0"/>
          </a:p>
          <a:p>
            <a:pPr marL="0" indent="0">
              <a:buNone/>
            </a:pPr>
            <a:endParaRPr lang="hu-HU" b="1" dirty="0"/>
          </a:p>
          <a:p>
            <a:pPr marL="0" indent="0">
              <a:buNone/>
            </a:pPr>
            <a:endParaRPr lang="hu-HU" b="1" dirty="0" smtClean="0"/>
          </a:p>
          <a:p>
            <a:pPr marL="0" indent="0">
              <a:buNone/>
            </a:pPr>
            <a:r>
              <a:rPr lang="hu-HU" b="1" dirty="0" err="1"/>
              <a:t>package</a:t>
            </a:r>
            <a:r>
              <a:rPr lang="hu-HU" dirty="0"/>
              <a:t> </a:t>
            </a:r>
            <a:r>
              <a:rPr lang="hu-HU" dirty="0" err="1"/>
              <a:t>hu.unideb.inf.pack_circle_use</a:t>
            </a:r>
            <a:r>
              <a:rPr lang="hu-HU" dirty="0"/>
              <a:t>;</a:t>
            </a:r>
          </a:p>
          <a:p>
            <a:pPr marL="0" indent="0">
              <a:buNone/>
            </a:pPr>
            <a:r>
              <a:rPr lang="hu-HU" b="1" dirty="0"/>
              <a:t>import</a:t>
            </a:r>
            <a:r>
              <a:rPr lang="hu-HU" dirty="0"/>
              <a:t> </a:t>
            </a:r>
            <a:r>
              <a:rPr lang="hu-HU" dirty="0" err="1"/>
              <a:t>hu.unideb.inf.pack_circle.Circle</a:t>
            </a:r>
            <a:r>
              <a:rPr lang="hu-HU" dirty="0"/>
              <a:t>;</a:t>
            </a:r>
          </a:p>
          <a:p>
            <a:pPr marL="0" indent="0">
              <a:buNone/>
            </a:pPr>
            <a:endParaRPr lang="hu-HU" dirty="0"/>
          </a:p>
          <a:p>
            <a:pPr marL="0" indent="0">
              <a:buNone/>
            </a:pPr>
            <a:r>
              <a:rPr lang="hu-HU" b="1" dirty="0" err="1"/>
              <a:t>public</a:t>
            </a:r>
            <a:r>
              <a:rPr lang="hu-HU" dirty="0"/>
              <a:t> </a:t>
            </a:r>
            <a:r>
              <a:rPr lang="hu-HU" b="1" dirty="0" err="1"/>
              <a:t>class</a:t>
            </a:r>
            <a:r>
              <a:rPr lang="hu-HU" dirty="0"/>
              <a:t> Runner1 {</a:t>
            </a:r>
          </a:p>
          <a:p>
            <a:pPr marL="0" indent="0">
              <a:buNone/>
            </a:pPr>
            <a:r>
              <a:rPr lang="hu-HU"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Circle</a:t>
            </a:r>
            <a:r>
              <a:rPr lang="hu-HU" dirty="0" smtClean="0"/>
              <a:t> </a:t>
            </a:r>
            <a:r>
              <a:rPr lang="hu-HU" dirty="0"/>
              <a:t>c=</a:t>
            </a:r>
            <a:r>
              <a:rPr lang="hu-HU" b="1" dirty="0" err="1"/>
              <a:t>new</a:t>
            </a:r>
            <a:r>
              <a:rPr lang="hu-HU" dirty="0"/>
              <a:t> </a:t>
            </a:r>
            <a:r>
              <a:rPr lang="hu-HU" dirty="0" err="1"/>
              <a:t>Circle</a:t>
            </a:r>
            <a:r>
              <a:rPr lang="hu-HU" dirty="0"/>
              <a:t>(5);</a:t>
            </a:r>
          </a:p>
          <a:p>
            <a:pPr marL="0" indent="0">
              <a:buNone/>
            </a:pPr>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c.getArea</a:t>
            </a:r>
            <a:r>
              <a:rPr lang="hu-HU" dirty="0"/>
              <a:t>());</a:t>
            </a:r>
          </a:p>
          <a:p>
            <a:pPr marL="0" indent="0">
              <a:buNone/>
            </a:pPr>
            <a:r>
              <a:rPr lang="hu-HU" dirty="0" smtClean="0"/>
              <a:t>  }</a:t>
            </a:r>
            <a:endParaRPr lang="hu-HU" dirty="0"/>
          </a:p>
          <a:p>
            <a:pPr marL="0" indent="0">
              <a:buNone/>
            </a:pPr>
            <a:r>
              <a:rPr lang="hu-HU" dirty="0" smtClean="0"/>
              <a:t>}</a:t>
            </a:r>
            <a:endParaRPr lang="hu-HU" dirty="0"/>
          </a:p>
          <a:p>
            <a:pPr marL="0" indent="0">
              <a:buNone/>
            </a:pPr>
            <a:r>
              <a:rPr lang="hu-HU" dirty="0"/>
              <a:t/>
            </a:r>
            <a:br>
              <a:rPr lang="hu-HU" dirty="0"/>
            </a:br>
            <a:endParaRPr lang="hu-HU" dirty="0"/>
          </a:p>
          <a:p>
            <a:endParaRPr lang="hu-HU" b="1" dirty="0"/>
          </a:p>
        </p:txBody>
      </p:sp>
    </p:spTree>
    <p:extLst>
      <p:ext uri="{BB962C8B-B14F-4D97-AF65-F5344CB8AC3E}">
        <p14:creationId xmlns:p14="http://schemas.microsoft.com/office/powerpoint/2010/main" val="7450964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fontScale="85000" lnSpcReduction="20000"/>
          </a:bodyPr>
          <a:lstStyle/>
          <a:p>
            <a:pPr marL="0" indent="0">
              <a:buNone/>
            </a:pPr>
            <a:r>
              <a:rPr lang="en-US" dirty="0"/>
              <a:t>Import the member's entire package</a:t>
            </a:r>
          </a:p>
          <a:p>
            <a:pPr marL="0" indent="0">
              <a:buNone/>
            </a:pPr>
            <a:endParaRPr lang="hu-HU" b="1" dirty="0" smtClean="0"/>
          </a:p>
          <a:p>
            <a:pPr marL="0" indent="0">
              <a:buNone/>
            </a:pPr>
            <a:r>
              <a:rPr lang="hu-HU" b="1" dirty="0" err="1" smtClean="0"/>
              <a:t>package</a:t>
            </a:r>
            <a:r>
              <a:rPr lang="hu-HU" dirty="0" smtClean="0"/>
              <a:t> </a:t>
            </a:r>
            <a:r>
              <a:rPr lang="hu-HU" dirty="0" err="1"/>
              <a:t>hu.unideb.inf.pack_circle_use</a:t>
            </a:r>
            <a:r>
              <a:rPr lang="hu-HU" dirty="0"/>
              <a:t>;</a:t>
            </a:r>
          </a:p>
          <a:p>
            <a:pPr marL="0" indent="0">
              <a:buNone/>
            </a:pPr>
            <a:r>
              <a:rPr lang="hu-HU" b="1" dirty="0"/>
              <a:t>import</a:t>
            </a:r>
            <a:r>
              <a:rPr lang="hu-HU" dirty="0"/>
              <a:t> </a:t>
            </a:r>
            <a:r>
              <a:rPr lang="hu-HU" dirty="0" err="1"/>
              <a:t>hu.unideb.inf.pack_circle</a:t>
            </a:r>
            <a:r>
              <a:rPr lang="hu-HU" dirty="0"/>
              <a:t>.*;</a:t>
            </a:r>
          </a:p>
          <a:p>
            <a:pPr marL="0" indent="0">
              <a:buNone/>
            </a:pPr>
            <a:endParaRPr lang="hu-HU" dirty="0"/>
          </a:p>
          <a:p>
            <a:pPr marL="0" indent="0">
              <a:buNone/>
            </a:pPr>
            <a:r>
              <a:rPr lang="hu-HU" b="1" dirty="0" err="1"/>
              <a:t>public</a:t>
            </a:r>
            <a:r>
              <a:rPr lang="hu-HU" dirty="0"/>
              <a:t> </a:t>
            </a:r>
            <a:r>
              <a:rPr lang="hu-HU" b="1" dirty="0" err="1"/>
              <a:t>class</a:t>
            </a:r>
            <a:r>
              <a:rPr lang="hu-HU" dirty="0"/>
              <a:t> Runner1 {</a:t>
            </a:r>
          </a:p>
          <a:p>
            <a:pPr marL="0" indent="0">
              <a:buNone/>
            </a:pPr>
            <a:endParaRPr lang="hu-HU" dirty="0"/>
          </a:p>
          <a:p>
            <a:pPr marL="0" indent="0">
              <a:buNone/>
            </a:pPr>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smtClean="0"/>
              <a:t>    </a:t>
            </a:r>
            <a:r>
              <a:rPr lang="hu-HU" dirty="0" err="1" smtClean="0"/>
              <a:t>Circle</a:t>
            </a:r>
            <a:r>
              <a:rPr lang="hu-HU" dirty="0" smtClean="0"/>
              <a:t> </a:t>
            </a:r>
            <a:r>
              <a:rPr lang="hu-HU" dirty="0"/>
              <a:t>c=</a:t>
            </a:r>
            <a:r>
              <a:rPr lang="hu-HU" b="1" dirty="0" err="1"/>
              <a:t>new</a:t>
            </a:r>
            <a:r>
              <a:rPr lang="hu-HU" dirty="0"/>
              <a:t> </a:t>
            </a:r>
            <a:r>
              <a:rPr lang="hu-HU" dirty="0" err="1"/>
              <a:t>Circle</a:t>
            </a:r>
            <a:r>
              <a:rPr lang="hu-HU" dirty="0"/>
              <a:t>(5);</a:t>
            </a:r>
          </a:p>
          <a:p>
            <a:pPr marL="0" indent="0">
              <a:buNone/>
            </a:pPr>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c.getArea</a:t>
            </a:r>
            <a:r>
              <a:rPr lang="hu-HU" dirty="0"/>
              <a:t>());</a:t>
            </a:r>
          </a:p>
          <a:p>
            <a:pPr marL="0" indent="0">
              <a:buNone/>
            </a:pPr>
            <a:r>
              <a:rPr lang="hu-HU" dirty="0" smtClean="0"/>
              <a:t>  }</a:t>
            </a:r>
            <a:endParaRPr lang="hu-HU" dirty="0"/>
          </a:p>
          <a:p>
            <a:pPr marL="0" indent="0">
              <a:buNone/>
            </a:pPr>
            <a:r>
              <a:rPr lang="hu-HU" dirty="0" smtClean="0"/>
              <a:t>}</a:t>
            </a:r>
            <a:endParaRPr lang="hu-HU" dirty="0"/>
          </a:p>
          <a:p>
            <a:endParaRPr lang="hu-HU" b="1" dirty="0"/>
          </a:p>
        </p:txBody>
      </p:sp>
    </p:spTree>
    <p:extLst>
      <p:ext uri="{BB962C8B-B14F-4D97-AF65-F5344CB8AC3E}">
        <p14:creationId xmlns:p14="http://schemas.microsoft.com/office/powerpoint/2010/main" val="24730407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a:bodyPr>
          <a:lstStyle/>
          <a:p>
            <a:r>
              <a:rPr lang="en-US" dirty="0"/>
              <a:t>The Java platform provides an enormous class library (a set of packages) suitable for use in your own applications</a:t>
            </a:r>
            <a:r>
              <a:rPr lang="en-US" dirty="0" smtClean="0"/>
              <a:t>.</a:t>
            </a:r>
            <a:endParaRPr lang="hu-HU" dirty="0" smtClean="0"/>
          </a:p>
          <a:p>
            <a:r>
              <a:rPr lang="hu-HU" dirty="0">
                <a:hlinkClick r:id="rId3"/>
              </a:rPr>
              <a:t>https://</a:t>
            </a:r>
            <a:r>
              <a:rPr lang="hu-HU" dirty="0" smtClean="0">
                <a:hlinkClick r:id="rId3"/>
              </a:rPr>
              <a:t>docs.oracle.com/javase/8/docs/api/index.html</a:t>
            </a:r>
            <a:endParaRPr lang="hu-HU" dirty="0" smtClean="0"/>
          </a:p>
          <a:p>
            <a:r>
              <a:rPr lang="en-US" dirty="0"/>
              <a:t>The </a:t>
            </a:r>
            <a:r>
              <a:rPr lang="en-US" dirty="0">
                <a:hlinkClick r:id="rId3"/>
              </a:rPr>
              <a:t>Java Platform API Specification</a:t>
            </a:r>
            <a:r>
              <a:rPr lang="en-US" dirty="0"/>
              <a:t> </a:t>
            </a:r>
            <a:r>
              <a:rPr lang="en-US" dirty="0" smtClean="0"/>
              <a:t>contains </a:t>
            </a:r>
            <a:r>
              <a:rPr lang="en-US" dirty="0"/>
              <a:t>the complete listing for all packages, interfaces, classes, fields, and methods supplied by the Java SE platform</a:t>
            </a:r>
            <a:r>
              <a:rPr lang="en-US" dirty="0" smtClean="0"/>
              <a:t>.</a:t>
            </a:r>
            <a:endParaRPr lang="hu-HU" dirty="0" smtClean="0"/>
          </a:p>
          <a:p>
            <a:r>
              <a:rPr lang="en-US" dirty="0"/>
              <a:t>Packages in the Java language itself begin with java. or </a:t>
            </a:r>
            <a:r>
              <a:rPr lang="en-US" dirty="0" err="1"/>
              <a:t>javax</a:t>
            </a:r>
            <a:r>
              <a:rPr lang="en-US" dirty="0"/>
              <a:t>.</a:t>
            </a:r>
            <a:endParaRPr lang="hu-HU" dirty="0" smtClean="0"/>
          </a:p>
          <a:p>
            <a:endParaRPr lang="hu-HU" dirty="0" smtClean="0"/>
          </a:p>
        </p:txBody>
      </p:sp>
    </p:spTree>
    <p:extLst>
      <p:ext uri="{BB962C8B-B14F-4D97-AF65-F5344CB8AC3E}">
        <p14:creationId xmlns:p14="http://schemas.microsoft.com/office/powerpoint/2010/main" val="2311118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Pl. Java </a:t>
            </a:r>
            <a:r>
              <a:rPr lang="hu-HU" dirty="0" err="1" smtClean="0"/>
              <a:t>Api</a:t>
            </a:r>
            <a:r>
              <a:rPr lang="hu-HU" dirty="0" smtClean="0"/>
              <a:t> használatára</a:t>
            </a:r>
            <a:endParaRPr lang="hu-HU" dirty="0"/>
          </a:p>
        </p:txBody>
      </p:sp>
      <p:sp>
        <p:nvSpPr>
          <p:cNvPr id="3" name="Tartalom helye 2"/>
          <p:cNvSpPr>
            <a:spLocks noGrp="1"/>
          </p:cNvSpPr>
          <p:nvPr>
            <p:ph idx="1"/>
          </p:nvPr>
        </p:nvSpPr>
        <p:spPr/>
        <p:txBody>
          <a:bodyPr/>
          <a:lstStyle/>
          <a:p>
            <a:pPr marL="0" indent="0">
              <a:buNone/>
            </a:pPr>
            <a:r>
              <a:rPr lang="hu-HU" b="1" dirty="0"/>
              <a:t>import</a:t>
            </a:r>
            <a:r>
              <a:rPr lang="hu-HU" dirty="0"/>
              <a:t> </a:t>
            </a:r>
            <a:r>
              <a:rPr lang="hu-HU" dirty="0" err="1"/>
              <a:t>java.io.Console</a:t>
            </a:r>
            <a:r>
              <a:rPr lang="hu-HU" dirty="0"/>
              <a:t>;</a:t>
            </a:r>
          </a:p>
          <a:p>
            <a:pPr marL="0" indent="0">
              <a:buNone/>
            </a:pPr>
            <a:r>
              <a:rPr lang="hu-HU" dirty="0"/>
              <a:t/>
            </a:r>
            <a:br>
              <a:rPr lang="hu-HU" dirty="0"/>
            </a:br>
            <a:r>
              <a:rPr lang="hu-HU" b="1" dirty="0" err="1"/>
              <a:t>public</a:t>
            </a:r>
            <a:r>
              <a:rPr lang="hu-HU" dirty="0"/>
              <a:t> </a:t>
            </a:r>
            <a:r>
              <a:rPr lang="hu-HU" b="1" dirty="0" err="1"/>
              <a:t>class</a:t>
            </a:r>
            <a:r>
              <a:rPr lang="hu-HU" dirty="0"/>
              <a:t> </a:t>
            </a:r>
            <a:r>
              <a:rPr lang="hu-HU" dirty="0" err="1"/>
              <a:t>ReadIn</a:t>
            </a:r>
            <a:r>
              <a:rPr lang="hu-HU" dirty="0"/>
              <a:t> {</a:t>
            </a:r>
          </a:p>
          <a:p>
            <a:pPr marL="0" indent="0">
              <a:buNone/>
            </a:pPr>
            <a:r>
              <a:rPr lang="hu-HU" b="1" dirty="0"/>
              <a:t>  </a:t>
            </a:r>
            <a:r>
              <a:rPr lang="hu-HU" b="1" dirty="0" err="1"/>
              <a:t>public</a:t>
            </a:r>
            <a:r>
              <a:rPr lang="hu-HU" dirty="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pPr marL="0" indent="0">
              <a:buNone/>
            </a:pPr>
            <a:r>
              <a:rPr lang="hu-HU" dirty="0"/>
              <a:t>    </a:t>
            </a:r>
            <a:r>
              <a:rPr lang="hu-HU" dirty="0" err="1"/>
              <a:t>Console</a:t>
            </a:r>
            <a:r>
              <a:rPr lang="hu-HU" dirty="0"/>
              <a:t> c=</a:t>
            </a:r>
            <a:r>
              <a:rPr lang="hu-HU" dirty="0" err="1"/>
              <a:t>System.</a:t>
            </a:r>
            <a:r>
              <a:rPr lang="hu-HU" i="1" dirty="0" err="1"/>
              <a:t>console</a:t>
            </a:r>
            <a:r>
              <a:rPr lang="hu-HU" dirty="0"/>
              <a:t>();</a:t>
            </a:r>
          </a:p>
          <a:p>
            <a:pPr marL="0" indent="0">
              <a:buNone/>
            </a:pPr>
            <a:r>
              <a:rPr lang="hu-HU" dirty="0"/>
              <a:t>    </a:t>
            </a:r>
            <a:r>
              <a:rPr lang="hu-HU" dirty="0" err="1"/>
              <a:t>System.</a:t>
            </a:r>
            <a:r>
              <a:rPr lang="hu-HU" b="1" i="1" dirty="0" err="1"/>
              <a:t>out</a:t>
            </a:r>
            <a:r>
              <a:rPr lang="hu-HU" dirty="0" err="1"/>
              <a:t>.print</a:t>
            </a:r>
            <a:r>
              <a:rPr lang="hu-HU" dirty="0"/>
              <a:t>("Kérek egy </a:t>
            </a:r>
            <a:r>
              <a:rPr lang="hu-HU" dirty="0" err="1"/>
              <a:t>sztringet</a:t>
            </a:r>
            <a:r>
              <a:rPr lang="hu-HU" dirty="0"/>
              <a:t>:");</a:t>
            </a:r>
          </a:p>
          <a:p>
            <a:pPr marL="0" indent="0">
              <a:buNone/>
            </a:pPr>
            <a:r>
              <a:rPr lang="hu-HU" dirty="0"/>
              <a:t>    </a:t>
            </a:r>
            <a:r>
              <a:rPr lang="hu-HU" dirty="0" err="1"/>
              <a:t>String</a:t>
            </a:r>
            <a:r>
              <a:rPr lang="hu-HU" dirty="0"/>
              <a:t> v=</a:t>
            </a:r>
            <a:r>
              <a:rPr lang="hu-HU" dirty="0" err="1"/>
              <a:t>c.readLine</a:t>
            </a:r>
            <a:r>
              <a:rPr lang="hu-HU" dirty="0"/>
              <a:t>();</a:t>
            </a:r>
          </a:p>
          <a:p>
            <a:pPr marL="0" indent="0">
              <a:buNone/>
            </a:pPr>
            <a:r>
              <a:rPr lang="hu-HU" dirty="0"/>
              <a:t>    </a:t>
            </a:r>
            <a:r>
              <a:rPr lang="hu-HU" dirty="0" err="1"/>
              <a:t>System.</a:t>
            </a:r>
            <a:r>
              <a:rPr lang="hu-HU" b="1" i="1" dirty="0" err="1"/>
              <a:t>out</a:t>
            </a:r>
            <a:r>
              <a:rPr lang="hu-HU" dirty="0" err="1"/>
              <a:t>.println</a:t>
            </a:r>
            <a:r>
              <a:rPr lang="hu-HU" dirty="0"/>
              <a:t>("Ez volt:"+v);</a:t>
            </a:r>
          </a:p>
          <a:p>
            <a:pPr marL="0" indent="0">
              <a:buNone/>
            </a:pPr>
            <a:r>
              <a:rPr lang="hu-HU" dirty="0"/>
              <a:t>  }</a:t>
            </a:r>
          </a:p>
          <a:p>
            <a:pPr marL="0" indent="0">
              <a:buNone/>
            </a:pPr>
            <a:r>
              <a:rPr lang="hu-HU" dirty="0"/>
              <a:t>}</a:t>
            </a:r>
          </a:p>
        </p:txBody>
      </p:sp>
    </p:spTree>
    <p:extLst>
      <p:ext uri="{BB962C8B-B14F-4D97-AF65-F5344CB8AC3E}">
        <p14:creationId xmlns:p14="http://schemas.microsoft.com/office/powerpoint/2010/main" val="2168550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fontScale="92500" lnSpcReduction="20000"/>
          </a:bodyPr>
          <a:lstStyle/>
          <a:p>
            <a:r>
              <a:rPr lang="hu-HU" dirty="0" smtClean="0"/>
              <a:t>T</a:t>
            </a:r>
            <a:r>
              <a:rPr lang="en-US" dirty="0" smtClean="0"/>
              <a:t>o </a:t>
            </a:r>
            <a:r>
              <a:rPr lang="en-US" dirty="0"/>
              <a:t>create a package, you choose a name for the package </a:t>
            </a:r>
            <a:r>
              <a:rPr lang="hu-HU" dirty="0" smtClean="0"/>
              <a:t>(</a:t>
            </a:r>
            <a:r>
              <a:rPr lang="hu-HU" dirty="0" err="1" smtClean="0"/>
              <a:t>lower</a:t>
            </a:r>
            <a:r>
              <a:rPr lang="hu-HU" dirty="0" smtClean="0"/>
              <a:t> </a:t>
            </a:r>
            <a:r>
              <a:rPr lang="hu-HU" dirty="0" err="1" smtClean="0"/>
              <a:t>case</a:t>
            </a:r>
            <a:r>
              <a:rPr lang="hu-HU" dirty="0" smtClean="0"/>
              <a:t>) </a:t>
            </a:r>
            <a:r>
              <a:rPr lang="en-US" dirty="0" smtClean="0"/>
              <a:t>and </a:t>
            </a:r>
            <a:r>
              <a:rPr lang="en-US" dirty="0"/>
              <a:t>put a package statement with that name at the top of </a:t>
            </a:r>
            <a:r>
              <a:rPr lang="en-US" i="1" dirty="0"/>
              <a:t>every source file</a:t>
            </a:r>
            <a:r>
              <a:rPr lang="en-US" dirty="0"/>
              <a:t> that contains the types (classes, interfaces, enumerations, and annotation types) that you want to include in the package.</a:t>
            </a:r>
          </a:p>
          <a:p>
            <a:r>
              <a:rPr lang="en-US" dirty="0"/>
              <a:t>The package statement (for example, package graphics;) must be the first line in the source file. There can be only one package statement in each source file, and it applies to all </a:t>
            </a:r>
            <a:r>
              <a:rPr lang="en-US" dirty="0" smtClean="0"/>
              <a:t>types</a:t>
            </a:r>
            <a:r>
              <a:rPr lang="hu-HU" dirty="0" smtClean="0"/>
              <a:t> (</a:t>
            </a:r>
            <a:r>
              <a:rPr lang="hu-HU" dirty="0" err="1" smtClean="0"/>
              <a:t>classes</a:t>
            </a:r>
            <a:r>
              <a:rPr lang="hu-HU" dirty="0" smtClean="0"/>
              <a:t>, </a:t>
            </a:r>
            <a:r>
              <a:rPr lang="hu-HU" dirty="0" err="1" smtClean="0"/>
              <a:t>interfaces</a:t>
            </a:r>
            <a:r>
              <a:rPr lang="hu-HU" dirty="0" smtClean="0"/>
              <a:t>)</a:t>
            </a:r>
            <a:r>
              <a:rPr lang="en-US" dirty="0" smtClean="0"/>
              <a:t> </a:t>
            </a:r>
            <a:r>
              <a:rPr lang="en-US" dirty="0"/>
              <a:t>in the file</a:t>
            </a:r>
            <a:r>
              <a:rPr lang="en-US" dirty="0" smtClean="0"/>
              <a:t>.</a:t>
            </a:r>
            <a:endParaRPr lang="hu-HU" dirty="0" smtClean="0"/>
          </a:p>
          <a:p>
            <a:r>
              <a:rPr lang="en-US" dirty="0"/>
              <a:t>If you do not use a package statement, your type ends up in an unnamed package. Generally speaking, an unnamed package is only for small or temporary applications or when you are just beginning the development process. Otherwise, classes and interfaces belong in named packages</a:t>
            </a:r>
            <a:r>
              <a:rPr lang="en-US" dirty="0" smtClean="0"/>
              <a:t>.</a:t>
            </a:r>
            <a:endParaRPr lang="hu-HU" dirty="0" smtClean="0"/>
          </a:p>
          <a:p>
            <a:endParaRPr lang="en-US" dirty="0"/>
          </a:p>
          <a:p>
            <a:endParaRPr lang="hu-HU" dirty="0"/>
          </a:p>
          <a:p>
            <a:endParaRPr lang="hu-HU" dirty="0" smtClean="0"/>
          </a:p>
        </p:txBody>
      </p:sp>
    </p:spTree>
    <p:extLst>
      <p:ext uri="{BB962C8B-B14F-4D97-AF65-F5344CB8AC3E}">
        <p14:creationId xmlns:p14="http://schemas.microsoft.com/office/powerpoint/2010/main" val="102349190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a:bodyPr>
          <a:lstStyle/>
          <a:p>
            <a:r>
              <a:rPr lang="en-US" dirty="0"/>
              <a:t>Companies use their reversed Internet domain name to begin their package names—for example, </a:t>
            </a:r>
            <a:r>
              <a:rPr lang="en-US" dirty="0" err="1"/>
              <a:t>com.example.mypackage</a:t>
            </a:r>
            <a:r>
              <a:rPr lang="en-US" dirty="0"/>
              <a:t> for a package named </a:t>
            </a:r>
            <a:r>
              <a:rPr lang="en-US" dirty="0" err="1"/>
              <a:t>mypackage</a:t>
            </a:r>
            <a:r>
              <a:rPr lang="en-US" dirty="0"/>
              <a:t> created by a programmer at example.com.</a:t>
            </a:r>
            <a:endParaRPr lang="hu-HU" dirty="0"/>
          </a:p>
          <a:p>
            <a:r>
              <a:rPr lang="hu-HU" dirty="0" smtClean="0"/>
              <a:t>(</a:t>
            </a:r>
            <a:r>
              <a:rPr lang="hu-HU" dirty="0" err="1" smtClean="0"/>
              <a:t>hu.unideb.inf.mypackage</a:t>
            </a:r>
            <a:r>
              <a:rPr lang="hu-HU" dirty="0" smtClean="0"/>
              <a:t>)</a:t>
            </a:r>
            <a:endParaRPr lang="en-US" dirty="0"/>
          </a:p>
          <a:p>
            <a:endParaRPr lang="hu-HU" dirty="0"/>
          </a:p>
          <a:p>
            <a:endParaRPr lang="hu-HU" dirty="0" smtClean="0"/>
          </a:p>
        </p:txBody>
      </p:sp>
    </p:spTree>
    <p:extLst>
      <p:ext uri="{BB962C8B-B14F-4D97-AF65-F5344CB8AC3E}">
        <p14:creationId xmlns:p14="http://schemas.microsoft.com/office/powerpoint/2010/main" val="88538175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a:xfrm>
            <a:off x="628650" y="1228165"/>
            <a:ext cx="3386759" cy="4948798"/>
          </a:xfrm>
        </p:spPr>
        <p:txBody>
          <a:bodyPr>
            <a:normAutofit fontScale="55000" lnSpcReduction="20000"/>
          </a:bodyPr>
          <a:lstStyle/>
          <a:p>
            <a:pPr marL="0" indent="0">
              <a:buNone/>
            </a:pPr>
            <a:r>
              <a:rPr lang="hu-HU" b="1" dirty="0" err="1"/>
              <a:t>package</a:t>
            </a:r>
            <a:r>
              <a:rPr lang="hu-HU" dirty="0"/>
              <a:t> </a:t>
            </a:r>
            <a:r>
              <a:rPr lang="hu-HU" dirty="0" err="1" smtClean="0"/>
              <a:t>hu.unideb.inf.pack_circle</a:t>
            </a:r>
            <a:r>
              <a:rPr lang="hu-HU" dirty="0" smtClean="0"/>
              <a:t>;</a:t>
            </a:r>
            <a:endParaRPr lang="hu-HU" dirty="0"/>
          </a:p>
          <a:p>
            <a:pPr marL="0" indent="0">
              <a:buNone/>
            </a:pPr>
            <a:r>
              <a:rPr lang="hu-HU" b="1" dirty="0" err="1"/>
              <a:t>public</a:t>
            </a:r>
            <a:r>
              <a:rPr lang="hu-HU" dirty="0"/>
              <a:t> </a:t>
            </a:r>
            <a:r>
              <a:rPr lang="hu-HU" b="1" dirty="0" err="1"/>
              <a:t>class</a:t>
            </a:r>
            <a:r>
              <a:rPr lang="hu-HU" dirty="0"/>
              <a:t> </a:t>
            </a:r>
            <a:r>
              <a:rPr lang="hu-HU" dirty="0" err="1"/>
              <a:t>Circle</a:t>
            </a:r>
            <a:r>
              <a:rPr lang="hu-HU" dirty="0"/>
              <a:t> {</a:t>
            </a:r>
          </a:p>
          <a:p>
            <a:pPr marL="0" indent="0">
              <a:buNone/>
            </a:pPr>
            <a:r>
              <a:rPr lang="hu-HU" b="1" dirty="0" smtClean="0"/>
              <a:t>  </a:t>
            </a:r>
            <a:r>
              <a:rPr lang="hu-HU" b="1" dirty="0" err="1" smtClean="0"/>
              <a:t>double</a:t>
            </a:r>
            <a:r>
              <a:rPr lang="hu-HU" dirty="0" smtClean="0"/>
              <a:t> </a:t>
            </a:r>
            <a:r>
              <a:rPr lang="hu-HU" dirty="0" err="1"/>
              <a:t>radius</a:t>
            </a:r>
            <a:r>
              <a:rPr lang="hu-HU" dirty="0"/>
              <a:t>;</a:t>
            </a:r>
          </a:p>
          <a:p>
            <a:pPr marL="0" indent="0">
              <a:buNone/>
            </a:pPr>
            <a:r>
              <a:rPr lang="hu-HU" dirty="0" smtClean="0"/>
              <a:t>  </a:t>
            </a:r>
            <a:r>
              <a:rPr lang="hu-HU" dirty="0" err="1" smtClean="0"/>
              <a:t>Circle</a:t>
            </a:r>
            <a:r>
              <a:rPr lang="hu-HU" dirty="0" smtClean="0"/>
              <a:t>(</a:t>
            </a:r>
            <a:r>
              <a:rPr lang="hu-HU" b="1" dirty="0" err="1" smtClean="0"/>
              <a:t>double</a:t>
            </a:r>
            <a:r>
              <a:rPr lang="hu-HU" dirty="0" smtClean="0"/>
              <a:t> </a:t>
            </a:r>
            <a:r>
              <a:rPr lang="hu-HU" dirty="0" err="1"/>
              <a:t>newRadius</a:t>
            </a:r>
            <a:r>
              <a:rPr lang="hu-HU" dirty="0"/>
              <a:t>) {</a:t>
            </a:r>
          </a:p>
          <a:p>
            <a:pPr marL="0" indent="0">
              <a:buNone/>
            </a:pPr>
            <a:r>
              <a:rPr lang="hu-HU" dirty="0" smtClean="0"/>
              <a:t>    </a:t>
            </a:r>
            <a:r>
              <a:rPr lang="hu-HU" dirty="0" err="1" smtClean="0"/>
              <a:t>radius</a:t>
            </a:r>
            <a:r>
              <a:rPr lang="hu-HU" dirty="0" smtClean="0"/>
              <a:t> </a:t>
            </a:r>
            <a:r>
              <a:rPr lang="hu-HU" dirty="0"/>
              <a:t>= </a:t>
            </a:r>
            <a:r>
              <a:rPr lang="hu-HU" dirty="0" err="1"/>
              <a:t>newRadius</a:t>
            </a:r>
            <a:r>
              <a:rPr lang="hu-HU" dirty="0"/>
              <a:t>;</a:t>
            </a:r>
          </a:p>
          <a:p>
            <a:pPr marL="0" indent="0">
              <a:buNone/>
            </a:pPr>
            <a:r>
              <a:rPr lang="hu-HU" dirty="0" smtClean="0"/>
              <a:t>  }</a:t>
            </a:r>
            <a:endParaRPr lang="hu-HU" dirty="0"/>
          </a:p>
          <a:p>
            <a:pPr marL="0" indent="0">
              <a:buNone/>
            </a:pPr>
            <a:r>
              <a:rPr lang="hu-HU" b="1" dirty="0" smtClean="0"/>
              <a:t>  </a:t>
            </a:r>
            <a:r>
              <a:rPr lang="hu-HU" b="1" dirty="0" err="1" smtClean="0"/>
              <a:t>double</a:t>
            </a:r>
            <a:r>
              <a:rPr lang="hu-HU" dirty="0" smtClean="0"/>
              <a:t> </a:t>
            </a:r>
            <a:r>
              <a:rPr lang="hu-HU" dirty="0" err="1"/>
              <a:t>getArea</a:t>
            </a:r>
            <a:r>
              <a:rPr lang="hu-HU" dirty="0"/>
              <a:t>() {</a:t>
            </a:r>
          </a:p>
          <a:p>
            <a:pPr marL="0" indent="0">
              <a:buNone/>
            </a:pPr>
            <a:r>
              <a:rPr lang="hu-HU" b="1" dirty="0" smtClean="0"/>
              <a:t>    </a:t>
            </a:r>
            <a:r>
              <a:rPr lang="hu-HU" b="1" dirty="0" err="1" smtClean="0"/>
              <a:t>return</a:t>
            </a:r>
            <a:r>
              <a:rPr lang="hu-HU" dirty="0" smtClean="0"/>
              <a:t> </a:t>
            </a:r>
            <a:r>
              <a:rPr lang="hu-HU" dirty="0" err="1"/>
              <a:t>radius</a:t>
            </a:r>
            <a:r>
              <a:rPr lang="hu-HU" dirty="0"/>
              <a:t> * </a:t>
            </a:r>
            <a:r>
              <a:rPr lang="hu-HU" dirty="0" err="1"/>
              <a:t>radius</a:t>
            </a:r>
            <a:r>
              <a:rPr lang="hu-HU" dirty="0"/>
              <a:t> * </a:t>
            </a:r>
            <a:r>
              <a:rPr lang="hu-HU" dirty="0" err="1"/>
              <a:t>Math.</a:t>
            </a:r>
            <a:r>
              <a:rPr lang="hu-HU" b="1" i="1" dirty="0" err="1"/>
              <a:t>PI</a:t>
            </a:r>
            <a:r>
              <a:rPr lang="hu-HU" dirty="0"/>
              <a:t>;</a:t>
            </a:r>
          </a:p>
          <a:p>
            <a:pPr marL="0" indent="0">
              <a:buNone/>
            </a:pPr>
            <a:r>
              <a:rPr lang="hu-HU" dirty="0" smtClean="0"/>
              <a:t>  }</a:t>
            </a:r>
            <a:endParaRPr lang="hu-HU" dirty="0"/>
          </a:p>
          <a:p>
            <a:pPr marL="0" indent="0">
              <a:buNone/>
            </a:pPr>
            <a:r>
              <a:rPr lang="hu-HU" b="1" dirty="0" smtClean="0"/>
              <a:t>  </a:t>
            </a:r>
            <a:r>
              <a:rPr lang="hu-HU" b="1" dirty="0" err="1" smtClean="0"/>
              <a:t>double</a:t>
            </a:r>
            <a:r>
              <a:rPr lang="hu-HU" dirty="0" smtClean="0"/>
              <a:t> </a:t>
            </a:r>
            <a:r>
              <a:rPr lang="hu-HU" dirty="0" err="1"/>
              <a:t>getPerimeter</a:t>
            </a:r>
            <a:r>
              <a:rPr lang="hu-HU" dirty="0"/>
              <a:t>() {</a:t>
            </a:r>
          </a:p>
          <a:p>
            <a:pPr marL="0" indent="0">
              <a:buNone/>
            </a:pPr>
            <a:r>
              <a:rPr lang="hu-HU" b="1" dirty="0" smtClean="0"/>
              <a:t>    </a:t>
            </a:r>
            <a:r>
              <a:rPr lang="hu-HU" b="1" dirty="0" err="1" smtClean="0"/>
              <a:t>return</a:t>
            </a:r>
            <a:r>
              <a:rPr lang="hu-HU" dirty="0" smtClean="0"/>
              <a:t> </a:t>
            </a:r>
            <a:r>
              <a:rPr lang="hu-HU" dirty="0"/>
              <a:t>2 * </a:t>
            </a:r>
            <a:r>
              <a:rPr lang="hu-HU" dirty="0" err="1"/>
              <a:t>radius</a:t>
            </a:r>
            <a:r>
              <a:rPr lang="hu-HU" dirty="0"/>
              <a:t> * </a:t>
            </a:r>
            <a:r>
              <a:rPr lang="hu-HU" dirty="0" err="1"/>
              <a:t>Math.</a:t>
            </a:r>
            <a:r>
              <a:rPr lang="hu-HU" b="1" i="1" dirty="0" err="1"/>
              <a:t>PI</a:t>
            </a:r>
            <a:r>
              <a:rPr lang="hu-HU" dirty="0"/>
              <a:t>;</a:t>
            </a:r>
          </a:p>
          <a:p>
            <a:pPr marL="0" indent="0">
              <a:buNone/>
            </a:pPr>
            <a:r>
              <a:rPr lang="hu-HU" dirty="0" smtClean="0"/>
              <a:t>  }</a:t>
            </a:r>
            <a:endParaRPr lang="hu-HU" dirty="0"/>
          </a:p>
          <a:p>
            <a:pPr marL="0" indent="0">
              <a:buNone/>
            </a:pPr>
            <a:r>
              <a:rPr lang="hu-HU" b="1" dirty="0" smtClean="0"/>
              <a:t>  </a:t>
            </a:r>
            <a:r>
              <a:rPr lang="hu-HU" b="1" dirty="0" err="1" smtClean="0"/>
              <a:t>void</a:t>
            </a:r>
            <a:r>
              <a:rPr lang="hu-HU" dirty="0" smtClean="0"/>
              <a:t> </a:t>
            </a:r>
            <a:r>
              <a:rPr lang="hu-HU" dirty="0" err="1"/>
              <a:t>setRadius</a:t>
            </a:r>
            <a:r>
              <a:rPr lang="hu-HU" dirty="0"/>
              <a:t>(</a:t>
            </a:r>
            <a:r>
              <a:rPr lang="hu-HU" b="1" dirty="0" err="1"/>
              <a:t>double</a:t>
            </a:r>
            <a:r>
              <a:rPr lang="hu-HU" dirty="0"/>
              <a:t> </a:t>
            </a:r>
            <a:r>
              <a:rPr lang="hu-HU" dirty="0" err="1"/>
              <a:t>newRadius</a:t>
            </a:r>
            <a:r>
              <a:rPr lang="hu-HU" dirty="0"/>
              <a:t>) {</a:t>
            </a:r>
          </a:p>
          <a:p>
            <a:pPr marL="0" indent="0">
              <a:buNone/>
            </a:pPr>
            <a:r>
              <a:rPr lang="hu-HU" dirty="0" smtClean="0"/>
              <a:t>    </a:t>
            </a:r>
            <a:r>
              <a:rPr lang="hu-HU" dirty="0" err="1" smtClean="0"/>
              <a:t>radius</a:t>
            </a:r>
            <a:r>
              <a:rPr lang="hu-HU" dirty="0" smtClean="0"/>
              <a:t> </a:t>
            </a:r>
            <a:r>
              <a:rPr lang="hu-HU" dirty="0"/>
              <a:t>= </a:t>
            </a:r>
            <a:r>
              <a:rPr lang="hu-HU" dirty="0" err="1"/>
              <a:t>newRadius</a:t>
            </a:r>
            <a:r>
              <a:rPr lang="hu-HU" dirty="0"/>
              <a:t>;</a:t>
            </a:r>
          </a:p>
          <a:p>
            <a:pPr marL="0" indent="0">
              <a:buNone/>
            </a:pPr>
            <a:r>
              <a:rPr lang="hu-HU" dirty="0" smtClean="0"/>
              <a:t>  }</a:t>
            </a:r>
            <a:endParaRPr lang="hu-HU" dirty="0"/>
          </a:p>
          <a:p>
            <a:pPr marL="0" indent="0">
              <a:buNone/>
            </a:pPr>
            <a:r>
              <a:rPr lang="hu-HU" dirty="0"/>
              <a:t>}</a:t>
            </a:r>
          </a:p>
          <a:p>
            <a:pPr marL="0" indent="0">
              <a:buNone/>
            </a:pPr>
            <a:endParaRPr lang="hu-HU" dirty="0" smtClean="0"/>
          </a:p>
        </p:txBody>
      </p:sp>
      <p:sp>
        <p:nvSpPr>
          <p:cNvPr id="5" name="Szövegdoboz 4"/>
          <p:cNvSpPr txBox="1"/>
          <p:nvPr/>
        </p:nvSpPr>
        <p:spPr>
          <a:xfrm>
            <a:off x="4333461" y="1441174"/>
            <a:ext cx="3985591" cy="2308324"/>
          </a:xfrm>
          <a:prstGeom prst="rect">
            <a:avLst/>
          </a:prstGeom>
          <a:noFill/>
        </p:spPr>
        <p:txBody>
          <a:bodyPr wrap="square" rtlCol="0">
            <a:spAutoFit/>
          </a:bodyPr>
          <a:lstStyle/>
          <a:p>
            <a:r>
              <a:rPr lang="hu-HU" b="1" dirty="0" err="1"/>
              <a:t>package</a:t>
            </a:r>
            <a:r>
              <a:rPr lang="hu-HU" dirty="0"/>
              <a:t> </a:t>
            </a:r>
            <a:r>
              <a:rPr lang="hu-HU" dirty="0" err="1"/>
              <a:t>hu.unideb.inf.pack_circle</a:t>
            </a:r>
            <a:r>
              <a:rPr lang="hu-HU" dirty="0"/>
              <a:t>;</a:t>
            </a:r>
            <a:endParaRPr lang="hu-HU" dirty="0"/>
          </a:p>
          <a:p>
            <a:r>
              <a:rPr lang="hu-HU" b="1" dirty="0" err="1"/>
              <a:t>public</a:t>
            </a:r>
            <a:r>
              <a:rPr lang="hu-HU" dirty="0"/>
              <a:t> </a:t>
            </a:r>
            <a:r>
              <a:rPr lang="hu-HU" b="1" dirty="0" err="1"/>
              <a:t>class</a:t>
            </a:r>
            <a:r>
              <a:rPr lang="hu-HU" dirty="0"/>
              <a:t> </a:t>
            </a:r>
            <a:r>
              <a:rPr lang="hu-HU" dirty="0" err="1"/>
              <a:t>Runner</a:t>
            </a:r>
            <a:r>
              <a:rPr lang="hu-HU" dirty="0"/>
              <a:t> {</a:t>
            </a:r>
          </a:p>
          <a:p>
            <a:r>
              <a:rPr lang="hu-HU" b="1" dirty="0" smtClean="0"/>
              <a:t>  </a:t>
            </a:r>
            <a:r>
              <a:rPr lang="hu-HU" b="1" dirty="0" err="1" smtClean="0"/>
              <a:t>public</a:t>
            </a:r>
            <a:r>
              <a:rPr lang="hu-HU" dirty="0" smtClean="0"/>
              <a:t> </a:t>
            </a:r>
            <a:r>
              <a:rPr lang="hu-HU" b="1" dirty="0" err="1"/>
              <a:t>static</a:t>
            </a:r>
            <a:r>
              <a:rPr lang="hu-HU" dirty="0"/>
              <a:t> </a:t>
            </a:r>
            <a:r>
              <a:rPr lang="hu-HU" b="1" dirty="0" err="1"/>
              <a:t>void</a:t>
            </a:r>
            <a:r>
              <a:rPr lang="hu-HU" dirty="0"/>
              <a:t> main(</a:t>
            </a:r>
            <a:r>
              <a:rPr lang="hu-HU" dirty="0" err="1"/>
              <a:t>String</a:t>
            </a:r>
            <a:r>
              <a:rPr lang="hu-HU" dirty="0"/>
              <a:t>[] </a:t>
            </a:r>
            <a:r>
              <a:rPr lang="hu-HU" dirty="0" err="1"/>
              <a:t>args</a:t>
            </a:r>
            <a:r>
              <a:rPr lang="hu-HU" dirty="0"/>
              <a:t>) {</a:t>
            </a:r>
          </a:p>
          <a:p>
            <a:r>
              <a:rPr lang="hu-HU" dirty="0" smtClean="0"/>
              <a:t>    </a:t>
            </a:r>
            <a:r>
              <a:rPr lang="hu-HU" dirty="0" err="1" smtClean="0"/>
              <a:t>Circle</a:t>
            </a:r>
            <a:r>
              <a:rPr lang="hu-HU" dirty="0" smtClean="0"/>
              <a:t> </a:t>
            </a:r>
            <a:r>
              <a:rPr lang="hu-HU" dirty="0"/>
              <a:t>c=</a:t>
            </a:r>
            <a:r>
              <a:rPr lang="hu-HU" b="1" dirty="0" err="1"/>
              <a:t>new</a:t>
            </a:r>
            <a:r>
              <a:rPr lang="hu-HU" dirty="0"/>
              <a:t> </a:t>
            </a:r>
            <a:r>
              <a:rPr lang="hu-HU" dirty="0" err="1"/>
              <a:t>Circle</a:t>
            </a:r>
            <a:r>
              <a:rPr lang="hu-HU" dirty="0"/>
              <a:t>(5);</a:t>
            </a:r>
          </a:p>
          <a:p>
            <a:r>
              <a:rPr lang="hu-HU" dirty="0" smtClean="0"/>
              <a:t>    </a:t>
            </a:r>
            <a:r>
              <a:rPr lang="hu-HU" dirty="0" err="1" smtClean="0"/>
              <a:t>System.</a:t>
            </a:r>
            <a:r>
              <a:rPr lang="hu-HU" b="1" i="1" dirty="0" err="1" smtClean="0"/>
              <a:t>out</a:t>
            </a:r>
            <a:r>
              <a:rPr lang="hu-HU" dirty="0" err="1" smtClean="0"/>
              <a:t>.println</a:t>
            </a:r>
            <a:r>
              <a:rPr lang="hu-HU" dirty="0" smtClean="0"/>
              <a:t>(</a:t>
            </a:r>
            <a:r>
              <a:rPr lang="hu-HU" dirty="0" err="1" smtClean="0"/>
              <a:t>c.getArea</a:t>
            </a:r>
            <a:r>
              <a:rPr lang="hu-HU" dirty="0"/>
              <a:t>());</a:t>
            </a:r>
          </a:p>
          <a:p>
            <a:r>
              <a:rPr lang="hu-HU" dirty="0" smtClean="0"/>
              <a:t>  }</a:t>
            </a:r>
            <a:endParaRPr lang="hu-HU" dirty="0"/>
          </a:p>
          <a:p>
            <a:r>
              <a:rPr lang="hu-HU" dirty="0" smtClean="0"/>
              <a:t>}</a:t>
            </a:r>
            <a:endParaRPr lang="hu-HU" dirty="0"/>
          </a:p>
          <a:p>
            <a:endParaRPr lang="hu-HU" dirty="0"/>
          </a:p>
        </p:txBody>
      </p:sp>
    </p:spTree>
    <p:extLst>
      <p:ext uri="{BB962C8B-B14F-4D97-AF65-F5344CB8AC3E}">
        <p14:creationId xmlns:p14="http://schemas.microsoft.com/office/powerpoint/2010/main" val="397975676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a:bodyPr>
          <a:lstStyle/>
          <a:p>
            <a:r>
              <a:rPr lang="hu-HU" dirty="0" smtClean="0"/>
              <a:t>Nézzük meg, hogy az IDE  milyen mapparendszerbe pakolta bele a java és </a:t>
            </a:r>
            <a:r>
              <a:rPr lang="hu-HU" dirty="0" err="1" smtClean="0"/>
              <a:t>class</a:t>
            </a:r>
            <a:r>
              <a:rPr lang="hu-HU" dirty="0" smtClean="0"/>
              <a:t> állományokat. </a:t>
            </a:r>
          </a:p>
          <a:p>
            <a:r>
              <a:rPr lang="hu-HU" dirty="0" smtClean="0"/>
              <a:t>/hu/</a:t>
            </a:r>
            <a:r>
              <a:rPr lang="hu-HU" dirty="0" err="1" smtClean="0"/>
              <a:t>unideb</a:t>
            </a:r>
            <a:r>
              <a:rPr lang="hu-HU" dirty="0" smtClean="0"/>
              <a:t>/</a:t>
            </a:r>
            <a:r>
              <a:rPr lang="hu-HU" dirty="0" err="1" smtClean="0"/>
              <a:t>inf</a:t>
            </a:r>
            <a:r>
              <a:rPr lang="hu-HU" dirty="0" smtClean="0"/>
              <a:t>/</a:t>
            </a:r>
            <a:r>
              <a:rPr lang="hu-HU" dirty="0" err="1" smtClean="0"/>
              <a:t>mypackage</a:t>
            </a:r>
            <a:r>
              <a:rPr lang="hu-HU" dirty="0" smtClean="0"/>
              <a:t> </a:t>
            </a:r>
          </a:p>
          <a:p>
            <a:r>
              <a:rPr lang="hu-HU" dirty="0" smtClean="0"/>
              <a:t>Mappának kellett létrejönnie külön a </a:t>
            </a:r>
            <a:r>
              <a:rPr lang="hu-HU" dirty="0" err="1" smtClean="0"/>
              <a:t>class</a:t>
            </a:r>
            <a:r>
              <a:rPr lang="hu-HU" dirty="0" smtClean="0"/>
              <a:t> állományoknak és külön a java állományoknak. </a:t>
            </a:r>
          </a:p>
          <a:p>
            <a:r>
              <a:rPr lang="hu-HU" dirty="0" smtClean="0"/>
              <a:t>A kézi fordításhoz (java, </a:t>
            </a:r>
            <a:r>
              <a:rPr lang="hu-HU" dirty="0" err="1" smtClean="0"/>
              <a:t>javac</a:t>
            </a:r>
            <a:r>
              <a:rPr lang="hu-HU" dirty="0" smtClean="0"/>
              <a:t>) is hasonló mapparendszert kellene összeállítani.</a:t>
            </a:r>
          </a:p>
          <a:p>
            <a:r>
              <a:rPr lang="hu-HU" dirty="0"/>
              <a:t>(https://</a:t>
            </a:r>
            <a:r>
              <a:rPr lang="hu-HU" dirty="0" smtClean="0"/>
              <a:t>docs.oracle.com/javase/tutorial/java/package/managingfiles.html)</a:t>
            </a:r>
            <a:endParaRPr lang="hu-HU" dirty="0" smtClean="0"/>
          </a:p>
        </p:txBody>
      </p:sp>
    </p:spTree>
    <p:extLst>
      <p:ext uri="{BB962C8B-B14F-4D97-AF65-F5344CB8AC3E}">
        <p14:creationId xmlns:p14="http://schemas.microsoft.com/office/powerpoint/2010/main" val="1890374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p:txBody>
          <a:bodyPr>
            <a:normAutofit/>
          </a:bodyPr>
          <a:lstStyle/>
          <a:p>
            <a:r>
              <a:rPr lang="en-US" dirty="0"/>
              <a:t>A </a:t>
            </a:r>
            <a:r>
              <a:rPr lang="hu-HU" dirty="0" err="1" smtClean="0"/>
              <a:t>package</a:t>
            </a:r>
            <a:r>
              <a:rPr lang="hu-HU" dirty="0" smtClean="0"/>
              <a:t> </a:t>
            </a:r>
            <a:r>
              <a:rPr lang="hu-HU" dirty="0" err="1" smtClean="0"/>
              <a:t>member</a:t>
            </a:r>
            <a:r>
              <a:rPr lang="hu-HU" dirty="0" smtClean="0"/>
              <a:t> (</a:t>
            </a:r>
            <a:r>
              <a:rPr lang="hu-HU" dirty="0" err="1" smtClean="0"/>
              <a:t>i.e</a:t>
            </a:r>
            <a:r>
              <a:rPr lang="hu-HU" dirty="0" smtClean="0"/>
              <a:t> </a:t>
            </a:r>
            <a:r>
              <a:rPr lang="en-US" dirty="0" smtClean="0"/>
              <a:t>class</a:t>
            </a:r>
            <a:r>
              <a:rPr lang="hu-HU" dirty="0" smtClean="0"/>
              <a:t>)</a:t>
            </a:r>
            <a:r>
              <a:rPr lang="en-US" dirty="0" smtClean="0"/>
              <a:t> </a:t>
            </a:r>
            <a:r>
              <a:rPr lang="en-US" dirty="0"/>
              <a:t>may be declared with the modifier </a:t>
            </a:r>
            <a:r>
              <a:rPr lang="en-US" b="1" dirty="0"/>
              <a:t>public</a:t>
            </a:r>
            <a:r>
              <a:rPr lang="en-US" dirty="0"/>
              <a:t>, in which case that class is </a:t>
            </a:r>
            <a:r>
              <a:rPr lang="en-US" b="1" dirty="0"/>
              <a:t>visible</a:t>
            </a:r>
            <a:r>
              <a:rPr lang="en-US" dirty="0"/>
              <a:t> to all classes </a:t>
            </a:r>
            <a:r>
              <a:rPr lang="en-US" b="1" dirty="0"/>
              <a:t>everywhere</a:t>
            </a:r>
            <a:r>
              <a:rPr lang="en-US" dirty="0"/>
              <a:t>. </a:t>
            </a:r>
            <a:endParaRPr lang="hu-HU" dirty="0" smtClean="0"/>
          </a:p>
          <a:p>
            <a:r>
              <a:rPr lang="en-US" dirty="0" smtClean="0"/>
              <a:t>If </a:t>
            </a:r>
            <a:r>
              <a:rPr lang="en-US" dirty="0"/>
              <a:t>a </a:t>
            </a:r>
            <a:r>
              <a:rPr lang="hu-HU" dirty="0" err="1" smtClean="0"/>
              <a:t>package</a:t>
            </a:r>
            <a:r>
              <a:rPr lang="hu-HU" dirty="0" smtClean="0"/>
              <a:t> </a:t>
            </a:r>
            <a:r>
              <a:rPr lang="hu-HU" dirty="0" err="1" smtClean="0"/>
              <a:t>member</a:t>
            </a:r>
            <a:r>
              <a:rPr lang="en-US" dirty="0" smtClean="0"/>
              <a:t> </a:t>
            </a:r>
            <a:r>
              <a:rPr lang="en-US" dirty="0"/>
              <a:t>has </a:t>
            </a:r>
            <a:r>
              <a:rPr lang="en-US" b="1" dirty="0"/>
              <a:t>no modifier </a:t>
            </a:r>
            <a:r>
              <a:rPr lang="en-US" dirty="0"/>
              <a:t>(the default, also known as </a:t>
            </a:r>
            <a:r>
              <a:rPr lang="en-US" b="1" i="1" dirty="0"/>
              <a:t>package-private</a:t>
            </a:r>
            <a:r>
              <a:rPr lang="en-US" dirty="0"/>
              <a:t>), it is </a:t>
            </a:r>
            <a:r>
              <a:rPr lang="en-US" b="1" dirty="0"/>
              <a:t>visible</a:t>
            </a:r>
            <a:r>
              <a:rPr lang="en-US" dirty="0"/>
              <a:t> only within its </a:t>
            </a:r>
            <a:r>
              <a:rPr lang="en-US" b="1" dirty="0"/>
              <a:t>own package </a:t>
            </a:r>
            <a:endParaRPr lang="hu-HU" b="1" dirty="0"/>
          </a:p>
        </p:txBody>
      </p:sp>
    </p:spTree>
    <p:extLst>
      <p:ext uri="{BB962C8B-B14F-4D97-AF65-F5344CB8AC3E}">
        <p14:creationId xmlns:p14="http://schemas.microsoft.com/office/powerpoint/2010/main" val="3314963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lstStyle/>
          <a:p>
            <a:r>
              <a:rPr lang="hu-HU" dirty="0" smtClean="0"/>
              <a:t>Láthatóság (</a:t>
            </a:r>
            <a:r>
              <a:rPr lang="hu-HU" dirty="0" err="1" smtClean="0"/>
              <a:t>access</a:t>
            </a:r>
            <a:r>
              <a:rPr lang="hu-HU" dirty="0" smtClean="0"/>
              <a:t> </a:t>
            </a:r>
            <a:r>
              <a:rPr lang="hu-HU" dirty="0" err="1" smtClean="0"/>
              <a:t>control</a:t>
            </a:r>
            <a:r>
              <a:rPr lang="hu-HU" dirty="0" smtClean="0"/>
              <a:t>) – bevezetés</a:t>
            </a:r>
          </a:p>
          <a:p>
            <a:pPr lvl="1"/>
            <a:r>
              <a:rPr lang="hu-HU" dirty="0" smtClean="0"/>
              <a:t>Az osztály tagjai és metódusai kaphatnak láthatósági módosítót, ami lehet </a:t>
            </a:r>
            <a:r>
              <a:rPr lang="hu-HU" dirty="0" err="1" smtClean="0"/>
              <a:t>public</a:t>
            </a:r>
            <a:r>
              <a:rPr lang="hu-HU" dirty="0" smtClean="0"/>
              <a:t>, </a:t>
            </a:r>
            <a:r>
              <a:rPr lang="hu-HU" dirty="0" err="1" smtClean="0"/>
              <a:t>private</a:t>
            </a:r>
            <a:r>
              <a:rPr lang="hu-HU" dirty="0" smtClean="0"/>
              <a:t> vagy </a:t>
            </a:r>
            <a:r>
              <a:rPr lang="hu-HU" dirty="0" err="1" smtClean="0"/>
              <a:t>protected</a:t>
            </a:r>
            <a:r>
              <a:rPr lang="hu-HU" dirty="0" smtClean="0"/>
              <a:t> (vagy semmi).</a:t>
            </a:r>
          </a:p>
          <a:p>
            <a:pPr lvl="2"/>
            <a:r>
              <a:rPr lang="hu-HU" dirty="0" err="1"/>
              <a:t>p</a:t>
            </a:r>
            <a:r>
              <a:rPr lang="hu-HU" dirty="0" err="1" smtClean="0"/>
              <a:t>ublic</a:t>
            </a:r>
            <a:r>
              <a:rPr lang="hu-HU" dirty="0" smtClean="0"/>
              <a:t>: az osztály eleme mindenki számára látható</a:t>
            </a:r>
          </a:p>
          <a:p>
            <a:pPr lvl="2"/>
            <a:r>
              <a:rPr lang="hu-HU" dirty="0" err="1" smtClean="0"/>
              <a:t>private</a:t>
            </a:r>
            <a:r>
              <a:rPr lang="hu-HU" dirty="0" smtClean="0"/>
              <a:t>: csak az osztályon belül látható</a:t>
            </a:r>
          </a:p>
          <a:p>
            <a:pPr lvl="2"/>
            <a:r>
              <a:rPr lang="hu-HU" dirty="0" smtClean="0"/>
              <a:t>módosító nélkül: Csak az osztályon belül és a csomagon belül látható</a:t>
            </a:r>
          </a:p>
          <a:p>
            <a:pPr lvl="2"/>
            <a:r>
              <a:rPr lang="hu-HU" dirty="0" err="1" smtClean="0"/>
              <a:t>protected</a:t>
            </a:r>
            <a:r>
              <a:rPr lang="hu-HU" dirty="0" smtClean="0"/>
              <a:t>: az </a:t>
            </a:r>
            <a:r>
              <a:rPr lang="hu-HU" dirty="0" smtClean="0"/>
              <a:t>osztály, </a:t>
            </a:r>
            <a:r>
              <a:rPr lang="hu-HU" dirty="0" smtClean="0"/>
              <a:t>a csomag és az alosztályok látják (ez még lesz később is</a:t>
            </a:r>
            <a:r>
              <a:rPr lang="hu-HU" dirty="0" smtClean="0"/>
              <a:t>)</a:t>
            </a:r>
          </a:p>
          <a:p>
            <a:pPr lvl="2"/>
            <a:endParaRPr lang="hu-HU" dirty="0" smtClean="0"/>
          </a:p>
          <a:p>
            <a:pPr lvl="1"/>
            <a:endParaRPr lang="hu-HU" dirty="0"/>
          </a:p>
        </p:txBody>
      </p:sp>
    </p:spTree>
    <p:extLst>
      <p:ext uri="{BB962C8B-B14F-4D97-AF65-F5344CB8AC3E}">
        <p14:creationId xmlns:p14="http://schemas.microsoft.com/office/powerpoint/2010/main" val="3766922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osztály</a:t>
            </a:r>
            <a:endParaRPr lang="hu-HU" dirty="0"/>
          </a:p>
        </p:txBody>
      </p:sp>
      <p:sp>
        <p:nvSpPr>
          <p:cNvPr id="3" name="Tartalom helye 2"/>
          <p:cNvSpPr>
            <a:spLocks noGrp="1"/>
          </p:cNvSpPr>
          <p:nvPr>
            <p:ph idx="1"/>
          </p:nvPr>
        </p:nvSpPr>
        <p:spPr/>
        <p:txBody>
          <a:bodyPr/>
          <a:lstStyle/>
          <a:p>
            <a:r>
              <a:rPr lang="hu-HU" dirty="0" smtClean="0"/>
              <a:t>Láthatóság (</a:t>
            </a:r>
            <a:r>
              <a:rPr lang="hu-HU" dirty="0" err="1" smtClean="0"/>
              <a:t>access</a:t>
            </a:r>
            <a:r>
              <a:rPr lang="hu-HU" dirty="0" smtClean="0"/>
              <a:t> </a:t>
            </a:r>
            <a:r>
              <a:rPr lang="hu-HU" dirty="0" err="1" smtClean="0"/>
              <a:t>control</a:t>
            </a:r>
            <a:r>
              <a:rPr lang="hu-HU" dirty="0" smtClean="0"/>
              <a:t>) – bevezetés</a:t>
            </a:r>
          </a:p>
          <a:p>
            <a:pPr lvl="2"/>
            <a:endParaRPr lang="hu-HU" dirty="0" smtClean="0"/>
          </a:p>
          <a:p>
            <a:pPr lvl="1"/>
            <a:endParaRPr lang="hu-HU" dirty="0"/>
          </a:p>
        </p:txBody>
      </p:sp>
      <p:graphicFrame>
        <p:nvGraphicFramePr>
          <p:cNvPr id="4" name="Táblázat 3"/>
          <p:cNvGraphicFramePr>
            <a:graphicFrameLocks noGrp="1"/>
          </p:cNvGraphicFramePr>
          <p:nvPr>
            <p:extLst>
              <p:ext uri="{D42A27DB-BD31-4B8C-83A1-F6EECF244321}">
                <p14:modId xmlns:p14="http://schemas.microsoft.com/office/powerpoint/2010/main" val="1170110882"/>
              </p:ext>
            </p:extLst>
          </p:nvPr>
        </p:nvGraphicFramePr>
        <p:xfrm>
          <a:off x="877128" y="2802836"/>
          <a:ext cx="7886700" cy="2241790"/>
        </p:xfrm>
        <a:graphic>
          <a:graphicData uri="http://schemas.openxmlformats.org/drawingml/2006/table">
            <a:tbl>
              <a:tblPr/>
              <a:tblGrid>
                <a:gridCol w="1577340">
                  <a:extLst>
                    <a:ext uri="{9D8B030D-6E8A-4147-A177-3AD203B41FA5}">
                      <a16:colId xmlns:a16="http://schemas.microsoft.com/office/drawing/2014/main" val="2572227262"/>
                    </a:ext>
                  </a:extLst>
                </a:gridCol>
                <a:gridCol w="1577340">
                  <a:extLst>
                    <a:ext uri="{9D8B030D-6E8A-4147-A177-3AD203B41FA5}">
                      <a16:colId xmlns:a16="http://schemas.microsoft.com/office/drawing/2014/main" val="202462031"/>
                    </a:ext>
                  </a:extLst>
                </a:gridCol>
                <a:gridCol w="1577340">
                  <a:extLst>
                    <a:ext uri="{9D8B030D-6E8A-4147-A177-3AD203B41FA5}">
                      <a16:colId xmlns:a16="http://schemas.microsoft.com/office/drawing/2014/main" val="2850791217"/>
                    </a:ext>
                  </a:extLst>
                </a:gridCol>
                <a:gridCol w="1577340">
                  <a:extLst>
                    <a:ext uri="{9D8B030D-6E8A-4147-A177-3AD203B41FA5}">
                      <a16:colId xmlns:a16="http://schemas.microsoft.com/office/drawing/2014/main" val="4136682159"/>
                    </a:ext>
                  </a:extLst>
                </a:gridCol>
                <a:gridCol w="1577340">
                  <a:extLst>
                    <a:ext uri="{9D8B030D-6E8A-4147-A177-3AD203B41FA5}">
                      <a16:colId xmlns:a16="http://schemas.microsoft.com/office/drawing/2014/main" val="3861976662"/>
                    </a:ext>
                  </a:extLst>
                </a:gridCol>
              </a:tblGrid>
              <a:tr h="448358">
                <a:tc>
                  <a:txBody>
                    <a:bodyPr/>
                    <a:lstStyle/>
                    <a:p>
                      <a:r>
                        <a:rPr lang="hu-HU"/>
                        <a:t>Modifier</a:t>
                      </a:r>
                    </a:p>
                  </a:txBody>
                  <a:tcPr anchor="ctr">
                    <a:lnL>
                      <a:noFill/>
                    </a:lnL>
                    <a:lnR>
                      <a:noFill/>
                    </a:lnR>
                    <a:lnT>
                      <a:noFill/>
                    </a:lnT>
                    <a:lnB>
                      <a:noFill/>
                    </a:lnB>
                  </a:tcPr>
                </a:tc>
                <a:tc>
                  <a:txBody>
                    <a:bodyPr/>
                    <a:lstStyle/>
                    <a:p>
                      <a:r>
                        <a:rPr lang="hu-HU"/>
                        <a:t>Class</a:t>
                      </a:r>
                    </a:p>
                  </a:txBody>
                  <a:tcPr anchor="ctr">
                    <a:lnL>
                      <a:noFill/>
                    </a:lnL>
                    <a:lnR>
                      <a:noFill/>
                    </a:lnR>
                    <a:lnT>
                      <a:noFill/>
                    </a:lnT>
                    <a:lnB>
                      <a:noFill/>
                    </a:lnB>
                  </a:tcPr>
                </a:tc>
                <a:tc>
                  <a:txBody>
                    <a:bodyPr/>
                    <a:lstStyle/>
                    <a:p>
                      <a:r>
                        <a:rPr lang="hu-HU"/>
                        <a:t>Package</a:t>
                      </a:r>
                    </a:p>
                  </a:txBody>
                  <a:tcPr anchor="ctr">
                    <a:lnL>
                      <a:noFill/>
                    </a:lnL>
                    <a:lnR>
                      <a:noFill/>
                    </a:lnR>
                    <a:lnT>
                      <a:noFill/>
                    </a:lnT>
                    <a:lnB>
                      <a:noFill/>
                    </a:lnB>
                  </a:tcPr>
                </a:tc>
                <a:tc>
                  <a:txBody>
                    <a:bodyPr/>
                    <a:lstStyle/>
                    <a:p>
                      <a:r>
                        <a:rPr lang="hu-HU"/>
                        <a:t>Subclass</a:t>
                      </a:r>
                    </a:p>
                  </a:txBody>
                  <a:tcPr anchor="ctr">
                    <a:lnL>
                      <a:noFill/>
                    </a:lnL>
                    <a:lnR>
                      <a:noFill/>
                    </a:lnR>
                    <a:lnT>
                      <a:noFill/>
                    </a:lnT>
                    <a:lnB>
                      <a:noFill/>
                    </a:lnB>
                  </a:tcPr>
                </a:tc>
                <a:tc>
                  <a:txBody>
                    <a:bodyPr/>
                    <a:lstStyle/>
                    <a:p>
                      <a:r>
                        <a:rPr lang="hu-HU"/>
                        <a:t>World</a:t>
                      </a:r>
                    </a:p>
                  </a:txBody>
                  <a:tcPr anchor="ctr">
                    <a:lnL>
                      <a:noFill/>
                    </a:lnL>
                    <a:lnR>
                      <a:noFill/>
                    </a:lnR>
                    <a:lnT>
                      <a:noFill/>
                    </a:lnT>
                    <a:lnB>
                      <a:noFill/>
                    </a:lnB>
                  </a:tcPr>
                </a:tc>
                <a:extLst>
                  <a:ext uri="{0D108BD9-81ED-4DB2-BD59-A6C34878D82A}">
                    <a16:rowId xmlns:a16="http://schemas.microsoft.com/office/drawing/2014/main" val="735277191"/>
                  </a:ext>
                </a:extLst>
              </a:tr>
              <a:tr h="448358">
                <a:tc>
                  <a:txBody>
                    <a:bodyPr/>
                    <a:lstStyle/>
                    <a:p>
                      <a:r>
                        <a:rPr lang="hu-HU"/>
                        <a:t>public</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extLst>
                  <a:ext uri="{0D108BD9-81ED-4DB2-BD59-A6C34878D82A}">
                    <a16:rowId xmlns:a16="http://schemas.microsoft.com/office/drawing/2014/main" val="3141182293"/>
                  </a:ext>
                </a:extLst>
              </a:tr>
              <a:tr h="448358">
                <a:tc>
                  <a:txBody>
                    <a:bodyPr/>
                    <a:lstStyle/>
                    <a:p>
                      <a:r>
                        <a:rPr lang="hu-HU"/>
                        <a:t>protected</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tc>
                  <a:txBody>
                    <a:bodyPr/>
                    <a:lstStyle/>
                    <a:p>
                      <a:r>
                        <a:rPr lang="hu-HU"/>
                        <a:t>N</a:t>
                      </a:r>
                    </a:p>
                  </a:txBody>
                  <a:tcPr anchor="ctr">
                    <a:lnL>
                      <a:noFill/>
                    </a:lnL>
                    <a:lnR>
                      <a:noFill/>
                    </a:lnR>
                    <a:lnT>
                      <a:noFill/>
                    </a:lnT>
                    <a:lnB>
                      <a:noFill/>
                    </a:lnB>
                  </a:tcPr>
                </a:tc>
                <a:extLst>
                  <a:ext uri="{0D108BD9-81ED-4DB2-BD59-A6C34878D82A}">
                    <a16:rowId xmlns:a16="http://schemas.microsoft.com/office/drawing/2014/main" val="4169143748"/>
                  </a:ext>
                </a:extLst>
              </a:tr>
              <a:tr h="448358">
                <a:tc>
                  <a:txBody>
                    <a:bodyPr/>
                    <a:lstStyle/>
                    <a:p>
                      <a:r>
                        <a:rPr lang="hu-HU" i="1">
                          <a:effectLst/>
                        </a:rPr>
                        <a:t>no modifier</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tc>
                  <a:txBody>
                    <a:bodyPr/>
                    <a:lstStyle/>
                    <a:p>
                      <a:r>
                        <a:rPr lang="hu-HU"/>
                        <a:t>N</a:t>
                      </a:r>
                    </a:p>
                  </a:txBody>
                  <a:tcPr anchor="ctr">
                    <a:lnL>
                      <a:noFill/>
                    </a:lnL>
                    <a:lnR>
                      <a:noFill/>
                    </a:lnR>
                    <a:lnT>
                      <a:noFill/>
                    </a:lnT>
                    <a:lnB>
                      <a:noFill/>
                    </a:lnB>
                  </a:tcPr>
                </a:tc>
                <a:tc>
                  <a:txBody>
                    <a:bodyPr/>
                    <a:lstStyle/>
                    <a:p>
                      <a:r>
                        <a:rPr lang="hu-HU"/>
                        <a:t>N</a:t>
                      </a:r>
                    </a:p>
                  </a:txBody>
                  <a:tcPr anchor="ctr">
                    <a:lnL>
                      <a:noFill/>
                    </a:lnL>
                    <a:lnR>
                      <a:noFill/>
                    </a:lnR>
                    <a:lnT>
                      <a:noFill/>
                    </a:lnT>
                    <a:lnB>
                      <a:noFill/>
                    </a:lnB>
                  </a:tcPr>
                </a:tc>
                <a:extLst>
                  <a:ext uri="{0D108BD9-81ED-4DB2-BD59-A6C34878D82A}">
                    <a16:rowId xmlns:a16="http://schemas.microsoft.com/office/drawing/2014/main" val="1304177022"/>
                  </a:ext>
                </a:extLst>
              </a:tr>
              <a:tr h="448358">
                <a:tc>
                  <a:txBody>
                    <a:bodyPr/>
                    <a:lstStyle/>
                    <a:p>
                      <a:r>
                        <a:rPr lang="hu-HU"/>
                        <a:t>private</a:t>
                      </a:r>
                    </a:p>
                  </a:txBody>
                  <a:tcPr anchor="ctr">
                    <a:lnL>
                      <a:noFill/>
                    </a:lnL>
                    <a:lnR>
                      <a:noFill/>
                    </a:lnR>
                    <a:lnT>
                      <a:noFill/>
                    </a:lnT>
                    <a:lnB>
                      <a:noFill/>
                    </a:lnB>
                  </a:tcPr>
                </a:tc>
                <a:tc>
                  <a:txBody>
                    <a:bodyPr/>
                    <a:lstStyle/>
                    <a:p>
                      <a:r>
                        <a:rPr lang="hu-HU"/>
                        <a:t>Y</a:t>
                      </a:r>
                    </a:p>
                  </a:txBody>
                  <a:tcPr anchor="ctr">
                    <a:lnL>
                      <a:noFill/>
                    </a:lnL>
                    <a:lnR>
                      <a:noFill/>
                    </a:lnR>
                    <a:lnT>
                      <a:noFill/>
                    </a:lnT>
                    <a:lnB>
                      <a:noFill/>
                    </a:lnB>
                  </a:tcPr>
                </a:tc>
                <a:tc>
                  <a:txBody>
                    <a:bodyPr/>
                    <a:lstStyle/>
                    <a:p>
                      <a:r>
                        <a:rPr lang="hu-HU"/>
                        <a:t>N</a:t>
                      </a:r>
                    </a:p>
                  </a:txBody>
                  <a:tcPr anchor="ctr">
                    <a:lnL>
                      <a:noFill/>
                    </a:lnL>
                    <a:lnR>
                      <a:noFill/>
                    </a:lnR>
                    <a:lnT>
                      <a:noFill/>
                    </a:lnT>
                    <a:lnB>
                      <a:noFill/>
                    </a:lnB>
                  </a:tcPr>
                </a:tc>
                <a:tc>
                  <a:txBody>
                    <a:bodyPr/>
                    <a:lstStyle/>
                    <a:p>
                      <a:r>
                        <a:rPr lang="hu-HU"/>
                        <a:t>N</a:t>
                      </a:r>
                    </a:p>
                  </a:txBody>
                  <a:tcPr anchor="ctr">
                    <a:lnL>
                      <a:noFill/>
                    </a:lnL>
                    <a:lnR>
                      <a:noFill/>
                    </a:lnR>
                    <a:lnT>
                      <a:noFill/>
                    </a:lnT>
                    <a:lnB>
                      <a:noFill/>
                    </a:lnB>
                  </a:tcPr>
                </a:tc>
                <a:tc>
                  <a:txBody>
                    <a:bodyPr/>
                    <a:lstStyle/>
                    <a:p>
                      <a:r>
                        <a:rPr lang="hu-HU" dirty="0"/>
                        <a:t>N</a:t>
                      </a:r>
                    </a:p>
                  </a:txBody>
                  <a:tcPr anchor="ctr">
                    <a:lnL>
                      <a:noFill/>
                    </a:lnL>
                    <a:lnR>
                      <a:noFill/>
                    </a:lnR>
                    <a:lnT>
                      <a:noFill/>
                    </a:lnT>
                    <a:lnB>
                      <a:noFill/>
                    </a:lnB>
                  </a:tcPr>
                </a:tc>
                <a:extLst>
                  <a:ext uri="{0D108BD9-81ED-4DB2-BD59-A6C34878D82A}">
                    <a16:rowId xmlns:a16="http://schemas.microsoft.com/office/drawing/2014/main" val="2456521326"/>
                  </a:ext>
                </a:extLst>
              </a:tr>
            </a:tbl>
          </a:graphicData>
        </a:graphic>
      </p:graphicFrame>
      <p:sp>
        <p:nvSpPr>
          <p:cNvPr id="5" name="Rectangle 1"/>
          <p:cNvSpPr>
            <a:spLocks noChangeArrowheads="1"/>
          </p:cNvSpPr>
          <p:nvPr/>
        </p:nvSpPr>
        <p:spPr bwMode="auto">
          <a:xfrm>
            <a:off x="877128" y="2419896"/>
            <a:ext cx="71636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hu-HU" altLang="hu-HU" sz="1800" b="0" i="0" u="none" strike="noStrike" cap="none" normalizeH="0" baseline="0" dirty="0" smtClean="0">
                <a:ln>
                  <a:noFill/>
                </a:ln>
                <a:solidFill>
                  <a:schemeClr val="tx1"/>
                </a:solidFill>
                <a:effectLst/>
                <a:latin typeface="Arial" panose="020B0604020202020204" pitchFamily="34" charset="0"/>
              </a:rPr>
              <a:t>Access </a:t>
            </a:r>
            <a:r>
              <a:rPr kumimoji="0" lang="hu-HU" altLang="hu-HU" sz="1800" b="0" i="0" u="none" strike="noStrike" cap="none" normalizeH="0" baseline="0" dirty="0" err="1" smtClean="0">
                <a:ln>
                  <a:noFill/>
                </a:ln>
                <a:solidFill>
                  <a:schemeClr val="tx1"/>
                </a:solidFill>
                <a:effectLst/>
                <a:latin typeface="Arial" panose="020B0604020202020204" pitchFamily="34" charset="0"/>
              </a:rPr>
              <a:t>Levels</a:t>
            </a:r>
            <a:endParaRPr kumimoji="0" lang="hu-HU" altLang="hu-HU"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0720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smtClean="0"/>
              <a:t>Java </a:t>
            </a:r>
            <a:r>
              <a:rPr lang="hu-HU" dirty="0" smtClean="0"/>
              <a:t>csomag (</a:t>
            </a:r>
            <a:r>
              <a:rPr lang="hu-HU" dirty="0" err="1" smtClean="0"/>
              <a:t>package</a:t>
            </a:r>
            <a:r>
              <a:rPr lang="hu-HU" dirty="0" smtClean="0"/>
              <a:t>)</a:t>
            </a:r>
            <a:endParaRPr lang="hu-HU" dirty="0"/>
          </a:p>
        </p:txBody>
      </p:sp>
      <p:sp>
        <p:nvSpPr>
          <p:cNvPr id="3" name="Tartalom helye 2"/>
          <p:cNvSpPr>
            <a:spLocks noGrp="1"/>
          </p:cNvSpPr>
          <p:nvPr>
            <p:ph idx="1"/>
          </p:nvPr>
        </p:nvSpPr>
        <p:spPr>
          <a:xfrm>
            <a:off x="628650" y="1228165"/>
            <a:ext cx="3386759" cy="4948798"/>
          </a:xfrm>
        </p:spPr>
        <p:txBody>
          <a:bodyPr>
            <a:normAutofit fontScale="55000" lnSpcReduction="20000"/>
          </a:bodyPr>
          <a:lstStyle/>
          <a:p>
            <a:pPr marL="0" indent="0">
              <a:buNone/>
            </a:pPr>
            <a:r>
              <a:rPr lang="hu-HU" b="1" dirty="0" err="1"/>
              <a:t>package</a:t>
            </a:r>
            <a:r>
              <a:rPr lang="hu-HU" dirty="0"/>
              <a:t> </a:t>
            </a:r>
            <a:r>
              <a:rPr lang="hu-HU" dirty="0" err="1" smtClean="0"/>
              <a:t>hu.unideb.inf.pack_circle</a:t>
            </a:r>
            <a:r>
              <a:rPr lang="hu-HU" dirty="0" smtClean="0"/>
              <a:t>;</a:t>
            </a:r>
            <a:endParaRPr lang="hu-HU" dirty="0"/>
          </a:p>
          <a:p>
            <a:pPr marL="0" indent="0">
              <a:buNone/>
            </a:pPr>
            <a:r>
              <a:rPr lang="hu-HU" b="1" dirty="0" err="1"/>
              <a:t>public</a:t>
            </a:r>
            <a:r>
              <a:rPr lang="hu-HU" dirty="0"/>
              <a:t> </a:t>
            </a:r>
            <a:r>
              <a:rPr lang="hu-HU" b="1" dirty="0" err="1"/>
              <a:t>class</a:t>
            </a:r>
            <a:r>
              <a:rPr lang="hu-HU" dirty="0"/>
              <a:t> </a:t>
            </a:r>
            <a:r>
              <a:rPr lang="hu-HU" dirty="0" err="1"/>
              <a:t>Circle</a:t>
            </a:r>
            <a:r>
              <a:rPr lang="hu-HU" dirty="0"/>
              <a:t> {</a:t>
            </a:r>
          </a:p>
          <a:p>
            <a:pPr marL="0" indent="0">
              <a:buNone/>
            </a:pPr>
            <a:r>
              <a:rPr lang="hu-HU" b="1" dirty="0" smtClean="0"/>
              <a:t>  </a:t>
            </a:r>
            <a:r>
              <a:rPr lang="hu-HU" b="1" dirty="0" err="1" smtClean="0"/>
              <a:t>double</a:t>
            </a:r>
            <a:r>
              <a:rPr lang="hu-HU" dirty="0" smtClean="0"/>
              <a:t> </a:t>
            </a:r>
            <a:r>
              <a:rPr lang="hu-HU" dirty="0" err="1"/>
              <a:t>radius</a:t>
            </a:r>
            <a:r>
              <a:rPr lang="hu-HU" dirty="0"/>
              <a:t>;</a:t>
            </a:r>
          </a:p>
          <a:p>
            <a:pPr marL="0" indent="0">
              <a:buNone/>
            </a:pPr>
            <a:r>
              <a:rPr lang="hu-HU" dirty="0" smtClean="0"/>
              <a:t>  </a:t>
            </a:r>
            <a:r>
              <a:rPr lang="hu-HU" b="1" dirty="0" err="1" smtClean="0"/>
              <a:t>public</a:t>
            </a:r>
            <a:r>
              <a:rPr lang="hu-HU" dirty="0" smtClean="0"/>
              <a:t> </a:t>
            </a:r>
            <a:r>
              <a:rPr lang="hu-HU" dirty="0" err="1" smtClean="0"/>
              <a:t>Circle</a:t>
            </a:r>
            <a:r>
              <a:rPr lang="hu-HU" dirty="0" smtClean="0"/>
              <a:t>(</a:t>
            </a:r>
            <a:r>
              <a:rPr lang="hu-HU" b="1" dirty="0" err="1" smtClean="0"/>
              <a:t>double</a:t>
            </a:r>
            <a:r>
              <a:rPr lang="hu-HU" dirty="0" smtClean="0"/>
              <a:t> </a:t>
            </a:r>
            <a:r>
              <a:rPr lang="hu-HU" dirty="0" err="1"/>
              <a:t>newRadius</a:t>
            </a:r>
            <a:r>
              <a:rPr lang="hu-HU" dirty="0"/>
              <a:t>) {</a:t>
            </a:r>
          </a:p>
          <a:p>
            <a:pPr marL="0" indent="0">
              <a:buNone/>
            </a:pPr>
            <a:r>
              <a:rPr lang="hu-HU" dirty="0" smtClean="0"/>
              <a:t>    </a:t>
            </a:r>
            <a:r>
              <a:rPr lang="hu-HU" dirty="0" err="1" smtClean="0"/>
              <a:t>radius</a:t>
            </a:r>
            <a:r>
              <a:rPr lang="hu-HU" dirty="0" smtClean="0"/>
              <a:t> </a:t>
            </a:r>
            <a:r>
              <a:rPr lang="hu-HU" dirty="0"/>
              <a:t>= </a:t>
            </a:r>
            <a:r>
              <a:rPr lang="hu-HU" dirty="0" err="1"/>
              <a:t>newRadius</a:t>
            </a:r>
            <a:r>
              <a:rPr lang="hu-HU" dirty="0"/>
              <a:t>;</a:t>
            </a:r>
          </a:p>
          <a:p>
            <a:pPr marL="0" indent="0">
              <a:buNone/>
            </a:pPr>
            <a:r>
              <a:rPr lang="hu-HU" dirty="0" smtClean="0"/>
              <a:t>  }</a:t>
            </a:r>
            <a:endParaRPr lang="hu-HU" dirty="0"/>
          </a:p>
          <a:p>
            <a:pPr marL="0" indent="0">
              <a:buNone/>
            </a:pPr>
            <a:r>
              <a:rPr lang="hu-HU" b="1" dirty="0" smtClean="0"/>
              <a:t>  </a:t>
            </a:r>
            <a:r>
              <a:rPr lang="hu-HU" b="1" dirty="0" err="1" smtClean="0"/>
              <a:t>public</a:t>
            </a:r>
            <a:r>
              <a:rPr lang="hu-HU" b="1" dirty="0" smtClean="0"/>
              <a:t> </a:t>
            </a:r>
            <a:r>
              <a:rPr lang="hu-HU" b="1" dirty="0" err="1" smtClean="0"/>
              <a:t>double</a:t>
            </a:r>
            <a:r>
              <a:rPr lang="hu-HU" dirty="0" smtClean="0"/>
              <a:t> </a:t>
            </a:r>
            <a:r>
              <a:rPr lang="hu-HU" dirty="0" err="1"/>
              <a:t>getArea</a:t>
            </a:r>
            <a:r>
              <a:rPr lang="hu-HU" dirty="0"/>
              <a:t>() {</a:t>
            </a:r>
          </a:p>
          <a:p>
            <a:pPr marL="0" indent="0">
              <a:buNone/>
            </a:pPr>
            <a:r>
              <a:rPr lang="hu-HU" b="1" dirty="0" smtClean="0"/>
              <a:t>    </a:t>
            </a:r>
            <a:r>
              <a:rPr lang="hu-HU" b="1" dirty="0" err="1" smtClean="0"/>
              <a:t>return</a:t>
            </a:r>
            <a:r>
              <a:rPr lang="hu-HU" dirty="0" smtClean="0"/>
              <a:t> </a:t>
            </a:r>
            <a:r>
              <a:rPr lang="hu-HU" dirty="0" err="1"/>
              <a:t>radius</a:t>
            </a:r>
            <a:r>
              <a:rPr lang="hu-HU" dirty="0"/>
              <a:t> * </a:t>
            </a:r>
            <a:r>
              <a:rPr lang="hu-HU" dirty="0" err="1"/>
              <a:t>radius</a:t>
            </a:r>
            <a:r>
              <a:rPr lang="hu-HU" dirty="0"/>
              <a:t> * </a:t>
            </a:r>
            <a:r>
              <a:rPr lang="hu-HU" dirty="0" err="1"/>
              <a:t>Math.</a:t>
            </a:r>
            <a:r>
              <a:rPr lang="hu-HU" b="1" i="1" dirty="0" err="1"/>
              <a:t>PI</a:t>
            </a:r>
            <a:r>
              <a:rPr lang="hu-HU" dirty="0"/>
              <a:t>;</a:t>
            </a:r>
          </a:p>
          <a:p>
            <a:pPr marL="0" indent="0">
              <a:buNone/>
            </a:pPr>
            <a:r>
              <a:rPr lang="hu-HU" dirty="0" smtClean="0"/>
              <a:t>  }</a:t>
            </a:r>
            <a:endParaRPr lang="hu-HU" dirty="0"/>
          </a:p>
          <a:p>
            <a:pPr marL="0" indent="0">
              <a:buNone/>
            </a:pPr>
            <a:r>
              <a:rPr lang="hu-HU" b="1" dirty="0" smtClean="0"/>
              <a:t>  </a:t>
            </a:r>
            <a:r>
              <a:rPr lang="hu-HU" b="1" dirty="0" err="1" smtClean="0"/>
              <a:t>public</a:t>
            </a:r>
            <a:r>
              <a:rPr lang="hu-HU" b="1" dirty="0" smtClean="0"/>
              <a:t> </a:t>
            </a:r>
            <a:r>
              <a:rPr lang="hu-HU" b="1" dirty="0" err="1" smtClean="0"/>
              <a:t>double</a:t>
            </a:r>
            <a:r>
              <a:rPr lang="hu-HU" dirty="0" smtClean="0"/>
              <a:t> </a:t>
            </a:r>
            <a:r>
              <a:rPr lang="hu-HU" dirty="0" err="1"/>
              <a:t>getPerimeter</a:t>
            </a:r>
            <a:r>
              <a:rPr lang="hu-HU" dirty="0"/>
              <a:t>() {</a:t>
            </a:r>
          </a:p>
          <a:p>
            <a:pPr marL="0" indent="0">
              <a:buNone/>
            </a:pPr>
            <a:r>
              <a:rPr lang="hu-HU" b="1" dirty="0" smtClean="0"/>
              <a:t>    </a:t>
            </a:r>
            <a:r>
              <a:rPr lang="hu-HU" b="1" dirty="0" err="1" smtClean="0"/>
              <a:t>return</a:t>
            </a:r>
            <a:r>
              <a:rPr lang="hu-HU" dirty="0" smtClean="0"/>
              <a:t> </a:t>
            </a:r>
            <a:r>
              <a:rPr lang="hu-HU" dirty="0"/>
              <a:t>2 * </a:t>
            </a:r>
            <a:r>
              <a:rPr lang="hu-HU" dirty="0" err="1"/>
              <a:t>radius</a:t>
            </a:r>
            <a:r>
              <a:rPr lang="hu-HU" dirty="0"/>
              <a:t> * </a:t>
            </a:r>
            <a:r>
              <a:rPr lang="hu-HU" dirty="0" err="1"/>
              <a:t>Math.</a:t>
            </a:r>
            <a:r>
              <a:rPr lang="hu-HU" b="1" i="1" dirty="0" err="1"/>
              <a:t>PI</a:t>
            </a:r>
            <a:r>
              <a:rPr lang="hu-HU" dirty="0"/>
              <a:t>;</a:t>
            </a:r>
          </a:p>
          <a:p>
            <a:pPr marL="0" indent="0">
              <a:buNone/>
            </a:pPr>
            <a:r>
              <a:rPr lang="hu-HU" dirty="0" smtClean="0"/>
              <a:t>  }</a:t>
            </a:r>
            <a:endParaRPr lang="hu-HU" dirty="0"/>
          </a:p>
          <a:p>
            <a:pPr marL="0" indent="0">
              <a:buNone/>
            </a:pPr>
            <a:r>
              <a:rPr lang="hu-HU" b="1" dirty="0" smtClean="0"/>
              <a:t>  </a:t>
            </a:r>
            <a:r>
              <a:rPr lang="hu-HU" b="1" dirty="0" err="1" smtClean="0"/>
              <a:t>void</a:t>
            </a:r>
            <a:r>
              <a:rPr lang="hu-HU" dirty="0" smtClean="0"/>
              <a:t> </a:t>
            </a:r>
            <a:r>
              <a:rPr lang="hu-HU" dirty="0" err="1"/>
              <a:t>setRadius</a:t>
            </a:r>
            <a:r>
              <a:rPr lang="hu-HU" dirty="0"/>
              <a:t>(</a:t>
            </a:r>
            <a:r>
              <a:rPr lang="hu-HU" b="1" dirty="0" err="1"/>
              <a:t>double</a:t>
            </a:r>
            <a:r>
              <a:rPr lang="hu-HU" dirty="0"/>
              <a:t> </a:t>
            </a:r>
            <a:r>
              <a:rPr lang="hu-HU" dirty="0" err="1"/>
              <a:t>newRadius</a:t>
            </a:r>
            <a:r>
              <a:rPr lang="hu-HU" dirty="0"/>
              <a:t>) {</a:t>
            </a:r>
          </a:p>
          <a:p>
            <a:pPr marL="0" indent="0">
              <a:buNone/>
            </a:pPr>
            <a:r>
              <a:rPr lang="hu-HU" dirty="0" smtClean="0"/>
              <a:t>    </a:t>
            </a:r>
            <a:r>
              <a:rPr lang="hu-HU" dirty="0" err="1" smtClean="0"/>
              <a:t>radius</a:t>
            </a:r>
            <a:r>
              <a:rPr lang="hu-HU" dirty="0" smtClean="0"/>
              <a:t> </a:t>
            </a:r>
            <a:r>
              <a:rPr lang="hu-HU" dirty="0"/>
              <a:t>= </a:t>
            </a:r>
            <a:r>
              <a:rPr lang="hu-HU" dirty="0" err="1"/>
              <a:t>newRadius</a:t>
            </a:r>
            <a:r>
              <a:rPr lang="hu-HU" dirty="0"/>
              <a:t>;</a:t>
            </a:r>
          </a:p>
          <a:p>
            <a:pPr marL="0" indent="0">
              <a:buNone/>
            </a:pPr>
            <a:r>
              <a:rPr lang="hu-HU" dirty="0" smtClean="0"/>
              <a:t>  }</a:t>
            </a:r>
            <a:endParaRPr lang="hu-HU" dirty="0"/>
          </a:p>
          <a:p>
            <a:pPr marL="0" indent="0">
              <a:buNone/>
            </a:pPr>
            <a:r>
              <a:rPr lang="hu-HU" dirty="0"/>
              <a:t>}</a:t>
            </a:r>
          </a:p>
          <a:p>
            <a:pPr marL="0" indent="0">
              <a:buNone/>
            </a:pPr>
            <a:endParaRPr lang="hu-HU" dirty="0" smtClean="0"/>
          </a:p>
        </p:txBody>
      </p:sp>
    </p:spTree>
    <p:extLst>
      <p:ext uri="{BB962C8B-B14F-4D97-AF65-F5344CB8AC3E}">
        <p14:creationId xmlns:p14="http://schemas.microsoft.com/office/powerpoint/2010/main" val="19941858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747</TotalTime>
  <Words>1217</Words>
  <Application>Microsoft Office PowerPoint</Application>
  <PresentationFormat>Diavetítés a képernyőre (4:3 oldalarány)</PresentationFormat>
  <Paragraphs>184</Paragraphs>
  <Slides>15</Slides>
  <Notes>9</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15</vt:i4>
      </vt:variant>
    </vt:vector>
  </HeadingPairs>
  <TitlesOfParts>
    <vt:vector size="19" baseType="lpstr">
      <vt:lpstr>Arial</vt:lpstr>
      <vt:lpstr>Calibri</vt:lpstr>
      <vt:lpstr>Calibri Light</vt:lpstr>
      <vt:lpstr>Office-téma</vt:lpstr>
      <vt:lpstr>Java csomag (package)</vt:lpstr>
      <vt:lpstr>Java csomag (package)</vt:lpstr>
      <vt:lpstr>Java csomag (package)</vt:lpstr>
      <vt:lpstr>Java csomag (package)</vt:lpstr>
      <vt:lpstr>Java csomag (package)</vt:lpstr>
      <vt:lpstr>Java csomag (package)</vt:lpstr>
      <vt:lpstr>Java osztály</vt:lpstr>
      <vt:lpstr>Java osztály</vt:lpstr>
      <vt:lpstr>Java csomag (package)</vt:lpstr>
      <vt:lpstr>Java csomag (package)</vt:lpstr>
      <vt:lpstr>Java csomag (package)</vt:lpstr>
      <vt:lpstr>Java csomag (package)</vt:lpstr>
      <vt:lpstr>Java csomag (package)</vt:lpstr>
      <vt:lpstr>Java csomag (package)</vt:lpstr>
      <vt:lpstr>Pl. Java Api használatára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A</cp:lastModifiedBy>
  <cp:revision>87</cp:revision>
  <dcterms:created xsi:type="dcterms:W3CDTF">2023-04-29T10:45:22Z</dcterms:created>
  <dcterms:modified xsi:type="dcterms:W3CDTF">2023-08-08T10:32:32Z</dcterms:modified>
</cp:coreProperties>
</file>