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6"/>
  </p:notesMasterIdLst>
  <p:sldIdLst>
    <p:sldId id="291" r:id="rId2"/>
    <p:sldId id="295" r:id="rId3"/>
    <p:sldId id="296" r:id="rId4"/>
    <p:sldId id="297" r:id="rId5"/>
    <p:sldId id="294" r:id="rId6"/>
    <p:sldId id="298" r:id="rId7"/>
    <p:sldId id="292" r:id="rId8"/>
    <p:sldId id="299" r:id="rId9"/>
    <p:sldId id="293" r:id="rId10"/>
    <p:sldId id="300" r:id="rId11"/>
    <p:sldId id="301" r:id="rId12"/>
    <p:sldId id="302" r:id="rId13"/>
    <p:sldId id="303" r:id="rId14"/>
    <p:sldId id="30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744" autoAdjust="0"/>
  </p:normalViewPr>
  <p:slideViewPr>
    <p:cSldViewPr snapToGrid="0">
      <p:cViewPr varScale="1">
        <p:scale>
          <a:sx n="77" d="100"/>
          <a:sy n="77" d="100"/>
        </p:scale>
        <p:origin x="19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2023. 08. 08.</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Within an instance method or a constructor, </a:t>
            </a:r>
            <a:r>
              <a:rPr lang="en-US" dirty="0" smtClean="0"/>
              <a:t>this</a:t>
            </a:r>
            <a:r>
              <a:rPr lang="en-US" sz="1200" b="0" i="0" kern="1200" dirty="0" smtClean="0">
                <a:solidFill>
                  <a:schemeClr val="tx1"/>
                </a:solidFill>
                <a:effectLst/>
                <a:latin typeface="+mn-lt"/>
                <a:ea typeface="+mn-ea"/>
                <a:cs typeface="+mn-cs"/>
              </a:rPr>
              <a:t> is a reference to the </a:t>
            </a:r>
            <a:r>
              <a:rPr lang="en-US" sz="1200" b="0" i="1" kern="1200" dirty="0" smtClean="0">
                <a:solidFill>
                  <a:schemeClr val="tx1"/>
                </a:solidFill>
                <a:effectLst/>
                <a:latin typeface="+mn-lt"/>
                <a:ea typeface="+mn-ea"/>
                <a:cs typeface="+mn-cs"/>
              </a:rPr>
              <a:t>current object</a:t>
            </a:r>
            <a:r>
              <a:rPr lang="en-US" sz="1200" b="0" i="0" kern="1200" dirty="0" smtClean="0">
                <a:solidFill>
                  <a:schemeClr val="tx1"/>
                </a:solidFill>
                <a:effectLst/>
                <a:latin typeface="+mn-lt"/>
                <a:ea typeface="+mn-ea"/>
                <a:cs typeface="+mn-cs"/>
              </a:rPr>
              <a:t> — the object whose method or constructor is being called. You can refer to any member of the current object from within an instance method or a constructor by using </a:t>
            </a:r>
            <a:r>
              <a:rPr lang="en-US" dirty="0" smtClean="0"/>
              <a:t>this</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a:t>
            </a:fld>
            <a:endParaRPr lang="hu-HU"/>
          </a:p>
        </p:txBody>
      </p:sp>
    </p:spTree>
    <p:extLst>
      <p:ext uri="{BB962C8B-B14F-4D97-AF65-F5344CB8AC3E}">
        <p14:creationId xmlns:p14="http://schemas.microsoft.com/office/powerpoint/2010/main" val="476917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class</a:t>
            </a:r>
            <a:r>
              <a:rPr lang="hu-HU" dirty="0" smtClean="0"/>
              <a:t> </a:t>
            </a:r>
            <a:r>
              <a:rPr lang="hu-HU" dirty="0" err="1" smtClean="0"/>
              <a:t>Point</a:t>
            </a:r>
            <a:r>
              <a:rPr lang="hu-HU" dirty="0" smtClean="0"/>
              <a:t> { </a:t>
            </a:r>
            <a:r>
              <a:rPr lang="hu-HU" dirty="0" err="1" smtClean="0"/>
              <a:t>public</a:t>
            </a:r>
            <a:r>
              <a:rPr lang="hu-HU" dirty="0" smtClean="0"/>
              <a:t> int x = 0; </a:t>
            </a:r>
            <a:r>
              <a:rPr lang="hu-HU" dirty="0" err="1" smtClean="0"/>
              <a:t>public</a:t>
            </a:r>
            <a:r>
              <a:rPr lang="hu-HU" dirty="0" smtClean="0"/>
              <a:t> int y = 0; </a:t>
            </a:r>
            <a:r>
              <a:rPr lang="hu-HU" b="1" dirty="0" smtClean="0"/>
              <a:t>//</a:t>
            </a:r>
            <a:r>
              <a:rPr lang="hu-HU" b="1" dirty="0" err="1" smtClean="0"/>
              <a:t>constructor</a:t>
            </a:r>
            <a:r>
              <a:rPr lang="hu-HU" b="1" dirty="0" smtClean="0"/>
              <a:t> </a:t>
            </a:r>
            <a:r>
              <a:rPr lang="hu-HU" b="1" dirty="0" err="1" smtClean="0"/>
              <a:t>public</a:t>
            </a:r>
            <a:r>
              <a:rPr lang="hu-HU" b="1" dirty="0" smtClean="0"/>
              <a:t> </a:t>
            </a:r>
            <a:r>
              <a:rPr lang="hu-HU" b="1" dirty="0" err="1" smtClean="0"/>
              <a:t>Point</a:t>
            </a:r>
            <a:r>
              <a:rPr lang="hu-HU" b="1" dirty="0" smtClean="0"/>
              <a:t>(int x, int y) { </a:t>
            </a:r>
            <a:r>
              <a:rPr lang="hu-HU" b="1" dirty="0" err="1" smtClean="0"/>
              <a:t>this.x</a:t>
            </a:r>
            <a:r>
              <a:rPr lang="hu-HU" b="1" dirty="0" smtClean="0"/>
              <a:t> = x; </a:t>
            </a:r>
            <a:r>
              <a:rPr lang="hu-HU" b="1" dirty="0" err="1" smtClean="0"/>
              <a:t>this.y</a:t>
            </a:r>
            <a:r>
              <a:rPr lang="hu-HU" b="1" dirty="0" smtClean="0"/>
              <a:t> = y; }</a:t>
            </a:r>
            <a:r>
              <a:rPr lang="hu-HU" dirty="0" smtClean="0"/>
              <a:t>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a:t>
            </a:fld>
            <a:endParaRPr lang="hu-HU"/>
          </a:p>
        </p:txBody>
      </p:sp>
    </p:spTree>
    <p:extLst>
      <p:ext uri="{BB962C8B-B14F-4D97-AF65-F5344CB8AC3E}">
        <p14:creationId xmlns:p14="http://schemas.microsoft.com/office/powerpoint/2010/main" val="197327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within a constructor, you can also use the </a:t>
            </a:r>
            <a:r>
              <a:rPr lang="en-US" dirty="0" smtClean="0"/>
              <a:t>this</a:t>
            </a:r>
            <a:r>
              <a:rPr lang="en-US" sz="1200" b="0" i="0" kern="1200" dirty="0" smtClean="0">
                <a:solidFill>
                  <a:schemeClr val="tx1"/>
                </a:solidFill>
                <a:effectLst/>
                <a:latin typeface="+mn-lt"/>
                <a:ea typeface="+mn-ea"/>
                <a:cs typeface="+mn-cs"/>
              </a:rPr>
              <a:t> keyword to call another constructor in the same class. Doing so is called an </a:t>
            </a:r>
            <a:r>
              <a:rPr lang="en-US" sz="1200" b="0" i="1" kern="1200" dirty="0" smtClean="0">
                <a:solidFill>
                  <a:schemeClr val="tx1"/>
                </a:solidFill>
                <a:effectLst/>
                <a:latin typeface="+mn-lt"/>
                <a:ea typeface="+mn-ea"/>
                <a:cs typeface="+mn-cs"/>
              </a:rPr>
              <a:t>explicit constructor invocation</a:t>
            </a:r>
            <a:r>
              <a:rPr lang="en-US" sz="1200" b="0" i="0" kern="1200" dirty="0" smtClean="0">
                <a:solidFill>
                  <a:schemeClr val="tx1"/>
                </a:solidFill>
                <a:effectLst/>
                <a:latin typeface="+mn-lt"/>
                <a:ea typeface="+mn-ea"/>
                <a:cs typeface="+mn-cs"/>
              </a:rPr>
              <a:t>.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3</a:t>
            </a:fld>
            <a:endParaRPr lang="hu-HU"/>
          </a:p>
        </p:txBody>
      </p:sp>
    </p:spTree>
    <p:extLst>
      <p:ext uri="{BB962C8B-B14F-4D97-AF65-F5344CB8AC3E}">
        <p14:creationId xmlns:p14="http://schemas.microsoft.com/office/powerpoint/2010/main" val="3597202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class</a:t>
            </a:r>
            <a:r>
              <a:rPr lang="hu-HU" dirty="0" smtClean="0"/>
              <a:t> </a:t>
            </a:r>
            <a:r>
              <a:rPr lang="hu-HU" dirty="0" err="1" smtClean="0"/>
              <a:t>Rectangle</a:t>
            </a:r>
            <a:r>
              <a:rPr lang="hu-HU" dirty="0" smtClean="0"/>
              <a:t> { </a:t>
            </a:r>
            <a:r>
              <a:rPr lang="hu-HU" dirty="0" err="1" smtClean="0"/>
              <a:t>private</a:t>
            </a:r>
            <a:r>
              <a:rPr lang="hu-HU" dirty="0" smtClean="0"/>
              <a:t> int x, y; </a:t>
            </a:r>
            <a:r>
              <a:rPr lang="hu-HU" dirty="0" err="1" smtClean="0"/>
              <a:t>private</a:t>
            </a:r>
            <a:r>
              <a:rPr lang="hu-HU" dirty="0" smtClean="0"/>
              <a:t> int </a:t>
            </a:r>
            <a:r>
              <a:rPr lang="hu-HU" dirty="0" err="1" smtClean="0"/>
              <a:t>width</a:t>
            </a:r>
            <a:r>
              <a:rPr lang="hu-HU" dirty="0" smtClean="0"/>
              <a:t>, </a:t>
            </a:r>
            <a:r>
              <a:rPr lang="hu-HU" dirty="0" err="1" smtClean="0"/>
              <a:t>height</a:t>
            </a:r>
            <a:r>
              <a:rPr lang="hu-HU" dirty="0" smtClean="0"/>
              <a:t>; </a:t>
            </a:r>
            <a:r>
              <a:rPr lang="hu-HU" dirty="0" err="1" smtClean="0"/>
              <a:t>public</a:t>
            </a:r>
            <a:r>
              <a:rPr lang="hu-HU" dirty="0" smtClean="0"/>
              <a:t> </a:t>
            </a:r>
            <a:r>
              <a:rPr lang="hu-HU" dirty="0" err="1" smtClean="0"/>
              <a:t>Rectangle</a:t>
            </a:r>
            <a:r>
              <a:rPr lang="hu-HU" dirty="0" smtClean="0"/>
              <a:t>() { </a:t>
            </a:r>
            <a:r>
              <a:rPr lang="hu-HU" b="1" dirty="0" err="1" smtClean="0"/>
              <a:t>this</a:t>
            </a:r>
            <a:r>
              <a:rPr lang="hu-HU" b="1" dirty="0" smtClean="0"/>
              <a:t>(0, 0, 1, 1);</a:t>
            </a:r>
            <a:r>
              <a:rPr lang="hu-HU" dirty="0" smtClean="0"/>
              <a:t> } </a:t>
            </a:r>
            <a:r>
              <a:rPr lang="hu-HU" dirty="0" err="1" smtClean="0"/>
              <a:t>public</a:t>
            </a:r>
            <a:r>
              <a:rPr lang="hu-HU" dirty="0" smtClean="0"/>
              <a:t> </a:t>
            </a:r>
            <a:r>
              <a:rPr lang="hu-HU" dirty="0" err="1" smtClean="0"/>
              <a:t>Rectangle</a:t>
            </a:r>
            <a:r>
              <a:rPr lang="hu-HU" dirty="0" smtClean="0"/>
              <a:t>(int </a:t>
            </a:r>
            <a:r>
              <a:rPr lang="hu-HU" dirty="0" err="1" smtClean="0"/>
              <a:t>width</a:t>
            </a:r>
            <a:r>
              <a:rPr lang="hu-HU" dirty="0" smtClean="0"/>
              <a:t>, int </a:t>
            </a:r>
            <a:r>
              <a:rPr lang="hu-HU" dirty="0" err="1" smtClean="0"/>
              <a:t>height</a:t>
            </a:r>
            <a:r>
              <a:rPr lang="hu-HU" dirty="0" smtClean="0"/>
              <a:t>) { </a:t>
            </a:r>
            <a:r>
              <a:rPr lang="hu-HU" b="1" dirty="0" err="1" smtClean="0"/>
              <a:t>this</a:t>
            </a:r>
            <a:r>
              <a:rPr lang="hu-HU" b="1" dirty="0" smtClean="0"/>
              <a:t>(0, 0, </a:t>
            </a:r>
            <a:r>
              <a:rPr lang="hu-HU" b="1" dirty="0" err="1" smtClean="0"/>
              <a:t>width</a:t>
            </a:r>
            <a:r>
              <a:rPr lang="hu-HU" b="1" dirty="0" smtClean="0"/>
              <a:t>, </a:t>
            </a:r>
            <a:r>
              <a:rPr lang="hu-HU" b="1" dirty="0" err="1" smtClean="0"/>
              <a:t>height</a:t>
            </a:r>
            <a:r>
              <a:rPr lang="hu-HU" b="1" dirty="0" smtClean="0"/>
              <a:t>);</a:t>
            </a:r>
            <a:r>
              <a:rPr lang="hu-HU" dirty="0" smtClean="0"/>
              <a:t> } </a:t>
            </a:r>
            <a:r>
              <a:rPr lang="hu-HU" dirty="0" err="1" smtClean="0"/>
              <a:t>public</a:t>
            </a:r>
            <a:r>
              <a:rPr lang="hu-HU" dirty="0" smtClean="0"/>
              <a:t> </a:t>
            </a:r>
            <a:r>
              <a:rPr lang="hu-HU" dirty="0" err="1" smtClean="0"/>
              <a:t>Rectangle</a:t>
            </a:r>
            <a:r>
              <a:rPr lang="hu-HU" dirty="0" smtClean="0"/>
              <a:t>(int x, int y, int </a:t>
            </a:r>
            <a:r>
              <a:rPr lang="hu-HU" dirty="0" err="1" smtClean="0"/>
              <a:t>width</a:t>
            </a:r>
            <a:r>
              <a:rPr lang="hu-HU" dirty="0" smtClean="0"/>
              <a:t>, int </a:t>
            </a:r>
            <a:r>
              <a:rPr lang="hu-HU" dirty="0" err="1" smtClean="0"/>
              <a:t>height</a:t>
            </a:r>
            <a:r>
              <a:rPr lang="hu-HU" dirty="0" smtClean="0"/>
              <a:t>) { </a:t>
            </a:r>
            <a:r>
              <a:rPr lang="hu-HU" dirty="0" err="1" smtClean="0"/>
              <a:t>this.x</a:t>
            </a:r>
            <a:r>
              <a:rPr lang="hu-HU" dirty="0" smtClean="0"/>
              <a:t> = x; </a:t>
            </a:r>
            <a:r>
              <a:rPr lang="hu-HU" dirty="0" err="1" smtClean="0"/>
              <a:t>this.y</a:t>
            </a:r>
            <a:r>
              <a:rPr lang="hu-HU" dirty="0" smtClean="0"/>
              <a:t> = y; </a:t>
            </a:r>
            <a:r>
              <a:rPr lang="hu-HU" dirty="0" err="1" smtClean="0"/>
              <a:t>this.width</a:t>
            </a:r>
            <a:r>
              <a:rPr lang="hu-HU" dirty="0" smtClean="0"/>
              <a:t> = </a:t>
            </a:r>
            <a:r>
              <a:rPr lang="hu-HU" dirty="0" err="1" smtClean="0"/>
              <a:t>width</a:t>
            </a:r>
            <a:r>
              <a:rPr lang="hu-HU" dirty="0" smtClean="0"/>
              <a:t>; </a:t>
            </a:r>
            <a:r>
              <a:rPr lang="hu-HU" dirty="0" err="1" smtClean="0"/>
              <a:t>this.height</a:t>
            </a:r>
            <a:r>
              <a:rPr lang="hu-HU" dirty="0" smtClean="0"/>
              <a:t> = </a:t>
            </a:r>
            <a:r>
              <a:rPr lang="hu-HU" dirty="0" err="1" smtClean="0"/>
              <a:t>height</a:t>
            </a:r>
            <a:r>
              <a:rPr lang="hu-HU" dirty="0" smtClean="0"/>
              <a:t>; }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4</a:t>
            </a:fld>
            <a:endParaRPr lang="hu-HU"/>
          </a:p>
        </p:txBody>
      </p:sp>
    </p:spTree>
    <p:extLst>
      <p:ext uri="{BB962C8B-B14F-4D97-AF65-F5344CB8AC3E}">
        <p14:creationId xmlns:p14="http://schemas.microsoft.com/office/powerpoint/2010/main" val="3322154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 </a:t>
            </a:r>
            <a:r>
              <a:rPr lang="en-US" dirty="0" smtClean="0"/>
              <a:t>super</a:t>
            </a:r>
            <a:r>
              <a:rPr lang="en-US" sz="1200" b="0" i="0" kern="1200" dirty="0" smtClean="0">
                <a:solidFill>
                  <a:schemeClr val="tx1"/>
                </a:solidFill>
                <a:effectLst/>
                <a:latin typeface="+mn-lt"/>
                <a:ea typeface="+mn-ea"/>
                <a:cs typeface="+mn-cs"/>
              </a:rPr>
              <a:t> keyword to invoke a superclass's constructor.</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5</a:t>
            </a:fld>
            <a:endParaRPr lang="hu-HU"/>
          </a:p>
        </p:txBody>
      </p:sp>
    </p:spTree>
    <p:extLst>
      <p:ext uri="{BB962C8B-B14F-4D97-AF65-F5344CB8AC3E}">
        <p14:creationId xmlns:p14="http://schemas.microsoft.com/office/powerpoint/2010/main" val="381371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getClass</a:t>
            </a:r>
            <a:r>
              <a:rPr lang="hu-HU" dirty="0" smtClean="0"/>
              <a:t>().</a:t>
            </a:r>
            <a:r>
              <a:rPr lang="hu-HU" dirty="0" err="1" smtClean="0"/>
              <a:t>getName</a:t>
            </a:r>
            <a:r>
              <a:rPr lang="hu-HU" dirty="0" smtClean="0"/>
              <a:t>() + '@' + </a:t>
            </a:r>
            <a:r>
              <a:rPr lang="hu-HU" dirty="0" err="1" smtClean="0"/>
              <a:t>Integer.toHexString</a:t>
            </a:r>
            <a:r>
              <a:rPr lang="hu-HU" dirty="0" smtClean="0"/>
              <a:t>(</a:t>
            </a:r>
            <a:r>
              <a:rPr lang="hu-HU" dirty="0" err="1" smtClean="0"/>
              <a:t>hashCode</a:t>
            </a:r>
            <a:r>
              <a:rPr lang="hu-HU" dirty="0" smtClean="0"/>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9</a:t>
            </a:fld>
            <a:endParaRPr lang="hu-HU"/>
          </a:p>
        </p:txBody>
      </p:sp>
    </p:spTree>
    <p:extLst>
      <p:ext uri="{BB962C8B-B14F-4D97-AF65-F5344CB8AC3E}">
        <p14:creationId xmlns:p14="http://schemas.microsoft.com/office/powerpoint/2010/main" val="3957050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Integer</a:t>
            </a:r>
            <a:r>
              <a:rPr lang="en-US" sz="1200" b="0" i="0" kern="1200" dirty="0" smtClean="0">
                <a:solidFill>
                  <a:schemeClr val="tx1"/>
                </a:solidFill>
                <a:effectLst/>
                <a:latin typeface="+mn-lt"/>
                <a:ea typeface="+mn-ea"/>
                <a:cs typeface="+mn-cs"/>
              </a:rPr>
              <a:t> class wraps a value of the primitive type </a:t>
            </a:r>
            <a:r>
              <a:rPr lang="en-US" dirty="0" err="1" smtClean="0"/>
              <a:t>int</a:t>
            </a:r>
            <a:r>
              <a:rPr lang="en-US" sz="1200" b="0" i="0" kern="1200" dirty="0" smtClean="0">
                <a:solidFill>
                  <a:schemeClr val="tx1"/>
                </a:solidFill>
                <a:effectLst/>
                <a:latin typeface="+mn-lt"/>
                <a:ea typeface="+mn-ea"/>
                <a:cs typeface="+mn-cs"/>
              </a:rPr>
              <a:t> in an object. An object of type </a:t>
            </a:r>
            <a:r>
              <a:rPr lang="en-US" dirty="0" smtClean="0"/>
              <a:t>Integer</a:t>
            </a:r>
            <a:r>
              <a:rPr lang="en-US" sz="1200" b="0" i="0" kern="1200" dirty="0" smtClean="0">
                <a:solidFill>
                  <a:schemeClr val="tx1"/>
                </a:solidFill>
                <a:effectLst/>
                <a:latin typeface="+mn-lt"/>
                <a:ea typeface="+mn-ea"/>
                <a:cs typeface="+mn-cs"/>
              </a:rPr>
              <a:t> contains a single field whose type is </a:t>
            </a:r>
            <a:r>
              <a:rPr lang="en-US" dirty="0" smtClean="0"/>
              <a:t>int</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10</a:t>
            </a:fld>
            <a:endParaRPr lang="hu-HU"/>
          </a:p>
        </p:txBody>
      </p:sp>
    </p:spTree>
    <p:extLst>
      <p:ext uri="{BB962C8B-B14F-4D97-AF65-F5344CB8AC3E}">
        <p14:creationId xmlns:p14="http://schemas.microsoft.com/office/powerpoint/2010/main" val="2116284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Integer</a:t>
            </a:r>
            <a:r>
              <a:rPr lang="en-US" sz="1200" b="0" i="0" kern="1200" dirty="0" smtClean="0">
                <a:solidFill>
                  <a:schemeClr val="tx1"/>
                </a:solidFill>
                <a:effectLst/>
                <a:latin typeface="+mn-lt"/>
                <a:ea typeface="+mn-ea"/>
                <a:cs typeface="+mn-cs"/>
              </a:rPr>
              <a:t> class wraps a value of the primitive type </a:t>
            </a:r>
            <a:r>
              <a:rPr lang="en-US" dirty="0" err="1" smtClean="0"/>
              <a:t>int</a:t>
            </a:r>
            <a:r>
              <a:rPr lang="en-US" sz="1200" b="0" i="0" kern="1200" dirty="0" smtClean="0">
                <a:solidFill>
                  <a:schemeClr val="tx1"/>
                </a:solidFill>
                <a:effectLst/>
                <a:latin typeface="+mn-lt"/>
                <a:ea typeface="+mn-ea"/>
                <a:cs typeface="+mn-cs"/>
              </a:rPr>
              <a:t> in an object. An object of type </a:t>
            </a:r>
            <a:r>
              <a:rPr lang="en-US" dirty="0" smtClean="0"/>
              <a:t>Integer</a:t>
            </a:r>
            <a:r>
              <a:rPr lang="en-US" sz="1200" b="0" i="0" kern="1200" dirty="0" smtClean="0">
                <a:solidFill>
                  <a:schemeClr val="tx1"/>
                </a:solidFill>
                <a:effectLst/>
                <a:latin typeface="+mn-lt"/>
                <a:ea typeface="+mn-ea"/>
                <a:cs typeface="+mn-cs"/>
              </a:rPr>
              <a:t> contains a single field whose type is </a:t>
            </a:r>
            <a:r>
              <a:rPr lang="en-US" dirty="0" smtClean="0"/>
              <a:t>int</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11</a:t>
            </a:fld>
            <a:endParaRPr lang="hu-HU"/>
          </a:p>
        </p:txBody>
      </p:sp>
    </p:spTree>
    <p:extLst>
      <p:ext uri="{BB962C8B-B14F-4D97-AF65-F5344CB8AC3E}">
        <p14:creationId xmlns:p14="http://schemas.microsoft.com/office/powerpoint/2010/main" val="169234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argument is </a:t>
            </a:r>
            <a:r>
              <a:rPr lang="en-US" dirty="0" smtClean="0"/>
              <a:t>null</a:t>
            </a:r>
            <a:r>
              <a:rPr lang="en-US" sz="1200" b="0" i="0" kern="1200" dirty="0" smtClean="0">
                <a:solidFill>
                  <a:schemeClr val="tx1"/>
                </a:solidFill>
                <a:effectLst/>
                <a:latin typeface="+mn-lt"/>
                <a:ea typeface="+mn-ea"/>
                <a:cs typeface="+mn-cs"/>
              </a:rPr>
              <a:t>, then a string equal to </a:t>
            </a:r>
            <a:r>
              <a:rPr lang="en-US" dirty="0" smtClean="0"/>
              <a:t>"null"</a:t>
            </a:r>
            <a:r>
              <a:rPr lang="en-US" sz="1200" b="0" i="0" kern="1200" dirty="0" smtClean="0">
                <a:solidFill>
                  <a:schemeClr val="tx1"/>
                </a:solidFill>
                <a:effectLst/>
                <a:latin typeface="+mn-lt"/>
                <a:ea typeface="+mn-ea"/>
                <a:cs typeface="+mn-cs"/>
              </a:rPr>
              <a:t>; otherwise, the value of </a:t>
            </a:r>
            <a:r>
              <a:rPr lang="en-US" dirty="0" err="1" smtClean="0"/>
              <a:t>obj.toString</a:t>
            </a:r>
            <a:r>
              <a:rPr lang="en-US" dirty="0" smtClean="0"/>
              <a:t>()</a:t>
            </a:r>
            <a:r>
              <a:rPr lang="en-US" sz="1200" b="0" i="0" kern="1200" dirty="0" smtClean="0">
                <a:solidFill>
                  <a:schemeClr val="tx1"/>
                </a:solidFill>
                <a:effectLst/>
                <a:latin typeface="+mn-lt"/>
                <a:ea typeface="+mn-ea"/>
                <a:cs typeface="+mn-cs"/>
              </a:rPr>
              <a:t> is returned.</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12</a:t>
            </a:fld>
            <a:endParaRPr lang="hu-HU"/>
          </a:p>
        </p:txBody>
      </p:sp>
    </p:spTree>
    <p:extLst>
      <p:ext uri="{BB962C8B-B14F-4D97-AF65-F5344CB8AC3E}">
        <p14:creationId xmlns:p14="http://schemas.microsoft.com/office/powerpoint/2010/main" val="36191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smtClean="0"/>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2023. 08. 08.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2023. 08. 08.</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2023. 08. 08.</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2023. 08. 08.</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en/java/javase/20/docs/api/java.base/java/lang/Clas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oracle.com/en/java/javase/20/docs/api/java.base/java/io/PrintStream.html#println()" TargetMode="External"/><Relationship Id="rId3" Type="http://schemas.openxmlformats.org/officeDocument/2006/relationships/hyperlink" Target="https://docs.oracle.com/en/java/javase/20/docs/api/java.base/java/lang/System.html" TargetMode="External"/><Relationship Id="rId7" Type="http://schemas.openxmlformats.org/officeDocument/2006/relationships/hyperlink" Target="https://docs.oracle.com/en/java/javase/20/docs/api/java.base/java/io/PrintStream.html#print(java.lang.Str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ocs.oracle.com/en/java/javase/20/docs/api/java.base/java/lang/Object.html" TargetMode="External"/><Relationship Id="rId5" Type="http://schemas.openxmlformats.org/officeDocument/2006/relationships/hyperlink" Target="https://docs.oracle.com/en/java/javase/20/docs/api/java.base/java/io/PrintStream.html#println(java.lang.Object)" TargetMode="External"/><Relationship Id="rId10" Type="http://schemas.openxmlformats.org/officeDocument/2006/relationships/hyperlink" Target="https://docs.oracle.com/en/java/javase/20/docs/api/java.base/java/lang/String.html#valueOf(java.lang.Object)" TargetMode="External"/><Relationship Id="rId4" Type="http://schemas.openxmlformats.org/officeDocument/2006/relationships/hyperlink" Target="https://docs.oracle.com/en/java/javase/20/docs/api/java.base/java/io/PrintStream.html" TargetMode="External"/><Relationship Id="rId9" Type="http://schemas.openxmlformats.org/officeDocument/2006/relationships/hyperlink" Target="https://docs.oracle.com/en/java/javase/20/docs/api/java.base/java/lang/String.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en/java/javase/20/docs/api/java.base/java/lang/Objec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Java osztály (</a:t>
            </a:r>
            <a:r>
              <a:rPr lang="hu-HU" dirty="0" err="1" smtClean="0"/>
              <a:t>this</a:t>
            </a:r>
            <a:r>
              <a:rPr lang="hu-HU" dirty="0" smtClean="0"/>
              <a:t> kulcsszó)</a:t>
            </a:r>
            <a:endParaRPr lang="hu-HU" dirty="0"/>
          </a:p>
        </p:txBody>
      </p:sp>
      <p:sp>
        <p:nvSpPr>
          <p:cNvPr id="3" name="Tartalom helye 2"/>
          <p:cNvSpPr>
            <a:spLocks noGrp="1"/>
          </p:cNvSpPr>
          <p:nvPr>
            <p:ph idx="1"/>
          </p:nvPr>
        </p:nvSpPr>
        <p:spPr>
          <a:xfrm>
            <a:off x="628650" y="1198880"/>
            <a:ext cx="7886700" cy="4978083"/>
          </a:xfrm>
        </p:spPr>
        <p:txBody>
          <a:bodyPr>
            <a:normAutofit/>
          </a:bodyPr>
          <a:lstStyle/>
          <a:p>
            <a:endParaRPr lang="hu-HU" dirty="0" smtClean="0"/>
          </a:p>
          <a:p>
            <a:r>
              <a:rPr lang="en-US" dirty="0"/>
              <a:t>Within an instance method or a constructor, </a:t>
            </a:r>
            <a:r>
              <a:rPr lang="en-US" b="1" dirty="0"/>
              <a:t>this</a:t>
            </a:r>
            <a:r>
              <a:rPr lang="en-US" dirty="0"/>
              <a:t> </a:t>
            </a:r>
            <a:r>
              <a:rPr lang="hu-HU" dirty="0" err="1" smtClean="0"/>
              <a:t>keyword</a:t>
            </a:r>
            <a:r>
              <a:rPr lang="hu-HU" dirty="0" smtClean="0"/>
              <a:t> </a:t>
            </a:r>
            <a:r>
              <a:rPr lang="en-US" dirty="0" smtClean="0"/>
              <a:t>is </a:t>
            </a:r>
            <a:r>
              <a:rPr lang="en-US" dirty="0"/>
              <a:t>a reference to the </a:t>
            </a:r>
            <a:r>
              <a:rPr lang="en-US" i="1" dirty="0"/>
              <a:t>current object</a:t>
            </a:r>
            <a:r>
              <a:rPr lang="en-US" dirty="0"/>
              <a:t> — the object whose method or constructor is being called. You can refer to any member of the current object from within an instance method or a constructor by using this.</a:t>
            </a:r>
            <a:endParaRPr lang="hu-HU" dirty="0"/>
          </a:p>
          <a:p>
            <a:endParaRPr lang="hu-HU" dirty="0" smtClean="0"/>
          </a:p>
          <a:p>
            <a:endParaRPr lang="hu-HU" dirty="0"/>
          </a:p>
          <a:p>
            <a:endParaRPr lang="hu-HU" dirty="0"/>
          </a:p>
        </p:txBody>
      </p:sp>
    </p:spTree>
    <p:extLst>
      <p:ext uri="{BB962C8B-B14F-4D97-AF65-F5344CB8AC3E}">
        <p14:creationId xmlns:p14="http://schemas.microsoft.com/office/powerpoint/2010/main" val="100398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Object</a:t>
            </a:r>
            <a:r>
              <a:rPr lang="hu-HU" dirty="0" smtClean="0"/>
              <a:t> osztály</a:t>
            </a:r>
            <a:endParaRPr lang="hu-HU" dirty="0"/>
          </a:p>
        </p:txBody>
      </p:sp>
      <p:sp>
        <p:nvSpPr>
          <p:cNvPr id="3" name="Tartalom helye 2"/>
          <p:cNvSpPr>
            <a:spLocks noGrp="1"/>
          </p:cNvSpPr>
          <p:nvPr>
            <p:ph idx="1"/>
          </p:nvPr>
        </p:nvSpPr>
        <p:spPr/>
        <p:txBody>
          <a:bodyPr>
            <a:normAutofit lnSpcReduction="10000"/>
          </a:bodyPr>
          <a:lstStyle/>
          <a:p>
            <a:r>
              <a:rPr lang="hu-HU" dirty="0" err="1" smtClean="0"/>
              <a:t>getClass</a:t>
            </a:r>
            <a:r>
              <a:rPr lang="hu-HU" dirty="0" smtClean="0"/>
              <a:t> visszatérési típusa: </a:t>
            </a:r>
            <a:r>
              <a:rPr lang="hu-HU" dirty="0" err="1" smtClean="0"/>
              <a:t>Class</a:t>
            </a:r>
            <a:endParaRPr lang="hu-HU" dirty="0" smtClean="0"/>
          </a:p>
          <a:p>
            <a:pPr marL="0" indent="0">
              <a:buNone/>
            </a:pPr>
            <a:r>
              <a:rPr lang="hu-HU" dirty="0">
                <a:hlinkClick r:id="rId3"/>
              </a:rPr>
              <a:t>https://</a:t>
            </a:r>
            <a:r>
              <a:rPr lang="hu-HU" dirty="0" smtClean="0">
                <a:hlinkClick r:id="rId3"/>
              </a:rPr>
              <a:t>docs.oracle.com/en/java/javase/20/docs/api/java.base/java/lang/Class.html</a:t>
            </a:r>
            <a:endParaRPr lang="hu-HU" dirty="0" smtClean="0"/>
          </a:p>
          <a:p>
            <a:pPr marL="0" indent="0">
              <a:buNone/>
            </a:pPr>
            <a:r>
              <a:rPr lang="hu-HU" dirty="0" smtClean="0"/>
              <a:t>Amely osztálynak többek között van egy </a:t>
            </a:r>
            <a:r>
              <a:rPr lang="hu-HU" dirty="0" err="1" smtClean="0"/>
              <a:t>getName</a:t>
            </a:r>
            <a:r>
              <a:rPr lang="hu-HU" dirty="0" smtClean="0"/>
              <a:t>() metódusa, amely az osztály nevét adja vissza. </a:t>
            </a:r>
          </a:p>
          <a:p>
            <a:pPr marL="0" indent="0">
              <a:buNone/>
            </a:pPr>
            <a:endParaRPr lang="hu-HU" dirty="0"/>
          </a:p>
          <a:p>
            <a:r>
              <a:rPr lang="en-US" dirty="0"/>
              <a:t>The </a:t>
            </a:r>
            <a:r>
              <a:rPr lang="en-US" b="1" dirty="0"/>
              <a:t>Integer</a:t>
            </a:r>
            <a:r>
              <a:rPr lang="en-US" dirty="0"/>
              <a:t> class wraps a value of the primitive type </a:t>
            </a:r>
            <a:r>
              <a:rPr lang="en-US" dirty="0" err="1"/>
              <a:t>int</a:t>
            </a:r>
            <a:r>
              <a:rPr lang="en-US" dirty="0"/>
              <a:t> in an object. An object of type Integer contains a single field whose type is int</a:t>
            </a:r>
            <a:r>
              <a:rPr lang="en-US" dirty="0" smtClean="0"/>
              <a:t>.</a:t>
            </a:r>
            <a:endParaRPr lang="hu-HU" dirty="0" smtClean="0"/>
          </a:p>
          <a:p>
            <a:r>
              <a:rPr lang="hu-HU" dirty="0"/>
              <a:t>https://docs.oracle.com/en/java/javase/20/docs/api/java.base/java/lang/Integer.html</a:t>
            </a:r>
          </a:p>
          <a:p>
            <a:endParaRPr lang="hu-HU" dirty="0" smtClean="0"/>
          </a:p>
          <a:p>
            <a:pPr marL="0" indent="0">
              <a:buNone/>
            </a:pPr>
            <a:endParaRPr lang="hu-HU" dirty="0"/>
          </a:p>
          <a:p>
            <a:pPr marL="0" indent="0">
              <a:buNone/>
            </a:pPr>
            <a:endParaRPr lang="hu-HU" dirty="0"/>
          </a:p>
          <a:p>
            <a:pPr lvl="1"/>
            <a:endParaRPr lang="hu-HU" dirty="0" smtClean="0"/>
          </a:p>
          <a:p>
            <a:endParaRPr lang="hu-HU" dirty="0"/>
          </a:p>
        </p:txBody>
      </p:sp>
    </p:spTree>
    <p:extLst>
      <p:ext uri="{BB962C8B-B14F-4D97-AF65-F5344CB8AC3E}">
        <p14:creationId xmlns:p14="http://schemas.microsoft.com/office/powerpoint/2010/main" val="319852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Object</a:t>
            </a:r>
            <a:r>
              <a:rPr lang="hu-HU" dirty="0" smtClean="0"/>
              <a:t> osztály</a:t>
            </a:r>
            <a:endParaRPr lang="hu-HU" dirty="0"/>
          </a:p>
        </p:txBody>
      </p:sp>
      <p:sp>
        <p:nvSpPr>
          <p:cNvPr id="3" name="Tartalom helye 2"/>
          <p:cNvSpPr>
            <a:spLocks noGrp="1"/>
          </p:cNvSpPr>
          <p:nvPr>
            <p:ph idx="1"/>
          </p:nvPr>
        </p:nvSpPr>
        <p:spPr>
          <a:xfrm>
            <a:off x="628650" y="1228165"/>
            <a:ext cx="4052680" cy="4948798"/>
          </a:xfrm>
        </p:spPr>
        <p:txBody>
          <a:bodyPr>
            <a:normAutofit fontScale="92500" lnSpcReduction="20000"/>
          </a:bodyPr>
          <a:lstStyle/>
          <a:p>
            <a:pPr marL="0" indent="0">
              <a:buNone/>
            </a:pPr>
            <a:r>
              <a:rPr lang="hu-HU" b="1" dirty="0" err="1"/>
              <a:t>public</a:t>
            </a:r>
            <a:r>
              <a:rPr lang="hu-HU" dirty="0"/>
              <a:t> </a:t>
            </a:r>
            <a:r>
              <a:rPr lang="hu-HU" b="1" dirty="0" err="1"/>
              <a:t>class</a:t>
            </a:r>
            <a:r>
              <a:rPr lang="hu-HU" dirty="0"/>
              <a:t> </a:t>
            </a:r>
            <a:r>
              <a:rPr lang="hu-HU" dirty="0" err="1"/>
              <a:t>Circle</a:t>
            </a:r>
            <a:r>
              <a:rPr lang="hu-HU" dirty="0"/>
              <a:t> {</a:t>
            </a:r>
          </a:p>
          <a:p>
            <a:pPr marL="0" indent="0">
              <a:buNone/>
            </a:pPr>
            <a:r>
              <a:rPr lang="hu-HU" b="1" dirty="0" smtClean="0"/>
              <a:t>  </a:t>
            </a:r>
            <a:r>
              <a:rPr lang="hu-HU" b="1" dirty="0" err="1" smtClean="0"/>
              <a:t>double</a:t>
            </a:r>
            <a:r>
              <a:rPr lang="hu-HU" dirty="0" smtClean="0"/>
              <a:t> </a:t>
            </a:r>
            <a:r>
              <a:rPr lang="hu-HU" dirty="0" err="1"/>
              <a:t>radius</a:t>
            </a:r>
            <a:r>
              <a:rPr lang="hu-HU" dirty="0"/>
              <a:t>;</a:t>
            </a:r>
          </a:p>
          <a:p>
            <a:pPr marL="0" indent="0">
              <a:buNone/>
            </a:pPr>
            <a:r>
              <a:rPr lang="hu-HU" b="1" dirty="0" smtClean="0"/>
              <a:t>  </a:t>
            </a:r>
            <a:r>
              <a:rPr lang="hu-HU" b="1" dirty="0" err="1" smtClean="0"/>
              <a:t>public</a:t>
            </a:r>
            <a:r>
              <a:rPr lang="hu-HU" dirty="0" smtClean="0"/>
              <a:t> </a:t>
            </a:r>
            <a:r>
              <a:rPr lang="hu-HU" dirty="0" err="1"/>
              <a:t>Circle</a:t>
            </a:r>
            <a:r>
              <a:rPr lang="hu-HU" dirty="0" smtClean="0"/>
              <a:t>(</a:t>
            </a:r>
          </a:p>
          <a:p>
            <a:pPr marL="0" indent="0">
              <a:buNone/>
            </a:pPr>
            <a:r>
              <a:rPr lang="hu-HU" b="1" dirty="0"/>
              <a:t> </a:t>
            </a:r>
            <a:r>
              <a:rPr lang="hu-HU" b="1" dirty="0" smtClean="0"/>
              <a:t>    </a:t>
            </a:r>
            <a:r>
              <a:rPr lang="hu-HU" b="1" dirty="0" err="1" smtClean="0"/>
              <a:t>double</a:t>
            </a:r>
            <a:r>
              <a:rPr lang="hu-HU" dirty="0" smtClean="0"/>
              <a:t> </a:t>
            </a:r>
            <a:r>
              <a:rPr lang="hu-HU" dirty="0" err="1"/>
              <a:t>newRadius</a:t>
            </a:r>
            <a:r>
              <a:rPr lang="hu-HU" dirty="0"/>
              <a:t>) {</a:t>
            </a:r>
          </a:p>
          <a:p>
            <a:pPr marL="0" indent="0">
              <a:buNone/>
            </a:pPr>
            <a:r>
              <a:rPr lang="hu-HU" dirty="0" smtClean="0"/>
              <a:t>    </a:t>
            </a:r>
            <a:r>
              <a:rPr lang="hu-HU" dirty="0" err="1" smtClean="0"/>
              <a:t>radius</a:t>
            </a:r>
            <a:r>
              <a:rPr lang="hu-HU" dirty="0" smtClean="0"/>
              <a:t> </a:t>
            </a:r>
            <a:r>
              <a:rPr lang="hu-HU" dirty="0"/>
              <a:t>= </a:t>
            </a:r>
            <a:r>
              <a:rPr lang="hu-HU" dirty="0" err="1"/>
              <a:t>newRadius</a:t>
            </a:r>
            <a:r>
              <a:rPr lang="hu-HU" dirty="0"/>
              <a:t>;</a:t>
            </a:r>
          </a:p>
          <a:p>
            <a:pPr marL="0" indent="0">
              <a:buNone/>
            </a:pPr>
            <a:r>
              <a:rPr lang="hu-HU" dirty="0" smtClean="0"/>
              <a:t>  }</a:t>
            </a:r>
            <a:endParaRPr lang="hu-HU" dirty="0"/>
          </a:p>
          <a:p>
            <a:pPr marL="0" indent="0">
              <a:buNone/>
            </a:pPr>
            <a:r>
              <a:rPr lang="hu-HU" dirty="0" smtClean="0"/>
              <a:t>  @</a:t>
            </a:r>
            <a:r>
              <a:rPr lang="hu-HU" dirty="0" err="1"/>
              <a:t>Override</a:t>
            </a:r>
            <a:endParaRPr lang="hu-HU" dirty="0"/>
          </a:p>
          <a:p>
            <a:pPr marL="0" indent="0">
              <a:buNone/>
            </a:pPr>
            <a:r>
              <a:rPr lang="hu-HU" b="1" dirty="0" smtClean="0"/>
              <a:t>  </a:t>
            </a:r>
            <a:r>
              <a:rPr lang="hu-HU" b="1" dirty="0" err="1" smtClean="0"/>
              <a:t>public</a:t>
            </a:r>
            <a:r>
              <a:rPr lang="hu-HU" dirty="0" smtClean="0"/>
              <a:t> </a:t>
            </a:r>
            <a:r>
              <a:rPr lang="hu-HU" dirty="0" err="1"/>
              <a:t>String</a:t>
            </a:r>
            <a:r>
              <a:rPr lang="hu-HU" dirty="0"/>
              <a:t> </a:t>
            </a:r>
            <a:r>
              <a:rPr lang="hu-HU" dirty="0" err="1"/>
              <a:t>toString</a:t>
            </a:r>
            <a:r>
              <a:rPr lang="hu-HU" dirty="0"/>
              <a:t>() {</a:t>
            </a:r>
          </a:p>
          <a:p>
            <a:pPr marL="0" indent="0">
              <a:buNone/>
            </a:pPr>
            <a:r>
              <a:rPr lang="hu-HU" b="1" dirty="0" smtClean="0"/>
              <a:t>    </a:t>
            </a:r>
            <a:r>
              <a:rPr lang="hu-HU" b="1" dirty="0" err="1" smtClean="0"/>
              <a:t>return</a:t>
            </a:r>
            <a:r>
              <a:rPr lang="hu-HU" dirty="0" smtClean="0"/>
              <a:t> </a:t>
            </a:r>
            <a:r>
              <a:rPr lang="hu-HU" dirty="0"/>
              <a:t>"a kör sugara</a:t>
            </a:r>
            <a:r>
              <a:rPr lang="hu-HU" dirty="0" smtClean="0"/>
              <a:t>:"+</a:t>
            </a:r>
          </a:p>
          <a:p>
            <a:pPr marL="0" indent="0">
              <a:buNone/>
            </a:pPr>
            <a:r>
              <a:rPr lang="hu-HU" dirty="0"/>
              <a:t> </a:t>
            </a:r>
            <a:r>
              <a:rPr lang="hu-HU" dirty="0" smtClean="0"/>
              <a:t>      </a:t>
            </a:r>
            <a:r>
              <a:rPr lang="hu-HU" dirty="0" err="1" smtClean="0"/>
              <a:t>radius</a:t>
            </a:r>
            <a:r>
              <a:rPr lang="hu-HU" dirty="0"/>
              <a:t>;</a:t>
            </a:r>
          </a:p>
          <a:p>
            <a:pPr marL="0" indent="0">
              <a:buNone/>
            </a:pPr>
            <a:r>
              <a:rPr lang="hu-HU" dirty="0" smtClean="0"/>
              <a:t>  }</a:t>
            </a:r>
            <a:endParaRPr lang="hu-HU" dirty="0"/>
          </a:p>
          <a:p>
            <a:pPr marL="0" indent="0">
              <a:buNone/>
            </a:pPr>
            <a:r>
              <a:rPr lang="hu-HU" dirty="0"/>
              <a:t>}</a:t>
            </a:r>
          </a:p>
          <a:p>
            <a:endParaRPr lang="hu-HU" dirty="0" smtClean="0"/>
          </a:p>
          <a:p>
            <a:pPr marL="0" indent="0">
              <a:buNone/>
            </a:pPr>
            <a:endParaRPr lang="hu-HU" dirty="0"/>
          </a:p>
          <a:p>
            <a:pPr marL="0" indent="0">
              <a:buNone/>
            </a:pPr>
            <a:endParaRPr lang="hu-HU" dirty="0"/>
          </a:p>
          <a:p>
            <a:pPr lvl="1"/>
            <a:endParaRPr lang="hu-HU" dirty="0" smtClean="0"/>
          </a:p>
          <a:p>
            <a:endParaRPr lang="hu-HU" dirty="0"/>
          </a:p>
        </p:txBody>
      </p:sp>
      <p:sp>
        <p:nvSpPr>
          <p:cNvPr id="4" name="Szövegdoboz 3"/>
          <p:cNvSpPr txBox="1"/>
          <p:nvPr/>
        </p:nvSpPr>
        <p:spPr>
          <a:xfrm>
            <a:off x="4999383" y="1331843"/>
            <a:ext cx="3627782" cy="3693319"/>
          </a:xfrm>
          <a:prstGeom prst="rect">
            <a:avLst/>
          </a:prstGeom>
          <a:noFill/>
        </p:spPr>
        <p:txBody>
          <a:bodyPr wrap="square" rtlCol="0">
            <a:spAutoFit/>
          </a:bodyPr>
          <a:lstStyle/>
          <a:p>
            <a:r>
              <a:rPr lang="hu-HU" b="1" dirty="0" err="1"/>
              <a:t>public</a:t>
            </a:r>
            <a:r>
              <a:rPr lang="hu-HU" dirty="0"/>
              <a:t> </a:t>
            </a:r>
            <a:r>
              <a:rPr lang="hu-HU" b="1" dirty="0" err="1"/>
              <a:t>class</a:t>
            </a:r>
            <a:r>
              <a:rPr lang="hu-HU" dirty="0"/>
              <a:t> </a:t>
            </a:r>
            <a:r>
              <a:rPr lang="hu-HU" dirty="0" err="1"/>
              <a:t>Runner</a:t>
            </a:r>
            <a:r>
              <a:rPr lang="hu-HU" dirty="0"/>
              <a:t> {</a:t>
            </a:r>
          </a:p>
          <a:p>
            <a:r>
              <a:rPr lang="hu-HU" dirty="0"/>
              <a:t/>
            </a:r>
            <a:br>
              <a:rPr lang="hu-HU" dirty="0"/>
            </a:br>
            <a:endParaRPr lang="hu-HU" dirty="0"/>
          </a:p>
          <a:p>
            <a:r>
              <a:rPr lang="hu-HU" b="1" dirty="0" err="1"/>
              <a:t>public</a:t>
            </a:r>
            <a:r>
              <a:rPr lang="hu-HU" dirty="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r>
              <a:rPr lang="hu-HU" dirty="0" smtClean="0"/>
              <a:t>  </a:t>
            </a:r>
            <a:r>
              <a:rPr lang="hu-HU" dirty="0" err="1" smtClean="0"/>
              <a:t>Circle</a:t>
            </a:r>
            <a:r>
              <a:rPr lang="hu-HU" dirty="0" smtClean="0"/>
              <a:t> </a:t>
            </a:r>
            <a:r>
              <a:rPr lang="hu-HU" dirty="0"/>
              <a:t>c=</a:t>
            </a:r>
            <a:r>
              <a:rPr lang="hu-HU" b="1" dirty="0" err="1"/>
              <a:t>new</a:t>
            </a:r>
            <a:r>
              <a:rPr lang="hu-HU" dirty="0"/>
              <a:t> </a:t>
            </a:r>
            <a:r>
              <a:rPr lang="hu-HU" dirty="0" err="1"/>
              <a:t>Circle</a:t>
            </a:r>
            <a:r>
              <a:rPr lang="hu-HU" dirty="0"/>
              <a:t>(5);</a:t>
            </a:r>
          </a:p>
          <a:p>
            <a:r>
              <a:rPr lang="hu-HU" dirty="0" smtClean="0"/>
              <a:t>  </a:t>
            </a:r>
            <a:r>
              <a:rPr lang="hu-HU" dirty="0" err="1" smtClean="0"/>
              <a:t>System.</a:t>
            </a:r>
            <a:r>
              <a:rPr lang="hu-HU" b="1" i="1" dirty="0" err="1" smtClean="0"/>
              <a:t>out</a:t>
            </a:r>
            <a:r>
              <a:rPr lang="hu-HU" dirty="0" err="1" smtClean="0"/>
              <a:t>.println</a:t>
            </a:r>
            <a:r>
              <a:rPr lang="hu-HU" dirty="0" smtClean="0"/>
              <a:t>(</a:t>
            </a:r>
            <a:r>
              <a:rPr lang="hu-HU" dirty="0" err="1" smtClean="0"/>
              <a:t>c.toString</a:t>
            </a:r>
            <a:r>
              <a:rPr lang="hu-HU" dirty="0"/>
              <a:t>());</a:t>
            </a:r>
          </a:p>
          <a:p>
            <a:r>
              <a:rPr lang="hu-HU" dirty="0" smtClean="0"/>
              <a:t>  </a:t>
            </a:r>
            <a:r>
              <a:rPr lang="hu-HU" b="1" dirty="0" err="1" smtClean="0"/>
              <a:t>System.</a:t>
            </a:r>
            <a:r>
              <a:rPr lang="hu-HU" b="1" i="1" dirty="0" err="1" smtClean="0"/>
              <a:t>out</a:t>
            </a:r>
            <a:r>
              <a:rPr lang="hu-HU" b="1" dirty="0" err="1" smtClean="0"/>
              <a:t>.println</a:t>
            </a:r>
            <a:r>
              <a:rPr lang="hu-HU" b="1" dirty="0" smtClean="0"/>
              <a:t>(c</a:t>
            </a:r>
            <a:r>
              <a:rPr lang="hu-HU" b="1" dirty="0"/>
              <a:t>);</a:t>
            </a:r>
          </a:p>
          <a:p>
            <a:r>
              <a:rPr lang="hu-HU" dirty="0" smtClean="0"/>
              <a:t>  }</a:t>
            </a:r>
            <a:endParaRPr lang="hu-HU" dirty="0"/>
          </a:p>
          <a:p>
            <a:r>
              <a:rPr lang="hu-HU" dirty="0" smtClean="0"/>
              <a:t>}</a:t>
            </a:r>
            <a:endParaRPr lang="hu-HU" dirty="0"/>
          </a:p>
          <a:p>
            <a:r>
              <a:rPr lang="hu-HU" dirty="0"/>
              <a:t/>
            </a:r>
            <a:br>
              <a:rPr lang="hu-HU" dirty="0"/>
            </a:br>
            <a:endParaRPr lang="hu-HU" dirty="0"/>
          </a:p>
          <a:p>
            <a:endParaRPr lang="hu-HU" dirty="0"/>
          </a:p>
        </p:txBody>
      </p:sp>
    </p:spTree>
    <p:extLst>
      <p:ext uri="{BB962C8B-B14F-4D97-AF65-F5344CB8AC3E}">
        <p14:creationId xmlns:p14="http://schemas.microsoft.com/office/powerpoint/2010/main" val="349216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Object</a:t>
            </a:r>
            <a:r>
              <a:rPr lang="hu-HU" dirty="0" smtClean="0"/>
              <a:t> osztály</a:t>
            </a:r>
            <a:endParaRPr lang="hu-HU" dirty="0"/>
          </a:p>
        </p:txBody>
      </p:sp>
      <p:sp>
        <p:nvSpPr>
          <p:cNvPr id="3" name="Tartalom helye 2"/>
          <p:cNvSpPr>
            <a:spLocks noGrp="1"/>
          </p:cNvSpPr>
          <p:nvPr>
            <p:ph idx="1"/>
          </p:nvPr>
        </p:nvSpPr>
        <p:spPr>
          <a:xfrm>
            <a:off x="628649" y="1228165"/>
            <a:ext cx="7978637" cy="4948798"/>
          </a:xfrm>
        </p:spPr>
        <p:txBody>
          <a:bodyPr>
            <a:normAutofit fontScale="62500" lnSpcReduction="20000"/>
          </a:bodyPr>
          <a:lstStyle/>
          <a:p>
            <a:r>
              <a:rPr lang="hu-HU" dirty="0" err="1" smtClean="0"/>
              <a:t>Class</a:t>
            </a:r>
            <a:r>
              <a:rPr lang="hu-HU" dirty="0" smtClean="0"/>
              <a:t> System (</a:t>
            </a:r>
            <a:r>
              <a:rPr lang="hu-HU" dirty="0" err="1" smtClean="0"/>
              <a:t>java.lang</a:t>
            </a:r>
            <a:r>
              <a:rPr lang="hu-HU" dirty="0" smtClean="0"/>
              <a:t> csomag)</a:t>
            </a:r>
          </a:p>
          <a:p>
            <a:pPr marL="0" indent="0">
              <a:buNone/>
            </a:pPr>
            <a:r>
              <a:rPr lang="hu-HU" dirty="0">
                <a:hlinkClick r:id="rId3"/>
              </a:rPr>
              <a:t>https://</a:t>
            </a:r>
            <a:r>
              <a:rPr lang="hu-HU" dirty="0" smtClean="0">
                <a:hlinkClick r:id="rId3"/>
              </a:rPr>
              <a:t>docs.oracle.com/en/java/javase/20/docs/api/java.base/java/lang/System.html</a:t>
            </a:r>
            <a:endParaRPr lang="hu-HU" dirty="0" smtClean="0"/>
          </a:p>
          <a:p>
            <a:r>
              <a:rPr lang="hu-HU" dirty="0" smtClean="0"/>
              <a:t>out mezőjének a típusa </a:t>
            </a:r>
            <a:r>
              <a:rPr lang="hu-HU" dirty="0" err="1" smtClean="0"/>
              <a:t>PrintStream</a:t>
            </a:r>
            <a:endParaRPr lang="hu-HU" dirty="0" smtClean="0"/>
          </a:p>
          <a:p>
            <a:pPr marL="0" indent="0">
              <a:buNone/>
            </a:pPr>
            <a:r>
              <a:rPr lang="hu-HU" dirty="0">
                <a:hlinkClick r:id="rId4"/>
              </a:rPr>
              <a:t>https://</a:t>
            </a:r>
            <a:r>
              <a:rPr lang="hu-HU" dirty="0" smtClean="0">
                <a:hlinkClick r:id="rId4"/>
              </a:rPr>
              <a:t>docs.oracle.com/en/java/javase/20/docs/api/java.base/java/io/PrintStream.html</a:t>
            </a:r>
            <a:endParaRPr lang="hu-HU" dirty="0" smtClean="0"/>
          </a:p>
          <a:p>
            <a:r>
              <a:rPr lang="hu-HU" dirty="0" smtClean="0"/>
              <a:t>annak</a:t>
            </a:r>
            <a:r>
              <a:rPr lang="hu-HU" b="1" dirty="0" smtClean="0"/>
              <a:t> </a:t>
            </a:r>
            <a:r>
              <a:rPr lang="hu-HU" b="1" dirty="0" err="1" smtClean="0">
                <a:hlinkClick r:id="rId5"/>
              </a:rPr>
              <a:t>println</a:t>
            </a:r>
            <a:r>
              <a:rPr lang="hu-HU" dirty="0" smtClean="0"/>
              <a:t>(</a:t>
            </a:r>
            <a:r>
              <a:rPr lang="hu-HU" b="1" dirty="0" err="1" smtClean="0">
                <a:hlinkClick r:id="rId6" tooltip="class in java.lang"/>
              </a:rPr>
              <a:t>Object</a:t>
            </a:r>
            <a:r>
              <a:rPr lang="hu-HU" dirty="0"/>
              <a:t> x</a:t>
            </a:r>
            <a:r>
              <a:rPr lang="hu-HU" dirty="0" smtClean="0"/>
              <a:t>) metódusa:</a:t>
            </a:r>
          </a:p>
          <a:p>
            <a:pPr marL="0" indent="0">
              <a:buNone/>
            </a:pPr>
            <a:r>
              <a:rPr lang="en-US" dirty="0"/>
              <a:t>Prints an Object and then terminates the line. This method calls at first </a:t>
            </a:r>
            <a:r>
              <a:rPr lang="en-US" dirty="0" err="1"/>
              <a:t>String.valueOf</a:t>
            </a:r>
            <a:r>
              <a:rPr lang="en-US" dirty="0"/>
              <a:t>(x) to get the printed object's string value, then behaves as though it invokes </a:t>
            </a:r>
            <a:r>
              <a:rPr lang="en-US" dirty="0">
                <a:hlinkClick r:id="rId7"/>
              </a:rPr>
              <a:t>print(String)</a:t>
            </a:r>
            <a:r>
              <a:rPr lang="en-US" dirty="0"/>
              <a:t> and then </a:t>
            </a:r>
            <a:r>
              <a:rPr lang="en-US" dirty="0" err="1">
                <a:hlinkClick r:id="rId8"/>
              </a:rPr>
              <a:t>println</a:t>
            </a:r>
            <a:r>
              <a:rPr lang="en-US" dirty="0" smtClean="0">
                <a:hlinkClick r:id="rId8"/>
              </a:rPr>
              <a:t>()</a:t>
            </a:r>
            <a:r>
              <a:rPr lang="en-US" dirty="0" smtClean="0"/>
              <a:t>.</a:t>
            </a:r>
            <a:endParaRPr lang="hu-HU" dirty="0" smtClean="0"/>
          </a:p>
          <a:p>
            <a:r>
              <a:rPr lang="hu-HU" dirty="0" smtClean="0"/>
              <a:t>A </a:t>
            </a:r>
            <a:r>
              <a:rPr lang="hu-HU" dirty="0" err="1" smtClean="0"/>
              <a:t>String</a:t>
            </a:r>
            <a:r>
              <a:rPr lang="hu-HU" dirty="0" smtClean="0"/>
              <a:t> </a:t>
            </a:r>
            <a:r>
              <a:rPr lang="hu-HU" dirty="0" err="1" smtClean="0"/>
              <a:t>Class</a:t>
            </a:r>
            <a:endParaRPr lang="hu-HU" dirty="0" smtClean="0"/>
          </a:p>
          <a:p>
            <a:pPr marL="0" indent="0">
              <a:buNone/>
            </a:pPr>
            <a:r>
              <a:rPr lang="hu-HU" dirty="0">
                <a:hlinkClick r:id="rId9"/>
              </a:rPr>
              <a:t>https://</a:t>
            </a:r>
            <a:r>
              <a:rPr lang="hu-HU" dirty="0" smtClean="0">
                <a:hlinkClick r:id="rId9"/>
              </a:rPr>
              <a:t>docs.oracle.com/en/java/javase/20/docs/api/java.base/java/lang/String.html</a:t>
            </a:r>
            <a:endParaRPr lang="hu-HU" dirty="0" smtClean="0"/>
          </a:p>
          <a:p>
            <a:r>
              <a:rPr lang="hu-HU" dirty="0" smtClean="0"/>
              <a:t>Annak </a:t>
            </a:r>
            <a:r>
              <a:rPr lang="hu-HU" b="1" dirty="0" err="1" smtClean="0">
                <a:hlinkClick r:id="rId10"/>
              </a:rPr>
              <a:t>valueOf</a:t>
            </a:r>
            <a:r>
              <a:rPr lang="hu-HU" dirty="0" smtClean="0"/>
              <a:t>(</a:t>
            </a:r>
            <a:r>
              <a:rPr lang="hu-HU" b="1" dirty="0" err="1" smtClean="0">
                <a:hlinkClick r:id="rId6" tooltip="class in java.lang"/>
              </a:rPr>
              <a:t>Object</a:t>
            </a:r>
            <a:r>
              <a:rPr lang="hu-HU" dirty="0"/>
              <a:t> </a:t>
            </a:r>
            <a:r>
              <a:rPr lang="hu-HU" dirty="0" err="1"/>
              <a:t>obj</a:t>
            </a:r>
            <a:r>
              <a:rPr lang="hu-HU" dirty="0" smtClean="0"/>
              <a:t>) metódusa:</a:t>
            </a:r>
          </a:p>
          <a:p>
            <a:pPr marL="0" indent="0">
              <a:buNone/>
            </a:pPr>
            <a:r>
              <a:rPr lang="en-US" dirty="0"/>
              <a:t>Returns the string representation of the Object argument</a:t>
            </a:r>
            <a:r>
              <a:rPr lang="en-US" dirty="0" smtClean="0"/>
              <a:t>.</a:t>
            </a:r>
            <a:endParaRPr lang="hu-HU" dirty="0" smtClean="0"/>
          </a:p>
          <a:p>
            <a:pPr marL="0" indent="0">
              <a:buNone/>
            </a:pPr>
            <a:r>
              <a:rPr lang="en-US" dirty="0"/>
              <a:t>if the argument is null, then a string equal to "null"; otherwise, the value of </a:t>
            </a:r>
            <a:r>
              <a:rPr lang="en-US" b="1" dirty="0" err="1"/>
              <a:t>obj.toString</a:t>
            </a:r>
            <a:r>
              <a:rPr lang="en-US" b="1" dirty="0"/>
              <a:t>()</a:t>
            </a:r>
            <a:r>
              <a:rPr lang="en-US" dirty="0"/>
              <a:t> is returned.</a:t>
            </a:r>
            <a:endParaRPr lang="hu-HU" dirty="0"/>
          </a:p>
          <a:p>
            <a:endParaRPr lang="hu-HU" dirty="0" smtClean="0"/>
          </a:p>
          <a:p>
            <a:endParaRPr lang="hu-HU" dirty="0"/>
          </a:p>
          <a:p>
            <a:endParaRPr lang="hu-HU" dirty="0" smtClean="0"/>
          </a:p>
          <a:p>
            <a:endParaRPr lang="hu-HU" dirty="0" smtClean="0"/>
          </a:p>
          <a:p>
            <a:endParaRPr lang="hu-HU" dirty="0"/>
          </a:p>
          <a:p>
            <a:pPr marL="0" indent="0">
              <a:buNone/>
            </a:pPr>
            <a:endParaRPr lang="hu-HU" dirty="0" smtClean="0"/>
          </a:p>
          <a:p>
            <a:pPr marL="0" indent="0">
              <a:buNone/>
            </a:pPr>
            <a:endParaRPr lang="hu-HU" dirty="0"/>
          </a:p>
          <a:p>
            <a:pPr marL="0" indent="0">
              <a:buNone/>
            </a:pPr>
            <a:endParaRPr lang="hu-HU" dirty="0" smtClean="0"/>
          </a:p>
          <a:p>
            <a:pPr marL="0" indent="0">
              <a:buNone/>
            </a:pPr>
            <a:endParaRPr lang="hu-HU" dirty="0"/>
          </a:p>
          <a:p>
            <a:pPr marL="0" indent="0">
              <a:buNone/>
            </a:pPr>
            <a:endParaRPr lang="hu-HU" dirty="0" smtClean="0"/>
          </a:p>
          <a:p>
            <a:pPr marL="0" indent="0">
              <a:buNone/>
            </a:pPr>
            <a:endParaRPr lang="hu-HU" dirty="0" smtClean="0"/>
          </a:p>
          <a:p>
            <a:pPr marL="0" indent="0">
              <a:buNone/>
            </a:pPr>
            <a:endParaRPr lang="hu-HU" dirty="0"/>
          </a:p>
          <a:p>
            <a:pPr marL="0" indent="0">
              <a:buNone/>
            </a:pPr>
            <a:endParaRPr lang="hu-HU" dirty="0"/>
          </a:p>
          <a:p>
            <a:pPr lvl="1"/>
            <a:endParaRPr lang="hu-HU" dirty="0" smtClean="0"/>
          </a:p>
          <a:p>
            <a:endParaRPr lang="hu-HU" dirty="0"/>
          </a:p>
        </p:txBody>
      </p:sp>
    </p:spTree>
    <p:extLst>
      <p:ext uri="{BB962C8B-B14F-4D97-AF65-F5344CB8AC3E}">
        <p14:creationId xmlns:p14="http://schemas.microsoft.com/office/powerpoint/2010/main" val="139522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Object</a:t>
            </a:r>
            <a:r>
              <a:rPr lang="hu-HU" dirty="0" smtClean="0"/>
              <a:t> osztály</a:t>
            </a:r>
            <a:endParaRPr lang="hu-HU" dirty="0"/>
          </a:p>
        </p:txBody>
      </p:sp>
      <p:sp>
        <p:nvSpPr>
          <p:cNvPr id="3" name="Tartalom helye 2"/>
          <p:cNvSpPr>
            <a:spLocks noGrp="1"/>
          </p:cNvSpPr>
          <p:nvPr>
            <p:ph idx="1"/>
          </p:nvPr>
        </p:nvSpPr>
        <p:spPr>
          <a:xfrm>
            <a:off x="628650" y="1228165"/>
            <a:ext cx="4032802" cy="4794948"/>
          </a:xfrm>
        </p:spPr>
        <p:txBody>
          <a:bodyPr>
            <a:normAutofit fontScale="70000" lnSpcReduction="20000"/>
          </a:bodyPr>
          <a:lstStyle/>
          <a:p>
            <a:pPr marL="0" indent="0">
              <a:buNone/>
            </a:pPr>
            <a:r>
              <a:rPr lang="hu-HU" b="1" dirty="0" err="1"/>
              <a:t>public</a:t>
            </a:r>
            <a:r>
              <a:rPr lang="hu-HU" dirty="0"/>
              <a:t> </a:t>
            </a:r>
            <a:r>
              <a:rPr lang="hu-HU" b="1" dirty="0" err="1"/>
              <a:t>class</a:t>
            </a:r>
            <a:r>
              <a:rPr lang="hu-HU" dirty="0"/>
              <a:t> </a:t>
            </a:r>
            <a:r>
              <a:rPr lang="hu-HU" dirty="0" err="1"/>
              <a:t>Circle</a:t>
            </a:r>
            <a:r>
              <a:rPr lang="hu-HU" dirty="0"/>
              <a:t> {</a:t>
            </a:r>
          </a:p>
          <a:p>
            <a:pPr marL="0" indent="0">
              <a:buNone/>
            </a:pPr>
            <a:r>
              <a:rPr lang="hu-HU" b="1" dirty="0" smtClean="0"/>
              <a:t>  </a:t>
            </a:r>
            <a:r>
              <a:rPr lang="hu-HU" b="1" dirty="0" err="1" smtClean="0"/>
              <a:t>double</a:t>
            </a:r>
            <a:r>
              <a:rPr lang="hu-HU" dirty="0" smtClean="0"/>
              <a:t> </a:t>
            </a:r>
            <a:r>
              <a:rPr lang="hu-HU" dirty="0" err="1"/>
              <a:t>radius</a:t>
            </a:r>
            <a:r>
              <a:rPr lang="hu-HU" dirty="0"/>
              <a:t>;</a:t>
            </a:r>
          </a:p>
          <a:p>
            <a:pPr marL="0" indent="0">
              <a:buNone/>
            </a:pPr>
            <a:r>
              <a:rPr lang="hu-HU" b="1" dirty="0" smtClean="0"/>
              <a:t>  </a:t>
            </a:r>
            <a:r>
              <a:rPr lang="hu-HU" b="1" dirty="0" err="1" smtClean="0"/>
              <a:t>public</a:t>
            </a:r>
            <a:r>
              <a:rPr lang="hu-HU" dirty="0" smtClean="0"/>
              <a:t> </a:t>
            </a:r>
            <a:r>
              <a:rPr lang="hu-HU" dirty="0" err="1"/>
              <a:t>Circle</a:t>
            </a:r>
            <a:r>
              <a:rPr lang="hu-HU" dirty="0"/>
              <a:t>(</a:t>
            </a:r>
            <a:r>
              <a:rPr lang="hu-HU" b="1" dirty="0" err="1"/>
              <a:t>double</a:t>
            </a:r>
            <a:r>
              <a:rPr lang="hu-HU" dirty="0"/>
              <a:t> </a:t>
            </a:r>
            <a:r>
              <a:rPr lang="hu-HU" dirty="0" err="1"/>
              <a:t>newRadius</a:t>
            </a:r>
            <a:r>
              <a:rPr lang="hu-HU" dirty="0"/>
              <a:t>) {</a:t>
            </a:r>
          </a:p>
          <a:p>
            <a:pPr marL="0" indent="0">
              <a:buNone/>
            </a:pPr>
            <a:r>
              <a:rPr lang="hu-HU" dirty="0" smtClean="0"/>
              <a:t>    </a:t>
            </a:r>
            <a:r>
              <a:rPr lang="hu-HU" dirty="0" err="1" smtClean="0"/>
              <a:t>radius</a:t>
            </a:r>
            <a:r>
              <a:rPr lang="hu-HU" dirty="0" smtClean="0"/>
              <a:t> </a:t>
            </a:r>
            <a:r>
              <a:rPr lang="hu-HU" dirty="0"/>
              <a:t>= </a:t>
            </a:r>
            <a:r>
              <a:rPr lang="hu-HU" dirty="0" err="1"/>
              <a:t>newRadius</a:t>
            </a:r>
            <a:r>
              <a:rPr lang="hu-HU" dirty="0"/>
              <a:t>;</a:t>
            </a:r>
          </a:p>
          <a:p>
            <a:pPr marL="0" indent="0">
              <a:buNone/>
            </a:pPr>
            <a:r>
              <a:rPr lang="hu-HU" dirty="0" smtClean="0"/>
              <a:t>  }</a:t>
            </a:r>
            <a:endParaRPr lang="hu-HU" dirty="0"/>
          </a:p>
          <a:p>
            <a:pPr marL="0" indent="0">
              <a:buNone/>
            </a:pPr>
            <a:r>
              <a:rPr lang="hu-HU" dirty="0" smtClean="0"/>
              <a:t>  @</a:t>
            </a:r>
            <a:r>
              <a:rPr lang="hu-HU" dirty="0" err="1"/>
              <a:t>Override</a:t>
            </a:r>
            <a:endParaRPr lang="hu-HU" dirty="0"/>
          </a:p>
          <a:p>
            <a:pPr marL="0" indent="0">
              <a:buNone/>
            </a:pPr>
            <a:r>
              <a:rPr lang="hu-HU" b="1" dirty="0" smtClean="0"/>
              <a:t>  </a:t>
            </a:r>
            <a:r>
              <a:rPr lang="hu-HU" b="1" dirty="0" err="1" smtClean="0"/>
              <a:t>public</a:t>
            </a:r>
            <a:r>
              <a:rPr lang="hu-HU" dirty="0" smtClean="0"/>
              <a:t> </a:t>
            </a:r>
            <a:r>
              <a:rPr lang="hu-HU" dirty="0" err="1"/>
              <a:t>String</a:t>
            </a:r>
            <a:r>
              <a:rPr lang="hu-HU" dirty="0"/>
              <a:t> </a:t>
            </a:r>
            <a:r>
              <a:rPr lang="hu-HU" dirty="0" err="1"/>
              <a:t>toString</a:t>
            </a:r>
            <a:r>
              <a:rPr lang="hu-HU" dirty="0"/>
              <a:t>() {</a:t>
            </a:r>
          </a:p>
          <a:p>
            <a:pPr marL="0" indent="0">
              <a:buNone/>
            </a:pPr>
            <a:r>
              <a:rPr lang="hu-HU" b="1" dirty="0" smtClean="0"/>
              <a:t>    </a:t>
            </a:r>
            <a:r>
              <a:rPr lang="hu-HU" b="1" dirty="0" err="1" smtClean="0"/>
              <a:t>return</a:t>
            </a:r>
            <a:r>
              <a:rPr lang="hu-HU" dirty="0" smtClean="0"/>
              <a:t> </a:t>
            </a:r>
            <a:r>
              <a:rPr lang="hu-HU" dirty="0"/>
              <a:t>"a kör sugara: "+</a:t>
            </a:r>
            <a:r>
              <a:rPr lang="hu-HU" dirty="0" err="1"/>
              <a:t>radius</a:t>
            </a:r>
            <a:r>
              <a:rPr lang="hu-HU" dirty="0"/>
              <a:t>;</a:t>
            </a:r>
          </a:p>
          <a:p>
            <a:pPr marL="0" indent="0">
              <a:buNone/>
            </a:pPr>
            <a:r>
              <a:rPr lang="hu-HU" dirty="0" smtClean="0"/>
              <a:t>  }</a:t>
            </a:r>
            <a:endParaRPr lang="hu-HU" dirty="0"/>
          </a:p>
          <a:p>
            <a:pPr marL="0" indent="0">
              <a:buNone/>
            </a:pPr>
            <a:r>
              <a:rPr lang="hu-HU" dirty="0" smtClean="0"/>
              <a:t>  @</a:t>
            </a:r>
            <a:r>
              <a:rPr lang="hu-HU" dirty="0" err="1"/>
              <a:t>Override</a:t>
            </a:r>
            <a:endParaRPr lang="hu-HU" dirty="0"/>
          </a:p>
          <a:p>
            <a:pPr marL="0" indent="0">
              <a:buNone/>
            </a:pPr>
            <a:r>
              <a:rPr lang="hu-HU" b="1" dirty="0" smtClean="0"/>
              <a:t>  </a:t>
            </a:r>
            <a:r>
              <a:rPr lang="hu-HU" b="1" dirty="0" err="1" smtClean="0"/>
              <a:t>public</a:t>
            </a:r>
            <a:r>
              <a:rPr lang="hu-HU" dirty="0" smtClean="0"/>
              <a:t> </a:t>
            </a:r>
            <a:r>
              <a:rPr lang="hu-HU" b="1" dirty="0" err="1"/>
              <a:t>boolean</a:t>
            </a:r>
            <a:r>
              <a:rPr lang="hu-HU" dirty="0"/>
              <a:t> </a:t>
            </a:r>
            <a:r>
              <a:rPr lang="hu-HU" dirty="0" err="1"/>
              <a:t>equals</a:t>
            </a:r>
            <a:r>
              <a:rPr lang="hu-HU" dirty="0"/>
              <a:t>(</a:t>
            </a:r>
            <a:r>
              <a:rPr lang="hu-HU" dirty="0" err="1"/>
              <a:t>Object</a:t>
            </a:r>
            <a:r>
              <a:rPr lang="hu-HU" dirty="0"/>
              <a:t> </a:t>
            </a:r>
            <a:r>
              <a:rPr lang="hu-HU" dirty="0" err="1"/>
              <a:t>obj</a:t>
            </a:r>
            <a:r>
              <a:rPr lang="hu-HU" dirty="0"/>
              <a:t>) {</a:t>
            </a:r>
          </a:p>
          <a:p>
            <a:pPr marL="0" indent="0">
              <a:buNone/>
            </a:pPr>
            <a:r>
              <a:rPr lang="hu-HU" b="1" dirty="0" smtClean="0"/>
              <a:t>    </a:t>
            </a:r>
            <a:r>
              <a:rPr lang="hu-HU" b="1" dirty="0" err="1" smtClean="0"/>
              <a:t>return</a:t>
            </a:r>
            <a:r>
              <a:rPr lang="hu-HU" dirty="0" smtClean="0"/>
              <a:t> </a:t>
            </a:r>
            <a:r>
              <a:rPr lang="hu-HU" b="1" dirty="0" err="1"/>
              <a:t>super</a:t>
            </a:r>
            <a:r>
              <a:rPr lang="hu-HU" dirty="0" err="1"/>
              <a:t>.equals</a:t>
            </a:r>
            <a:r>
              <a:rPr lang="hu-HU" dirty="0"/>
              <a:t>(</a:t>
            </a:r>
            <a:r>
              <a:rPr lang="hu-HU" dirty="0" err="1"/>
              <a:t>obj</a:t>
            </a:r>
            <a:r>
              <a:rPr lang="hu-HU" dirty="0"/>
              <a:t>);</a:t>
            </a:r>
          </a:p>
          <a:p>
            <a:pPr marL="0" indent="0">
              <a:buNone/>
            </a:pPr>
            <a:r>
              <a:rPr lang="hu-HU" dirty="0" smtClean="0"/>
              <a:t>  }</a:t>
            </a:r>
            <a:endParaRPr lang="hu-HU" dirty="0"/>
          </a:p>
          <a:p>
            <a:pPr marL="0" indent="0">
              <a:buNone/>
            </a:pPr>
            <a:r>
              <a:rPr lang="hu-HU" dirty="0" smtClean="0"/>
              <a:t>}</a:t>
            </a:r>
            <a:endParaRPr lang="hu-HU" dirty="0"/>
          </a:p>
        </p:txBody>
      </p:sp>
      <p:sp>
        <p:nvSpPr>
          <p:cNvPr id="4" name="Szövegdoboz 3"/>
          <p:cNvSpPr txBox="1"/>
          <p:nvPr/>
        </p:nvSpPr>
        <p:spPr>
          <a:xfrm>
            <a:off x="4661452" y="1302026"/>
            <a:ext cx="4244009" cy="3416320"/>
          </a:xfrm>
          <a:prstGeom prst="rect">
            <a:avLst/>
          </a:prstGeom>
          <a:noFill/>
        </p:spPr>
        <p:txBody>
          <a:bodyPr wrap="square" rtlCol="0">
            <a:spAutoFit/>
          </a:bodyPr>
          <a:lstStyle/>
          <a:p>
            <a:r>
              <a:rPr lang="hu-HU" b="1" dirty="0" err="1"/>
              <a:t>public</a:t>
            </a:r>
            <a:r>
              <a:rPr lang="hu-HU" dirty="0"/>
              <a:t> </a:t>
            </a:r>
            <a:r>
              <a:rPr lang="hu-HU" b="1" dirty="0" err="1"/>
              <a:t>class</a:t>
            </a:r>
            <a:r>
              <a:rPr lang="hu-HU" dirty="0"/>
              <a:t> </a:t>
            </a:r>
            <a:r>
              <a:rPr lang="hu-HU" dirty="0" err="1"/>
              <a:t>Runner</a:t>
            </a:r>
            <a:r>
              <a:rPr lang="hu-HU" dirty="0"/>
              <a:t> {</a:t>
            </a:r>
          </a:p>
          <a:p>
            <a:endParaRPr lang="hu-HU" dirty="0"/>
          </a:p>
          <a:p>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r>
              <a:rPr lang="hu-HU" dirty="0" smtClean="0"/>
              <a:t>    </a:t>
            </a:r>
            <a:r>
              <a:rPr lang="hu-HU" dirty="0" err="1" smtClean="0"/>
              <a:t>Circle</a:t>
            </a:r>
            <a:r>
              <a:rPr lang="hu-HU" dirty="0" smtClean="0"/>
              <a:t> </a:t>
            </a:r>
            <a:r>
              <a:rPr lang="hu-HU" dirty="0"/>
              <a:t>c1=</a:t>
            </a:r>
            <a:r>
              <a:rPr lang="hu-HU" b="1" dirty="0" err="1"/>
              <a:t>new</a:t>
            </a:r>
            <a:r>
              <a:rPr lang="hu-HU" dirty="0"/>
              <a:t> </a:t>
            </a:r>
            <a:r>
              <a:rPr lang="hu-HU" dirty="0" err="1"/>
              <a:t>Circle</a:t>
            </a:r>
            <a:r>
              <a:rPr lang="hu-HU" dirty="0"/>
              <a:t>(5);</a:t>
            </a:r>
          </a:p>
          <a:p>
            <a:r>
              <a:rPr lang="hu-HU" dirty="0" smtClean="0"/>
              <a:t>    </a:t>
            </a:r>
            <a:r>
              <a:rPr lang="hu-HU" dirty="0" err="1" smtClean="0"/>
              <a:t>Circle</a:t>
            </a:r>
            <a:r>
              <a:rPr lang="hu-HU" dirty="0" smtClean="0"/>
              <a:t> </a:t>
            </a:r>
            <a:r>
              <a:rPr lang="hu-HU" dirty="0"/>
              <a:t>c2=</a:t>
            </a:r>
            <a:r>
              <a:rPr lang="hu-HU" b="1" dirty="0" err="1"/>
              <a:t>new</a:t>
            </a:r>
            <a:r>
              <a:rPr lang="hu-HU" dirty="0"/>
              <a:t> </a:t>
            </a:r>
            <a:r>
              <a:rPr lang="hu-HU" dirty="0" err="1"/>
              <a:t>Circle</a:t>
            </a:r>
            <a:r>
              <a:rPr lang="hu-HU" dirty="0"/>
              <a:t>(5);</a:t>
            </a:r>
          </a:p>
          <a:p>
            <a:r>
              <a:rPr lang="hu-HU" b="1" dirty="0" smtClean="0"/>
              <a:t>    </a:t>
            </a:r>
            <a:r>
              <a:rPr lang="hu-HU" b="1" dirty="0" err="1" smtClean="0"/>
              <a:t>if</a:t>
            </a:r>
            <a:r>
              <a:rPr lang="hu-HU" dirty="0" smtClean="0"/>
              <a:t> </a:t>
            </a:r>
            <a:r>
              <a:rPr lang="hu-HU" dirty="0"/>
              <a:t>(</a:t>
            </a:r>
            <a:r>
              <a:rPr lang="hu-HU" dirty="0" smtClean="0"/>
              <a:t>c1.equals(c2)) </a:t>
            </a:r>
            <a:endParaRPr lang="hu-HU" dirty="0"/>
          </a:p>
          <a:p>
            <a:r>
              <a:rPr lang="hu-HU" dirty="0" smtClean="0"/>
              <a:t>      </a:t>
            </a:r>
            <a:r>
              <a:rPr lang="hu-HU" dirty="0" err="1" smtClean="0"/>
              <a:t>System.</a:t>
            </a:r>
            <a:r>
              <a:rPr lang="hu-HU" b="1" i="1" dirty="0" err="1" smtClean="0"/>
              <a:t>out</a:t>
            </a:r>
            <a:r>
              <a:rPr lang="hu-HU" dirty="0" err="1" smtClean="0"/>
              <a:t>.println</a:t>
            </a:r>
            <a:r>
              <a:rPr lang="hu-HU" dirty="0"/>
              <a:t>("egyenlő");</a:t>
            </a:r>
          </a:p>
          <a:p>
            <a:r>
              <a:rPr lang="hu-HU" b="1" dirty="0" smtClean="0"/>
              <a:t>    </a:t>
            </a:r>
            <a:r>
              <a:rPr lang="hu-HU" b="1" dirty="0" err="1" smtClean="0"/>
              <a:t>else</a:t>
            </a:r>
            <a:r>
              <a:rPr lang="hu-HU" dirty="0" smtClean="0"/>
              <a:t> </a:t>
            </a:r>
            <a:r>
              <a:rPr lang="hu-HU" dirty="0" err="1"/>
              <a:t>System.</a:t>
            </a:r>
            <a:r>
              <a:rPr lang="hu-HU" b="1" i="1" dirty="0" err="1"/>
              <a:t>out</a:t>
            </a:r>
            <a:r>
              <a:rPr lang="hu-HU" dirty="0" err="1"/>
              <a:t>.println</a:t>
            </a:r>
            <a:r>
              <a:rPr lang="hu-HU" dirty="0"/>
              <a:t>("nem egyenlő");</a:t>
            </a:r>
          </a:p>
          <a:p>
            <a:r>
              <a:rPr lang="hu-HU" dirty="0" smtClean="0"/>
              <a:t>    </a:t>
            </a:r>
            <a:r>
              <a:rPr lang="hu-HU" dirty="0" err="1" smtClean="0"/>
              <a:t>System.</a:t>
            </a:r>
            <a:r>
              <a:rPr lang="hu-HU" b="1" i="1" dirty="0" err="1" smtClean="0"/>
              <a:t>out</a:t>
            </a:r>
            <a:r>
              <a:rPr lang="hu-HU" dirty="0" err="1" smtClean="0"/>
              <a:t>.println</a:t>
            </a:r>
            <a:r>
              <a:rPr lang="hu-HU" dirty="0" smtClean="0"/>
              <a:t>(c1</a:t>
            </a:r>
            <a:r>
              <a:rPr lang="hu-HU" dirty="0"/>
              <a:t>);</a:t>
            </a:r>
          </a:p>
          <a:p>
            <a:r>
              <a:rPr lang="hu-HU" dirty="0" smtClean="0"/>
              <a:t>    </a:t>
            </a:r>
            <a:r>
              <a:rPr lang="hu-HU" dirty="0" err="1" smtClean="0"/>
              <a:t>System.</a:t>
            </a:r>
            <a:r>
              <a:rPr lang="hu-HU" b="1" i="1" dirty="0" err="1" smtClean="0"/>
              <a:t>out</a:t>
            </a:r>
            <a:r>
              <a:rPr lang="hu-HU" dirty="0" err="1" smtClean="0"/>
              <a:t>.println</a:t>
            </a:r>
            <a:r>
              <a:rPr lang="hu-HU" dirty="0" smtClean="0"/>
              <a:t>(c2);</a:t>
            </a:r>
            <a:endParaRPr lang="hu-HU" dirty="0"/>
          </a:p>
          <a:p>
            <a:r>
              <a:rPr lang="hu-HU" dirty="0" smtClean="0"/>
              <a:t>  }</a:t>
            </a:r>
            <a:endParaRPr lang="hu-HU" dirty="0"/>
          </a:p>
          <a:p>
            <a:r>
              <a:rPr lang="hu-HU" dirty="0" smtClean="0"/>
              <a:t>}</a:t>
            </a:r>
            <a:endParaRPr lang="hu-HU" dirty="0"/>
          </a:p>
        </p:txBody>
      </p:sp>
      <p:sp>
        <p:nvSpPr>
          <p:cNvPr id="5" name="Szövegdoboz 4"/>
          <p:cNvSpPr txBox="1"/>
          <p:nvPr/>
        </p:nvSpPr>
        <p:spPr>
          <a:xfrm>
            <a:off x="628650" y="6023113"/>
            <a:ext cx="8020878" cy="923330"/>
          </a:xfrm>
          <a:prstGeom prst="rect">
            <a:avLst/>
          </a:prstGeom>
          <a:noFill/>
        </p:spPr>
        <p:txBody>
          <a:bodyPr wrap="square" rtlCol="0">
            <a:spAutoFit/>
          </a:bodyPr>
          <a:lstStyle/>
          <a:p>
            <a:r>
              <a:rPr lang="hu-HU" dirty="0"/>
              <a:t>Az ==-</a:t>
            </a:r>
            <a:r>
              <a:rPr lang="hu-HU" dirty="0" err="1"/>
              <a:t>vel</a:t>
            </a:r>
            <a:r>
              <a:rPr lang="hu-HU" dirty="0"/>
              <a:t> nem </a:t>
            </a:r>
            <a:r>
              <a:rPr lang="hu-HU" dirty="0" err="1"/>
              <a:t>hívódik</a:t>
            </a:r>
            <a:r>
              <a:rPr lang="hu-HU" dirty="0"/>
              <a:t> meg. Meg kell hívni az </a:t>
            </a:r>
            <a:r>
              <a:rPr lang="hu-HU" dirty="0" err="1"/>
              <a:t>equals</a:t>
            </a:r>
            <a:r>
              <a:rPr lang="hu-HU" dirty="0"/>
              <a:t> metódust. </a:t>
            </a:r>
            <a:endParaRPr lang="hu-HU" dirty="0" smtClean="0"/>
          </a:p>
          <a:p>
            <a:r>
              <a:rPr lang="hu-HU" dirty="0" smtClean="0"/>
              <a:t>null-</a:t>
            </a:r>
            <a:r>
              <a:rPr lang="hu-HU" dirty="0" err="1" smtClean="0"/>
              <a:t>ra</a:t>
            </a:r>
            <a:r>
              <a:rPr lang="hu-HU" dirty="0" smtClean="0"/>
              <a:t> </a:t>
            </a:r>
            <a:r>
              <a:rPr lang="hu-HU" dirty="0"/>
              <a:t>meghívva </a:t>
            </a:r>
            <a:r>
              <a:rPr lang="hu-HU" dirty="0" err="1"/>
              <a:t>false</a:t>
            </a:r>
            <a:r>
              <a:rPr lang="hu-HU" dirty="0"/>
              <a:t>-t kell visszaadnia az </a:t>
            </a:r>
            <a:r>
              <a:rPr lang="hu-HU" dirty="0" err="1"/>
              <a:t>equals-nak</a:t>
            </a:r>
            <a:endParaRPr lang="hu-HU" dirty="0"/>
          </a:p>
          <a:p>
            <a:endParaRPr lang="hu-HU" dirty="0"/>
          </a:p>
        </p:txBody>
      </p:sp>
    </p:spTree>
    <p:extLst>
      <p:ext uri="{BB962C8B-B14F-4D97-AF65-F5344CB8AC3E}">
        <p14:creationId xmlns:p14="http://schemas.microsoft.com/office/powerpoint/2010/main" val="2294785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Object</a:t>
            </a:r>
            <a:r>
              <a:rPr lang="hu-HU" dirty="0" smtClean="0"/>
              <a:t> osztály</a:t>
            </a:r>
            <a:endParaRPr lang="hu-HU" dirty="0"/>
          </a:p>
        </p:txBody>
      </p:sp>
      <p:sp>
        <p:nvSpPr>
          <p:cNvPr id="3" name="Tartalom helye 2"/>
          <p:cNvSpPr>
            <a:spLocks noGrp="1"/>
          </p:cNvSpPr>
          <p:nvPr>
            <p:ph idx="1"/>
          </p:nvPr>
        </p:nvSpPr>
        <p:spPr>
          <a:xfrm>
            <a:off x="628650" y="1228165"/>
            <a:ext cx="4032802" cy="4948798"/>
          </a:xfrm>
        </p:spPr>
        <p:txBody>
          <a:bodyPr>
            <a:normAutofit fontScale="62500" lnSpcReduction="20000"/>
          </a:bodyPr>
          <a:lstStyle/>
          <a:p>
            <a:pPr marL="0" indent="0">
              <a:buNone/>
            </a:pPr>
            <a:r>
              <a:rPr lang="hu-HU" b="1" dirty="0" err="1"/>
              <a:t>public</a:t>
            </a:r>
            <a:r>
              <a:rPr lang="hu-HU" dirty="0"/>
              <a:t> </a:t>
            </a:r>
            <a:r>
              <a:rPr lang="hu-HU" b="1" dirty="0" err="1"/>
              <a:t>class</a:t>
            </a:r>
            <a:r>
              <a:rPr lang="hu-HU" dirty="0"/>
              <a:t> </a:t>
            </a:r>
            <a:r>
              <a:rPr lang="hu-HU" dirty="0" err="1"/>
              <a:t>Circle</a:t>
            </a:r>
            <a:r>
              <a:rPr lang="hu-HU" dirty="0"/>
              <a:t> {</a:t>
            </a:r>
          </a:p>
          <a:p>
            <a:pPr marL="0" indent="0">
              <a:buNone/>
            </a:pPr>
            <a:r>
              <a:rPr lang="hu-HU" b="1" dirty="0" smtClean="0"/>
              <a:t>  </a:t>
            </a:r>
            <a:r>
              <a:rPr lang="hu-HU" b="1" dirty="0" err="1" smtClean="0"/>
              <a:t>double</a:t>
            </a:r>
            <a:r>
              <a:rPr lang="hu-HU" dirty="0" smtClean="0"/>
              <a:t> </a:t>
            </a:r>
            <a:r>
              <a:rPr lang="hu-HU" dirty="0" err="1"/>
              <a:t>radius</a:t>
            </a:r>
            <a:r>
              <a:rPr lang="hu-HU" dirty="0"/>
              <a:t>;</a:t>
            </a:r>
          </a:p>
          <a:p>
            <a:pPr marL="0" indent="0">
              <a:buNone/>
            </a:pPr>
            <a:r>
              <a:rPr lang="hu-HU" b="1" dirty="0" smtClean="0"/>
              <a:t>  </a:t>
            </a:r>
            <a:r>
              <a:rPr lang="hu-HU" b="1" dirty="0" err="1" smtClean="0"/>
              <a:t>public</a:t>
            </a:r>
            <a:r>
              <a:rPr lang="hu-HU" dirty="0" smtClean="0"/>
              <a:t> </a:t>
            </a:r>
            <a:r>
              <a:rPr lang="hu-HU" dirty="0" err="1"/>
              <a:t>Circle</a:t>
            </a:r>
            <a:r>
              <a:rPr lang="hu-HU" dirty="0"/>
              <a:t>(</a:t>
            </a:r>
            <a:r>
              <a:rPr lang="hu-HU" b="1" dirty="0" err="1"/>
              <a:t>double</a:t>
            </a:r>
            <a:r>
              <a:rPr lang="hu-HU" dirty="0"/>
              <a:t> </a:t>
            </a:r>
            <a:r>
              <a:rPr lang="hu-HU" dirty="0" err="1"/>
              <a:t>newRadius</a:t>
            </a:r>
            <a:r>
              <a:rPr lang="hu-HU" dirty="0"/>
              <a:t>) {</a:t>
            </a:r>
          </a:p>
          <a:p>
            <a:pPr marL="0" indent="0">
              <a:buNone/>
            </a:pPr>
            <a:r>
              <a:rPr lang="hu-HU" dirty="0" smtClean="0"/>
              <a:t>    </a:t>
            </a:r>
            <a:r>
              <a:rPr lang="hu-HU" dirty="0" err="1" smtClean="0"/>
              <a:t>radius</a:t>
            </a:r>
            <a:r>
              <a:rPr lang="hu-HU" dirty="0" smtClean="0"/>
              <a:t> </a:t>
            </a:r>
            <a:r>
              <a:rPr lang="hu-HU" dirty="0"/>
              <a:t>= </a:t>
            </a:r>
            <a:r>
              <a:rPr lang="hu-HU" dirty="0" err="1"/>
              <a:t>newRadius</a:t>
            </a:r>
            <a:r>
              <a:rPr lang="hu-HU" dirty="0" smtClean="0"/>
              <a:t>;}</a:t>
            </a:r>
            <a:endParaRPr lang="hu-HU" dirty="0"/>
          </a:p>
          <a:p>
            <a:pPr marL="0" indent="0">
              <a:buNone/>
            </a:pPr>
            <a:r>
              <a:rPr lang="hu-HU" dirty="0" smtClean="0"/>
              <a:t>  @</a:t>
            </a:r>
            <a:r>
              <a:rPr lang="hu-HU" dirty="0" err="1"/>
              <a:t>Override</a:t>
            </a:r>
            <a:endParaRPr lang="hu-HU" dirty="0"/>
          </a:p>
          <a:p>
            <a:pPr marL="0" indent="0">
              <a:buNone/>
            </a:pPr>
            <a:r>
              <a:rPr lang="hu-HU" b="1" dirty="0" smtClean="0"/>
              <a:t>  </a:t>
            </a:r>
            <a:r>
              <a:rPr lang="hu-HU" b="1" dirty="0" err="1" smtClean="0"/>
              <a:t>public</a:t>
            </a:r>
            <a:r>
              <a:rPr lang="hu-HU" dirty="0" smtClean="0"/>
              <a:t> </a:t>
            </a:r>
            <a:r>
              <a:rPr lang="hu-HU" dirty="0" err="1"/>
              <a:t>String</a:t>
            </a:r>
            <a:r>
              <a:rPr lang="hu-HU" dirty="0"/>
              <a:t> </a:t>
            </a:r>
            <a:r>
              <a:rPr lang="hu-HU" dirty="0" err="1"/>
              <a:t>toString</a:t>
            </a:r>
            <a:r>
              <a:rPr lang="hu-HU" dirty="0"/>
              <a:t>() {</a:t>
            </a:r>
          </a:p>
          <a:p>
            <a:pPr marL="0" indent="0">
              <a:buNone/>
            </a:pPr>
            <a:r>
              <a:rPr lang="hu-HU" b="1" dirty="0" smtClean="0"/>
              <a:t>    </a:t>
            </a:r>
            <a:r>
              <a:rPr lang="hu-HU" b="1" dirty="0" err="1" smtClean="0"/>
              <a:t>return</a:t>
            </a:r>
            <a:r>
              <a:rPr lang="hu-HU" dirty="0" smtClean="0"/>
              <a:t> </a:t>
            </a:r>
            <a:r>
              <a:rPr lang="hu-HU" dirty="0"/>
              <a:t>"a kör sugara: "+</a:t>
            </a:r>
            <a:r>
              <a:rPr lang="hu-HU" dirty="0" err="1"/>
              <a:t>radius</a:t>
            </a:r>
            <a:r>
              <a:rPr lang="hu-HU" dirty="0" smtClean="0"/>
              <a:t>;}</a:t>
            </a:r>
            <a:endParaRPr lang="hu-HU" dirty="0"/>
          </a:p>
          <a:p>
            <a:pPr marL="0" indent="0">
              <a:buNone/>
            </a:pPr>
            <a:r>
              <a:rPr lang="hu-HU" dirty="0" smtClean="0"/>
              <a:t> </a:t>
            </a:r>
            <a:r>
              <a:rPr lang="hu-HU" dirty="0"/>
              <a:t>@</a:t>
            </a:r>
            <a:r>
              <a:rPr lang="hu-HU" dirty="0" err="1"/>
              <a:t>Override</a:t>
            </a:r>
            <a:endParaRPr lang="hu-HU" dirty="0"/>
          </a:p>
          <a:p>
            <a:pPr marL="0" indent="0">
              <a:buNone/>
            </a:pPr>
            <a:r>
              <a:rPr lang="hu-HU" b="1" dirty="0" smtClean="0"/>
              <a:t>  </a:t>
            </a:r>
            <a:r>
              <a:rPr lang="hu-HU" b="1" dirty="0" err="1" smtClean="0"/>
              <a:t>public</a:t>
            </a:r>
            <a:r>
              <a:rPr lang="hu-HU" dirty="0" smtClean="0"/>
              <a:t> </a:t>
            </a:r>
            <a:r>
              <a:rPr lang="hu-HU" b="1" dirty="0" err="1"/>
              <a:t>boolean</a:t>
            </a:r>
            <a:r>
              <a:rPr lang="hu-HU" dirty="0"/>
              <a:t> </a:t>
            </a:r>
            <a:r>
              <a:rPr lang="hu-HU" dirty="0" err="1"/>
              <a:t>equals</a:t>
            </a:r>
            <a:r>
              <a:rPr lang="hu-HU" dirty="0"/>
              <a:t>(</a:t>
            </a:r>
            <a:r>
              <a:rPr lang="hu-HU" dirty="0" err="1"/>
              <a:t>Object</a:t>
            </a:r>
            <a:r>
              <a:rPr lang="hu-HU" dirty="0"/>
              <a:t> </a:t>
            </a:r>
            <a:r>
              <a:rPr lang="hu-HU" dirty="0" err="1"/>
              <a:t>obj</a:t>
            </a:r>
            <a:r>
              <a:rPr lang="hu-HU" dirty="0"/>
              <a:t>) </a:t>
            </a:r>
            <a:r>
              <a:rPr lang="hu-HU" dirty="0" smtClean="0"/>
              <a:t>{</a:t>
            </a:r>
          </a:p>
          <a:p>
            <a:pPr marL="0" indent="0">
              <a:buNone/>
            </a:pPr>
            <a:r>
              <a:rPr lang="hu-HU" b="1" dirty="0" smtClean="0"/>
              <a:t>    </a:t>
            </a:r>
            <a:r>
              <a:rPr lang="en-US" b="1" dirty="0" smtClean="0"/>
              <a:t>if</a:t>
            </a:r>
            <a:r>
              <a:rPr lang="en-US" dirty="0" smtClean="0"/>
              <a:t> </a:t>
            </a:r>
            <a:r>
              <a:rPr lang="en-US" dirty="0"/>
              <a:t>(</a:t>
            </a:r>
            <a:r>
              <a:rPr lang="en-US" dirty="0" err="1"/>
              <a:t>obj</a:t>
            </a:r>
            <a:r>
              <a:rPr lang="en-US" dirty="0"/>
              <a:t>==</a:t>
            </a:r>
            <a:r>
              <a:rPr lang="en-US" b="1" dirty="0"/>
              <a:t>null</a:t>
            </a:r>
            <a:r>
              <a:rPr lang="en-US" dirty="0" smtClean="0"/>
              <a:t>)</a:t>
            </a:r>
            <a:r>
              <a:rPr lang="hu-HU" dirty="0" smtClean="0"/>
              <a:t> </a:t>
            </a:r>
            <a:r>
              <a:rPr lang="en-US" b="1" dirty="0" smtClean="0"/>
              <a:t>return</a:t>
            </a:r>
            <a:r>
              <a:rPr lang="en-US" dirty="0" smtClean="0"/>
              <a:t> </a:t>
            </a:r>
            <a:r>
              <a:rPr lang="en-US" b="1" dirty="0"/>
              <a:t>false</a:t>
            </a:r>
            <a:r>
              <a:rPr lang="en-US" dirty="0"/>
              <a:t>;</a:t>
            </a:r>
          </a:p>
          <a:p>
            <a:pPr marL="0" indent="0">
              <a:buNone/>
            </a:pPr>
            <a:r>
              <a:rPr lang="hu-HU" b="1" dirty="0" smtClean="0"/>
              <a:t>    </a:t>
            </a:r>
            <a:r>
              <a:rPr lang="hu-HU" b="1" dirty="0" err="1" smtClean="0"/>
              <a:t>if</a:t>
            </a:r>
            <a:r>
              <a:rPr lang="hu-HU" dirty="0" smtClean="0"/>
              <a:t> </a:t>
            </a:r>
            <a:r>
              <a:rPr lang="hu-HU" dirty="0"/>
              <a:t>(</a:t>
            </a:r>
            <a:r>
              <a:rPr lang="hu-HU" dirty="0" err="1"/>
              <a:t>obj.getClass</a:t>
            </a:r>
            <a:r>
              <a:rPr lang="hu-HU" dirty="0"/>
              <a:t>() != </a:t>
            </a:r>
            <a:r>
              <a:rPr lang="hu-HU" b="1" dirty="0" err="1"/>
              <a:t>this</a:t>
            </a:r>
            <a:r>
              <a:rPr lang="hu-HU" dirty="0" err="1"/>
              <a:t>.getClass</a:t>
            </a:r>
            <a:r>
              <a:rPr lang="hu-HU" dirty="0"/>
              <a:t>()) </a:t>
            </a:r>
          </a:p>
          <a:p>
            <a:pPr marL="0" indent="0">
              <a:buNone/>
            </a:pPr>
            <a:r>
              <a:rPr lang="hu-HU" b="1" dirty="0" smtClean="0"/>
              <a:t>      </a:t>
            </a:r>
            <a:r>
              <a:rPr lang="hu-HU" b="1" dirty="0" err="1" smtClean="0"/>
              <a:t>return</a:t>
            </a:r>
            <a:r>
              <a:rPr lang="hu-HU" dirty="0" smtClean="0"/>
              <a:t> </a:t>
            </a:r>
            <a:r>
              <a:rPr lang="hu-HU" b="1" dirty="0" err="1"/>
              <a:t>false</a:t>
            </a:r>
            <a:r>
              <a:rPr lang="hu-HU" dirty="0"/>
              <a:t>;</a:t>
            </a:r>
          </a:p>
          <a:p>
            <a:pPr marL="0" indent="0">
              <a:buNone/>
            </a:pPr>
            <a:r>
              <a:rPr lang="hu-HU" dirty="0" smtClean="0"/>
              <a:t>    </a:t>
            </a:r>
            <a:r>
              <a:rPr lang="hu-HU" dirty="0" err="1" smtClean="0"/>
              <a:t>Circle</a:t>
            </a:r>
            <a:r>
              <a:rPr lang="hu-HU" dirty="0" smtClean="0"/>
              <a:t> </a:t>
            </a:r>
            <a:r>
              <a:rPr lang="hu-HU" dirty="0"/>
              <a:t>obj2 = (</a:t>
            </a:r>
            <a:r>
              <a:rPr lang="hu-HU" dirty="0" err="1"/>
              <a:t>Circle</a:t>
            </a:r>
            <a:r>
              <a:rPr lang="hu-HU" dirty="0"/>
              <a:t>) </a:t>
            </a:r>
            <a:r>
              <a:rPr lang="hu-HU" dirty="0" err="1"/>
              <a:t>obj</a:t>
            </a:r>
            <a:r>
              <a:rPr lang="hu-HU" dirty="0"/>
              <a:t>;</a:t>
            </a:r>
          </a:p>
          <a:p>
            <a:pPr marL="0" indent="0">
              <a:buNone/>
            </a:pPr>
            <a:r>
              <a:rPr lang="hu-HU" b="1" dirty="0" smtClean="0"/>
              <a:t>    </a:t>
            </a:r>
            <a:r>
              <a:rPr lang="hu-HU" b="1" dirty="0" err="1" smtClean="0"/>
              <a:t>return</a:t>
            </a:r>
            <a:r>
              <a:rPr lang="hu-HU" dirty="0" smtClean="0"/>
              <a:t> </a:t>
            </a:r>
            <a:r>
              <a:rPr lang="hu-HU" b="1" dirty="0" err="1"/>
              <a:t>this</a:t>
            </a:r>
            <a:r>
              <a:rPr lang="hu-HU" dirty="0" err="1"/>
              <a:t>.radius</a:t>
            </a:r>
            <a:r>
              <a:rPr lang="hu-HU" dirty="0"/>
              <a:t> == obj2.radius</a:t>
            </a:r>
            <a:r>
              <a:rPr lang="hu-HU" dirty="0" smtClean="0"/>
              <a:t>;}</a:t>
            </a:r>
            <a:endParaRPr lang="hu-HU" dirty="0"/>
          </a:p>
          <a:p>
            <a:pPr marL="0" indent="0">
              <a:buNone/>
            </a:pPr>
            <a:r>
              <a:rPr lang="hu-HU" dirty="0" smtClean="0"/>
              <a:t>}</a:t>
            </a:r>
            <a:endParaRPr lang="hu-HU" dirty="0"/>
          </a:p>
          <a:p>
            <a:pPr marL="0" indent="0">
              <a:buNone/>
            </a:pPr>
            <a:endParaRPr lang="hu-HU" dirty="0"/>
          </a:p>
        </p:txBody>
      </p:sp>
      <p:sp>
        <p:nvSpPr>
          <p:cNvPr id="4" name="Szövegdoboz 3"/>
          <p:cNvSpPr txBox="1"/>
          <p:nvPr/>
        </p:nvSpPr>
        <p:spPr>
          <a:xfrm>
            <a:off x="4661452" y="1302026"/>
            <a:ext cx="4244009" cy="3416320"/>
          </a:xfrm>
          <a:prstGeom prst="rect">
            <a:avLst/>
          </a:prstGeom>
          <a:noFill/>
        </p:spPr>
        <p:txBody>
          <a:bodyPr wrap="square" rtlCol="0">
            <a:spAutoFit/>
          </a:bodyPr>
          <a:lstStyle/>
          <a:p>
            <a:r>
              <a:rPr lang="hu-HU" b="1" dirty="0" err="1"/>
              <a:t>public</a:t>
            </a:r>
            <a:r>
              <a:rPr lang="hu-HU" dirty="0"/>
              <a:t> </a:t>
            </a:r>
            <a:r>
              <a:rPr lang="hu-HU" b="1" dirty="0" err="1"/>
              <a:t>class</a:t>
            </a:r>
            <a:r>
              <a:rPr lang="hu-HU" dirty="0"/>
              <a:t> </a:t>
            </a:r>
            <a:r>
              <a:rPr lang="hu-HU" dirty="0" err="1"/>
              <a:t>Runner</a:t>
            </a:r>
            <a:r>
              <a:rPr lang="hu-HU" dirty="0"/>
              <a:t> {</a:t>
            </a:r>
          </a:p>
          <a:p>
            <a:endParaRPr lang="hu-HU" dirty="0"/>
          </a:p>
          <a:p>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r>
              <a:rPr lang="hu-HU" dirty="0" smtClean="0"/>
              <a:t>    </a:t>
            </a:r>
            <a:r>
              <a:rPr lang="hu-HU" dirty="0" err="1" smtClean="0"/>
              <a:t>Circle</a:t>
            </a:r>
            <a:r>
              <a:rPr lang="hu-HU" dirty="0" smtClean="0"/>
              <a:t> </a:t>
            </a:r>
            <a:r>
              <a:rPr lang="hu-HU" dirty="0"/>
              <a:t>c1=</a:t>
            </a:r>
            <a:r>
              <a:rPr lang="hu-HU" b="1" dirty="0" err="1"/>
              <a:t>new</a:t>
            </a:r>
            <a:r>
              <a:rPr lang="hu-HU" dirty="0"/>
              <a:t> </a:t>
            </a:r>
            <a:r>
              <a:rPr lang="hu-HU" dirty="0" err="1"/>
              <a:t>Circle</a:t>
            </a:r>
            <a:r>
              <a:rPr lang="hu-HU" dirty="0"/>
              <a:t>(5);</a:t>
            </a:r>
          </a:p>
          <a:p>
            <a:r>
              <a:rPr lang="hu-HU" dirty="0" smtClean="0"/>
              <a:t>    </a:t>
            </a:r>
            <a:r>
              <a:rPr lang="hu-HU" dirty="0" err="1" smtClean="0"/>
              <a:t>Circle</a:t>
            </a:r>
            <a:r>
              <a:rPr lang="hu-HU" dirty="0" smtClean="0"/>
              <a:t> </a:t>
            </a:r>
            <a:r>
              <a:rPr lang="hu-HU" dirty="0"/>
              <a:t>c2=</a:t>
            </a:r>
            <a:r>
              <a:rPr lang="hu-HU" b="1" dirty="0" err="1"/>
              <a:t>new</a:t>
            </a:r>
            <a:r>
              <a:rPr lang="hu-HU" dirty="0"/>
              <a:t> </a:t>
            </a:r>
            <a:r>
              <a:rPr lang="hu-HU" dirty="0" err="1"/>
              <a:t>Circle</a:t>
            </a:r>
            <a:r>
              <a:rPr lang="hu-HU" dirty="0"/>
              <a:t>(5);</a:t>
            </a:r>
          </a:p>
          <a:p>
            <a:r>
              <a:rPr lang="hu-HU" b="1" dirty="0" smtClean="0"/>
              <a:t>    </a:t>
            </a:r>
            <a:r>
              <a:rPr lang="hu-HU" b="1" dirty="0" err="1" smtClean="0"/>
              <a:t>if</a:t>
            </a:r>
            <a:r>
              <a:rPr lang="hu-HU" dirty="0" smtClean="0"/>
              <a:t> </a:t>
            </a:r>
            <a:r>
              <a:rPr lang="hu-HU" dirty="0"/>
              <a:t>(</a:t>
            </a:r>
            <a:r>
              <a:rPr lang="hu-HU" dirty="0" smtClean="0"/>
              <a:t>c1.equals(c2)) </a:t>
            </a:r>
            <a:endParaRPr lang="hu-HU" dirty="0"/>
          </a:p>
          <a:p>
            <a:r>
              <a:rPr lang="hu-HU" dirty="0" smtClean="0"/>
              <a:t>      </a:t>
            </a:r>
            <a:r>
              <a:rPr lang="hu-HU" dirty="0" err="1" smtClean="0"/>
              <a:t>System.</a:t>
            </a:r>
            <a:r>
              <a:rPr lang="hu-HU" b="1" i="1" dirty="0" err="1" smtClean="0"/>
              <a:t>out</a:t>
            </a:r>
            <a:r>
              <a:rPr lang="hu-HU" dirty="0" err="1" smtClean="0"/>
              <a:t>.println</a:t>
            </a:r>
            <a:r>
              <a:rPr lang="hu-HU" dirty="0"/>
              <a:t>("egyenlő");</a:t>
            </a:r>
          </a:p>
          <a:p>
            <a:r>
              <a:rPr lang="hu-HU" b="1" dirty="0" smtClean="0"/>
              <a:t>    </a:t>
            </a:r>
            <a:r>
              <a:rPr lang="hu-HU" b="1" dirty="0" err="1" smtClean="0"/>
              <a:t>else</a:t>
            </a:r>
            <a:r>
              <a:rPr lang="hu-HU" dirty="0" smtClean="0"/>
              <a:t> </a:t>
            </a:r>
            <a:r>
              <a:rPr lang="hu-HU" dirty="0" err="1"/>
              <a:t>System.</a:t>
            </a:r>
            <a:r>
              <a:rPr lang="hu-HU" b="1" i="1" dirty="0" err="1"/>
              <a:t>out</a:t>
            </a:r>
            <a:r>
              <a:rPr lang="hu-HU" dirty="0" err="1"/>
              <a:t>.println</a:t>
            </a:r>
            <a:r>
              <a:rPr lang="hu-HU" dirty="0"/>
              <a:t>("nem egyenlő");</a:t>
            </a:r>
          </a:p>
          <a:p>
            <a:r>
              <a:rPr lang="hu-HU" dirty="0" smtClean="0"/>
              <a:t>    </a:t>
            </a:r>
            <a:r>
              <a:rPr lang="hu-HU" dirty="0" err="1" smtClean="0"/>
              <a:t>System.</a:t>
            </a:r>
            <a:r>
              <a:rPr lang="hu-HU" b="1" i="1" dirty="0" err="1" smtClean="0"/>
              <a:t>out</a:t>
            </a:r>
            <a:r>
              <a:rPr lang="hu-HU" dirty="0" err="1" smtClean="0"/>
              <a:t>.println</a:t>
            </a:r>
            <a:r>
              <a:rPr lang="hu-HU" dirty="0" smtClean="0"/>
              <a:t>(c1</a:t>
            </a:r>
            <a:r>
              <a:rPr lang="hu-HU" dirty="0"/>
              <a:t>);</a:t>
            </a:r>
          </a:p>
          <a:p>
            <a:r>
              <a:rPr lang="hu-HU" dirty="0" smtClean="0"/>
              <a:t>    </a:t>
            </a:r>
            <a:r>
              <a:rPr lang="hu-HU" dirty="0" err="1" smtClean="0"/>
              <a:t>System.</a:t>
            </a:r>
            <a:r>
              <a:rPr lang="hu-HU" b="1" i="1" dirty="0" err="1" smtClean="0"/>
              <a:t>out</a:t>
            </a:r>
            <a:r>
              <a:rPr lang="hu-HU" dirty="0" err="1" smtClean="0"/>
              <a:t>.println</a:t>
            </a:r>
            <a:r>
              <a:rPr lang="hu-HU" dirty="0" smtClean="0"/>
              <a:t>(c2);</a:t>
            </a:r>
            <a:endParaRPr lang="hu-HU" dirty="0"/>
          </a:p>
          <a:p>
            <a:r>
              <a:rPr lang="hu-HU" dirty="0" smtClean="0"/>
              <a:t>  }</a:t>
            </a:r>
            <a:endParaRPr lang="hu-HU" dirty="0"/>
          </a:p>
          <a:p>
            <a:r>
              <a:rPr lang="hu-HU" dirty="0" smtClean="0"/>
              <a:t>}</a:t>
            </a:r>
            <a:endParaRPr lang="hu-HU" dirty="0"/>
          </a:p>
        </p:txBody>
      </p:sp>
    </p:spTree>
    <p:extLst>
      <p:ext uri="{BB962C8B-B14F-4D97-AF65-F5344CB8AC3E}">
        <p14:creationId xmlns:p14="http://schemas.microsoft.com/office/powerpoint/2010/main" val="137151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Java osztály (</a:t>
            </a:r>
            <a:r>
              <a:rPr lang="hu-HU" dirty="0" err="1" smtClean="0"/>
              <a:t>this</a:t>
            </a:r>
            <a:r>
              <a:rPr lang="hu-HU" dirty="0" smtClean="0"/>
              <a:t> kulcsszó)</a:t>
            </a:r>
            <a:endParaRPr lang="hu-HU" dirty="0"/>
          </a:p>
        </p:txBody>
      </p:sp>
      <p:sp>
        <p:nvSpPr>
          <p:cNvPr id="3" name="Tartalom helye 2"/>
          <p:cNvSpPr>
            <a:spLocks noGrp="1"/>
          </p:cNvSpPr>
          <p:nvPr>
            <p:ph idx="1"/>
          </p:nvPr>
        </p:nvSpPr>
        <p:spPr>
          <a:xfrm>
            <a:off x="628650" y="1198880"/>
            <a:ext cx="7886700" cy="4978083"/>
          </a:xfrm>
        </p:spPr>
        <p:txBody>
          <a:bodyPr>
            <a:normAutofit lnSpcReduction="10000"/>
          </a:bodyPr>
          <a:lstStyle/>
          <a:p>
            <a:endParaRPr lang="hu-HU" dirty="0" smtClean="0"/>
          </a:p>
          <a:p>
            <a:pPr marL="0" indent="0">
              <a:buNone/>
            </a:pPr>
            <a:r>
              <a:rPr lang="hu-HU" dirty="0" err="1"/>
              <a:t>public</a:t>
            </a:r>
            <a:r>
              <a:rPr lang="hu-HU" dirty="0"/>
              <a:t> </a:t>
            </a:r>
            <a:r>
              <a:rPr lang="hu-HU" dirty="0" err="1"/>
              <a:t>class</a:t>
            </a:r>
            <a:r>
              <a:rPr lang="hu-HU" dirty="0"/>
              <a:t> </a:t>
            </a:r>
            <a:r>
              <a:rPr lang="hu-HU" dirty="0" err="1"/>
              <a:t>Point</a:t>
            </a:r>
            <a:r>
              <a:rPr lang="hu-HU" dirty="0"/>
              <a:t> { </a:t>
            </a:r>
            <a:endParaRPr lang="hu-HU" dirty="0" smtClean="0"/>
          </a:p>
          <a:p>
            <a:pPr marL="0" indent="0">
              <a:buNone/>
            </a:pPr>
            <a:r>
              <a:rPr lang="hu-HU" dirty="0" smtClean="0"/>
              <a:t>  </a:t>
            </a:r>
            <a:r>
              <a:rPr lang="hu-HU" dirty="0" err="1" smtClean="0"/>
              <a:t>public</a:t>
            </a:r>
            <a:r>
              <a:rPr lang="hu-HU" dirty="0" smtClean="0"/>
              <a:t> </a:t>
            </a:r>
            <a:r>
              <a:rPr lang="hu-HU" dirty="0"/>
              <a:t>int x = 0; </a:t>
            </a:r>
            <a:endParaRPr lang="hu-HU" dirty="0" smtClean="0"/>
          </a:p>
          <a:p>
            <a:pPr marL="0" indent="0">
              <a:buNone/>
            </a:pPr>
            <a:r>
              <a:rPr lang="hu-HU" dirty="0" smtClean="0"/>
              <a:t>  </a:t>
            </a:r>
            <a:r>
              <a:rPr lang="hu-HU" dirty="0" err="1" smtClean="0"/>
              <a:t>public</a:t>
            </a:r>
            <a:r>
              <a:rPr lang="hu-HU" dirty="0" smtClean="0"/>
              <a:t> </a:t>
            </a:r>
            <a:r>
              <a:rPr lang="hu-HU" dirty="0"/>
              <a:t>int y = 0; </a:t>
            </a:r>
            <a:endParaRPr lang="hu-HU" dirty="0" smtClean="0"/>
          </a:p>
          <a:p>
            <a:pPr marL="0" indent="0">
              <a:buNone/>
            </a:pPr>
            <a:r>
              <a:rPr lang="hu-HU" b="1" dirty="0"/>
              <a:t> </a:t>
            </a:r>
            <a:r>
              <a:rPr lang="hu-HU" b="1" dirty="0" smtClean="0"/>
              <a:t> </a:t>
            </a:r>
            <a:r>
              <a:rPr lang="hu-HU" b="1" dirty="0" err="1" smtClean="0"/>
              <a:t>public</a:t>
            </a:r>
            <a:r>
              <a:rPr lang="hu-HU" b="1" dirty="0" smtClean="0"/>
              <a:t> </a:t>
            </a:r>
            <a:r>
              <a:rPr lang="hu-HU" b="1" dirty="0" err="1"/>
              <a:t>Point</a:t>
            </a:r>
            <a:r>
              <a:rPr lang="hu-HU" b="1" dirty="0"/>
              <a:t>(int x, int y) </a:t>
            </a:r>
            <a:endParaRPr lang="hu-HU" b="1" dirty="0" smtClean="0"/>
          </a:p>
          <a:p>
            <a:pPr marL="0" indent="0">
              <a:buNone/>
            </a:pPr>
            <a:r>
              <a:rPr lang="hu-HU" b="1" dirty="0"/>
              <a:t> </a:t>
            </a:r>
            <a:r>
              <a:rPr lang="hu-HU" b="1" dirty="0" smtClean="0"/>
              <a:t>   { </a:t>
            </a:r>
            <a:r>
              <a:rPr lang="hu-HU" b="1" dirty="0" err="1"/>
              <a:t>this.x</a:t>
            </a:r>
            <a:r>
              <a:rPr lang="hu-HU" b="1" dirty="0"/>
              <a:t> = x; </a:t>
            </a:r>
            <a:endParaRPr lang="hu-HU" b="1" dirty="0" smtClean="0"/>
          </a:p>
          <a:p>
            <a:pPr marL="0" indent="0">
              <a:buNone/>
            </a:pPr>
            <a:r>
              <a:rPr lang="hu-HU" b="1" dirty="0"/>
              <a:t> </a:t>
            </a:r>
            <a:r>
              <a:rPr lang="hu-HU" b="1" dirty="0" smtClean="0"/>
              <a:t>     </a:t>
            </a:r>
            <a:r>
              <a:rPr lang="hu-HU" b="1" dirty="0" err="1" smtClean="0"/>
              <a:t>this.y</a:t>
            </a:r>
            <a:r>
              <a:rPr lang="hu-HU" b="1" dirty="0" smtClean="0"/>
              <a:t> </a:t>
            </a:r>
            <a:r>
              <a:rPr lang="hu-HU" b="1" dirty="0"/>
              <a:t>= y; </a:t>
            </a:r>
            <a:endParaRPr lang="hu-HU" b="1" dirty="0" smtClean="0"/>
          </a:p>
          <a:p>
            <a:pPr marL="0" indent="0">
              <a:buNone/>
            </a:pPr>
            <a:r>
              <a:rPr lang="hu-HU" b="1" dirty="0"/>
              <a:t> </a:t>
            </a:r>
            <a:r>
              <a:rPr lang="hu-HU" b="1" dirty="0" smtClean="0"/>
              <a:t>   }</a:t>
            </a:r>
            <a:r>
              <a:rPr lang="hu-HU" dirty="0" smtClean="0"/>
              <a:t> </a:t>
            </a:r>
          </a:p>
          <a:p>
            <a:pPr marL="0" indent="0">
              <a:buNone/>
            </a:pPr>
            <a:r>
              <a:rPr lang="hu-HU" dirty="0" smtClean="0"/>
              <a:t>}</a:t>
            </a:r>
            <a:endParaRPr lang="hu-HU" dirty="0"/>
          </a:p>
          <a:p>
            <a:r>
              <a:rPr lang="hu-HU" dirty="0" smtClean="0"/>
              <a:t>(működik a </a:t>
            </a:r>
            <a:r>
              <a:rPr lang="hu-HU" dirty="0" err="1" smtClean="0"/>
              <a:t>this</a:t>
            </a:r>
            <a:r>
              <a:rPr lang="hu-HU" dirty="0" smtClean="0"/>
              <a:t> nélkül is </a:t>
            </a:r>
            <a:r>
              <a:rPr lang="hu-HU" dirty="0" smtClean="0">
                <a:sym typeface="Wingdings" panose="05000000000000000000" pitchFamily="2" charset="2"/>
              </a:rPr>
              <a:t>)</a:t>
            </a:r>
            <a:endParaRPr lang="hu-HU" dirty="0" smtClean="0"/>
          </a:p>
          <a:p>
            <a:endParaRPr lang="hu-HU" dirty="0"/>
          </a:p>
          <a:p>
            <a:endParaRPr lang="hu-HU" dirty="0"/>
          </a:p>
        </p:txBody>
      </p:sp>
    </p:spTree>
    <p:extLst>
      <p:ext uri="{BB962C8B-B14F-4D97-AF65-F5344CB8AC3E}">
        <p14:creationId xmlns:p14="http://schemas.microsoft.com/office/powerpoint/2010/main" val="86759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Java osztály (</a:t>
            </a:r>
            <a:r>
              <a:rPr lang="hu-HU" dirty="0" err="1" smtClean="0"/>
              <a:t>this</a:t>
            </a:r>
            <a:r>
              <a:rPr lang="hu-HU" dirty="0" smtClean="0"/>
              <a:t> kulcsszó)</a:t>
            </a:r>
            <a:endParaRPr lang="hu-HU" dirty="0"/>
          </a:p>
        </p:txBody>
      </p:sp>
      <p:sp>
        <p:nvSpPr>
          <p:cNvPr id="3" name="Tartalom helye 2"/>
          <p:cNvSpPr>
            <a:spLocks noGrp="1"/>
          </p:cNvSpPr>
          <p:nvPr>
            <p:ph idx="1"/>
          </p:nvPr>
        </p:nvSpPr>
        <p:spPr>
          <a:xfrm>
            <a:off x="628650" y="1198880"/>
            <a:ext cx="7886700" cy="4978083"/>
          </a:xfrm>
        </p:spPr>
        <p:txBody>
          <a:bodyPr>
            <a:normAutofit/>
          </a:bodyPr>
          <a:lstStyle/>
          <a:p>
            <a:endParaRPr lang="hu-HU" dirty="0" smtClean="0"/>
          </a:p>
          <a:p>
            <a:r>
              <a:rPr lang="en-US" dirty="0"/>
              <a:t>From within a constructor, you can also use the this keyword to call </a:t>
            </a:r>
            <a:r>
              <a:rPr lang="en-US" b="1" dirty="0"/>
              <a:t>another</a:t>
            </a:r>
            <a:r>
              <a:rPr lang="en-US" dirty="0"/>
              <a:t> </a:t>
            </a:r>
            <a:r>
              <a:rPr lang="en-US" b="1" dirty="0"/>
              <a:t>constructor</a:t>
            </a:r>
            <a:r>
              <a:rPr lang="en-US" dirty="0"/>
              <a:t> in the same class. Doing so is called an </a:t>
            </a:r>
            <a:r>
              <a:rPr lang="en-US" i="1" dirty="0"/>
              <a:t>explicit constructor invocation</a:t>
            </a:r>
            <a:r>
              <a:rPr lang="en-US" dirty="0"/>
              <a:t>. </a:t>
            </a:r>
            <a:endParaRPr lang="hu-HU" dirty="0"/>
          </a:p>
          <a:p>
            <a:endParaRPr lang="hu-HU" dirty="0"/>
          </a:p>
          <a:p>
            <a:endParaRPr lang="hu-HU" dirty="0"/>
          </a:p>
        </p:txBody>
      </p:sp>
    </p:spTree>
    <p:extLst>
      <p:ext uri="{BB962C8B-B14F-4D97-AF65-F5344CB8AC3E}">
        <p14:creationId xmlns:p14="http://schemas.microsoft.com/office/powerpoint/2010/main" val="124683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Java osztály (</a:t>
            </a:r>
            <a:r>
              <a:rPr lang="hu-HU" dirty="0" err="1" smtClean="0"/>
              <a:t>this</a:t>
            </a:r>
            <a:r>
              <a:rPr lang="hu-HU" dirty="0" smtClean="0"/>
              <a:t> kulcsszó)</a:t>
            </a:r>
            <a:endParaRPr lang="hu-HU" dirty="0"/>
          </a:p>
        </p:txBody>
      </p:sp>
      <p:sp>
        <p:nvSpPr>
          <p:cNvPr id="3" name="Tartalom helye 2"/>
          <p:cNvSpPr>
            <a:spLocks noGrp="1"/>
          </p:cNvSpPr>
          <p:nvPr>
            <p:ph idx="1"/>
          </p:nvPr>
        </p:nvSpPr>
        <p:spPr>
          <a:xfrm>
            <a:off x="628650" y="1198880"/>
            <a:ext cx="7886700" cy="4978083"/>
          </a:xfrm>
        </p:spPr>
        <p:txBody>
          <a:bodyPr>
            <a:normAutofit lnSpcReduction="10000"/>
          </a:bodyPr>
          <a:lstStyle/>
          <a:p>
            <a:pPr marL="0" indent="0">
              <a:buNone/>
            </a:pPr>
            <a:r>
              <a:rPr lang="hu-HU" dirty="0" err="1" smtClean="0"/>
              <a:t>public</a:t>
            </a:r>
            <a:r>
              <a:rPr lang="hu-HU" dirty="0" smtClean="0"/>
              <a:t> </a:t>
            </a:r>
            <a:r>
              <a:rPr lang="hu-HU" dirty="0" err="1"/>
              <a:t>class</a:t>
            </a:r>
            <a:r>
              <a:rPr lang="hu-HU" dirty="0"/>
              <a:t> </a:t>
            </a:r>
            <a:r>
              <a:rPr lang="hu-HU" dirty="0" err="1"/>
              <a:t>Rectangle</a:t>
            </a:r>
            <a:r>
              <a:rPr lang="hu-HU" dirty="0"/>
              <a:t> { </a:t>
            </a:r>
            <a:endParaRPr lang="hu-HU" dirty="0" smtClean="0"/>
          </a:p>
          <a:p>
            <a:pPr marL="0" indent="0">
              <a:buNone/>
            </a:pPr>
            <a:r>
              <a:rPr lang="hu-HU" dirty="0"/>
              <a:t> </a:t>
            </a:r>
            <a:r>
              <a:rPr lang="hu-HU" dirty="0" smtClean="0"/>
              <a:t> </a:t>
            </a:r>
            <a:r>
              <a:rPr lang="hu-HU" dirty="0" err="1" smtClean="0"/>
              <a:t>private</a:t>
            </a:r>
            <a:r>
              <a:rPr lang="hu-HU" dirty="0" smtClean="0"/>
              <a:t> </a:t>
            </a:r>
            <a:r>
              <a:rPr lang="hu-HU" dirty="0"/>
              <a:t>int x, y; </a:t>
            </a:r>
            <a:endParaRPr lang="hu-HU" dirty="0" smtClean="0"/>
          </a:p>
          <a:p>
            <a:pPr marL="0" indent="0">
              <a:buNone/>
            </a:pPr>
            <a:r>
              <a:rPr lang="hu-HU" dirty="0"/>
              <a:t> </a:t>
            </a:r>
            <a:r>
              <a:rPr lang="hu-HU" dirty="0" smtClean="0"/>
              <a:t> </a:t>
            </a:r>
            <a:r>
              <a:rPr lang="hu-HU" dirty="0" err="1" smtClean="0"/>
              <a:t>private</a:t>
            </a:r>
            <a:r>
              <a:rPr lang="hu-HU" dirty="0" smtClean="0"/>
              <a:t> </a:t>
            </a:r>
            <a:r>
              <a:rPr lang="hu-HU" dirty="0"/>
              <a:t>int </a:t>
            </a:r>
            <a:r>
              <a:rPr lang="hu-HU" dirty="0" err="1"/>
              <a:t>width</a:t>
            </a:r>
            <a:r>
              <a:rPr lang="hu-HU" dirty="0"/>
              <a:t>, </a:t>
            </a:r>
            <a:r>
              <a:rPr lang="hu-HU" dirty="0" err="1"/>
              <a:t>height</a:t>
            </a:r>
            <a:r>
              <a:rPr lang="hu-HU" dirty="0"/>
              <a:t>; </a:t>
            </a:r>
            <a:endParaRPr lang="hu-HU" dirty="0" smtClean="0"/>
          </a:p>
          <a:p>
            <a:pPr marL="0" indent="0">
              <a:buNone/>
            </a:pPr>
            <a:r>
              <a:rPr lang="hu-HU" dirty="0"/>
              <a:t> </a:t>
            </a:r>
            <a:r>
              <a:rPr lang="hu-HU" dirty="0" smtClean="0"/>
              <a:t> </a:t>
            </a:r>
            <a:r>
              <a:rPr lang="hu-HU" dirty="0" err="1" smtClean="0"/>
              <a:t>public</a:t>
            </a:r>
            <a:r>
              <a:rPr lang="hu-HU" dirty="0" smtClean="0"/>
              <a:t> </a:t>
            </a:r>
            <a:r>
              <a:rPr lang="hu-HU" dirty="0" err="1"/>
              <a:t>Rectangle</a:t>
            </a:r>
            <a:r>
              <a:rPr lang="hu-HU" dirty="0"/>
              <a:t>() { </a:t>
            </a:r>
            <a:r>
              <a:rPr lang="hu-HU" b="1" dirty="0" err="1" smtClean="0"/>
              <a:t>this</a:t>
            </a:r>
            <a:r>
              <a:rPr lang="hu-HU" b="1" dirty="0" smtClean="0"/>
              <a:t>(0</a:t>
            </a:r>
            <a:r>
              <a:rPr lang="hu-HU" b="1" dirty="0"/>
              <a:t>, 0, 1, 1);</a:t>
            </a:r>
            <a:r>
              <a:rPr lang="hu-HU" dirty="0"/>
              <a:t> } </a:t>
            </a:r>
            <a:endParaRPr lang="hu-HU" dirty="0" smtClean="0"/>
          </a:p>
          <a:p>
            <a:pPr marL="0" indent="0">
              <a:buNone/>
            </a:pPr>
            <a:r>
              <a:rPr lang="hu-HU" dirty="0"/>
              <a:t> </a:t>
            </a:r>
            <a:r>
              <a:rPr lang="hu-HU" dirty="0" smtClean="0"/>
              <a:t> </a:t>
            </a:r>
            <a:r>
              <a:rPr lang="hu-HU" dirty="0" err="1" smtClean="0"/>
              <a:t>public</a:t>
            </a:r>
            <a:r>
              <a:rPr lang="hu-HU" dirty="0" smtClean="0"/>
              <a:t> </a:t>
            </a:r>
            <a:r>
              <a:rPr lang="hu-HU" dirty="0" err="1"/>
              <a:t>Rectangle</a:t>
            </a:r>
            <a:r>
              <a:rPr lang="hu-HU" dirty="0"/>
              <a:t>(int </a:t>
            </a:r>
            <a:r>
              <a:rPr lang="hu-HU" dirty="0" err="1"/>
              <a:t>width</a:t>
            </a:r>
            <a:r>
              <a:rPr lang="hu-HU" dirty="0"/>
              <a:t>, int </a:t>
            </a:r>
            <a:r>
              <a:rPr lang="hu-HU" dirty="0" err="1"/>
              <a:t>height</a:t>
            </a:r>
            <a:r>
              <a:rPr lang="hu-HU" dirty="0"/>
              <a:t>) { </a:t>
            </a:r>
            <a:endParaRPr lang="hu-HU" dirty="0" smtClean="0"/>
          </a:p>
          <a:p>
            <a:pPr marL="0" indent="0">
              <a:buNone/>
            </a:pPr>
            <a:r>
              <a:rPr lang="hu-HU" b="1" dirty="0"/>
              <a:t> </a:t>
            </a:r>
            <a:r>
              <a:rPr lang="hu-HU" b="1" dirty="0" smtClean="0"/>
              <a:t>   </a:t>
            </a:r>
            <a:r>
              <a:rPr lang="hu-HU" b="1" dirty="0" err="1" smtClean="0"/>
              <a:t>this</a:t>
            </a:r>
            <a:r>
              <a:rPr lang="hu-HU" b="1" dirty="0" smtClean="0"/>
              <a:t>(0</a:t>
            </a:r>
            <a:r>
              <a:rPr lang="hu-HU" b="1" dirty="0"/>
              <a:t>, 0, </a:t>
            </a:r>
            <a:r>
              <a:rPr lang="hu-HU" b="1" dirty="0" err="1"/>
              <a:t>width</a:t>
            </a:r>
            <a:r>
              <a:rPr lang="hu-HU" b="1" dirty="0"/>
              <a:t>, </a:t>
            </a:r>
            <a:r>
              <a:rPr lang="hu-HU" b="1" dirty="0" err="1"/>
              <a:t>height</a:t>
            </a:r>
            <a:r>
              <a:rPr lang="hu-HU" b="1" dirty="0"/>
              <a:t>);</a:t>
            </a:r>
            <a:r>
              <a:rPr lang="hu-HU" dirty="0"/>
              <a:t> } </a:t>
            </a:r>
            <a:endParaRPr lang="hu-HU" dirty="0" smtClean="0"/>
          </a:p>
          <a:p>
            <a:pPr marL="0" indent="0">
              <a:buNone/>
            </a:pPr>
            <a:r>
              <a:rPr lang="hu-HU" dirty="0"/>
              <a:t> </a:t>
            </a:r>
            <a:r>
              <a:rPr lang="hu-HU" dirty="0" smtClean="0"/>
              <a:t> </a:t>
            </a:r>
            <a:r>
              <a:rPr lang="hu-HU" dirty="0" err="1" smtClean="0"/>
              <a:t>public</a:t>
            </a:r>
            <a:r>
              <a:rPr lang="hu-HU" dirty="0" smtClean="0"/>
              <a:t> </a:t>
            </a:r>
            <a:r>
              <a:rPr lang="hu-HU" dirty="0" err="1"/>
              <a:t>Rectangle</a:t>
            </a:r>
            <a:r>
              <a:rPr lang="hu-HU" dirty="0"/>
              <a:t>(int x, int y, int </a:t>
            </a:r>
            <a:r>
              <a:rPr lang="hu-HU" dirty="0" err="1"/>
              <a:t>width</a:t>
            </a:r>
            <a:r>
              <a:rPr lang="hu-HU" dirty="0"/>
              <a:t>, int </a:t>
            </a:r>
            <a:r>
              <a:rPr lang="hu-HU" dirty="0" err="1"/>
              <a:t>height</a:t>
            </a:r>
            <a:r>
              <a:rPr lang="hu-HU" dirty="0"/>
              <a:t>) { </a:t>
            </a:r>
            <a:endParaRPr lang="hu-HU" dirty="0" smtClean="0"/>
          </a:p>
          <a:p>
            <a:pPr marL="0" indent="0">
              <a:buNone/>
            </a:pPr>
            <a:r>
              <a:rPr lang="hu-HU" dirty="0"/>
              <a:t> </a:t>
            </a:r>
            <a:r>
              <a:rPr lang="hu-HU" dirty="0" smtClean="0"/>
              <a:t>   </a:t>
            </a:r>
            <a:r>
              <a:rPr lang="hu-HU" dirty="0" err="1" smtClean="0"/>
              <a:t>this.x</a:t>
            </a:r>
            <a:r>
              <a:rPr lang="hu-HU" dirty="0" smtClean="0"/>
              <a:t> </a:t>
            </a:r>
            <a:r>
              <a:rPr lang="hu-HU" dirty="0"/>
              <a:t>= x; </a:t>
            </a:r>
            <a:r>
              <a:rPr lang="hu-HU" dirty="0" err="1"/>
              <a:t>this.y</a:t>
            </a:r>
            <a:r>
              <a:rPr lang="hu-HU" dirty="0"/>
              <a:t> = y; </a:t>
            </a:r>
            <a:endParaRPr lang="hu-HU" dirty="0" smtClean="0"/>
          </a:p>
          <a:p>
            <a:pPr marL="0" indent="0">
              <a:buNone/>
            </a:pPr>
            <a:r>
              <a:rPr lang="hu-HU" dirty="0"/>
              <a:t> </a:t>
            </a:r>
            <a:r>
              <a:rPr lang="hu-HU" dirty="0" smtClean="0"/>
              <a:t>   </a:t>
            </a:r>
            <a:r>
              <a:rPr lang="hu-HU" dirty="0" err="1" smtClean="0"/>
              <a:t>this.width</a:t>
            </a:r>
            <a:r>
              <a:rPr lang="hu-HU" dirty="0" smtClean="0"/>
              <a:t> </a:t>
            </a:r>
            <a:r>
              <a:rPr lang="hu-HU" dirty="0"/>
              <a:t>= </a:t>
            </a:r>
            <a:r>
              <a:rPr lang="hu-HU" dirty="0" err="1"/>
              <a:t>width</a:t>
            </a:r>
            <a:r>
              <a:rPr lang="hu-HU" dirty="0"/>
              <a:t>; </a:t>
            </a:r>
            <a:r>
              <a:rPr lang="hu-HU" dirty="0" err="1"/>
              <a:t>this.height</a:t>
            </a:r>
            <a:r>
              <a:rPr lang="hu-HU" dirty="0"/>
              <a:t> = </a:t>
            </a:r>
            <a:r>
              <a:rPr lang="hu-HU" dirty="0" err="1"/>
              <a:t>height</a:t>
            </a:r>
            <a:r>
              <a:rPr lang="hu-HU" dirty="0"/>
              <a:t>; } ... </a:t>
            </a:r>
            <a:endParaRPr lang="hu-HU" dirty="0" smtClean="0"/>
          </a:p>
          <a:p>
            <a:pPr marL="0" indent="0">
              <a:buNone/>
            </a:pPr>
            <a:r>
              <a:rPr lang="hu-HU" dirty="0" smtClean="0"/>
              <a:t>}</a:t>
            </a:r>
            <a:endParaRPr lang="hu-HU" dirty="0"/>
          </a:p>
          <a:p>
            <a:endParaRPr lang="hu-HU" dirty="0"/>
          </a:p>
          <a:p>
            <a:endParaRPr lang="hu-HU" dirty="0"/>
          </a:p>
        </p:txBody>
      </p:sp>
    </p:spTree>
    <p:extLst>
      <p:ext uri="{BB962C8B-B14F-4D97-AF65-F5344CB8AC3E}">
        <p14:creationId xmlns:p14="http://schemas.microsoft.com/office/powerpoint/2010/main" val="419010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1264890"/>
          </a:xfrm>
        </p:spPr>
        <p:txBody>
          <a:bodyPr>
            <a:normAutofit/>
          </a:bodyPr>
          <a:lstStyle/>
          <a:p>
            <a:r>
              <a:rPr lang="hu-HU" dirty="0" smtClean="0"/>
              <a:t>Java osztály (</a:t>
            </a:r>
            <a:r>
              <a:rPr lang="hu-HU" dirty="0" err="1" smtClean="0"/>
              <a:t>super</a:t>
            </a:r>
            <a:r>
              <a:rPr lang="hu-HU" dirty="0" smtClean="0"/>
              <a:t> </a:t>
            </a:r>
            <a:r>
              <a:rPr lang="hu-HU" dirty="0" err="1" smtClean="0"/>
              <a:t>kulcszó</a:t>
            </a:r>
            <a:r>
              <a:rPr lang="hu-HU" dirty="0" smtClean="0"/>
              <a:t>)</a:t>
            </a:r>
            <a:endParaRPr lang="hu-HU" dirty="0"/>
          </a:p>
        </p:txBody>
      </p:sp>
      <p:sp>
        <p:nvSpPr>
          <p:cNvPr id="3" name="Tartalom helye 2"/>
          <p:cNvSpPr>
            <a:spLocks noGrp="1"/>
          </p:cNvSpPr>
          <p:nvPr>
            <p:ph idx="1"/>
          </p:nvPr>
        </p:nvSpPr>
        <p:spPr>
          <a:xfrm>
            <a:off x="628650" y="1630017"/>
            <a:ext cx="7886700" cy="4546946"/>
          </a:xfrm>
        </p:spPr>
        <p:txBody>
          <a:bodyPr>
            <a:normAutofit fontScale="92500" lnSpcReduction="20000"/>
          </a:bodyPr>
          <a:lstStyle/>
          <a:p>
            <a:endParaRPr lang="hu-HU" dirty="0" smtClean="0"/>
          </a:p>
          <a:p>
            <a:r>
              <a:rPr lang="hu-HU" dirty="0" smtClean="0"/>
              <a:t>(</a:t>
            </a:r>
            <a:r>
              <a:rPr lang="en-US" dirty="0" smtClean="0"/>
              <a:t>If </a:t>
            </a:r>
            <a:r>
              <a:rPr lang="en-US" dirty="0"/>
              <a:t>your method overrides one of its superclass's methods, you can </a:t>
            </a:r>
            <a:r>
              <a:rPr lang="en-US" b="1" dirty="0"/>
              <a:t>invoke the overridden method </a:t>
            </a:r>
            <a:r>
              <a:rPr lang="en-US" dirty="0"/>
              <a:t>through the use of the keyword </a:t>
            </a:r>
            <a:r>
              <a:rPr lang="en-US" b="1" dirty="0"/>
              <a:t>super</a:t>
            </a:r>
            <a:r>
              <a:rPr lang="en-US" dirty="0"/>
              <a:t>. You can also use super to refer to a hidden </a:t>
            </a:r>
            <a:r>
              <a:rPr lang="en-US" dirty="0" smtClean="0"/>
              <a:t>field.</a:t>
            </a:r>
            <a:r>
              <a:rPr lang="en-US" dirty="0"/>
              <a:t> </a:t>
            </a:r>
            <a:r>
              <a:rPr lang="hu-HU" dirty="0" smtClean="0"/>
              <a:t>) Java </a:t>
            </a:r>
            <a:r>
              <a:rPr lang="hu-HU" dirty="0" err="1" smtClean="0"/>
              <a:t>Tutorial</a:t>
            </a:r>
            <a:endParaRPr lang="hu-HU" dirty="0" smtClean="0"/>
          </a:p>
          <a:p>
            <a:r>
              <a:rPr lang="en-US" dirty="0"/>
              <a:t>The super keyword refers to superclass (parent) objects. It is used to call superclass methods, and to access the superclass constructor. The most common use of the super keyword is to eliminate the confusion between </a:t>
            </a:r>
            <a:r>
              <a:rPr lang="en-US" dirty="0" err="1"/>
              <a:t>superclasses</a:t>
            </a:r>
            <a:r>
              <a:rPr lang="en-US" dirty="0"/>
              <a:t> and subclasses that have methods with the same name</a:t>
            </a:r>
            <a:r>
              <a:rPr lang="en-US" dirty="0" smtClean="0"/>
              <a:t>.</a:t>
            </a:r>
            <a:endParaRPr lang="hu-HU" dirty="0" smtClean="0"/>
          </a:p>
          <a:p>
            <a:r>
              <a:rPr lang="hu-HU" dirty="0" smtClean="0"/>
              <a:t>T</a:t>
            </a:r>
            <a:r>
              <a:rPr lang="en-US" dirty="0" smtClean="0"/>
              <a:t>he</a:t>
            </a:r>
            <a:r>
              <a:rPr lang="en-US" dirty="0"/>
              <a:t> super keyword </a:t>
            </a:r>
            <a:r>
              <a:rPr lang="hu-HU" dirty="0" err="1" smtClean="0"/>
              <a:t>can</a:t>
            </a:r>
            <a:r>
              <a:rPr lang="en-US" dirty="0" smtClean="0"/>
              <a:t> </a:t>
            </a:r>
            <a:r>
              <a:rPr lang="en-US" dirty="0"/>
              <a:t>invoke a superclass's constructor.</a:t>
            </a:r>
            <a:endParaRPr lang="hu-HU" dirty="0"/>
          </a:p>
          <a:p>
            <a:endParaRPr lang="hu-HU" dirty="0" smtClean="0"/>
          </a:p>
          <a:p>
            <a:endParaRPr lang="hu-HU" dirty="0"/>
          </a:p>
          <a:p>
            <a:endParaRPr lang="hu-HU" dirty="0"/>
          </a:p>
        </p:txBody>
      </p:sp>
    </p:spTree>
    <p:extLst>
      <p:ext uri="{BB962C8B-B14F-4D97-AF65-F5344CB8AC3E}">
        <p14:creationId xmlns:p14="http://schemas.microsoft.com/office/powerpoint/2010/main" val="48198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a:p>
        </p:txBody>
      </p:sp>
    </p:spTree>
    <p:extLst>
      <p:ext uri="{BB962C8B-B14F-4D97-AF65-F5344CB8AC3E}">
        <p14:creationId xmlns:p14="http://schemas.microsoft.com/office/powerpoint/2010/main" val="306251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Object</a:t>
            </a:r>
            <a:r>
              <a:rPr lang="hu-HU" dirty="0" smtClean="0"/>
              <a:t> osztály</a:t>
            </a:r>
            <a:endParaRPr lang="hu-HU" dirty="0"/>
          </a:p>
        </p:txBody>
      </p:sp>
      <p:sp>
        <p:nvSpPr>
          <p:cNvPr id="3" name="Tartalom helye 2"/>
          <p:cNvSpPr>
            <a:spLocks noGrp="1"/>
          </p:cNvSpPr>
          <p:nvPr>
            <p:ph idx="1"/>
          </p:nvPr>
        </p:nvSpPr>
        <p:spPr/>
        <p:txBody>
          <a:bodyPr>
            <a:normAutofit/>
          </a:bodyPr>
          <a:lstStyle/>
          <a:p>
            <a:r>
              <a:rPr lang="hu-HU" dirty="0">
                <a:hlinkClick r:id="rId2"/>
              </a:rPr>
              <a:t>https://</a:t>
            </a:r>
            <a:r>
              <a:rPr lang="hu-HU" dirty="0" smtClean="0">
                <a:hlinkClick r:id="rId2"/>
              </a:rPr>
              <a:t>docs.oracle.com/en/java/javase/20/docs/api/java.base/java/lang/Object.html</a:t>
            </a:r>
            <a:endParaRPr lang="hu-HU" dirty="0" smtClean="0"/>
          </a:p>
          <a:p>
            <a:r>
              <a:rPr lang="hu-HU" dirty="0" smtClean="0"/>
              <a:t>Az osztályhierarchia gyökere. Minden osztálynak szuperosztálya az </a:t>
            </a:r>
            <a:r>
              <a:rPr lang="hu-HU" dirty="0" err="1" smtClean="0"/>
              <a:t>Object</a:t>
            </a:r>
            <a:r>
              <a:rPr lang="hu-HU" dirty="0" smtClean="0"/>
              <a:t> osztály. Minden objektum (beleértve a tömböket is) implementálja az </a:t>
            </a:r>
            <a:r>
              <a:rPr lang="hu-HU" dirty="0" err="1" smtClean="0"/>
              <a:t>Object</a:t>
            </a:r>
            <a:r>
              <a:rPr lang="hu-HU" dirty="0" smtClean="0"/>
              <a:t> osztály </a:t>
            </a:r>
            <a:r>
              <a:rPr lang="hu-HU" dirty="0" err="1" smtClean="0"/>
              <a:t>metóduait</a:t>
            </a:r>
            <a:endParaRPr lang="hu-HU" dirty="0" smtClean="0"/>
          </a:p>
          <a:p>
            <a:r>
              <a:rPr lang="hu-HU" b="1" dirty="0" err="1" smtClean="0"/>
              <a:t>Package</a:t>
            </a:r>
            <a:r>
              <a:rPr lang="hu-HU" dirty="0"/>
              <a:t> </a:t>
            </a:r>
            <a:r>
              <a:rPr lang="hu-HU" dirty="0" err="1" smtClean="0"/>
              <a:t>java.lang</a:t>
            </a:r>
            <a:r>
              <a:rPr lang="hu-HU" dirty="0"/>
              <a:t> </a:t>
            </a:r>
            <a:r>
              <a:rPr lang="hu-HU" dirty="0" smtClean="0"/>
              <a:t>tartalmazza</a:t>
            </a:r>
          </a:p>
          <a:p>
            <a:r>
              <a:rPr lang="hu-HU" b="1" dirty="0" err="1"/>
              <a:t>Package</a:t>
            </a:r>
            <a:r>
              <a:rPr lang="hu-HU" dirty="0"/>
              <a:t> </a:t>
            </a:r>
            <a:r>
              <a:rPr lang="hu-HU" dirty="0" err="1"/>
              <a:t>java.lang</a:t>
            </a:r>
            <a:r>
              <a:rPr lang="hu-HU" dirty="0"/>
              <a:t> </a:t>
            </a:r>
            <a:r>
              <a:rPr lang="hu-HU" dirty="0" smtClean="0"/>
              <a:t> </a:t>
            </a:r>
            <a:r>
              <a:rPr lang="en-US" dirty="0" smtClean="0"/>
              <a:t>Provides </a:t>
            </a:r>
            <a:r>
              <a:rPr lang="en-US" dirty="0"/>
              <a:t>classes that are fundamental to the design of the Java programming language.</a:t>
            </a:r>
            <a:endParaRPr lang="hu-HU" dirty="0" smtClean="0"/>
          </a:p>
          <a:p>
            <a:endParaRPr lang="hu-HU" dirty="0"/>
          </a:p>
        </p:txBody>
      </p:sp>
    </p:spTree>
    <p:extLst>
      <p:ext uri="{BB962C8B-B14F-4D97-AF65-F5344CB8AC3E}">
        <p14:creationId xmlns:p14="http://schemas.microsoft.com/office/powerpoint/2010/main" val="196753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Object</a:t>
            </a:r>
            <a:r>
              <a:rPr lang="hu-HU" dirty="0" smtClean="0"/>
              <a:t> osztály</a:t>
            </a:r>
            <a:endParaRPr lang="hu-HU" dirty="0"/>
          </a:p>
        </p:txBody>
      </p:sp>
      <p:sp>
        <p:nvSpPr>
          <p:cNvPr id="3" name="Tartalom helye 2"/>
          <p:cNvSpPr>
            <a:spLocks noGrp="1"/>
          </p:cNvSpPr>
          <p:nvPr>
            <p:ph idx="1"/>
          </p:nvPr>
        </p:nvSpPr>
        <p:spPr/>
        <p:txBody>
          <a:bodyPr>
            <a:normAutofit lnSpcReduction="10000"/>
          </a:bodyPr>
          <a:lstStyle/>
          <a:p>
            <a:r>
              <a:rPr lang="hu-HU" dirty="0" smtClean="0"/>
              <a:t>Az </a:t>
            </a:r>
            <a:r>
              <a:rPr lang="hu-HU" dirty="0" smtClean="0"/>
              <a:t>osztályhierarchia gyökere. Minden osztálynak szuperosztálya az </a:t>
            </a:r>
            <a:r>
              <a:rPr lang="hu-HU" dirty="0" err="1" smtClean="0"/>
              <a:t>Object</a:t>
            </a:r>
            <a:r>
              <a:rPr lang="hu-HU" dirty="0" smtClean="0"/>
              <a:t> osztály. Minden objektum (beleértve a tömböket is) implementálja az </a:t>
            </a:r>
            <a:r>
              <a:rPr lang="hu-HU" dirty="0" err="1" smtClean="0"/>
              <a:t>Object</a:t>
            </a:r>
            <a:r>
              <a:rPr lang="hu-HU" dirty="0" smtClean="0"/>
              <a:t> osztály </a:t>
            </a:r>
            <a:r>
              <a:rPr lang="hu-HU" dirty="0" err="1" smtClean="0"/>
              <a:t>metóduait</a:t>
            </a:r>
            <a:endParaRPr lang="hu-HU" dirty="0" smtClean="0"/>
          </a:p>
          <a:p>
            <a:endParaRPr lang="hu-HU" dirty="0" smtClean="0"/>
          </a:p>
          <a:p>
            <a:r>
              <a:rPr lang="hu-HU" dirty="0" smtClean="0"/>
              <a:t>konstruktor</a:t>
            </a:r>
            <a:r>
              <a:rPr lang="hu-HU" dirty="0" smtClean="0"/>
              <a:t>: paraméter nélküli</a:t>
            </a:r>
          </a:p>
          <a:p>
            <a:r>
              <a:rPr lang="hu-HU" dirty="0" err="1" smtClean="0"/>
              <a:t>equals</a:t>
            </a:r>
            <a:r>
              <a:rPr lang="hu-HU" dirty="0" smtClean="0"/>
              <a:t>()</a:t>
            </a:r>
            <a:r>
              <a:rPr lang="hu-HU" dirty="0"/>
              <a:t> -&gt;</a:t>
            </a:r>
            <a:r>
              <a:rPr lang="hu-HU" dirty="0" err="1"/>
              <a:t>doksi</a:t>
            </a:r>
            <a:r>
              <a:rPr lang="hu-HU" dirty="0"/>
              <a:t>!!!</a:t>
            </a:r>
            <a:endParaRPr lang="hu-HU" dirty="0" smtClean="0"/>
          </a:p>
          <a:p>
            <a:r>
              <a:rPr lang="hu-HU" dirty="0" err="1" smtClean="0"/>
              <a:t>hashCode</a:t>
            </a:r>
            <a:r>
              <a:rPr lang="hu-HU" dirty="0" smtClean="0"/>
              <a:t>()-&gt;</a:t>
            </a:r>
            <a:r>
              <a:rPr lang="hu-HU" dirty="0" err="1" smtClean="0"/>
              <a:t>doksi</a:t>
            </a:r>
            <a:r>
              <a:rPr lang="hu-HU" dirty="0" smtClean="0"/>
              <a:t>!!!</a:t>
            </a:r>
          </a:p>
          <a:p>
            <a:r>
              <a:rPr lang="hu-HU" dirty="0" err="1" smtClean="0"/>
              <a:t>toString</a:t>
            </a:r>
            <a:r>
              <a:rPr lang="hu-HU" dirty="0" smtClean="0"/>
              <a:t>()</a:t>
            </a:r>
            <a:r>
              <a:rPr lang="hu-HU" dirty="0"/>
              <a:t> -&gt;</a:t>
            </a:r>
            <a:r>
              <a:rPr lang="hu-HU" dirty="0" err="1"/>
              <a:t>doksi</a:t>
            </a:r>
            <a:r>
              <a:rPr lang="hu-HU" dirty="0"/>
              <a:t>!!!</a:t>
            </a:r>
            <a:endParaRPr lang="hu-HU" dirty="0" smtClean="0"/>
          </a:p>
          <a:p>
            <a:r>
              <a:rPr lang="hu-HU" dirty="0" smtClean="0"/>
              <a:t>(</a:t>
            </a:r>
            <a:r>
              <a:rPr lang="hu-HU" dirty="0" err="1" smtClean="0"/>
              <a:t>getClass</a:t>
            </a:r>
            <a:r>
              <a:rPr lang="hu-HU" dirty="0" smtClean="0"/>
              <a:t>())</a:t>
            </a:r>
          </a:p>
          <a:p>
            <a:r>
              <a:rPr lang="hu-HU" dirty="0" smtClean="0"/>
              <a:t>(</a:t>
            </a:r>
            <a:r>
              <a:rPr lang="hu-HU" dirty="0" err="1" smtClean="0"/>
              <a:t>clone</a:t>
            </a:r>
            <a:r>
              <a:rPr lang="hu-HU" dirty="0" smtClean="0"/>
              <a:t>())</a:t>
            </a:r>
          </a:p>
          <a:p>
            <a:endParaRPr lang="hu-HU" dirty="0"/>
          </a:p>
        </p:txBody>
      </p:sp>
    </p:spTree>
    <p:extLst>
      <p:ext uri="{BB962C8B-B14F-4D97-AF65-F5344CB8AC3E}">
        <p14:creationId xmlns:p14="http://schemas.microsoft.com/office/powerpoint/2010/main" val="163270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Object</a:t>
            </a:r>
            <a:r>
              <a:rPr lang="hu-HU" dirty="0" smtClean="0"/>
              <a:t> osztály</a:t>
            </a:r>
            <a:endParaRPr lang="hu-HU" dirty="0"/>
          </a:p>
        </p:txBody>
      </p:sp>
      <p:sp>
        <p:nvSpPr>
          <p:cNvPr id="3" name="Tartalom helye 2"/>
          <p:cNvSpPr>
            <a:spLocks noGrp="1"/>
          </p:cNvSpPr>
          <p:nvPr>
            <p:ph idx="1"/>
          </p:nvPr>
        </p:nvSpPr>
        <p:spPr/>
        <p:txBody>
          <a:bodyPr>
            <a:normAutofit lnSpcReduction="10000"/>
          </a:bodyPr>
          <a:lstStyle/>
          <a:p>
            <a:r>
              <a:rPr lang="hu-HU" dirty="0" err="1" smtClean="0"/>
              <a:t>Eclipse</a:t>
            </a:r>
            <a:r>
              <a:rPr lang="hu-HU" dirty="0" smtClean="0"/>
              <a:t>:</a:t>
            </a:r>
          </a:p>
          <a:p>
            <a:pPr lvl="1"/>
            <a:r>
              <a:rPr lang="hu-HU" dirty="0" smtClean="0"/>
              <a:t>Elkezdi írni, </a:t>
            </a:r>
            <a:r>
              <a:rPr lang="hu-HU" dirty="0" err="1" smtClean="0"/>
              <a:t>pl</a:t>
            </a:r>
            <a:r>
              <a:rPr lang="hu-HU" dirty="0" smtClean="0"/>
              <a:t> </a:t>
            </a:r>
            <a:r>
              <a:rPr lang="hu-HU" dirty="0" err="1" smtClean="0"/>
              <a:t>toString</a:t>
            </a:r>
            <a:r>
              <a:rPr lang="hu-HU" dirty="0" smtClean="0"/>
              <a:t> (ki sem kell írni teljesen); </a:t>
            </a:r>
            <a:r>
              <a:rPr lang="hu-HU" dirty="0" err="1" smtClean="0"/>
              <a:t>ctrl+space</a:t>
            </a:r>
            <a:r>
              <a:rPr lang="hu-HU" dirty="0" smtClean="0"/>
              <a:t>: legenerálja a </a:t>
            </a:r>
            <a:r>
              <a:rPr lang="hu-HU" dirty="0" smtClean="0"/>
              <a:t>felülírást</a:t>
            </a:r>
          </a:p>
          <a:p>
            <a:pPr marL="0" indent="0">
              <a:buNone/>
            </a:pPr>
            <a:r>
              <a:rPr lang="hu-HU" dirty="0"/>
              <a:t>@</a:t>
            </a:r>
            <a:r>
              <a:rPr lang="hu-HU" dirty="0" err="1"/>
              <a:t>Override</a:t>
            </a:r>
            <a:endParaRPr lang="hu-HU" dirty="0"/>
          </a:p>
          <a:p>
            <a:pPr marL="0" indent="0">
              <a:buNone/>
            </a:pPr>
            <a:r>
              <a:rPr lang="hu-HU" b="1" dirty="0" err="1"/>
              <a:t>public</a:t>
            </a:r>
            <a:r>
              <a:rPr lang="hu-HU" dirty="0"/>
              <a:t> </a:t>
            </a:r>
            <a:r>
              <a:rPr lang="hu-HU" dirty="0" err="1"/>
              <a:t>String</a:t>
            </a:r>
            <a:r>
              <a:rPr lang="hu-HU" dirty="0"/>
              <a:t> </a:t>
            </a:r>
            <a:r>
              <a:rPr lang="hu-HU" dirty="0" err="1"/>
              <a:t>toString</a:t>
            </a:r>
            <a:r>
              <a:rPr lang="hu-HU" dirty="0"/>
              <a:t>() {</a:t>
            </a:r>
          </a:p>
          <a:p>
            <a:pPr marL="0" indent="0">
              <a:buNone/>
            </a:pPr>
            <a:r>
              <a:rPr lang="hu-HU" dirty="0" smtClean="0"/>
              <a:t>  // </a:t>
            </a:r>
            <a:r>
              <a:rPr lang="hu-HU" b="1" dirty="0"/>
              <a:t>TODO</a:t>
            </a:r>
            <a:r>
              <a:rPr lang="hu-HU" dirty="0"/>
              <a:t> </a:t>
            </a:r>
            <a:r>
              <a:rPr lang="hu-HU" dirty="0" err="1"/>
              <a:t>Auto-generated</a:t>
            </a:r>
            <a:r>
              <a:rPr lang="hu-HU" dirty="0"/>
              <a:t> </a:t>
            </a:r>
            <a:r>
              <a:rPr lang="hu-HU" dirty="0" err="1"/>
              <a:t>method</a:t>
            </a:r>
            <a:r>
              <a:rPr lang="hu-HU" dirty="0"/>
              <a:t> </a:t>
            </a:r>
            <a:r>
              <a:rPr lang="hu-HU" dirty="0" err="1"/>
              <a:t>stub</a:t>
            </a:r>
            <a:endParaRPr lang="hu-HU" dirty="0"/>
          </a:p>
          <a:p>
            <a:pPr marL="0" indent="0">
              <a:buNone/>
            </a:pPr>
            <a:r>
              <a:rPr lang="hu-HU" b="1" dirty="0" smtClean="0"/>
              <a:t>  </a:t>
            </a:r>
            <a:r>
              <a:rPr lang="hu-HU" b="1" dirty="0" err="1" smtClean="0"/>
              <a:t>return</a:t>
            </a:r>
            <a:r>
              <a:rPr lang="hu-HU" dirty="0" smtClean="0"/>
              <a:t> </a:t>
            </a:r>
            <a:r>
              <a:rPr lang="hu-HU" b="1" dirty="0" err="1"/>
              <a:t>super</a:t>
            </a:r>
            <a:r>
              <a:rPr lang="hu-HU" dirty="0" err="1"/>
              <a:t>.toString</a:t>
            </a:r>
            <a:r>
              <a:rPr lang="hu-HU" dirty="0"/>
              <a:t>();</a:t>
            </a:r>
          </a:p>
          <a:p>
            <a:pPr marL="0" indent="0">
              <a:buNone/>
            </a:pPr>
            <a:r>
              <a:rPr lang="hu-HU" dirty="0" smtClean="0"/>
              <a:t>}</a:t>
            </a:r>
          </a:p>
          <a:p>
            <a:r>
              <a:rPr lang="hu-HU" dirty="0" smtClean="0"/>
              <a:t>Ha meghívja, az eredménye: </a:t>
            </a:r>
          </a:p>
          <a:p>
            <a:pPr marL="0" indent="0">
              <a:buNone/>
            </a:pPr>
            <a:r>
              <a:rPr lang="hu-HU" dirty="0" err="1" smtClean="0"/>
              <a:t>getClass</a:t>
            </a:r>
            <a:r>
              <a:rPr lang="hu-HU" dirty="0"/>
              <a:t>().</a:t>
            </a:r>
            <a:r>
              <a:rPr lang="hu-HU" dirty="0" err="1"/>
              <a:t>getName</a:t>
            </a:r>
            <a:r>
              <a:rPr lang="hu-HU" dirty="0"/>
              <a:t>() + '@' + </a:t>
            </a:r>
            <a:r>
              <a:rPr lang="hu-HU" dirty="0" err="1"/>
              <a:t>Integer.toHexString</a:t>
            </a:r>
            <a:r>
              <a:rPr lang="hu-HU" dirty="0"/>
              <a:t>(</a:t>
            </a:r>
            <a:r>
              <a:rPr lang="hu-HU" dirty="0" err="1"/>
              <a:t>hashCode</a:t>
            </a:r>
            <a:r>
              <a:rPr lang="hu-HU" dirty="0"/>
              <a:t>())</a:t>
            </a:r>
          </a:p>
          <a:p>
            <a:pPr lvl="1"/>
            <a:endParaRPr lang="hu-HU" dirty="0" smtClean="0"/>
          </a:p>
          <a:p>
            <a:endParaRPr lang="hu-HU" dirty="0"/>
          </a:p>
        </p:txBody>
      </p:sp>
    </p:spTree>
    <p:extLst>
      <p:ext uri="{BB962C8B-B14F-4D97-AF65-F5344CB8AC3E}">
        <p14:creationId xmlns:p14="http://schemas.microsoft.com/office/powerpoint/2010/main" val="443267924"/>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795</TotalTime>
  <Words>1375</Words>
  <Application>Microsoft Office PowerPoint</Application>
  <PresentationFormat>Diavetítés a képernyőre (4:3 oldalarány)</PresentationFormat>
  <Paragraphs>194</Paragraphs>
  <Slides>14</Slides>
  <Notes>9</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14</vt:i4>
      </vt:variant>
    </vt:vector>
  </HeadingPairs>
  <TitlesOfParts>
    <vt:vector size="19" baseType="lpstr">
      <vt:lpstr>Arial</vt:lpstr>
      <vt:lpstr>Calibri</vt:lpstr>
      <vt:lpstr>Calibri Light</vt:lpstr>
      <vt:lpstr>Wingdings</vt:lpstr>
      <vt:lpstr>Office-téma</vt:lpstr>
      <vt:lpstr>Java osztály (this kulcsszó)</vt:lpstr>
      <vt:lpstr>Java osztály (this kulcsszó)</vt:lpstr>
      <vt:lpstr>Java osztály (this kulcsszó)</vt:lpstr>
      <vt:lpstr>Java osztály (this kulcsszó)</vt:lpstr>
      <vt:lpstr>Java osztály (super kulcszó)</vt:lpstr>
      <vt:lpstr>PowerPoint-bemutató</vt:lpstr>
      <vt:lpstr>Object osztály</vt:lpstr>
      <vt:lpstr>Object osztály</vt:lpstr>
      <vt:lpstr>Object osztály</vt:lpstr>
      <vt:lpstr>Object osztály</vt:lpstr>
      <vt:lpstr>Object osztály</vt:lpstr>
      <vt:lpstr>Object osztály</vt:lpstr>
      <vt:lpstr>Object osztály</vt:lpstr>
      <vt:lpstr>Object osztály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A</cp:lastModifiedBy>
  <cp:revision>91</cp:revision>
  <dcterms:created xsi:type="dcterms:W3CDTF">2023-04-29T10:45:22Z</dcterms:created>
  <dcterms:modified xsi:type="dcterms:W3CDTF">2023-08-08T13:07:57Z</dcterms:modified>
</cp:coreProperties>
</file>