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91" r:id="rId2"/>
    <p:sldId id="292" r:id="rId3"/>
    <p:sldId id="293" r:id="rId4"/>
    <p:sldId id="294" r:id="rId5"/>
    <p:sldId id="295" r:id="rId6"/>
    <p:sldId id="297" r:id="rId7"/>
    <p:sldId id="298" r:id="rId8"/>
    <p:sldId id="299" r:id="rId9"/>
    <p:sldId id="300" r:id="rId10"/>
    <p:sldId id="301" r:id="rId11"/>
    <p:sldId id="305" r:id="rId12"/>
    <p:sldId id="302" r:id="rId13"/>
    <p:sldId id="303" r:id="rId14"/>
    <p:sldId id="30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59" d="100"/>
          <a:sy n="59" d="100"/>
        </p:scale>
        <p:origin x="21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2023. 10. 06.</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Within an instance method or a constructor, </a:t>
            </a:r>
            <a:r>
              <a:rPr lang="en-US" dirty="0" smtClean="0"/>
              <a:t>this</a:t>
            </a:r>
            <a:r>
              <a:rPr lang="en-US" sz="1200" b="0" i="0" kern="1200" dirty="0" smtClean="0">
                <a:solidFill>
                  <a:schemeClr val="tx1"/>
                </a:solidFill>
                <a:effectLst/>
                <a:latin typeface="+mn-lt"/>
                <a:ea typeface="+mn-ea"/>
                <a:cs typeface="+mn-cs"/>
              </a:rPr>
              <a:t> is a reference to the </a:t>
            </a:r>
            <a:r>
              <a:rPr lang="en-US" sz="1200" b="0" i="1" kern="1200" dirty="0" smtClean="0">
                <a:solidFill>
                  <a:schemeClr val="tx1"/>
                </a:solidFill>
                <a:effectLst/>
                <a:latin typeface="+mn-lt"/>
                <a:ea typeface="+mn-ea"/>
                <a:cs typeface="+mn-cs"/>
              </a:rPr>
              <a:t>current object</a:t>
            </a:r>
            <a:r>
              <a:rPr lang="en-US" sz="1200" b="0" i="0" kern="1200" dirty="0" smtClean="0">
                <a:solidFill>
                  <a:schemeClr val="tx1"/>
                </a:solidFill>
                <a:effectLst/>
                <a:latin typeface="+mn-lt"/>
                <a:ea typeface="+mn-ea"/>
                <a:cs typeface="+mn-cs"/>
              </a:rPr>
              <a:t> — the object whose method or constructor is being called. You can refer to any member of the current object from within an instance method or a constructor by using </a:t>
            </a:r>
            <a:r>
              <a:rPr lang="en-US" dirty="0" smtClean="0"/>
              <a:t>this</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a:t>
            </a:fld>
            <a:endParaRPr lang="hu-HU"/>
          </a:p>
        </p:txBody>
      </p:sp>
    </p:spTree>
    <p:extLst>
      <p:ext uri="{BB962C8B-B14F-4D97-AF65-F5344CB8AC3E}">
        <p14:creationId xmlns:p14="http://schemas.microsoft.com/office/powerpoint/2010/main" val="476917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method that is not declared </a:t>
            </a:r>
            <a:r>
              <a:rPr lang="en-US" dirty="0" smtClean="0"/>
              <a:t>void</a:t>
            </a:r>
            <a:r>
              <a:rPr lang="en-US" sz="1200" b="0" i="0" kern="1200" dirty="0" smtClean="0">
                <a:solidFill>
                  <a:schemeClr val="tx1"/>
                </a:solidFill>
                <a:effectLst/>
                <a:latin typeface="+mn-lt"/>
                <a:ea typeface="+mn-ea"/>
                <a:cs typeface="+mn-cs"/>
              </a:rPr>
              <a:t> must contain a </a:t>
            </a:r>
            <a:r>
              <a:rPr lang="en-US" dirty="0" smtClean="0"/>
              <a:t>return</a:t>
            </a:r>
            <a:r>
              <a:rPr lang="en-US" sz="1200" b="0" i="0" kern="1200" dirty="0" smtClean="0">
                <a:solidFill>
                  <a:schemeClr val="tx1"/>
                </a:solidFill>
                <a:effectLst/>
                <a:latin typeface="+mn-lt"/>
                <a:ea typeface="+mn-ea"/>
                <a:cs typeface="+mn-cs"/>
              </a:rPr>
              <a:t> statement with a corresponding return value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235904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228600" indent="-228600">
              <a:buAutoNum type="arabicPeriod"/>
            </a:pPr>
            <a:r>
              <a:rPr lang="hu-HU" sz="1200" b="0" i="0" kern="1200" dirty="0" err="1" smtClean="0">
                <a:solidFill>
                  <a:schemeClr val="tx1"/>
                </a:solidFill>
                <a:effectLst/>
                <a:latin typeface="+mn-lt"/>
                <a:ea typeface="+mn-ea"/>
                <a:cs typeface="+mn-cs"/>
              </a:rPr>
              <a:t>super</a:t>
            </a:r>
            <a:r>
              <a:rPr lang="hu-HU" sz="1200" b="0" i="0" kern="1200" dirty="0" smtClean="0">
                <a:solidFill>
                  <a:schemeClr val="tx1"/>
                </a:solidFill>
                <a:effectLst/>
                <a:latin typeface="+mn-lt"/>
                <a:ea typeface="+mn-ea"/>
                <a:cs typeface="+mn-cs"/>
              </a:rPr>
              <a:t>-&gt;</a:t>
            </a:r>
            <a:r>
              <a:rPr lang="hu-HU" sz="1200" b="0" i="0" kern="1200" baseline="0" dirty="0" smtClean="0">
                <a:solidFill>
                  <a:schemeClr val="tx1"/>
                </a:solidFill>
                <a:effectLst/>
                <a:latin typeface="+mn-lt"/>
                <a:ea typeface="+mn-ea"/>
                <a:cs typeface="+mn-cs"/>
              </a:rPr>
              <a:t> hívási lánc hívás</a:t>
            </a:r>
          </a:p>
          <a:p>
            <a:pPr marL="228600" indent="-228600">
              <a:buAutoNum type="arabicPeriod"/>
            </a:pPr>
            <a:r>
              <a:rPr lang="hu-HU" sz="1200" b="0" i="0" kern="1200" baseline="0" dirty="0" smtClean="0">
                <a:solidFill>
                  <a:schemeClr val="tx1"/>
                </a:solidFill>
                <a:effectLst/>
                <a:latin typeface="+mn-lt"/>
                <a:ea typeface="+mn-ea"/>
                <a:cs typeface="+mn-cs"/>
              </a:rPr>
              <a:t>Inicializáló blokk</a:t>
            </a:r>
          </a:p>
          <a:p>
            <a:pPr marL="228600" indent="-228600">
              <a:buAutoNum type="arabicPeriod"/>
            </a:pPr>
            <a:r>
              <a:rPr lang="hu-HU" sz="1200" b="0" i="0" kern="1200" dirty="0" smtClean="0">
                <a:solidFill>
                  <a:schemeClr val="tx1"/>
                </a:solidFill>
                <a:effectLst/>
                <a:latin typeface="+mn-lt"/>
                <a:ea typeface="+mn-ea"/>
                <a:cs typeface="+mn-cs"/>
              </a:rPr>
              <a:t>A konstruktor többi része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050051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smtClean="0"/>
              <a:t>public </a:t>
            </a:r>
            <a:r>
              <a:rPr lang="en-US" dirty="0" err="1" smtClean="0"/>
              <a:t>enum</a:t>
            </a:r>
            <a:r>
              <a:rPr lang="en-US" dirty="0" smtClean="0"/>
              <a:t> Day { SUNDAY, MONDAY, TUESDAY, WEDNESDAY, THURSDAY, FRIDAY, SATURDAY }</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166727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implicitly extend </a:t>
            </a:r>
            <a:r>
              <a:rPr lang="en-US" dirty="0" err="1" smtClean="0"/>
              <a:t>java.lang.Enum</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3195631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1" kern="1200" dirty="0" smtClean="0">
                <a:solidFill>
                  <a:schemeClr val="tx1"/>
                </a:solidFill>
                <a:effectLst/>
                <a:latin typeface="+mn-lt"/>
                <a:ea typeface="+mn-ea"/>
                <a:cs typeface="+mn-cs"/>
              </a:rPr>
              <a:t>All</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implicitly extend </a:t>
            </a:r>
            <a:r>
              <a:rPr lang="en-US" dirty="0" err="1" smtClean="0"/>
              <a:t>java.lang.Enum</a:t>
            </a:r>
            <a:r>
              <a:rPr lang="en-US" sz="1200" b="0" i="0" kern="1200" dirty="0" smtClean="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373068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Within an instance method or a constructor, </a:t>
            </a:r>
            <a:r>
              <a:rPr lang="en-US" dirty="0" smtClean="0"/>
              <a:t>this</a:t>
            </a:r>
            <a:r>
              <a:rPr lang="en-US" sz="1200" b="0" i="0" kern="1200" dirty="0" smtClean="0">
                <a:solidFill>
                  <a:schemeClr val="tx1"/>
                </a:solidFill>
                <a:effectLst/>
                <a:latin typeface="+mn-lt"/>
                <a:ea typeface="+mn-ea"/>
                <a:cs typeface="+mn-cs"/>
              </a:rPr>
              <a:t> is a reference to the </a:t>
            </a:r>
            <a:r>
              <a:rPr lang="en-US" sz="1200" b="0" i="1" kern="1200" dirty="0" smtClean="0">
                <a:solidFill>
                  <a:schemeClr val="tx1"/>
                </a:solidFill>
                <a:effectLst/>
                <a:latin typeface="+mn-lt"/>
                <a:ea typeface="+mn-ea"/>
                <a:cs typeface="+mn-cs"/>
              </a:rPr>
              <a:t>current object</a:t>
            </a:r>
            <a:r>
              <a:rPr lang="en-US" sz="1200" b="0" i="0" kern="1200" dirty="0" smtClean="0">
                <a:solidFill>
                  <a:schemeClr val="tx1"/>
                </a:solidFill>
                <a:effectLst/>
                <a:latin typeface="+mn-lt"/>
                <a:ea typeface="+mn-ea"/>
                <a:cs typeface="+mn-cs"/>
              </a:rPr>
              <a:t> — the object whose method or constructor is being called. You can refer to any member of the current object from within an instance method or a constructor by using </a:t>
            </a:r>
            <a:r>
              <a:rPr lang="en-US" dirty="0" smtClean="0"/>
              <a:t>this</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973819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Primitive arguments, such as an </a:t>
            </a:r>
            <a:r>
              <a:rPr lang="en-US" dirty="0" err="1" smtClean="0"/>
              <a:t>int</a:t>
            </a:r>
            <a:r>
              <a:rPr lang="en-US" sz="1200" b="0" i="0" kern="1200" dirty="0" smtClean="0">
                <a:solidFill>
                  <a:schemeClr val="tx1"/>
                </a:solidFill>
                <a:effectLst/>
                <a:latin typeface="+mn-lt"/>
                <a:ea typeface="+mn-ea"/>
                <a:cs typeface="+mn-cs"/>
              </a:rPr>
              <a:t> or a </a:t>
            </a:r>
            <a:r>
              <a:rPr lang="en-US" dirty="0" smtClean="0"/>
              <a:t>double</a:t>
            </a:r>
            <a:r>
              <a:rPr lang="en-US" sz="1200" b="0" i="0" kern="1200" dirty="0" smtClean="0">
                <a:solidFill>
                  <a:schemeClr val="tx1"/>
                </a:solidFill>
                <a:effectLst/>
                <a:latin typeface="+mn-lt"/>
                <a:ea typeface="+mn-ea"/>
                <a:cs typeface="+mn-cs"/>
              </a:rPr>
              <a:t>, are passed into methods </a:t>
            </a:r>
            <a:r>
              <a:rPr lang="en-US" sz="1200" b="0" i="1" kern="1200" dirty="0" smtClean="0">
                <a:solidFill>
                  <a:schemeClr val="tx1"/>
                </a:solidFill>
                <a:effectLst/>
                <a:latin typeface="+mn-lt"/>
                <a:ea typeface="+mn-ea"/>
                <a:cs typeface="+mn-cs"/>
              </a:rPr>
              <a:t>by value</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1249467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Primitive arguments, such as an </a:t>
            </a:r>
            <a:r>
              <a:rPr lang="en-US" dirty="0" err="1" smtClean="0"/>
              <a:t>int</a:t>
            </a:r>
            <a:r>
              <a:rPr lang="en-US" sz="1200" b="0" i="0" kern="1200" dirty="0" smtClean="0">
                <a:solidFill>
                  <a:schemeClr val="tx1"/>
                </a:solidFill>
                <a:effectLst/>
                <a:latin typeface="+mn-lt"/>
                <a:ea typeface="+mn-ea"/>
                <a:cs typeface="+mn-cs"/>
              </a:rPr>
              <a:t> or a </a:t>
            </a:r>
            <a:r>
              <a:rPr lang="en-US" dirty="0" smtClean="0"/>
              <a:t>double</a:t>
            </a:r>
            <a:r>
              <a:rPr lang="en-US" sz="1200" b="0" i="0" kern="1200" dirty="0" smtClean="0">
                <a:solidFill>
                  <a:schemeClr val="tx1"/>
                </a:solidFill>
                <a:effectLst/>
                <a:latin typeface="+mn-lt"/>
                <a:ea typeface="+mn-ea"/>
                <a:cs typeface="+mn-cs"/>
              </a:rPr>
              <a:t>, are passed into methods </a:t>
            </a:r>
            <a:r>
              <a:rPr lang="en-US" sz="1200" b="0" i="1" kern="1200" dirty="0" smtClean="0">
                <a:solidFill>
                  <a:schemeClr val="tx1"/>
                </a:solidFill>
                <a:effectLst/>
                <a:latin typeface="+mn-lt"/>
                <a:ea typeface="+mn-ea"/>
                <a:cs typeface="+mn-cs"/>
              </a:rPr>
              <a:t>by value</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4</a:t>
            </a:fld>
            <a:endParaRPr lang="hu-HU"/>
          </a:p>
        </p:txBody>
      </p:sp>
    </p:spTree>
    <p:extLst>
      <p:ext uri="{BB962C8B-B14F-4D97-AF65-F5344CB8AC3E}">
        <p14:creationId xmlns:p14="http://schemas.microsoft.com/office/powerpoint/2010/main" val="2554898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Primitive arguments, such as an </a:t>
            </a:r>
            <a:r>
              <a:rPr lang="en-US" dirty="0" err="1" smtClean="0"/>
              <a:t>int</a:t>
            </a:r>
            <a:r>
              <a:rPr lang="en-US" sz="1200" b="0" i="0" kern="1200" dirty="0" smtClean="0">
                <a:solidFill>
                  <a:schemeClr val="tx1"/>
                </a:solidFill>
                <a:effectLst/>
                <a:latin typeface="+mn-lt"/>
                <a:ea typeface="+mn-ea"/>
                <a:cs typeface="+mn-cs"/>
              </a:rPr>
              <a:t> or a </a:t>
            </a:r>
            <a:r>
              <a:rPr lang="en-US" dirty="0" smtClean="0"/>
              <a:t>double</a:t>
            </a:r>
            <a:r>
              <a:rPr lang="en-US" sz="1200" b="0" i="0" kern="1200" dirty="0" smtClean="0">
                <a:solidFill>
                  <a:schemeClr val="tx1"/>
                </a:solidFill>
                <a:effectLst/>
                <a:latin typeface="+mn-lt"/>
                <a:ea typeface="+mn-ea"/>
                <a:cs typeface="+mn-cs"/>
              </a:rPr>
              <a:t>, are passed into methods </a:t>
            </a:r>
            <a:r>
              <a:rPr lang="en-US" sz="1200" b="0" i="1" kern="1200" dirty="0" smtClean="0">
                <a:solidFill>
                  <a:schemeClr val="tx1"/>
                </a:solidFill>
                <a:effectLst/>
                <a:latin typeface="+mn-lt"/>
                <a:ea typeface="+mn-ea"/>
                <a:cs typeface="+mn-cs"/>
              </a:rPr>
              <a:t>by value</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1497408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Primitive arguments, such as an </a:t>
            </a:r>
            <a:r>
              <a:rPr lang="en-US" dirty="0" err="1" smtClean="0"/>
              <a:t>int</a:t>
            </a:r>
            <a:r>
              <a:rPr lang="en-US" sz="1200" b="0" i="0" kern="1200" dirty="0" smtClean="0">
                <a:solidFill>
                  <a:schemeClr val="tx1"/>
                </a:solidFill>
                <a:effectLst/>
                <a:latin typeface="+mn-lt"/>
                <a:ea typeface="+mn-ea"/>
                <a:cs typeface="+mn-cs"/>
              </a:rPr>
              <a:t> or a </a:t>
            </a:r>
            <a:r>
              <a:rPr lang="en-US" dirty="0" smtClean="0"/>
              <a:t>double</a:t>
            </a:r>
            <a:r>
              <a:rPr lang="en-US" sz="1200" b="0" i="0" kern="1200" dirty="0" smtClean="0">
                <a:solidFill>
                  <a:schemeClr val="tx1"/>
                </a:solidFill>
                <a:effectLst/>
                <a:latin typeface="+mn-lt"/>
                <a:ea typeface="+mn-ea"/>
                <a:cs typeface="+mn-cs"/>
              </a:rPr>
              <a:t>, are passed into methods </a:t>
            </a:r>
            <a:r>
              <a:rPr lang="en-US" sz="1200" b="0" i="1" kern="1200" dirty="0" smtClean="0">
                <a:solidFill>
                  <a:schemeClr val="tx1"/>
                </a:solidFill>
                <a:effectLst/>
                <a:latin typeface="+mn-lt"/>
                <a:ea typeface="+mn-ea"/>
                <a:cs typeface="+mn-cs"/>
              </a:rPr>
              <a:t>by value</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3994508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err="1" smtClean="0"/>
              <a:t>public</a:t>
            </a:r>
            <a:r>
              <a:rPr lang="hu-HU" dirty="0" smtClean="0"/>
              <a:t> </a:t>
            </a:r>
            <a:r>
              <a:rPr lang="hu-HU" dirty="0" err="1" smtClean="0"/>
              <a:t>Polygon</a:t>
            </a:r>
            <a:r>
              <a:rPr lang="hu-HU" dirty="0" smtClean="0"/>
              <a:t> </a:t>
            </a:r>
            <a:r>
              <a:rPr lang="hu-HU" dirty="0" err="1" smtClean="0"/>
              <a:t>polygonFrom</a:t>
            </a:r>
            <a:r>
              <a:rPr lang="hu-HU" dirty="0" smtClean="0"/>
              <a:t>(</a:t>
            </a:r>
            <a:r>
              <a:rPr lang="hu-HU" dirty="0" err="1" smtClean="0"/>
              <a:t>Point</a:t>
            </a:r>
            <a:r>
              <a:rPr lang="hu-HU" dirty="0" smtClean="0"/>
              <a:t>... </a:t>
            </a:r>
            <a:r>
              <a:rPr lang="hu-HU" dirty="0" err="1" smtClean="0"/>
              <a:t>corners</a:t>
            </a:r>
            <a:r>
              <a:rPr lang="hu-HU" dirty="0" smtClean="0"/>
              <a:t>) { int </a:t>
            </a:r>
            <a:r>
              <a:rPr lang="hu-HU" dirty="0" err="1" smtClean="0"/>
              <a:t>numberOfSides</a:t>
            </a:r>
            <a:r>
              <a:rPr lang="hu-HU" dirty="0" smtClean="0"/>
              <a:t> = </a:t>
            </a:r>
            <a:r>
              <a:rPr lang="hu-HU" dirty="0" err="1" smtClean="0"/>
              <a:t>corners.length</a:t>
            </a:r>
            <a:r>
              <a:rPr lang="hu-HU" dirty="0" smtClean="0"/>
              <a:t>; </a:t>
            </a:r>
            <a:r>
              <a:rPr lang="hu-HU" dirty="0" err="1" smtClean="0"/>
              <a:t>double</a:t>
            </a:r>
            <a:r>
              <a:rPr lang="hu-HU" dirty="0" smtClean="0"/>
              <a:t> squareOfSide1, lengthOfSide1; squareOfSide1 = (</a:t>
            </a:r>
            <a:r>
              <a:rPr lang="hu-HU" dirty="0" err="1" smtClean="0"/>
              <a:t>corners</a:t>
            </a:r>
            <a:r>
              <a:rPr lang="hu-HU" dirty="0" smtClean="0"/>
              <a:t>[1].x - </a:t>
            </a:r>
            <a:r>
              <a:rPr lang="hu-HU" dirty="0" err="1" smtClean="0"/>
              <a:t>corners</a:t>
            </a:r>
            <a:r>
              <a:rPr lang="hu-HU" dirty="0" smtClean="0"/>
              <a:t>[0].x) * (</a:t>
            </a:r>
            <a:r>
              <a:rPr lang="hu-HU" dirty="0" err="1" smtClean="0"/>
              <a:t>corners</a:t>
            </a:r>
            <a:r>
              <a:rPr lang="hu-HU" dirty="0" smtClean="0"/>
              <a:t>[1].x - </a:t>
            </a:r>
            <a:r>
              <a:rPr lang="hu-HU" dirty="0" err="1" smtClean="0"/>
              <a:t>corners</a:t>
            </a:r>
            <a:r>
              <a:rPr lang="hu-HU" dirty="0" smtClean="0"/>
              <a:t>[0].x) + (</a:t>
            </a:r>
            <a:r>
              <a:rPr lang="hu-HU" dirty="0" err="1" smtClean="0"/>
              <a:t>corners</a:t>
            </a:r>
            <a:r>
              <a:rPr lang="hu-HU" dirty="0" smtClean="0"/>
              <a:t>[1].y - </a:t>
            </a:r>
            <a:r>
              <a:rPr lang="hu-HU" dirty="0" err="1" smtClean="0"/>
              <a:t>corners</a:t>
            </a:r>
            <a:r>
              <a:rPr lang="hu-HU" dirty="0" smtClean="0"/>
              <a:t>[0].y) * (</a:t>
            </a:r>
            <a:r>
              <a:rPr lang="hu-HU" dirty="0" err="1" smtClean="0"/>
              <a:t>corners</a:t>
            </a:r>
            <a:r>
              <a:rPr lang="hu-HU" dirty="0" smtClean="0"/>
              <a:t>[1].y - </a:t>
            </a:r>
            <a:r>
              <a:rPr lang="hu-HU" dirty="0" err="1" smtClean="0"/>
              <a:t>corners</a:t>
            </a:r>
            <a:r>
              <a:rPr lang="hu-HU" dirty="0" smtClean="0"/>
              <a:t>[0].y); lengthOfSide1 = </a:t>
            </a:r>
            <a:r>
              <a:rPr lang="hu-HU" dirty="0" err="1" smtClean="0"/>
              <a:t>Math.sqrt</a:t>
            </a:r>
            <a:r>
              <a:rPr lang="hu-HU" dirty="0" smtClean="0"/>
              <a:t>(squareOfSide1); // more </a:t>
            </a:r>
            <a:r>
              <a:rPr lang="hu-HU" dirty="0" err="1" smtClean="0"/>
              <a:t>method</a:t>
            </a:r>
            <a:r>
              <a:rPr lang="hu-HU" dirty="0" smtClean="0"/>
              <a:t> body </a:t>
            </a:r>
            <a:r>
              <a:rPr lang="hu-HU" dirty="0" err="1" smtClean="0"/>
              <a:t>code</a:t>
            </a:r>
            <a:r>
              <a:rPr lang="hu-HU" dirty="0" smtClean="0"/>
              <a:t> </a:t>
            </a:r>
            <a:r>
              <a:rPr lang="hu-HU" dirty="0" err="1" smtClean="0"/>
              <a:t>follows</a:t>
            </a:r>
            <a:r>
              <a:rPr lang="hu-HU" dirty="0" smtClean="0"/>
              <a:t> </a:t>
            </a:r>
            <a:r>
              <a:rPr lang="hu-HU" dirty="0" err="1" smtClean="0"/>
              <a:t>that</a:t>
            </a:r>
            <a:r>
              <a:rPr lang="hu-HU" dirty="0" smtClean="0"/>
              <a:t> </a:t>
            </a:r>
            <a:r>
              <a:rPr lang="hu-HU" dirty="0" err="1" smtClean="0"/>
              <a:t>creates</a:t>
            </a:r>
            <a:r>
              <a:rPr lang="hu-HU" dirty="0" smtClean="0"/>
              <a:t> and </a:t>
            </a:r>
            <a:r>
              <a:rPr lang="hu-HU" dirty="0" err="1" smtClean="0"/>
              <a:t>returns</a:t>
            </a:r>
            <a:r>
              <a:rPr lang="hu-HU" dirty="0" smtClean="0"/>
              <a:t> a // </a:t>
            </a:r>
            <a:r>
              <a:rPr lang="hu-HU" dirty="0" err="1" smtClean="0"/>
              <a:t>polygon</a:t>
            </a:r>
            <a:r>
              <a:rPr lang="hu-HU" dirty="0" smtClean="0"/>
              <a:t> </a:t>
            </a:r>
            <a:r>
              <a:rPr lang="hu-HU" dirty="0" err="1" smtClean="0"/>
              <a:t>connecting</a:t>
            </a:r>
            <a:r>
              <a:rPr lang="hu-HU" dirty="0" smtClean="0"/>
              <a:t> </a:t>
            </a:r>
            <a:r>
              <a:rPr lang="hu-HU" dirty="0" err="1" smtClean="0"/>
              <a:t>the</a:t>
            </a:r>
            <a:r>
              <a:rPr lang="hu-HU" dirty="0" smtClean="0"/>
              <a:t> </a:t>
            </a:r>
            <a:r>
              <a:rPr lang="hu-HU" dirty="0" err="1" smtClean="0"/>
              <a:t>Points</a:t>
            </a:r>
            <a:r>
              <a:rPr lang="hu-HU" dirty="0" smtClean="0"/>
              <a:t>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4292615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method returns to the code that invoked it when it</a:t>
            </a:r>
          </a:p>
          <a:p>
            <a:r>
              <a:rPr lang="en-US" sz="1200" b="0" i="0" kern="1200" dirty="0" smtClean="0">
                <a:solidFill>
                  <a:schemeClr val="tx1"/>
                </a:solidFill>
                <a:effectLst/>
                <a:latin typeface="+mn-lt"/>
                <a:ea typeface="+mn-ea"/>
                <a:cs typeface="+mn-cs"/>
              </a:rPr>
              <a:t>completes all the statements in the method,</a:t>
            </a:r>
          </a:p>
          <a:p>
            <a:r>
              <a:rPr lang="en-US" sz="1200" b="0" i="0" kern="1200" dirty="0" smtClean="0">
                <a:solidFill>
                  <a:schemeClr val="tx1"/>
                </a:solidFill>
                <a:effectLst/>
                <a:latin typeface="+mn-lt"/>
                <a:ea typeface="+mn-ea"/>
                <a:cs typeface="+mn-cs"/>
              </a:rPr>
              <a:t>reaches a return statement, or</a:t>
            </a:r>
          </a:p>
          <a:p>
            <a:r>
              <a:rPr lang="en-US" sz="1200" b="0" i="0" kern="1200" dirty="0" smtClean="0">
                <a:solidFill>
                  <a:schemeClr val="tx1"/>
                </a:solidFill>
                <a:effectLst/>
                <a:latin typeface="+mn-lt"/>
                <a:ea typeface="+mn-ea"/>
                <a:cs typeface="+mn-cs"/>
              </a:rPr>
              <a:t>throws an exception (covered later),</a:t>
            </a:r>
          </a:p>
          <a:p>
            <a:r>
              <a:rPr lang="en-US" sz="1200" b="0" i="0" kern="1200" dirty="0" smtClean="0">
                <a:solidFill>
                  <a:schemeClr val="tx1"/>
                </a:solidFill>
                <a:effectLst/>
                <a:latin typeface="+mn-lt"/>
                <a:ea typeface="+mn-ea"/>
                <a:cs typeface="+mn-cs"/>
              </a:rPr>
              <a:t>whichever occurs first.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8</a:t>
            </a:fld>
            <a:endParaRPr lang="hu-HU"/>
          </a:p>
        </p:txBody>
      </p:sp>
    </p:spTree>
    <p:extLst>
      <p:ext uri="{BB962C8B-B14F-4D97-AF65-F5344CB8AC3E}">
        <p14:creationId xmlns:p14="http://schemas.microsoft.com/office/powerpoint/2010/main" val="2953670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Any method that is not declared </a:t>
            </a:r>
            <a:r>
              <a:rPr lang="en-US" dirty="0" smtClean="0"/>
              <a:t>void</a:t>
            </a:r>
            <a:r>
              <a:rPr lang="en-US" sz="1200" b="0" i="0" kern="1200" dirty="0" smtClean="0">
                <a:solidFill>
                  <a:schemeClr val="tx1"/>
                </a:solidFill>
                <a:effectLst/>
                <a:latin typeface="+mn-lt"/>
                <a:ea typeface="+mn-ea"/>
                <a:cs typeface="+mn-cs"/>
              </a:rPr>
              <a:t> must contain a </a:t>
            </a:r>
            <a:r>
              <a:rPr lang="en-US" dirty="0" smtClean="0"/>
              <a:t>return</a:t>
            </a:r>
            <a:r>
              <a:rPr lang="en-US" sz="1200" b="0" i="0" kern="1200" dirty="0" smtClean="0">
                <a:solidFill>
                  <a:schemeClr val="tx1"/>
                </a:solidFill>
                <a:effectLst/>
                <a:latin typeface="+mn-lt"/>
                <a:ea typeface="+mn-ea"/>
                <a:cs typeface="+mn-cs"/>
              </a:rPr>
              <a:t> statement with a corresponding return value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9</a:t>
            </a:fld>
            <a:endParaRPr lang="hu-HU"/>
          </a:p>
        </p:txBody>
      </p:sp>
    </p:spTree>
    <p:extLst>
      <p:ext uri="{BB962C8B-B14F-4D97-AF65-F5344CB8AC3E}">
        <p14:creationId xmlns:p14="http://schemas.microsoft.com/office/powerpoint/2010/main" val="216210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2023. 10. 06.</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2023. 10. 06.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2023. 10. 06.</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2023. 10. 06.</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2023. 10. 06.</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2023. 10. 06.</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2023. 10. 06.</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oracle.com/javase/tutorial/java/javaOO/initial.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oracle.com/javase/specs/jls/se20/html/jls-12.html#jls-12.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Konstruktor</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hu-HU" dirty="0" smtClean="0"/>
              <a:t>Egy osztálynak lehet több konstruktora. A paraméterlistájukban (számban és típusban) különböznek. Nem lehet 2 konstruktor ugyanannyi és ugyanolyan típusú paraméterekkel. </a:t>
            </a:r>
          </a:p>
          <a:p>
            <a:r>
              <a:rPr lang="hu-HU" dirty="0" smtClean="0"/>
              <a:t>Lehet osztályt deklarálni konstruktor nélkül. Ekkor az </a:t>
            </a:r>
            <a:r>
              <a:rPr lang="hu-HU" dirty="0" err="1" smtClean="0"/>
              <a:t>Object</a:t>
            </a:r>
            <a:r>
              <a:rPr lang="hu-HU" dirty="0" smtClean="0"/>
              <a:t> osztály (mint mindennek a szülő osztálya) alapértelmezett paraméter nélküli konstruktorát használja az osztály (tehát mi nem adtunk meg konstruktort, de attól még van </a:t>
            </a:r>
            <a:r>
              <a:rPr lang="hu-HU" dirty="0" smtClean="0">
                <a:sym typeface="Wingdings" panose="05000000000000000000" pitchFamily="2" charset="2"/>
              </a:rPr>
              <a:t>)</a:t>
            </a:r>
          </a:p>
          <a:p>
            <a:r>
              <a:rPr lang="hu-HU" dirty="0" smtClean="0">
                <a:sym typeface="Wingdings" panose="05000000000000000000" pitchFamily="2" charset="2"/>
              </a:rPr>
              <a:t>Ha megadunk saját konstruktort paraméterekkel</a:t>
            </a:r>
            <a:r>
              <a:rPr lang="hu-HU" dirty="0">
                <a:sym typeface="Wingdings" panose="05000000000000000000" pitchFamily="2" charset="2"/>
              </a:rPr>
              <a:t> </a:t>
            </a:r>
            <a:r>
              <a:rPr lang="hu-HU" dirty="0" smtClean="0">
                <a:sym typeface="Wingdings" panose="05000000000000000000" pitchFamily="2" charset="2"/>
              </a:rPr>
              <a:t>(és paraméter nélkülit nem), akkor paraméter nélküli konstruktor nem hívható. </a:t>
            </a:r>
            <a:endParaRPr lang="hu-HU" dirty="0" smtClean="0"/>
          </a:p>
          <a:p>
            <a:endParaRPr lang="hu-HU" dirty="0"/>
          </a:p>
          <a:p>
            <a:endParaRPr lang="hu-HU" dirty="0"/>
          </a:p>
        </p:txBody>
      </p:sp>
    </p:spTree>
    <p:extLst>
      <p:ext uri="{BB962C8B-B14F-4D97-AF65-F5344CB8AC3E}">
        <p14:creationId xmlns:p14="http://schemas.microsoft.com/office/powerpoint/2010/main" val="1003982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Inicializáló mezők és blokk</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hu-HU" dirty="0">
                <a:hlinkClick r:id="rId3"/>
              </a:rPr>
              <a:t>https://</a:t>
            </a:r>
            <a:r>
              <a:rPr lang="hu-HU" dirty="0" smtClean="0">
                <a:hlinkClick r:id="rId3"/>
              </a:rPr>
              <a:t>docs.oracle.com/javase/tutorial/java/javaOO/initial.html</a:t>
            </a:r>
            <a:endParaRPr lang="hu-HU" dirty="0" smtClean="0"/>
          </a:p>
          <a:p>
            <a:r>
              <a:rPr lang="hu-HU" dirty="0" smtClean="0"/>
              <a:t>Inicializáló blokk nevű mappa</a:t>
            </a:r>
          </a:p>
          <a:p>
            <a:r>
              <a:rPr lang="hu-HU" dirty="0" smtClean="0"/>
              <a:t>Polo, </a:t>
            </a:r>
            <a:r>
              <a:rPr lang="hu-HU" dirty="0" err="1" smtClean="0"/>
              <a:t>randomString</a:t>
            </a:r>
            <a:r>
              <a:rPr lang="hu-HU" dirty="0" smtClean="0"/>
              <a:t>, </a:t>
            </a:r>
            <a:r>
              <a:rPr lang="hu-HU" dirty="0" err="1" smtClean="0"/>
              <a:t>Runner</a:t>
            </a:r>
            <a:r>
              <a:rPr lang="hu-HU" dirty="0" smtClean="0"/>
              <a:t> állományok</a:t>
            </a:r>
          </a:p>
          <a:p>
            <a:endParaRPr lang="en-US" dirty="0"/>
          </a:p>
        </p:txBody>
      </p:sp>
    </p:spTree>
    <p:extLst>
      <p:ext uri="{BB962C8B-B14F-4D97-AF65-F5344CB8AC3E}">
        <p14:creationId xmlns:p14="http://schemas.microsoft.com/office/powerpoint/2010/main" val="285791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Inicializáló mezők és blokk</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hlinkClick r:id="rId3"/>
              </a:rPr>
              <a:t>https://</a:t>
            </a:r>
            <a:r>
              <a:rPr lang="en-US" dirty="0" smtClean="0">
                <a:hlinkClick r:id="rId3"/>
              </a:rPr>
              <a:t>docs.oracle.com/javase/specs/jls/se20/html/jls-12.html#jls-12.5</a:t>
            </a:r>
            <a:endParaRPr lang="hu-HU" dirty="0" smtClean="0"/>
          </a:p>
          <a:p>
            <a:r>
              <a:rPr lang="en-US" b="1" dirty="0"/>
              <a:t>Creation of New Class Instances</a:t>
            </a:r>
          </a:p>
          <a:p>
            <a:r>
              <a:rPr lang="hu-HU" dirty="0" err="1" smtClean="0"/>
              <a:t>Animal</a:t>
            </a:r>
            <a:r>
              <a:rPr lang="hu-HU" dirty="0" smtClean="0"/>
              <a:t>, </a:t>
            </a:r>
            <a:r>
              <a:rPr lang="hu-HU" dirty="0" err="1" smtClean="0"/>
              <a:t>Camal</a:t>
            </a:r>
            <a:r>
              <a:rPr lang="hu-HU" dirty="0" smtClean="0"/>
              <a:t>, </a:t>
            </a:r>
            <a:r>
              <a:rPr lang="hu-HU" dirty="0" err="1" smtClean="0"/>
              <a:t>Runner</a:t>
            </a:r>
            <a:endParaRPr lang="hu-HU" dirty="0" smtClean="0"/>
          </a:p>
          <a:p>
            <a:endParaRPr lang="en-US" dirty="0"/>
          </a:p>
        </p:txBody>
      </p:sp>
    </p:spTree>
    <p:extLst>
      <p:ext uri="{BB962C8B-B14F-4D97-AF65-F5344CB8AC3E}">
        <p14:creationId xmlns:p14="http://schemas.microsoft.com/office/powerpoint/2010/main" val="3760626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b="1" dirty="0" err="1"/>
              <a:t>Enum</a:t>
            </a:r>
            <a:r>
              <a:rPr lang="hu-HU" b="1" dirty="0"/>
              <a:t> </a:t>
            </a:r>
            <a:r>
              <a:rPr lang="hu-HU" b="1" dirty="0" err="1" smtClean="0"/>
              <a:t>Types</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An </a:t>
            </a:r>
            <a:r>
              <a:rPr lang="en-US" i="1" dirty="0" err="1"/>
              <a:t>enum</a:t>
            </a:r>
            <a:r>
              <a:rPr lang="en-US" i="1" dirty="0"/>
              <a:t> type</a:t>
            </a:r>
            <a:r>
              <a:rPr lang="en-US" dirty="0"/>
              <a:t> is a special data type that enables for a variable to be a set of predefined constants. The variable must be equal to one of the values that have been predefined for it. Common examples include compass directions (values of NORTH, SOUTH, EAST, and WEST) and the days of the week</a:t>
            </a:r>
            <a:r>
              <a:rPr lang="en-US" dirty="0" smtClean="0"/>
              <a:t>.</a:t>
            </a:r>
            <a:endParaRPr lang="hu-HU" dirty="0" smtClean="0"/>
          </a:p>
          <a:p>
            <a:pPr marL="0" indent="0">
              <a:buNone/>
            </a:pPr>
            <a:r>
              <a:rPr lang="en-US" dirty="0"/>
              <a:t>public </a:t>
            </a:r>
            <a:r>
              <a:rPr lang="en-US" dirty="0" err="1"/>
              <a:t>enum</a:t>
            </a:r>
            <a:r>
              <a:rPr lang="en-US" dirty="0"/>
              <a:t> Day { </a:t>
            </a:r>
            <a:endParaRPr lang="hu-HU" dirty="0" smtClean="0"/>
          </a:p>
          <a:p>
            <a:pPr marL="0" indent="0">
              <a:buNone/>
            </a:pPr>
            <a:r>
              <a:rPr lang="hu-HU" dirty="0" smtClean="0"/>
              <a:t>  </a:t>
            </a:r>
            <a:r>
              <a:rPr lang="en-US" dirty="0" smtClean="0"/>
              <a:t>SUNDAY</a:t>
            </a:r>
            <a:r>
              <a:rPr lang="en-US" dirty="0"/>
              <a:t>, MONDAY, TUESDAY, WEDNESDAY, </a:t>
            </a:r>
            <a:endParaRPr lang="hu-HU" dirty="0" smtClean="0"/>
          </a:p>
          <a:p>
            <a:pPr marL="0" indent="0">
              <a:buNone/>
            </a:pPr>
            <a:r>
              <a:rPr lang="hu-HU" dirty="0"/>
              <a:t> </a:t>
            </a:r>
            <a:r>
              <a:rPr lang="hu-HU" dirty="0" smtClean="0"/>
              <a:t> </a:t>
            </a:r>
            <a:r>
              <a:rPr lang="en-US" dirty="0" smtClean="0"/>
              <a:t>THURSDAY</a:t>
            </a:r>
            <a:r>
              <a:rPr lang="en-US" dirty="0"/>
              <a:t>, FRIDAY, SATURDAY </a:t>
            </a:r>
            <a:endParaRPr lang="hu-HU" dirty="0" smtClean="0"/>
          </a:p>
          <a:p>
            <a:pPr marL="0" indent="0">
              <a:buNone/>
            </a:pPr>
            <a:r>
              <a:rPr lang="en-US" dirty="0" smtClean="0"/>
              <a:t>}</a:t>
            </a:r>
            <a:endParaRPr lang="hu-HU" dirty="0" smtClean="0"/>
          </a:p>
          <a:p>
            <a:pPr marL="0" indent="0">
              <a:buNone/>
            </a:pPr>
            <a:r>
              <a:rPr lang="hu-HU" dirty="0" smtClean="0"/>
              <a:t>(</a:t>
            </a:r>
            <a:r>
              <a:rPr lang="hu-HU" dirty="0" err="1" smtClean="0"/>
              <a:t>Eclipse</a:t>
            </a:r>
            <a:r>
              <a:rPr lang="hu-HU" dirty="0" smtClean="0"/>
              <a:t>: jobb klikk, </a:t>
            </a:r>
            <a:r>
              <a:rPr lang="hu-HU" dirty="0" err="1" smtClean="0"/>
              <a:t>new</a:t>
            </a:r>
            <a:r>
              <a:rPr lang="hu-HU" dirty="0" smtClean="0"/>
              <a:t> </a:t>
            </a:r>
            <a:r>
              <a:rPr lang="hu-HU" dirty="0" err="1" smtClean="0"/>
              <a:t>enum</a:t>
            </a:r>
            <a:r>
              <a:rPr lang="hu-HU" dirty="0" smtClean="0"/>
              <a:t> </a:t>
            </a:r>
            <a:r>
              <a:rPr lang="hu-HU" dirty="0" err="1" smtClean="0"/>
              <a:t>type</a:t>
            </a:r>
            <a:r>
              <a:rPr lang="hu-HU" dirty="0" smtClean="0"/>
              <a:t>)</a:t>
            </a:r>
            <a:endParaRPr lang="en-US" dirty="0"/>
          </a:p>
          <a:p>
            <a:endParaRPr lang="hu-HU" dirty="0" smtClean="0"/>
          </a:p>
          <a:p>
            <a:endParaRPr lang="hu-HU" dirty="0" smtClean="0"/>
          </a:p>
          <a:p>
            <a:endParaRPr lang="en-US" dirty="0"/>
          </a:p>
        </p:txBody>
      </p:sp>
    </p:spTree>
    <p:extLst>
      <p:ext uri="{BB962C8B-B14F-4D97-AF65-F5344CB8AC3E}">
        <p14:creationId xmlns:p14="http://schemas.microsoft.com/office/powerpoint/2010/main" val="398648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b="1" dirty="0" err="1"/>
              <a:t>Enum</a:t>
            </a:r>
            <a:r>
              <a:rPr lang="hu-HU" b="1" dirty="0"/>
              <a:t> </a:t>
            </a:r>
            <a:r>
              <a:rPr lang="hu-HU" b="1" dirty="0" err="1" smtClean="0"/>
              <a:t>Types</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Java programming language </a:t>
            </a:r>
            <a:r>
              <a:rPr lang="en-US" dirty="0" err="1"/>
              <a:t>enum</a:t>
            </a:r>
            <a:r>
              <a:rPr lang="en-US" dirty="0"/>
              <a:t> types are much more powerful than their counterparts in other languages. The </a:t>
            </a:r>
            <a:r>
              <a:rPr lang="en-US" dirty="0" err="1"/>
              <a:t>enum</a:t>
            </a:r>
            <a:r>
              <a:rPr lang="en-US" dirty="0"/>
              <a:t> declaration defines a </a:t>
            </a:r>
            <a:r>
              <a:rPr lang="en-US" i="1" dirty="0"/>
              <a:t>class</a:t>
            </a:r>
            <a:r>
              <a:rPr lang="en-US" dirty="0"/>
              <a:t> (called an </a:t>
            </a:r>
            <a:r>
              <a:rPr lang="en-US" i="1" dirty="0" err="1"/>
              <a:t>enum</a:t>
            </a:r>
            <a:r>
              <a:rPr lang="en-US" i="1" dirty="0"/>
              <a:t> type</a:t>
            </a:r>
            <a:r>
              <a:rPr lang="en-US" dirty="0"/>
              <a:t>). The </a:t>
            </a:r>
            <a:r>
              <a:rPr lang="en-US" dirty="0" err="1"/>
              <a:t>enum</a:t>
            </a:r>
            <a:r>
              <a:rPr lang="en-US" dirty="0"/>
              <a:t> class body can include methods and other fields. The compiler automatically adds some special methods when it creates an </a:t>
            </a:r>
            <a:r>
              <a:rPr lang="en-US" dirty="0" err="1"/>
              <a:t>enum</a:t>
            </a:r>
            <a:r>
              <a:rPr lang="en-US" dirty="0"/>
              <a:t>. </a:t>
            </a:r>
          </a:p>
          <a:p>
            <a:r>
              <a:rPr lang="en-US" i="1" dirty="0"/>
              <a:t>All</a:t>
            </a:r>
            <a:r>
              <a:rPr lang="en-US" dirty="0"/>
              <a:t> </a:t>
            </a:r>
            <a:r>
              <a:rPr lang="en-US" dirty="0" err="1"/>
              <a:t>enums</a:t>
            </a:r>
            <a:r>
              <a:rPr lang="en-US" dirty="0"/>
              <a:t> implicitly extend </a:t>
            </a:r>
            <a:r>
              <a:rPr lang="en-US" dirty="0" err="1"/>
              <a:t>java.lang.Enum</a:t>
            </a:r>
            <a:r>
              <a:rPr lang="en-US" dirty="0"/>
              <a:t>.</a:t>
            </a:r>
          </a:p>
          <a:p>
            <a:r>
              <a:rPr lang="hu-HU" dirty="0"/>
              <a:t>https://docs.oracle.com/javase/tutorial/java/javaOO/enum.html</a:t>
            </a:r>
            <a:endParaRPr lang="hu-HU" dirty="0" smtClean="0"/>
          </a:p>
          <a:p>
            <a:endParaRPr lang="hu-HU" dirty="0" smtClean="0"/>
          </a:p>
          <a:p>
            <a:endParaRPr lang="en-US" dirty="0"/>
          </a:p>
        </p:txBody>
      </p:sp>
    </p:spTree>
    <p:extLst>
      <p:ext uri="{BB962C8B-B14F-4D97-AF65-F5344CB8AC3E}">
        <p14:creationId xmlns:p14="http://schemas.microsoft.com/office/powerpoint/2010/main" val="283373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b="1" dirty="0" smtClean="0"/>
              <a:t>Formázott kiírás</a:t>
            </a:r>
            <a:endParaRPr lang="hu-HU" dirty="0"/>
          </a:p>
        </p:txBody>
      </p:sp>
      <p:sp>
        <p:nvSpPr>
          <p:cNvPr id="3" name="Tartalom helye 2"/>
          <p:cNvSpPr>
            <a:spLocks noGrp="1"/>
          </p:cNvSpPr>
          <p:nvPr>
            <p:ph idx="1"/>
          </p:nvPr>
        </p:nvSpPr>
        <p:spPr>
          <a:xfrm>
            <a:off x="628650" y="1198880"/>
            <a:ext cx="7886700" cy="4978083"/>
          </a:xfrm>
        </p:spPr>
        <p:txBody>
          <a:bodyPr>
            <a:normAutofit lnSpcReduction="10000"/>
          </a:bodyPr>
          <a:lstStyle/>
          <a:p>
            <a:r>
              <a:rPr lang="hu-HU" dirty="0">
                <a:hlinkClick r:id="rId3"/>
              </a:rPr>
              <a:t>https://</a:t>
            </a:r>
            <a:r>
              <a:rPr lang="hu-HU" dirty="0" smtClean="0">
                <a:hlinkClick r:id="rId3"/>
              </a:rPr>
              <a:t>docs.oracle.com/javase/tutorial/java/data/numberformat.html</a:t>
            </a:r>
            <a:endParaRPr lang="hu-HU" dirty="0" smtClean="0"/>
          </a:p>
          <a:p>
            <a:r>
              <a:rPr lang="hu-HU" dirty="0" err="1" smtClean="0"/>
              <a:t>Println</a:t>
            </a:r>
            <a:r>
              <a:rPr lang="hu-HU" dirty="0" smtClean="0"/>
              <a:t> nem tudja a formázott kiírást</a:t>
            </a:r>
          </a:p>
          <a:p>
            <a:r>
              <a:rPr lang="hu-HU" dirty="0" err="1" smtClean="0"/>
              <a:t>System.out.printf</a:t>
            </a:r>
            <a:r>
              <a:rPr lang="hu-HU" dirty="0" smtClean="0"/>
              <a:t> tud formázottan kiírni</a:t>
            </a:r>
          </a:p>
          <a:p>
            <a:endParaRPr lang="hu-HU" dirty="0" smtClean="0"/>
          </a:p>
          <a:p>
            <a:r>
              <a:rPr lang="hu-HU" dirty="0" err="1"/>
              <a:t>System.</a:t>
            </a:r>
            <a:r>
              <a:rPr lang="hu-HU" b="1" i="1" dirty="0" err="1"/>
              <a:t>out</a:t>
            </a:r>
            <a:r>
              <a:rPr lang="hu-HU" dirty="0" err="1"/>
              <a:t>.printf</a:t>
            </a:r>
            <a:r>
              <a:rPr lang="hu-HU" dirty="0"/>
              <a:t>("alma %5d; %6.2f; %n; %03d; %+4d %.4f", 12345, 1234.56, 1234,-1234, 0.12345);</a:t>
            </a:r>
          </a:p>
          <a:p>
            <a:r>
              <a:rPr lang="hu-HU" smtClean="0"/>
              <a:t>//</a:t>
            </a:r>
            <a:r>
              <a:rPr lang="hu-HU" dirty="0" err="1"/>
              <a:t>System.out.printf</a:t>
            </a:r>
            <a:r>
              <a:rPr lang="hu-HU" dirty="0"/>
              <a:t>("alma %5d;" 12345.6); </a:t>
            </a:r>
            <a:r>
              <a:rPr lang="hu-HU" u="sng" dirty="0"/>
              <a:t>kivétel</a:t>
            </a:r>
            <a:endParaRPr lang="hu-HU" dirty="0"/>
          </a:p>
          <a:p>
            <a:r>
              <a:rPr lang="hu-HU" dirty="0" err="1"/>
              <a:t>System.</a:t>
            </a:r>
            <a:r>
              <a:rPr lang="hu-HU" b="1" i="1" dirty="0" err="1"/>
              <a:t>out</a:t>
            </a:r>
            <a:r>
              <a:rPr lang="hu-HU" dirty="0" err="1"/>
              <a:t>.printf</a:t>
            </a:r>
            <a:r>
              <a:rPr lang="hu-HU" dirty="0"/>
              <a:t>("alma %5d; %6.2f; %03d; %+4d %.4f", -12345, -12345678.67, -12345,-12345, -0.12345);</a:t>
            </a:r>
          </a:p>
          <a:p>
            <a:endParaRPr lang="hu-HU" dirty="0" smtClean="0"/>
          </a:p>
          <a:p>
            <a:endParaRPr lang="en-US" dirty="0"/>
          </a:p>
        </p:txBody>
      </p:sp>
    </p:spTree>
    <p:extLst>
      <p:ext uri="{BB962C8B-B14F-4D97-AF65-F5344CB8AC3E}">
        <p14:creationId xmlns:p14="http://schemas.microsoft.com/office/powerpoint/2010/main" val="50304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Metódushívás</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When you invoke a method, the arguments used must match the declaration's parameters in type and order.</a:t>
            </a:r>
            <a:endParaRPr lang="hu-HU" dirty="0" smtClean="0"/>
          </a:p>
          <a:p>
            <a:endParaRPr lang="hu-HU" dirty="0"/>
          </a:p>
          <a:p>
            <a:endParaRPr lang="hu-HU" dirty="0"/>
          </a:p>
        </p:txBody>
      </p:sp>
    </p:spTree>
    <p:extLst>
      <p:ext uri="{BB962C8B-B14F-4D97-AF65-F5344CB8AC3E}">
        <p14:creationId xmlns:p14="http://schemas.microsoft.com/office/powerpoint/2010/main" val="353638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Paraméterátadás módja</a:t>
            </a:r>
            <a:endParaRPr lang="hu-HU" dirty="0"/>
          </a:p>
        </p:txBody>
      </p:sp>
      <p:sp>
        <p:nvSpPr>
          <p:cNvPr id="3" name="Tartalom helye 2"/>
          <p:cNvSpPr>
            <a:spLocks noGrp="1"/>
          </p:cNvSpPr>
          <p:nvPr>
            <p:ph idx="1"/>
          </p:nvPr>
        </p:nvSpPr>
        <p:spPr>
          <a:xfrm>
            <a:off x="628650" y="1198880"/>
            <a:ext cx="7886700" cy="4978083"/>
          </a:xfrm>
        </p:spPr>
        <p:txBody>
          <a:bodyPr>
            <a:normAutofit fontScale="92500" lnSpcReduction="20000"/>
          </a:bodyPr>
          <a:lstStyle/>
          <a:p>
            <a:r>
              <a:rPr lang="en-US" dirty="0"/>
              <a:t>Primitive arguments, such as an </a:t>
            </a:r>
            <a:r>
              <a:rPr lang="en-US" dirty="0" err="1"/>
              <a:t>int</a:t>
            </a:r>
            <a:r>
              <a:rPr lang="en-US" dirty="0"/>
              <a:t> or a double, are passed into methods </a:t>
            </a:r>
            <a:r>
              <a:rPr lang="en-US" b="1" i="1" dirty="0"/>
              <a:t>by value</a:t>
            </a:r>
            <a:r>
              <a:rPr lang="en-US" dirty="0" smtClean="0"/>
              <a:t>.</a:t>
            </a:r>
            <a:endParaRPr lang="hu-HU" dirty="0" smtClean="0"/>
          </a:p>
          <a:p>
            <a:pPr marL="0" indent="0">
              <a:buNone/>
            </a:pPr>
            <a:r>
              <a:rPr lang="hu-HU" b="1" dirty="0" err="1"/>
              <a:t>public</a:t>
            </a:r>
            <a:r>
              <a:rPr lang="hu-HU" dirty="0"/>
              <a:t> </a:t>
            </a:r>
            <a:r>
              <a:rPr lang="hu-HU" b="1" dirty="0" err="1"/>
              <a:t>class</a:t>
            </a:r>
            <a:r>
              <a:rPr lang="hu-HU" dirty="0"/>
              <a:t> </a:t>
            </a:r>
            <a:r>
              <a:rPr lang="hu-HU" dirty="0" err="1"/>
              <a:t>VClass</a:t>
            </a:r>
            <a:r>
              <a:rPr lang="hu-HU" dirty="0"/>
              <a:t> {</a:t>
            </a:r>
          </a:p>
          <a:p>
            <a:pPr marL="0" indent="0">
              <a:buNone/>
            </a:pPr>
            <a:r>
              <a:rPr lang="hu-HU" b="1" dirty="0" err="1"/>
              <a:t>public</a:t>
            </a:r>
            <a:r>
              <a:rPr lang="hu-HU" dirty="0"/>
              <a:t> </a:t>
            </a:r>
            <a:r>
              <a:rPr lang="hu-HU" b="1" dirty="0"/>
              <a:t>int</a:t>
            </a:r>
            <a:r>
              <a:rPr lang="hu-HU" dirty="0"/>
              <a:t> </a:t>
            </a:r>
            <a:r>
              <a:rPr lang="hu-HU" dirty="0" err="1"/>
              <a:t>vMethod</a:t>
            </a:r>
            <a:r>
              <a:rPr lang="hu-HU" dirty="0"/>
              <a:t>(</a:t>
            </a:r>
            <a:r>
              <a:rPr lang="hu-HU" b="1" dirty="0"/>
              <a:t>int</a:t>
            </a:r>
            <a:r>
              <a:rPr lang="hu-HU" dirty="0"/>
              <a:t> </a:t>
            </a:r>
            <a:r>
              <a:rPr lang="hu-HU" dirty="0" err="1"/>
              <a:t>sz</a:t>
            </a:r>
            <a:r>
              <a:rPr lang="hu-HU" dirty="0"/>
              <a:t>) </a:t>
            </a:r>
            <a:r>
              <a:rPr lang="hu-HU" dirty="0" smtClean="0"/>
              <a:t>{</a:t>
            </a:r>
            <a:r>
              <a:rPr lang="hu-HU" dirty="0" err="1"/>
              <a:t>System.</a:t>
            </a:r>
            <a:r>
              <a:rPr lang="hu-HU" b="1" i="1" dirty="0" err="1"/>
              <a:t>out</a:t>
            </a:r>
            <a:r>
              <a:rPr lang="hu-HU" dirty="0" err="1"/>
              <a:t>.println</a:t>
            </a:r>
            <a:r>
              <a:rPr lang="hu-HU" dirty="0"/>
              <a:t>(</a:t>
            </a:r>
            <a:r>
              <a:rPr lang="hu-HU" dirty="0" err="1"/>
              <a:t>sz</a:t>
            </a:r>
            <a:r>
              <a:rPr lang="hu-HU" dirty="0"/>
              <a:t>); </a:t>
            </a:r>
          </a:p>
          <a:p>
            <a:pPr marL="0" indent="0">
              <a:buNone/>
            </a:pPr>
            <a:r>
              <a:rPr lang="hu-HU" dirty="0" err="1"/>
              <a:t>sz</a:t>
            </a:r>
            <a:r>
              <a:rPr lang="hu-HU" dirty="0"/>
              <a:t>=5</a:t>
            </a: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sz</a:t>
            </a:r>
            <a:r>
              <a:rPr lang="hu-HU" dirty="0" smtClean="0"/>
              <a:t>); </a:t>
            </a:r>
            <a:r>
              <a:rPr lang="hu-HU" b="1" dirty="0" err="1" smtClean="0"/>
              <a:t>return</a:t>
            </a:r>
            <a:r>
              <a:rPr lang="hu-HU" dirty="0" smtClean="0"/>
              <a:t> </a:t>
            </a:r>
            <a:r>
              <a:rPr lang="hu-HU" dirty="0" err="1"/>
              <a:t>sz</a:t>
            </a:r>
            <a:r>
              <a:rPr lang="hu-HU" dirty="0" smtClean="0"/>
              <a:t>; }}</a:t>
            </a:r>
          </a:p>
          <a:p>
            <a:pPr marL="0" indent="0">
              <a:buNone/>
            </a:pPr>
            <a:endParaRPr lang="hu-HU" dirty="0"/>
          </a:p>
          <a:p>
            <a:pPr marL="0" indent="0">
              <a:buNone/>
            </a:pPr>
            <a:r>
              <a:rPr lang="hu-HU" b="1" dirty="0" err="1"/>
              <a:t>public</a:t>
            </a:r>
            <a:r>
              <a:rPr lang="hu-HU" dirty="0"/>
              <a:t> </a:t>
            </a:r>
            <a:r>
              <a:rPr lang="hu-HU" b="1" dirty="0" err="1"/>
              <a:t>class</a:t>
            </a:r>
            <a:r>
              <a:rPr lang="hu-HU" dirty="0"/>
              <a:t> </a:t>
            </a:r>
            <a:r>
              <a:rPr lang="hu-HU" dirty="0" err="1"/>
              <a:t>Runner</a:t>
            </a:r>
            <a:r>
              <a:rPr lang="hu-HU" dirty="0"/>
              <a:t> </a:t>
            </a:r>
            <a:r>
              <a:rPr lang="hu-HU" dirty="0" smtClean="0"/>
              <a:t>{</a:t>
            </a:r>
            <a:endParaRPr lang="hu-HU" dirty="0"/>
          </a:p>
          <a:p>
            <a:pPr marL="0" indent="0">
              <a:buNone/>
            </a:pPr>
            <a:r>
              <a:rPr lang="hu-HU" b="1" dirty="0" err="1"/>
              <a:t>public</a:t>
            </a:r>
            <a:r>
              <a:rPr lang="hu-HU" dirty="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b="1" dirty="0"/>
              <a:t>int</a:t>
            </a:r>
            <a:r>
              <a:rPr lang="hu-HU" dirty="0"/>
              <a:t> sz2=20;</a:t>
            </a:r>
          </a:p>
          <a:p>
            <a:pPr marL="0" indent="0">
              <a:buNone/>
            </a:pPr>
            <a:r>
              <a:rPr lang="hu-HU" dirty="0" err="1"/>
              <a:t>System.</a:t>
            </a:r>
            <a:r>
              <a:rPr lang="hu-HU" b="1" i="1" dirty="0" err="1"/>
              <a:t>out</a:t>
            </a:r>
            <a:r>
              <a:rPr lang="hu-HU" dirty="0" err="1"/>
              <a:t>.println</a:t>
            </a:r>
            <a:r>
              <a:rPr lang="hu-HU" dirty="0"/>
              <a:t>((</a:t>
            </a:r>
            <a:r>
              <a:rPr lang="hu-HU" b="1" dirty="0" err="1"/>
              <a:t>new</a:t>
            </a:r>
            <a:r>
              <a:rPr lang="hu-HU" dirty="0"/>
              <a:t> </a:t>
            </a:r>
            <a:r>
              <a:rPr lang="hu-HU" dirty="0" err="1"/>
              <a:t>VClass</a:t>
            </a:r>
            <a:r>
              <a:rPr lang="hu-HU" dirty="0"/>
              <a:t>()).</a:t>
            </a:r>
            <a:r>
              <a:rPr lang="hu-HU" dirty="0" err="1"/>
              <a:t>vMethod</a:t>
            </a:r>
            <a:r>
              <a:rPr lang="hu-HU" dirty="0"/>
              <a:t>(sz2));</a:t>
            </a:r>
          </a:p>
          <a:p>
            <a:pPr marL="0" indent="0">
              <a:buNone/>
            </a:pPr>
            <a:r>
              <a:rPr lang="hu-HU" dirty="0" err="1"/>
              <a:t>System.</a:t>
            </a:r>
            <a:r>
              <a:rPr lang="hu-HU" b="1" i="1" dirty="0" err="1"/>
              <a:t>out</a:t>
            </a:r>
            <a:r>
              <a:rPr lang="hu-HU" dirty="0" err="1"/>
              <a:t>.println</a:t>
            </a:r>
            <a:r>
              <a:rPr lang="hu-HU" dirty="0"/>
              <a:t>(sz2</a:t>
            </a:r>
            <a:r>
              <a:rPr lang="hu-HU" dirty="0" smtClean="0"/>
              <a:t>); } }</a:t>
            </a:r>
          </a:p>
          <a:p>
            <a:r>
              <a:rPr lang="hu-HU" dirty="0" smtClean="0"/>
              <a:t>20; 5; 5; 20</a:t>
            </a:r>
            <a:endParaRPr lang="hu-HU" dirty="0"/>
          </a:p>
          <a:p>
            <a:pPr marL="0" indent="0">
              <a:buNone/>
            </a:pPr>
            <a:endParaRPr lang="hu-HU" dirty="0"/>
          </a:p>
          <a:p>
            <a:endParaRPr lang="hu-HU" dirty="0"/>
          </a:p>
        </p:txBody>
      </p:sp>
    </p:spTree>
    <p:extLst>
      <p:ext uri="{BB962C8B-B14F-4D97-AF65-F5344CB8AC3E}">
        <p14:creationId xmlns:p14="http://schemas.microsoft.com/office/powerpoint/2010/main" val="250975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Paraméterátadás módja</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Primitive arguments, such as an </a:t>
            </a:r>
            <a:r>
              <a:rPr lang="en-US" dirty="0" err="1"/>
              <a:t>int</a:t>
            </a:r>
            <a:r>
              <a:rPr lang="en-US" dirty="0"/>
              <a:t> or a double, are passed into methods </a:t>
            </a:r>
            <a:r>
              <a:rPr lang="en-US" b="1" i="1" dirty="0"/>
              <a:t>by value</a:t>
            </a:r>
            <a:r>
              <a:rPr lang="en-US" dirty="0" smtClean="0"/>
              <a:t>.</a:t>
            </a:r>
            <a:endParaRPr lang="hu-HU" dirty="0" smtClean="0"/>
          </a:p>
          <a:p>
            <a:r>
              <a:rPr lang="en-US" dirty="0"/>
              <a:t>Reference data type parameters, such as objects, are also passed into methods </a:t>
            </a:r>
            <a:r>
              <a:rPr lang="en-US" b="1" i="1" dirty="0"/>
              <a:t>by value</a:t>
            </a:r>
            <a:r>
              <a:rPr lang="en-US" dirty="0"/>
              <a:t>. This means that when the method returns, the passed-in reference still references the same object as before. </a:t>
            </a:r>
            <a:r>
              <a:rPr lang="en-US" i="1" dirty="0"/>
              <a:t>However</a:t>
            </a:r>
            <a:r>
              <a:rPr lang="en-US" dirty="0"/>
              <a:t>, </a:t>
            </a:r>
            <a:r>
              <a:rPr lang="en-US" b="1" dirty="0"/>
              <a:t>the values of the object's fields </a:t>
            </a:r>
            <a:r>
              <a:rPr lang="en-US" b="1" i="1" dirty="0"/>
              <a:t>can</a:t>
            </a:r>
            <a:r>
              <a:rPr lang="en-US" b="1" dirty="0"/>
              <a:t> be changed in the method, if they have the proper access level.</a:t>
            </a:r>
            <a:endParaRPr lang="hu-HU" b="1" dirty="0"/>
          </a:p>
          <a:p>
            <a:endParaRPr lang="hu-HU" dirty="0"/>
          </a:p>
          <a:p>
            <a:endParaRPr lang="hu-HU" dirty="0"/>
          </a:p>
        </p:txBody>
      </p:sp>
    </p:spTree>
    <p:extLst>
      <p:ext uri="{BB962C8B-B14F-4D97-AF65-F5344CB8AC3E}">
        <p14:creationId xmlns:p14="http://schemas.microsoft.com/office/powerpoint/2010/main" val="158312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Paraméterátadás módja</a:t>
            </a:r>
            <a:endParaRPr lang="hu-HU" dirty="0"/>
          </a:p>
        </p:txBody>
      </p:sp>
      <p:sp>
        <p:nvSpPr>
          <p:cNvPr id="3" name="Tartalom helye 2"/>
          <p:cNvSpPr>
            <a:spLocks noGrp="1"/>
          </p:cNvSpPr>
          <p:nvPr>
            <p:ph idx="1"/>
          </p:nvPr>
        </p:nvSpPr>
        <p:spPr>
          <a:xfrm>
            <a:off x="628650" y="1198880"/>
            <a:ext cx="3456333" cy="4978083"/>
          </a:xfrm>
        </p:spPr>
        <p:txBody>
          <a:bodyPr>
            <a:normAutofit fontScale="62500" lnSpcReduction="20000"/>
          </a:bodyPr>
          <a:lstStyle/>
          <a:p>
            <a:pPr marL="0" indent="0">
              <a:buNone/>
            </a:pPr>
            <a:r>
              <a:rPr lang="hu-HU" b="1" dirty="0" err="1"/>
              <a:t>public</a:t>
            </a:r>
            <a:r>
              <a:rPr lang="hu-HU" dirty="0"/>
              <a:t> </a:t>
            </a:r>
            <a:r>
              <a:rPr lang="hu-HU" b="1" dirty="0" err="1"/>
              <a:t>class</a:t>
            </a:r>
            <a:r>
              <a:rPr lang="hu-HU" dirty="0"/>
              <a:t> </a:t>
            </a:r>
            <a:r>
              <a:rPr lang="hu-HU" dirty="0" err="1"/>
              <a:t>Point</a:t>
            </a:r>
            <a:r>
              <a:rPr lang="hu-HU" dirty="0"/>
              <a:t> {</a:t>
            </a:r>
          </a:p>
          <a:p>
            <a:pPr marL="0" indent="0">
              <a:buNone/>
            </a:pPr>
            <a:r>
              <a:rPr lang="hu-HU" b="1" dirty="0" err="1"/>
              <a:t>private</a:t>
            </a:r>
            <a:r>
              <a:rPr lang="hu-HU" dirty="0"/>
              <a:t> </a:t>
            </a:r>
            <a:r>
              <a:rPr lang="hu-HU" b="1" dirty="0"/>
              <a:t>int</a:t>
            </a:r>
            <a:r>
              <a:rPr lang="hu-HU" dirty="0"/>
              <a:t> x, y</a:t>
            </a:r>
            <a:r>
              <a:rPr lang="hu-HU" dirty="0" smtClean="0"/>
              <a:t>;</a:t>
            </a:r>
            <a:endParaRPr lang="hu-HU" dirty="0"/>
          </a:p>
          <a:p>
            <a:pPr marL="0" indent="0">
              <a:buNone/>
            </a:pPr>
            <a:r>
              <a:rPr lang="hu-HU" b="1" dirty="0" err="1"/>
              <a:t>public</a:t>
            </a:r>
            <a:r>
              <a:rPr lang="hu-HU" dirty="0"/>
              <a:t> </a:t>
            </a:r>
            <a:r>
              <a:rPr lang="hu-HU" dirty="0" err="1"/>
              <a:t>Point</a:t>
            </a:r>
            <a:r>
              <a:rPr lang="hu-HU" dirty="0"/>
              <a:t>(</a:t>
            </a:r>
            <a:r>
              <a:rPr lang="hu-HU" b="1" dirty="0"/>
              <a:t>int</a:t>
            </a:r>
            <a:r>
              <a:rPr lang="hu-HU" dirty="0"/>
              <a:t> x, </a:t>
            </a:r>
            <a:r>
              <a:rPr lang="hu-HU" b="1" dirty="0"/>
              <a:t>int</a:t>
            </a:r>
            <a:r>
              <a:rPr lang="hu-HU" dirty="0"/>
              <a:t> y) </a:t>
            </a:r>
            <a:r>
              <a:rPr lang="hu-HU" dirty="0" smtClean="0"/>
              <a:t>{</a:t>
            </a:r>
          </a:p>
          <a:p>
            <a:pPr marL="0" indent="0">
              <a:buNone/>
            </a:pPr>
            <a:r>
              <a:rPr lang="hu-HU" b="1" dirty="0" err="1" smtClean="0"/>
              <a:t>this</a:t>
            </a:r>
            <a:r>
              <a:rPr lang="hu-HU" dirty="0" err="1" smtClean="0"/>
              <a:t>.x</a:t>
            </a:r>
            <a:r>
              <a:rPr lang="hu-HU" dirty="0" smtClean="0"/>
              <a:t> </a:t>
            </a:r>
            <a:r>
              <a:rPr lang="hu-HU" dirty="0"/>
              <a:t>= </a:t>
            </a:r>
            <a:r>
              <a:rPr lang="hu-HU" dirty="0" err="1" smtClean="0"/>
              <a:t>x;</a:t>
            </a:r>
            <a:r>
              <a:rPr lang="hu-HU" b="1" dirty="0" err="1" smtClean="0"/>
              <a:t>this</a:t>
            </a:r>
            <a:r>
              <a:rPr lang="hu-HU" dirty="0" err="1" smtClean="0"/>
              <a:t>.y</a:t>
            </a:r>
            <a:r>
              <a:rPr lang="hu-HU" dirty="0" smtClean="0"/>
              <a:t> </a:t>
            </a:r>
            <a:r>
              <a:rPr lang="hu-HU" dirty="0"/>
              <a:t>= y</a:t>
            </a:r>
            <a:r>
              <a:rPr lang="hu-HU" dirty="0" smtClean="0"/>
              <a:t>;}</a:t>
            </a:r>
          </a:p>
          <a:p>
            <a:pPr marL="0" indent="0">
              <a:buNone/>
            </a:pPr>
            <a:r>
              <a:rPr lang="hu-HU" b="1" dirty="0" err="1"/>
              <a:t>public</a:t>
            </a:r>
            <a:r>
              <a:rPr lang="hu-HU" dirty="0"/>
              <a:t> </a:t>
            </a:r>
            <a:r>
              <a:rPr lang="hu-HU" b="1" dirty="0" err="1"/>
              <a:t>void</a:t>
            </a:r>
            <a:r>
              <a:rPr lang="hu-HU" dirty="0"/>
              <a:t> </a:t>
            </a:r>
            <a:r>
              <a:rPr lang="hu-HU" dirty="0" err="1"/>
              <a:t>setX</a:t>
            </a:r>
            <a:r>
              <a:rPr lang="hu-HU" dirty="0"/>
              <a:t>(</a:t>
            </a:r>
            <a:r>
              <a:rPr lang="hu-HU" b="1" dirty="0"/>
              <a:t>int</a:t>
            </a:r>
            <a:r>
              <a:rPr lang="hu-HU" dirty="0"/>
              <a:t> x) </a:t>
            </a:r>
            <a:endParaRPr lang="hu-HU" dirty="0" smtClean="0"/>
          </a:p>
          <a:p>
            <a:pPr marL="0" indent="0">
              <a:buNone/>
            </a:pPr>
            <a:r>
              <a:rPr lang="hu-HU" dirty="0"/>
              <a:t> </a:t>
            </a:r>
            <a:r>
              <a:rPr lang="hu-HU" dirty="0" smtClean="0"/>
              <a:t> {</a:t>
            </a:r>
            <a:r>
              <a:rPr lang="hu-HU" b="1" dirty="0" err="1" smtClean="0"/>
              <a:t>this</a:t>
            </a:r>
            <a:r>
              <a:rPr lang="hu-HU" dirty="0" err="1" smtClean="0"/>
              <a:t>.x</a:t>
            </a:r>
            <a:r>
              <a:rPr lang="hu-HU" dirty="0" smtClean="0"/>
              <a:t> </a:t>
            </a:r>
            <a:r>
              <a:rPr lang="hu-HU" dirty="0"/>
              <a:t>= x</a:t>
            </a:r>
            <a:r>
              <a:rPr lang="hu-HU" dirty="0" smtClean="0"/>
              <a:t>; }</a:t>
            </a:r>
            <a:endParaRPr lang="hu-HU" dirty="0"/>
          </a:p>
          <a:p>
            <a:pPr marL="0" indent="0">
              <a:buNone/>
            </a:pPr>
            <a:endParaRPr lang="hu-HU" dirty="0"/>
          </a:p>
          <a:p>
            <a:pPr marL="0" indent="0">
              <a:buNone/>
            </a:pPr>
            <a:r>
              <a:rPr lang="hu-HU" b="1" dirty="0" err="1" smtClean="0"/>
              <a:t>public</a:t>
            </a:r>
            <a:r>
              <a:rPr lang="hu-HU" dirty="0" smtClean="0"/>
              <a:t> </a:t>
            </a:r>
            <a:r>
              <a:rPr lang="hu-HU" dirty="0" err="1"/>
              <a:t>String</a:t>
            </a:r>
            <a:r>
              <a:rPr lang="hu-HU" dirty="0"/>
              <a:t> </a:t>
            </a:r>
            <a:r>
              <a:rPr lang="hu-HU" dirty="0" err="1"/>
              <a:t>toString</a:t>
            </a:r>
            <a:r>
              <a:rPr lang="hu-HU" dirty="0"/>
              <a:t>() {</a:t>
            </a:r>
          </a:p>
          <a:p>
            <a:pPr marL="0" indent="0">
              <a:buNone/>
            </a:pPr>
            <a:r>
              <a:rPr lang="hu-HU" dirty="0" smtClean="0"/>
              <a:t>…}}</a:t>
            </a:r>
          </a:p>
          <a:p>
            <a:pPr marL="0" indent="0">
              <a:buNone/>
            </a:pPr>
            <a:endParaRPr lang="hu-HU" dirty="0" smtClean="0"/>
          </a:p>
          <a:p>
            <a:pPr marL="0" indent="0">
              <a:buNone/>
            </a:pPr>
            <a:r>
              <a:rPr lang="hu-HU" dirty="0" smtClean="0"/>
              <a:t>Eredmény</a:t>
            </a:r>
            <a:r>
              <a:rPr lang="hu-HU" dirty="0" smtClean="0"/>
              <a:t>:</a:t>
            </a:r>
            <a:endParaRPr lang="hu-HU" dirty="0"/>
          </a:p>
          <a:p>
            <a:r>
              <a:rPr lang="fr-FR" dirty="0"/>
              <a:t>Point [x=0, y=0]</a:t>
            </a:r>
          </a:p>
          <a:p>
            <a:r>
              <a:rPr lang="fr-FR" dirty="0"/>
              <a:t>Point [x=30, y=0]</a:t>
            </a:r>
          </a:p>
          <a:p>
            <a:r>
              <a:rPr lang="fr-FR" dirty="0"/>
              <a:t>Point [x=30, y=0]</a:t>
            </a:r>
          </a:p>
          <a:p>
            <a:r>
              <a:rPr lang="fr-FR" dirty="0"/>
              <a:t>Point [x=30, y=0]</a:t>
            </a:r>
          </a:p>
          <a:p>
            <a:pPr marL="0" indent="0">
              <a:buNone/>
            </a:pPr>
            <a:endParaRPr lang="hu-HU" dirty="0"/>
          </a:p>
          <a:p>
            <a:pPr marL="0" indent="0">
              <a:buNone/>
            </a:pPr>
            <a:endParaRPr lang="hu-HU" dirty="0"/>
          </a:p>
          <a:p>
            <a:endParaRPr lang="hu-HU" dirty="0"/>
          </a:p>
        </p:txBody>
      </p:sp>
      <p:sp>
        <p:nvSpPr>
          <p:cNvPr id="4" name="Szövegdoboz 3"/>
          <p:cNvSpPr txBox="1"/>
          <p:nvPr/>
        </p:nvSpPr>
        <p:spPr>
          <a:xfrm>
            <a:off x="4311098" y="1257804"/>
            <a:ext cx="4204252" cy="4801314"/>
          </a:xfrm>
          <a:prstGeom prst="rect">
            <a:avLst/>
          </a:prstGeom>
          <a:noFill/>
        </p:spPr>
        <p:txBody>
          <a:bodyPr wrap="square" rtlCol="0">
            <a:spAutoFit/>
          </a:bodyPr>
          <a:lstStyle/>
          <a:p>
            <a:r>
              <a:rPr lang="hu-HU" b="1" dirty="0" err="1"/>
              <a:t>public</a:t>
            </a:r>
            <a:r>
              <a:rPr lang="hu-HU" dirty="0"/>
              <a:t> </a:t>
            </a:r>
            <a:r>
              <a:rPr lang="hu-HU" b="1" dirty="0" err="1"/>
              <a:t>class</a:t>
            </a:r>
            <a:r>
              <a:rPr lang="hu-HU" dirty="0"/>
              <a:t> </a:t>
            </a:r>
            <a:r>
              <a:rPr lang="hu-HU" dirty="0" err="1"/>
              <a:t>Runner</a:t>
            </a:r>
            <a:r>
              <a:rPr lang="hu-HU" dirty="0"/>
              <a:t> {</a:t>
            </a:r>
          </a:p>
          <a:p>
            <a:r>
              <a:rPr lang="hu-HU" b="1" dirty="0" err="1"/>
              <a:t>public</a:t>
            </a:r>
            <a:r>
              <a:rPr lang="hu-HU" dirty="0"/>
              <a:t> </a:t>
            </a:r>
            <a:r>
              <a:rPr lang="hu-HU" b="1" dirty="0" err="1"/>
              <a:t>static</a:t>
            </a:r>
            <a:r>
              <a:rPr lang="hu-HU" dirty="0"/>
              <a:t> </a:t>
            </a:r>
            <a:r>
              <a:rPr lang="hu-HU" dirty="0" err="1"/>
              <a:t>Point</a:t>
            </a:r>
            <a:r>
              <a:rPr lang="hu-HU" dirty="0"/>
              <a:t> </a:t>
            </a:r>
            <a:r>
              <a:rPr lang="hu-HU" dirty="0" err="1"/>
              <a:t>proba</a:t>
            </a:r>
            <a:r>
              <a:rPr lang="hu-HU" dirty="0"/>
              <a:t>(</a:t>
            </a:r>
            <a:r>
              <a:rPr lang="hu-HU" dirty="0" err="1"/>
              <a:t>Point</a:t>
            </a:r>
            <a:r>
              <a:rPr lang="hu-HU" dirty="0"/>
              <a:t> p2)</a:t>
            </a:r>
          </a:p>
          <a:p>
            <a:r>
              <a:rPr lang="hu-HU" dirty="0"/>
              <a:t>{</a:t>
            </a:r>
          </a:p>
          <a:p>
            <a:r>
              <a:rPr lang="hu-HU" dirty="0" err="1"/>
              <a:t>System.</a:t>
            </a:r>
            <a:r>
              <a:rPr lang="hu-HU" b="1" i="1" dirty="0" err="1"/>
              <a:t>out</a:t>
            </a:r>
            <a:r>
              <a:rPr lang="hu-HU" dirty="0" err="1"/>
              <a:t>.println</a:t>
            </a:r>
            <a:r>
              <a:rPr lang="hu-HU" dirty="0"/>
              <a:t>(p2);</a:t>
            </a:r>
          </a:p>
          <a:p>
            <a:r>
              <a:rPr lang="hu-HU" dirty="0"/>
              <a:t>p2.setX(30);</a:t>
            </a:r>
          </a:p>
          <a:p>
            <a:r>
              <a:rPr lang="hu-HU" dirty="0" err="1" smtClean="0"/>
              <a:t>System.</a:t>
            </a:r>
            <a:r>
              <a:rPr lang="hu-HU" b="1" i="1" dirty="0" err="1" smtClean="0"/>
              <a:t>out</a:t>
            </a:r>
            <a:r>
              <a:rPr lang="hu-HU" dirty="0" err="1" smtClean="0"/>
              <a:t>.println</a:t>
            </a:r>
            <a:r>
              <a:rPr lang="hu-HU" dirty="0" smtClean="0"/>
              <a:t>(p2</a:t>
            </a:r>
            <a:r>
              <a:rPr lang="hu-HU" dirty="0"/>
              <a:t>);</a:t>
            </a:r>
          </a:p>
          <a:p>
            <a:r>
              <a:rPr lang="hu-HU" b="1" dirty="0" err="1"/>
              <a:t>return</a:t>
            </a:r>
            <a:r>
              <a:rPr lang="hu-HU" dirty="0"/>
              <a:t> p2;</a:t>
            </a:r>
          </a:p>
          <a:p>
            <a:r>
              <a:rPr lang="hu-HU" dirty="0"/>
              <a:t>}</a:t>
            </a:r>
          </a:p>
          <a:p>
            <a:endParaRPr lang="hu-HU" b="1" dirty="0" smtClean="0"/>
          </a:p>
          <a:p>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r>
              <a:rPr lang="hu-HU" dirty="0" err="1"/>
              <a:t>Point</a:t>
            </a:r>
            <a:r>
              <a:rPr lang="hu-HU" dirty="0"/>
              <a:t> p=</a:t>
            </a:r>
            <a:r>
              <a:rPr lang="hu-HU" b="1" dirty="0" err="1"/>
              <a:t>new</a:t>
            </a:r>
            <a:r>
              <a:rPr lang="hu-HU" dirty="0"/>
              <a:t> </a:t>
            </a:r>
            <a:r>
              <a:rPr lang="hu-HU" dirty="0" err="1"/>
              <a:t>Point</a:t>
            </a:r>
            <a:r>
              <a:rPr lang="hu-HU" dirty="0"/>
              <a:t>(0, 0);</a:t>
            </a:r>
          </a:p>
          <a:p>
            <a:r>
              <a:rPr lang="hu-HU" dirty="0" err="1"/>
              <a:t>System.</a:t>
            </a:r>
            <a:r>
              <a:rPr lang="hu-HU" b="1" i="1" dirty="0" err="1"/>
              <a:t>out</a:t>
            </a:r>
            <a:r>
              <a:rPr lang="hu-HU" dirty="0" err="1"/>
              <a:t>.println</a:t>
            </a:r>
            <a:r>
              <a:rPr lang="hu-HU" dirty="0"/>
              <a:t>(</a:t>
            </a:r>
            <a:r>
              <a:rPr lang="hu-HU" i="1" dirty="0" err="1"/>
              <a:t>proba</a:t>
            </a:r>
            <a:r>
              <a:rPr lang="hu-HU" dirty="0"/>
              <a:t>(p)); </a:t>
            </a:r>
          </a:p>
          <a:p>
            <a:r>
              <a:rPr lang="hu-HU" dirty="0" err="1"/>
              <a:t>System.</a:t>
            </a:r>
            <a:r>
              <a:rPr lang="hu-HU" b="1" i="1" dirty="0" err="1"/>
              <a:t>out</a:t>
            </a:r>
            <a:r>
              <a:rPr lang="hu-HU" dirty="0" err="1"/>
              <a:t>.println</a:t>
            </a:r>
            <a:r>
              <a:rPr lang="hu-HU" dirty="0"/>
              <a:t>(p);</a:t>
            </a:r>
          </a:p>
          <a:p>
            <a:r>
              <a:rPr lang="hu-HU" dirty="0"/>
              <a:t>}</a:t>
            </a:r>
          </a:p>
          <a:p>
            <a:r>
              <a:rPr lang="hu-HU" dirty="0"/>
              <a:t>}</a:t>
            </a:r>
          </a:p>
          <a:p>
            <a:r>
              <a:rPr lang="hu-HU" dirty="0" smtClean="0"/>
              <a:t/>
            </a:r>
            <a:br>
              <a:rPr lang="hu-HU" dirty="0" smtClean="0"/>
            </a:br>
            <a:endParaRPr lang="hu-HU" dirty="0"/>
          </a:p>
        </p:txBody>
      </p:sp>
    </p:spTree>
    <p:extLst>
      <p:ext uri="{BB962C8B-B14F-4D97-AF65-F5344CB8AC3E}">
        <p14:creationId xmlns:p14="http://schemas.microsoft.com/office/powerpoint/2010/main" val="407900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smtClean="0"/>
              <a:t>Paraméterátadás módja</a:t>
            </a:r>
            <a:endParaRPr lang="hu-HU" dirty="0"/>
          </a:p>
        </p:txBody>
      </p:sp>
      <p:sp>
        <p:nvSpPr>
          <p:cNvPr id="3" name="Tartalom helye 2"/>
          <p:cNvSpPr>
            <a:spLocks noGrp="1"/>
          </p:cNvSpPr>
          <p:nvPr>
            <p:ph idx="1"/>
          </p:nvPr>
        </p:nvSpPr>
        <p:spPr>
          <a:xfrm>
            <a:off x="628650" y="1198880"/>
            <a:ext cx="7886700" cy="4978083"/>
          </a:xfrm>
        </p:spPr>
        <p:txBody>
          <a:bodyPr>
            <a:normAutofit fontScale="85000" lnSpcReduction="20000"/>
          </a:bodyPr>
          <a:lstStyle/>
          <a:p>
            <a:r>
              <a:rPr lang="hu-HU" dirty="0"/>
              <a:t>Az érték szerinti paraméterátadás esetén a </a:t>
            </a:r>
            <a:r>
              <a:rPr lang="hu-HU" b="1" dirty="0"/>
              <a:t>formális paramétereknek van címkomponensük</a:t>
            </a:r>
            <a:r>
              <a:rPr lang="hu-HU" dirty="0"/>
              <a:t> a hívott alprogram területén. Az aktuális paraméternek rendelkeznie kell értékkomponenssel a hívó oldalon. Ez az érték </a:t>
            </a:r>
            <a:r>
              <a:rPr lang="hu-HU" dirty="0" err="1"/>
              <a:t>meghatározódik</a:t>
            </a:r>
            <a:r>
              <a:rPr lang="hu-HU" dirty="0"/>
              <a:t> a </a:t>
            </a:r>
            <a:r>
              <a:rPr lang="hu-HU" dirty="0" err="1"/>
              <a:t>paraméterkiértékelés</a:t>
            </a:r>
            <a:r>
              <a:rPr lang="hu-HU" dirty="0"/>
              <a:t> folyamán, majd átkerül a hívott alprogram területén lefoglalt címkomponensre. </a:t>
            </a:r>
            <a:r>
              <a:rPr lang="hu-HU" b="1" dirty="0"/>
              <a:t>A formális paraméter kap egy kezdőértéket, és az alprogram ezzel az értékkel dolgozik a saját területén.</a:t>
            </a:r>
            <a:r>
              <a:rPr lang="hu-HU" dirty="0"/>
              <a:t> Az információáramlás egyirányú, a hívótól a hívott felé irányul. A hívott alprogram semmit sem tud a hívóról, a saját területén dolgozik. Mindig van egy értékmásolás, és ez az érték tetszőleges bonyolultságú lehet. Ha egy egész adatcsoportot kell átmásolni, az hosszadalmas. Lényeges, hogy a két programegység egymástól függetlenül működik, és egymás működését az érték meghatározáson túl nem befolyásolják</a:t>
            </a:r>
            <a:r>
              <a:rPr lang="hu-HU" dirty="0" smtClean="0"/>
              <a:t>. (Juhász I. </a:t>
            </a:r>
            <a:r>
              <a:rPr lang="hu-HU" dirty="0" err="1" smtClean="0"/>
              <a:t>Prog</a:t>
            </a:r>
            <a:r>
              <a:rPr lang="hu-HU" dirty="0" smtClean="0"/>
              <a:t> 1 jegyzet)</a:t>
            </a:r>
            <a:endParaRPr lang="hu-HU" dirty="0"/>
          </a:p>
        </p:txBody>
      </p:sp>
    </p:spTree>
    <p:extLst>
      <p:ext uri="{BB962C8B-B14F-4D97-AF65-F5344CB8AC3E}">
        <p14:creationId xmlns:p14="http://schemas.microsoft.com/office/powerpoint/2010/main" val="38907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a:t>Arbitrary</a:t>
            </a:r>
            <a:r>
              <a:rPr lang="hu-HU" dirty="0"/>
              <a:t> </a:t>
            </a:r>
            <a:r>
              <a:rPr lang="hu-HU" dirty="0" err="1"/>
              <a:t>Number</a:t>
            </a:r>
            <a:r>
              <a:rPr lang="hu-HU" dirty="0"/>
              <a:t> of </a:t>
            </a:r>
            <a:r>
              <a:rPr lang="hu-HU" dirty="0" err="1" smtClean="0"/>
              <a:t>Arguments</a:t>
            </a:r>
            <a:endParaRPr lang="hu-HU" dirty="0"/>
          </a:p>
        </p:txBody>
      </p:sp>
      <p:sp>
        <p:nvSpPr>
          <p:cNvPr id="3" name="Tartalom helye 2"/>
          <p:cNvSpPr>
            <a:spLocks noGrp="1"/>
          </p:cNvSpPr>
          <p:nvPr>
            <p:ph idx="1"/>
          </p:nvPr>
        </p:nvSpPr>
        <p:spPr>
          <a:xfrm>
            <a:off x="628650" y="1198880"/>
            <a:ext cx="7886700" cy="4978083"/>
          </a:xfrm>
        </p:spPr>
        <p:txBody>
          <a:bodyPr>
            <a:normAutofit fontScale="70000" lnSpcReduction="20000"/>
          </a:bodyPr>
          <a:lstStyle/>
          <a:p>
            <a:r>
              <a:rPr lang="en-US" dirty="0"/>
              <a:t>You can use a construct called </a:t>
            </a:r>
            <a:r>
              <a:rPr lang="en-US" i="1" dirty="0" err="1"/>
              <a:t>varargs</a:t>
            </a:r>
            <a:r>
              <a:rPr lang="en-US" dirty="0"/>
              <a:t> to pass an arbitrary number of values to a method. You use </a:t>
            </a:r>
            <a:r>
              <a:rPr lang="en-US" dirty="0" err="1"/>
              <a:t>varargs</a:t>
            </a:r>
            <a:r>
              <a:rPr lang="en-US" dirty="0"/>
              <a:t> when you don't know how many of a particular type of argument will be passed to the method</a:t>
            </a:r>
            <a:r>
              <a:rPr lang="en-US" dirty="0" smtClean="0"/>
              <a:t>.</a:t>
            </a:r>
            <a:endParaRPr lang="hu-HU" dirty="0" smtClean="0"/>
          </a:p>
          <a:p>
            <a:pPr marL="0" indent="0">
              <a:buNone/>
            </a:pPr>
            <a:r>
              <a:rPr lang="hu-HU" b="1" dirty="0" err="1"/>
              <a:t>public</a:t>
            </a:r>
            <a:r>
              <a:rPr lang="hu-HU" dirty="0"/>
              <a:t> </a:t>
            </a:r>
            <a:r>
              <a:rPr lang="hu-HU" b="1" dirty="0" err="1"/>
              <a:t>class</a:t>
            </a:r>
            <a:r>
              <a:rPr lang="hu-HU" dirty="0"/>
              <a:t> </a:t>
            </a:r>
            <a:r>
              <a:rPr lang="hu-HU" dirty="0" err="1"/>
              <a:t>Runner</a:t>
            </a:r>
            <a:r>
              <a:rPr lang="hu-HU" dirty="0"/>
              <a:t> </a:t>
            </a:r>
            <a:r>
              <a:rPr lang="hu-HU" dirty="0" smtClean="0"/>
              <a:t>{</a:t>
            </a:r>
            <a:endParaRPr lang="hu-HU" dirty="0"/>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a:t>
            </a:r>
            <a:r>
              <a:rPr lang="hu-HU" dirty="0" err="1"/>
              <a:t>proba</a:t>
            </a:r>
            <a:r>
              <a:rPr lang="hu-HU" dirty="0"/>
              <a:t>(</a:t>
            </a:r>
            <a:r>
              <a:rPr lang="hu-HU" b="1" dirty="0"/>
              <a:t>int</a:t>
            </a:r>
            <a:r>
              <a:rPr lang="hu-HU" dirty="0"/>
              <a:t>... </a:t>
            </a:r>
            <a:r>
              <a:rPr lang="hu-HU" dirty="0" err="1"/>
              <a:t>szamok</a:t>
            </a:r>
            <a:r>
              <a:rPr lang="hu-HU" dirty="0" smtClean="0"/>
              <a:t>) {</a:t>
            </a:r>
            <a:endParaRPr lang="hu-HU" dirty="0"/>
          </a:p>
          <a:p>
            <a:pPr marL="0" indent="0">
              <a:buNone/>
            </a:pPr>
            <a:r>
              <a:rPr lang="hu-HU" b="1" dirty="0" smtClean="0"/>
              <a:t>    </a:t>
            </a:r>
            <a:r>
              <a:rPr lang="hu-HU" b="1" dirty="0" err="1" smtClean="0"/>
              <a:t>for</a:t>
            </a:r>
            <a:r>
              <a:rPr lang="hu-HU" dirty="0" smtClean="0"/>
              <a:t> </a:t>
            </a:r>
            <a:r>
              <a:rPr lang="hu-HU" dirty="0"/>
              <a:t>(</a:t>
            </a:r>
            <a:r>
              <a:rPr lang="hu-HU" b="1" dirty="0"/>
              <a:t>int</a:t>
            </a:r>
            <a:r>
              <a:rPr lang="hu-HU" dirty="0"/>
              <a:t> i = 0; i &lt; </a:t>
            </a:r>
            <a:r>
              <a:rPr lang="hu-HU" dirty="0" err="1"/>
              <a:t>szamok.length</a:t>
            </a:r>
            <a:r>
              <a:rPr lang="hu-HU" dirty="0"/>
              <a:t>; i++) {</a:t>
            </a:r>
          </a:p>
          <a:p>
            <a:pPr marL="0" indent="0">
              <a:buNone/>
            </a:pPr>
            <a:r>
              <a:rPr lang="hu-HU" dirty="0" smtClean="0"/>
              <a:t>      </a:t>
            </a:r>
            <a:r>
              <a:rPr lang="hu-HU" dirty="0" err="1" smtClean="0"/>
              <a:t>System.</a:t>
            </a:r>
            <a:r>
              <a:rPr lang="hu-HU" b="1" i="1" dirty="0" err="1" smtClean="0"/>
              <a:t>out</a:t>
            </a:r>
            <a:r>
              <a:rPr lang="hu-HU" dirty="0" err="1" smtClean="0"/>
              <a:t>.print</a:t>
            </a:r>
            <a:r>
              <a:rPr lang="hu-HU" dirty="0" smtClean="0"/>
              <a:t>(</a:t>
            </a:r>
            <a:r>
              <a:rPr lang="hu-HU" dirty="0" err="1" smtClean="0"/>
              <a:t>szamok</a:t>
            </a:r>
            <a:r>
              <a:rPr lang="hu-HU" dirty="0" smtClean="0"/>
              <a:t>[i</a:t>
            </a:r>
            <a:r>
              <a:rPr lang="hu-HU" dirty="0"/>
              <a:t>]+"; </a:t>
            </a:r>
            <a:r>
              <a:rPr lang="hu-HU" dirty="0" smtClean="0"/>
              <a:t>");}</a:t>
            </a:r>
            <a:endParaRPr lang="hu-HU" dirty="0"/>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p>
          <a:p>
            <a:pPr marL="0" indent="0">
              <a:buNone/>
            </a:pPr>
            <a:endParaRPr lang="hu-HU" dirty="0"/>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i="1" dirty="0" smtClean="0"/>
              <a:t>     </a:t>
            </a:r>
            <a:r>
              <a:rPr lang="hu-HU" i="1" dirty="0" err="1" smtClean="0"/>
              <a:t>proba</a:t>
            </a:r>
            <a:r>
              <a:rPr lang="hu-HU" dirty="0" smtClean="0"/>
              <a:t>(2,3,4,5</a:t>
            </a:r>
            <a:r>
              <a:rPr lang="hu-HU" dirty="0"/>
              <a:t>);</a:t>
            </a:r>
          </a:p>
          <a:p>
            <a:pPr marL="0" indent="0">
              <a:buNone/>
            </a:pPr>
            <a:r>
              <a:rPr lang="hu-HU" b="1" dirty="0" smtClean="0"/>
              <a:t>     int</a:t>
            </a:r>
            <a:r>
              <a:rPr lang="hu-HU" dirty="0"/>
              <a:t>[] </a:t>
            </a:r>
            <a:r>
              <a:rPr lang="hu-HU" dirty="0" err="1"/>
              <a:t>tomb</a:t>
            </a:r>
            <a:r>
              <a:rPr lang="hu-HU" dirty="0"/>
              <a:t>=</a:t>
            </a:r>
            <a:r>
              <a:rPr lang="hu-HU" b="1" dirty="0" err="1"/>
              <a:t>new</a:t>
            </a:r>
            <a:r>
              <a:rPr lang="hu-HU" dirty="0"/>
              <a:t> </a:t>
            </a:r>
            <a:r>
              <a:rPr lang="hu-HU" b="1" dirty="0"/>
              <a:t>int</a:t>
            </a:r>
            <a:r>
              <a:rPr lang="hu-HU" dirty="0"/>
              <a:t>[] {1,2,3,5,6,7,8,4,9,0};</a:t>
            </a:r>
          </a:p>
          <a:p>
            <a:pPr marL="0" indent="0">
              <a:buNone/>
            </a:pPr>
            <a:r>
              <a:rPr lang="hu-HU" i="1" dirty="0" smtClean="0"/>
              <a:t>     </a:t>
            </a:r>
            <a:r>
              <a:rPr lang="hu-HU" i="1" dirty="0" err="1" smtClean="0"/>
              <a:t>proba</a:t>
            </a:r>
            <a:r>
              <a:rPr lang="hu-HU" dirty="0" smtClean="0"/>
              <a:t>(</a:t>
            </a:r>
            <a:r>
              <a:rPr lang="hu-HU" dirty="0" err="1" smtClean="0"/>
              <a:t>tomb</a:t>
            </a:r>
            <a:r>
              <a:rPr lang="hu-HU" dirty="0"/>
              <a:t>);</a:t>
            </a:r>
          </a:p>
          <a:p>
            <a:pPr marL="0" indent="0">
              <a:buNone/>
            </a:pPr>
            <a:r>
              <a:rPr lang="hu-HU" dirty="0" smtClean="0"/>
              <a:t>   }</a:t>
            </a:r>
            <a:endParaRPr lang="hu-HU" dirty="0"/>
          </a:p>
          <a:p>
            <a:pPr marL="0" indent="0">
              <a:buNone/>
            </a:pPr>
            <a:r>
              <a:rPr lang="hu-HU" dirty="0" smtClean="0"/>
              <a:t>}</a:t>
            </a:r>
            <a:endParaRPr lang="hu-HU" dirty="0"/>
          </a:p>
        </p:txBody>
      </p:sp>
    </p:spTree>
    <p:extLst>
      <p:ext uri="{BB962C8B-B14F-4D97-AF65-F5344CB8AC3E}">
        <p14:creationId xmlns:p14="http://schemas.microsoft.com/office/powerpoint/2010/main" val="390783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smtClean="0"/>
              <a:t>Return</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A method returns to the code that invoked it when it</a:t>
            </a:r>
          </a:p>
          <a:p>
            <a:pPr lvl="1"/>
            <a:r>
              <a:rPr lang="en-US" b="1" dirty="0" smtClean="0"/>
              <a:t>completes</a:t>
            </a:r>
            <a:r>
              <a:rPr lang="en-US" dirty="0" smtClean="0"/>
              <a:t> all the statements in the method,</a:t>
            </a:r>
          </a:p>
          <a:p>
            <a:pPr lvl="1"/>
            <a:r>
              <a:rPr lang="en-US" dirty="0" smtClean="0"/>
              <a:t>reaches a </a:t>
            </a:r>
            <a:r>
              <a:rPr lang="en-US" b="1" dirty="0" smtClean="0"/>
              <a:t>return</a:t>
            </a:r>
            <a:r>
              <a:rPr lang="en-US" dirty="0" smtClean="0"/>
              <a:t> statement, or</a:t>
            </a:r>
          </a:p>
          <a:p>
            <a:pPr lvl="1"/>
            <a:r>
              <a:rPr lang="en-US" dirty="0" smtClean="0"/>
              <a:t>throws </a:t>
            </a:r>
            <a:r>
              <a:rPr lang="en-US" dirty="0"/>
              <a:t>an </a:t>
            </a:r>
            <a:r>
              <a:rPr lang="en-US" b="1" dirty="0"/>
              <a:t>exception</a:t>
            </a:r>
            <a:r>
              <a:rPr lang="en-US" dirty="0"/>
              <a:t> (covered later),</a:t>
            </a:r>
          </a:p>
          <a:p>
            <a:r>
              <a:rPr lang="en-US" dirty="0"/>
              <a:t>whichever occurs first.</a:t>
            </a:r>
          </a:p>
        </p:txBody>
      </p:sp>
    </p:spTree>
    <p:extLst>
      <p:ext uri="{BB962C8B-B14F-4D97-AF65-F5344CB8AC3E}">
        <p14:creationId xmlns:p14="http://schemas.microsoft.com/office/powerpoint/2010/main" val="421192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28650" y="365127"/>
            <a:ext cx="7886700" cy="833753"/>
          </a:xfrm>
        </p:spPr>
        <p:txBody>
          <a:bodyPr>
            <a:normAutofit/>
          </a:bodyPr>
          <a:lstStyle/>
          <a:p>
            <a:r>
              <a:rPr lang="hu-HU" dirty="0" err="1" smtClean="0"/>
              <a:t>Return</a:t>
            </a:r>
            <a:endParaRPr lang="hu-HU" dirty="0"/>
          </a:p>
        </p:txBody>
      </p:sp>
      <p:sp>
        <p:nvSpPr>
          <p:cNvPr id="3" name="Tartalom helye 2"/>
          <p:cNvSpPr>
            <a:spLocks noGrp="1"/>
          </p:cNvSpPr>
          <p:nvPr>
            <p:ph idx="1"/>
          </p:nvPr>
        </p:nvSpPr>
        <p:spPr>
          <a:xfrm>
            <a:off x="628650" y="1198880"/>
            <a:ext cx="7886700" cy="4978083"/>
          </a:xfrm>
        </p:spPr>
        <p:txBody>
          <a:bodyPr>
            <a:normAutofit/>
          </a:bodyPr>
          <a:lstStyle/>
          <a:p>
            <a:r>
              <a:rPr lang="en-US" dirty="0"/>
              <a:t>You declare a </a:t>
            </a:r>
            <a:r>
              <a:rPr lang="en-US" b="1" dirty="0"/>
              <a:t>method's return type </a:t>
            </a:r>
            <a:r>
              <a:rPr lang="en-US" dirty="0"/>
              <a:t>in its method declaration. Within the body of the method, you use the return statement to </a:t>
            </a:r>
            <a:r>
              <a:rPr lang="en-US" b="1" dirty="0"/>
              <a:t>return the value</a:t>
            </a:r>
            <a:r>
              <a:rPr lang="en-US" dirty="0" smtClean="0"/>
              <a:t>.</a:t>
            </a:r>
            <a:r>
              <a:rPr lang="hu-HU" dirty="0" smtClean="0"/>
              <a:t> </a:t>
            </a:r>
            <a:r>
              <a:rPr lang="en-US" dirty="0"/>
              <a:t>Any method that is not declared void </a:t>
            </a:r>
            <a:r>
              <a:rPr lang="en-US" b="1" dirty="0"/>
              <a:t>must contain a return</a:t>
            </a:r>
            <a:r>
              <a:rPr lang="en-US" dirty="0"/>
              <a:t> statement with a corresponding return </a:t>
            </a:r>
            <a:r>
              <a:rPr lang="en-US" dirty="0" smtClean="0"/>
              <a:t>value</a:t>
            </a:r>
            <a:r>
              <a:rPr lang="hu-HU" dirty="0" smtClean="0"/>
              <a:t>.</a:t>
            </a:r>
          </a:p>
          <a:p>
            <a:r>
              <a:rPr lang="en-US" dirty="0"/>
              <a:t>Any </a:t>
            </a:r>
            <a:r>
              <a:rPr lang="en-US" b="1" dirty="0"/>
              <a:t>method</a:t>
            </a:r>
            <a:r>
              <a:rPr lang="en-US" dirty="0"/>
              <a:t> declared </a:t>
            </a:r>
            <a:r>
              <a:rPr lang="en-US" b="1" dirty="0"/>
              <a:t>void</a:t>
            </a:r>
            <a:r>
              <a:rPr lang="en-US" dirty="0"/>
              <a:t> doesn't return a value. It does not need to contain a return statement, but it may do so. In such a case, a return statement can be used to branch out of a control flow block and </a:t>
            </a:r>
            <a:r>
              <a:rPr lang="en-US" b="1" dirty="0"/>
              <a:t>exit the </a:t>
            </a:r>
            <a:r>
              <a:rPr lang="en-US" b="1" dirty="0" smtClean="0"/>
              <a:t>method</a:t>
            </a:r>
            <a:r>
              <a:rPr lang="hu-HU" dirty="0"/>
              <a:t>.</a:t>
            </a:r>
            <a:endParaRPr lang="en-US" dirty="0"/>
          </a:p>
          <a:p>
            <a:endParaRPr lang="hu-HU" dirty="0" smtClean="0"/>
          </a:p>
          <a:p>
            <a:endParaRPr lang="en-US" dirty="0"/>
          </a:p>
        </p:txBody>
      </p:sp>
    </p:spTree>
    <p:extLst>
      <p:ext uri="{BB962C8B-B14F-4D97-AF65-F5344CB8AC3E}">
        <p14:creationId xmlns:p14="http://schemas.microsoft.com/office/powerpoint/2010/main" val="4141805069"/>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1029</TotalTime>
  <Words>1472</Words>
  <Application>Microsoft Office PowerPoint</Application>
  <PresentationFormat>Diavetítés a képernyőre (4:3 oldalarány)</PresentationFormat>
  <Paragraphs>141</Paragraphs>
  <Slides>14</Slides>
  <Notes>14</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14</vt:i4>
      </vt:variant>
    </vt:vector>
  </HeadingPairs>
  <TitlesOfParts>
    <vt:vector size="19" baseType="lpstr">
      <vt:lpstr>Arial</vt:lpstr>
      <vt:lpstr>Calibri</vt:lpstr>
      <vt:lpstr>Calibri Light</vt:lpstr>
      <vt:lpstr>Wingdings</vt:lpstr>
      <vt:lpstr>Office-téma</vt:lpstr>
      <vt:lpstr>Konstruktor</vt:lpstr>
      <vt:lpstr>Metódushívás</vt:lpstr>
      <vt:lpstr>Paraméterátadás módja</vt:lpstr>
      <vt:lpstr>Paraméterátadás módja</vt:lpstr>
      <vt:lpstr>Paraméterátadás módja</vt:lpstr>
      <vt:lpstr>Paraméterátadás módja</vt:lpstr>
      <vt:lpstr>Arbitrary Number of Arguments</vt:lpstr>
      <vt:lpstr>Return</vt:lpstr>
      <vt:lpstr>Return</vt:lpstr>
      <vt:lpstr>Inicializáló mezők és blokk</vt:lpstr>
      <vt:lpstr>Inicializáló mezők és blokk</vt:lpstr>
      <vt:lpstr>Enum Types</vt:lpstr>
      <vt:lpstr>Enum Types</vt:lpstr>
      <vt:lpstr>Formázott kiírás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115</cp:revision>
  <dcterms:created xsi:type="dcterms:W3CDTF">2023-04-29T10:45:22Z</dcterms:created>
  <dcterms:modified xsi:type="dcterms:W3CDTF">2023-10-06T13:45:05Z</dcterms:modified>
</cp:coreProperties>
</file>