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4"/>
  </p:notesMasterIdLst>
  <p:sldIdLst>
    <p:sldId id="275" r:id="rId2"/>
    <p:sldId id="276" r:id="rId3"/>
    <p:sldId id="277" r:id="rId4"/>
    <p:sldId id="278" r:id="rId5"/>
    <p:sldId id="280" r:id="rId6"/>
    <p:sldId id="300" r:id="rId7"/>
    <p:sldId id="301" r:id="rId8"/>
    <p:sldId id="281" r:id="rId9"/>
    <p:sldId id="282" r:id="rId10"/>
    <p:sldId id="283" r:id="rId11"/>
    <p:sldId id="284" r:id="rId12"/>
    <p:sldId id="293" r:id="rId13"/>
    <p:sldId id="294" r:id="rId14"/>
    <p:sldId id="295" r:id="rId15"/>
    <p:sldId id="296" r:id="rId16"/>
    <p:sldId id="297" r:id="rId17"/>
    <p:sldId id="305" r:id="rId18"/>
    <p:sldId id="303" r:id="rId19"/>
    <p:sldId id="304" r:id="rId20"/>
    <p:sldId id="291" r:id="rId21"/>
    <p:sldId id="306" r:id="rId22"/>
    <p:sldId id="307" r:id="rId23"/>
    <p:sldId id="308" r:id="rId24"/>
    <p:sldId id="292" r:id="rId25"/>
    <p:sldId id="309" r:id="rId26"/>
    <p:sldId id="310" r:id="rId27"/>
    <p:sldId id="311" r:id="rId28"/>
    <p:sldId id="312" r:id="rId29"/>
    <p:sldId id="313" r:id="rId30"/>
    <p:sldId id="298" r:id="rId31"/>
    <p:sldId id="299" r:id="rId32"/>
    <p:sldId id="31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44" autoAdjust="0"/>
  </p:normalViewPr>
  <p:slideViewPr>
    <p:cSldViewPr snapToGrid="0">
      <p:cViewPr varScale="1">
        <p:scale>
          <a:sx n="59" d="100"/>
          <a:sy n="59" d="100"/>
        </p:scale>
        <p:origin x="21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2023. 08. 20.</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Classes can be derived from classes that are derived from classes that are derived from classes, and so on, and ultimately derived from the topmost class, </a:t>
            </a:r>
            <a:r>
              <a:rPr lang="en-US" dirty="0" smtClean="0"/>
              <a:t>Object</a:t>
            </a:r>
            <a:r>
              <a:rPr lang="en-US" sz="1200" b="0" i="0" kern="1200" dirty="0" smtClean="0">
                <a:solidFill>
                  <a:schemeClr val="tx1"/>
                </a:solidFill>
                <a:effectLst/>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4064970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The static method in Animal The instance method in Cat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99489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231648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your method overrides one of its superclass's methods, you can invoke the overridden method through the use of the keyword </a:t>
            </a:r>
            <a:r>
              <a:rPr lang="en-US" dirty="0" smtClean="0"/>
              <a:t>super</a:t>
            </a:r>
            <a:r>
              <a:rPr lang="en-US" sz="1200" b="0" i="0" kern="1200" dirty="0" smtClean="0">
                <a:solidFill>
                  <a:schemeClr val="tx1"/>
                </a:solidFill>
                <a:effectLst/>
                <a:latin typeface="+mn-lt"/>
                <a:ea typeface="+mn-ea"/>
                <a:cs typeface="+mn-cs"/>
              </a:rPr>
              <a:t>. You can also use </a:t>
            </a:r>
            <a:r>
              <a:rPr lang="en-US" dirty="0" smtClean="0"/>
              <a:t>super</a:t>
            </a:r>
            <a:r>
              <a:rPr lang="en-US" sz="1200" b="0" i="0" kern="1200" dirty="0" smtClean="0">
                <a:solidFill>
                  <a:schemeClr val="tx1"/>
                </a:solidFill>
                <a:effectLst/>
                <a:latin typeface="+mn-lt"/>
                <a:ea typeface="+mn-ea"/>
                <a:cs typeface="+mn-cs"/>
              </a:rPr>
              <a:t> to refer to a hidden field (although hiding fields is discouraged).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2150953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Invocation of a superclass constructor must be the first line in the subclass constructor.</a:t>
            </a:r>
          </a:p>
          <a:p>
            <a:r>
              <a:rPr lang="en-US" sz="1200" b="0" i="0" kern="1200" dirty="0" smtClean="0">
                <a:solidFill>
                  <a:schemeClr val="tx1"/>
                </a:solidFill>
                <a:effectLst/>
                <a:latin typeface="+mn-lt"/>
                <a:ea typeface="+mn-ea"/>
                <a:cs typeface="+mn-cs"/>
              </a:rPr>
              <a:t>The syntax for calling a superclass constructor is</a:t>
            </a:r>
          </a:p>
          <a:p>
            <a:r>
              <a:rPr lang="en-US" sz="1200" b="0" i="0" kern="1200" dirty="0" smtClean="0">
                <a:solidFill>
                  <a:schemeClr val="tx1"/>
                </a:solidFill>
                <a:effectLst/>
                <a:latin typeface="+mn-lt"/>
                <a:ea typeface="+mn-ea"/>
                <a:cs typeface="+mn-cs"/>
              </a:rPr>
              <a:t>super(); </a:t>
            </a:r>
          </a:p>
          <a:p>
            <a:r>
              <a:rPr lang="en-US" sz="1200" b="0" i="0" kern="1200" dirty="0" err="1" smtClean="0">
                <a:solidFill>
                  <a:schemeClr val="tx1"/>
                </a:solidFill>
                <a:effectLst/>
                <a:latin typeface="+mn-lt"/>
                <a:ea typeface="+mn-ea"/>
                <a:cs typeface="+mn-cs"/>
              </a:rPr>
              <a:t>or:super</a:t>
            </a:r>
            <a:r>
              <a:rPr lang="en-US" sz="1200" b="0" i="0" kern="1200" dirty="0" smtClean="0">
                <a:solidFill>
                  <a:schemeClr val="tx1"/>
                </a:solidFill>
                <a:effectLst/>
                <a:latin typeface="+mn-lt"/>
                <a:ea typeface="+mn-ea"/>
                <a:cs typeface="+mn-cs"/>
              </a:rPr>
              <a:t>(parameter list);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2387329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constructor does not explicitly invoke a superclass constructor, the Java compiler automatically inserts a call to the no-argument constructor of the superclass. If the super class does not have a no-argument constructor, you will get a compile-time error. </a:t>
            </a:r>
            <a:r>
              <a:rPr lang="en-US" dirty="0" smtClean="0"/>
              <a:t>Object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have such a constructor, so if </a:t>
            </a:r>
            <a:r>
              <a:rPr lang="en-US" dirty="0" smtClean="0"/>
              <a:t>Object</a:t>
            </a:r>
            <a:r>
              <a:rPr lang="en-US" sz="1200" b="0" i="0" kern="1200" dirty="0" smtClean="0">
                <a:solidFill>
                  <a:schemeClr val="tx1"/>
                </a:solidFill>
                <a:effectLst/>
                <a:latin typeface="+mn-lt"/>
                <a:ea typeface="+mn-ea"/>
                <a:cs typeface="+mn-cs"/>
              </a:rPr>
              <a:t> is the only superclass, there is no problem.</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1156353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subclass constructor invokes a constructor of its superclass, either explicitly or implicitly, you might think that there will be a whole chain of constructors called, all the way back to the constructor of </a:t>
            </a:r>
            <a:r>
              <a:rPr lang="en-US" dirty="0" smtClean="0"/>
              <a:t>Object</a:t>
            </a:r>
            <a:r>
              <a:rPr lang="en-US" sz="1200" b="0" i="0" kern="1200" dirty="0" smtClean="0">
                <a:solidFill>
                  <a:schemeClr val="tx1"/>
                </a:solidFill>
                <a:effectLst/>
                <a:latin typeface="+mn-lt"/>
                <a:ea typeface="+mn-ea"/>
                <a:cs typeface="+mn-cs"/>
              </a:rPr>
              <a:t>. In fact, this is the case. It is called </a:t>
            </a:r>
            <a:r>
              <a:rPr lang="en-US" sz="1200" b="0" i="1" kern="1200" dirty="0" smtClean="0">
                <a:solidFill>
                  <a:schemeClr val="tx1"/>
                </a:solidFill>
                <a:effectLst/>
                <a:latin typeface="+mn-lt"/>
                <a:ea typeface="+mn-ea"/>
                <a:cs typeface="+mn-cs"/>
              </a:rPr>
              <a:t>constructor chaining</a:t>
            </a:r>
            <a:r>
              <a:rPr lang="en-US" sz="1200" b="0" i="0" kern="1200" dirty="0" smtClean="0">
                <a:solidFill>
                  <a:schemeClr val="tx1"/>
                </a:solidFill>
                <a:effectLst/>
                <a:latin typeface="+mn-lt"/>
                <a:ea typeface="+mn-ea"/>
                <a:cs typeface="+mn-cs"/>
              </a:rPr>
              <a:t>, and you need to be aware of it when there is a long line of class descent.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1393163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overriding a method, you might want to use the </a:t>
            </a:r>
            <a:r>
              <a:rPr lang="en-US" dirty="0" smtClean="0"/>
              <a:t>@Override</a:t>
            </a:r>
            <a:r>
              <a:rPr lang="en-US" sz="1200" b="0" i="0" kern="1200" dirty="0" smtClean="0">
                <a:solidFill>
                  <a:schemeClr val="tx1"/>
                </a:solidFill>
                <a:effectLst/>
                <a:latin typeface="+mn-lt"/>
                <a:ea typeface="+mn-ea"/>
                <a:cs typeface="+mn-cs"/>
              </a:rPr>
              <a:t> annotation that instructs the compiler that you intend to override a method in the superclass. If, for some reason, the compiler detects that the method does not exist in one of the </a:t>
            </a:r>
            <a:r>
              <a:rPr lang="en-US" sz="1200" b="0" i="0" kern="1200" dirty="0" err="1" smtClean="0">
                <a:solidFill>
                  <a:schemeClr val="tx1"/>
                </a:solidFill>
                <a:effectLst/>
                <a:latin typeface="+mn-lt"/>
                <a:ea typeface="+mn-ea"/>
                <a:cs typeface="+mn-cs"/>
              </a:rPr>
              <a:t>superclasses</a:t>
            </a:r>
            <a:r>
              <a:rPr lang="en-US" sz="1200" b="0" i="0" kern="1200" dirty="0" smtClean="0">
                <a:solidFill>
                  <a:schemeClr val="tx1"/>
                </a:solidFill>
                <a:effectLst/>
                <a:latin typeface="+mn-lt"/>
                <a:ea typeface="+mn-ea"/>
                <a:cs typeface="+mn-cs"/>
              </a:rPr>
              <a:t>, then it will generate an error.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360669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2413203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1025818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22</a:t>
            </a:fld>
            <a:endParaRPr lang="hu-HU"/>
          </a:p>
        </p:txBody>
      </p:sp>
    </p:spTree>
    <p:extLst>
      <p:ext uri="{BB962C8B-B14F-4D97-AF65-F5344CB8AC3E}">
        <p14:creationId xmlns:p14="http://schemas.microsoft.com/office/powerpoint/2010/main" val="882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Classes can be derived from classes that are derived from classes that are derived from classes, and so on, and ultimately derived from the topmost class, </a:t>
            </a:r>
            <a:r>
              <a:rPr lang="en-US" dirty="0" smtClean="0"/>
              <a:t>Object</a:t>
            </a:r>
            <a:r>
              <a:rPr lang="en-US" sz="1200" b="0" i="0" kern="1200" dirty="0" smtClean="0">
                <a:solidFill>
                  <a:schemeClr val="tx1"/>
                </a:solidFill>
                <a:effectLst/>
                <a:latin typeface="+mn-lt"/>
                <a:ea typeface="+mn-ea"/>
                <a:cs typeface="+mn-cs"/>
              </a:rPr>
              <a:t>.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279308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224664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25</a:t>
            </a:fld>
            <a:endParaRPr lang="hu-HU"/>
          </a:p>
        </p:txBody>
      </p:sp>
    </p:spTree>
    <p:extLst>
      <p:ext uri="{BB962C8B-B14F-4D97-AF65-F5344CB8AC3E}">
        <p14:creationId xmlns:p14="http://schemas.microsoft.com/office/powerpoint/2010/main" val="635743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26</a:t>
            </a:fld>
            <a:endParaRPr lang="hu-HU"/>
          </a:p>
        </p:txBody>
      </p:sp>
    </p:spTree>
    <p:extLst>
      <p:ext uri="{BB962C8B-B14F-4D97-AF65-F5344CB8AC3E}">
        <p14:creationId xmlns:p14="http://schemas.microsoft.com/office/powerpoint/2010/main" val="631888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27</a:t>
            </a:fld>
            <a:endParaRPr lang="hu-HU"/>
          </a:p>
        </p:txBody>
      </p:sp>
    </p:spTree>
    <p:extLst>
      <p:ext uri="{BB962C8B-B14F-4D97-AF65-F5344CB8AC3E}">
        <p14:creationId xmlns:p14="http://schemas.microsoft.com/office/powerpoint/2010/main" val="288228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28</a:t>
            </a:fld>
            <a:endParaRPr lang="hu-HU"/>
          </a:p>
        </p:txBody>
      </p:sp>
    </p:spTree>
    <p:extLst>
      <p:ext uri="{BB962C8B-B14F-4D97-AF65-F5344CB8AC3E}">
        <p14:creationId xmlns:p14="http://schemas.microsoft.com/office/powerpoint/2010/main" val="320800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Hiding Fields</a:t>
            </a:r>
          </a:p>
          <a:p>
            <a:r>
              <a:rPr lang="en-US" sz="1200" b="0" i="0" kern="1200" dirty="0" smtClean="0">
                <a:solidFill>
                  <a:schemeClr val="tx1"/>
                </a:solidFill>
                <a:effectLst/>
                <a:latin typeface="+mn-lt"/>
                <a:ea typeface="+mn-ea"/>
                <a:cs typeface="+mn-cs"/>
              </a:rPr>
              <a:t>Within a class, a field that has the same name as a field in the superclass hides the superclass's field, even if their types are different. Within the subclass, the field in the superclass cannot be referenced by its simple name. Instead, the field must be accessed through super, which is covered in the next section. Generally speaking, we don't recommend hiding fields as it makes code difficult to read.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29</a:t>
            </a:fld>
            <a:endParaRPr lang="hu-HU"/>
          </a:p>
        </p:txBody>
      </p:sp>
    </p:spTree>
    <p:extLst>
      <p:ext uri="{BB962C8B-B14F-4D97-AF65-F5344CB8AC3E}">
        <p14:creationId xmlns:p14="http://schemas.microsoft.com/office/powerpoint/2010/main" val="971812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Writing Final Classes and Methods</a:t>
            </a:r>
          </a:p>
          <a:p>
            <a:r>
              <a:rPr lang="en-US" sz="1200" b="0" i="0" kern="1200" dirty="0" smtClean="0">
                <a:solidFill>
                  <a:schemeClr val="tx1"/>
                </a:solidFill>
                <a:effectLst/>
                <a:latin typeface="+mn-lt"/>
                <a:ea typeface="+mn-ea"/>
                <a:cs typeface="+mn-cs"/>
              </a:rPr>
              <a:t>You can declare some or all of a class's methods </a:t>
            </a:r>
            <a:r>
              <a:rPr lang="en-US" sz="1200" b="0" i="1" kern="1200" dirty="0" smtClean="0">
                <a:solidFill>
                  <a:schemeClr val="tx1"/>
                </a:solidFill>
                <a:effectLst/>
                <a:latin typeface="+mn-lt"/>
                <a:ea typeface="+mn-ea"/>
                <a:cs typeface="+mn-cs"/>
              </a:rPr>
              <a:t>final</a:t>
            </a:r>
            <a:r>
              <a:rPr lang="en-US" sz="1200" b="0" i="0" kern="1200" dirty="0" smtClean="0">
                <a:solidFill>
                  <a:schemeClr val="tx1"/>
                </a:solidFill>
                <a:effectLst/>
                <a:latin typeface="+mn-lt"/>
                <a:ea typeface="+mn-ea"/>
                <a:cs typeface="+mn-cs"/>
              </a:rPr>
              <a:t>. You use the final keyword in a method declaration to indicate that the method cannot be overridden by subclasses. The Object class does this—a number of its methods are final.</a:t>
            </a:r>
          </a:p>
          <a:p>
            <a:r>
              <a:rPr lang="en-US" sz="1200" b="0" i="0" kern="1200" dirty="0" smtClean="0">
                <a:solidFill>
                  <a:schemeClr val="tx1"/>
                </a:solidFill>
                <a:effectLst/>
                <a:latin typeface="+mn-lt"/>
                <a:ea typeface="+mn-ea"/>
                <a:cs typeface="+mn-cs"/>
              </a:rPr>
              <a:t>You might wish to make a method final if it has an implementation that should not be changed and it is critical to the consistent state of the object. For example, you might want to make the </a:t>
            </a:r>
            <a:r>
              <a:rPr lang="en-US" sz="1200" b="0" i="0" kern="1200" dirty="0" err="1" smtClean="0">
                <a:solidFill>
                  <a:schemeClr val="tx1"/>
                </a:solidFill>
                <a:effectLst/>
                <a:latin typeface="+mn-lt"/>
                <a:ea typeface="+mn-ea"/>
                <a:cs typeface="+mn-cs"/>
              </a:rPr>
              <a:t>getFirstPlayer</a:t>
            </a:r>
            <a:r>
              <a:rPr lang="en-US" sz="1200" b="0" i="0" kern="1200" dirty="0" smtClean="0">
                <a:solidFill>
                  <a:schemeClr val="tx1"/>
                </a:solidFill>
                <a:effectLst/>
                <a:latin typeface="+mn-lt"/>
                <a:ea typeface="+mn-ea"/>
                <a:cs typeface="+mn-cs"/>
              </a:rPr>
              <a:t> method in this </a:t>
            </a:r>
            <a:r>
              <a:rPr lang="en-US" sz="1200" b="0" i="0" kern="1200" dirty="0" err="1" smtClean="0">
                <a:solidFill>
                  <a:schemeClr val="tx1"/>
                </a:solidFill>
                <a:effectLst/>
                <a:latin typeface="+mn-lt"/>
                <a:ea typeface="+mn-ea"/>
                <a:cs typeface="+mn-cs"/>
              </a:rPr>
              <a:t>ChessAlgorithm</a:t>
            </a:r>
            <a:r>
              <a:rPr lang="en-US" sz="1200" b="0" i="0" kern="1200" dirty="0" smtClean="0">
                <a:solidFill>
                  <a:schemeClr val="tx1"/>
                </a:solidFill>
                <a:effectLst/>
                <a:latin typeface="+mn-lt"/>
                <a:ea typeface="+mn-ea"/>
                <a:cs typeface="+mn-cs"/>
              </a:rPr>
              <a:t> class final:</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ChessAlgorithm</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ChessPlayer</a:t>
            </a:r>
            <a:r>
              <a:rPr lang="en-US" sz="1200" b="0" i="0" kern="1200" dirty="0" smtClean="0">
                <a:solidFill>
                  <a:schemeClr val="tx1"/>
                </a:solidFill>
                <a:effectLst/>
                <a:latin typeface="+mn-lt"/>
                <a:ea typeface="+mn-ea"/>
                <a:cs typeface="+mn-cs"/>
              </a:rPr>
              <a:t> { WHITE, BLACK } ... </a:t>
            </a:r>
            <a:r>
              <a:rPr lang="en-US" sz="1200" b="1" i="0" kern="1200" dirty="0" smtClean="0">
                <a:solidFill>
                  <a:schemeClr val="tx1"/>
                </a:solidFill>
                <a:effectLst/>
                <a:latin typeface="+mn-lt"/>
                <a:ea typeface="+mn-ea"/>
                <a:cs typeface="+mn-cs"/>
              </a:rPr>
              <a:t>final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ChessPlayer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getFirstPlayer</a:t>
            </a:r>
            <a:r>
              <a:rPr lang="en-US" sz="1200" b="0" i="0" kern="1200" dirty="0" smtClean="0">
                <a:solidFill>
                  <a:schemeClr val="tx1"/>
                </a:solidFill>
                <a:effectLst/>
                <a:latin typeface="+mn-lt"/>
                <a:ea typeface="+mn-ea"/>
                <a:cs typeface="+mn-cs"/>
              </a:rPr>
              <a:t>() { return </a:t>
            </a:r>
            <a:r>
              <a:rPr lang="en-US" sz="1200" b="0" i="0" kern="1200" dirty="0" err="1" smtClean="0">
                <a:solidFill>
                  <a:schemeClr val="tx1"/>
                </a:solidFill>
                <a:effectLst/>
                <a:latin typeface="+mn-lt"/>
                <a:ea typeface="+mn-ea"/>
                <a:cs typeface="+mn-cs"/>
              </a:rPr>
              <a:t>ChessPlayer.WHITE</a:t>
            </a:r>
            <a:r>
              <a:rPr lang="en-US" sz="1200" b="0" i="0" kern="1200" dirty="0" smtClean="0">
                <a:solidFill>
                  <a:schemeClr val="tx1"/>
                </a:solidFill>
                <a:effectLst/>
                <a:latin typeface="+mn-lt"/>
                <a:ea typeface="+mn-ea"/>
                <a:cs typeface="+mn-cs"/>
              </a:rPr>
              <a:t>; } ... } </a:t>
            </a:r>
          </a:p>
          <a:p>
            <a:r>
              <a:rPr lang="en-US" sz="1200" b="0" i="0" kern="1200" dirty="0" smtClean="0">
                <a:solidFill>
                  <a:schemeClr val="tx1"/>
                </a:solidFill>
                <a:effectLst/>
                <a:latin typeface="+mn-lt"/>
                <a:ea typeface="+mn-ea"/>
                <a:cs typeface="+mn-cs"/>
              </a:rPr>
              <a:t>Methods called from constructors should generally be declared final. If a constructor calls a non-final method, a subclass may redefine that method with surprising or undesirable results.</a:t>
            </a:r>
          </a:p>
          <a:p>
            <a:r>
              <a:rPr lang="en-US" sz="1200" b="0" i="0" kern="1200" dirty="0" smtClean="0">
                <a:solidFill>
                  <a:schemeClr val="tx1"/>
                </a:solidFill>
                <a:effectLst/>
                <a:latin typeface="+mn-lt"/>
                <a:ea typeface="+mn-ea"/>
                <a:cs typeface="+mn-cs"/>
              </a:rPr>
              <a:t>Note that you can also declare an entire class final. A class that is declared final cannot be </a:t>
            </a:r>
            <a:r>
              <a:rPr lang="en-US" sz="1200" b="0" i="0" kern="1200" dirty="0" err="1" smtClean="0">
                <a:solidFill>
                  <a:schemeClr val="tx1"/>
                </a:solidFill>
                <a:effectLst/>
                <a:latin typeface="+mn-lt"/>
                <a:ea typeface="+mn-ea"/>
                <a:cs typeface="+mn-cs"/>
              </a:rPr>
              <a:t>subclassed</a:t>
            </a:r>
            <a:r>
              <a:rPr lang="en-US" sz="1200" b="0" i="0" kern="1200" dirty="0" smtClean="0">
                <a:solidFill>
                  <a:schemeClr val="tx1"/>
                </a:solidFill>
                <a:effectLst/>
                <a:latin typeface="+mn-lt"/>
                <a:ea typeface="+mn-ea"/>
                <a:cs typeface="+mn-cs"/>
              </a:rPr>
              <a:t>. This is particularly useful, for example, when creating an immutable class like the String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30</a:t>
            </a:fld>
            <a:endParaRPr lang="hu-HU"/>
          </a:p>
        </p:txBody>
      </p:sp>
    </p:spTree>
    <p:extLst>
      <p:ext uri="{BB962C8B-B14F-4D97-AF65-F5344CB8AC3E}">
        <p14:creationId xmlns:p14="http://schemas.microsoft.com/office/powerpoint/2010/main" val="4104919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Writing Final Classes and Methods</a:t>
            </a:r>
          </a:p>
          <a:p>
            <a:r>
              <a:rPr lang="en-US" sz="1200" b="0" i="0" kern="1200" dirty="0" smtClean="0">
                <a:solidFill>
                  <a:schemeClr val="tx1"/>
                </a:solidFill>
                <a:effectLst/>
                <a:latin typeface="+mn-lt"/>
                <a:ea typeface="+mn-ea"/>
                <a:cs typeface="+mn-cs"/>
              </a:rPr>
              <a:t>You can declare some or all of a class's methods </a:t>
            </a:r>
            <a:r>
              <a:rPr lang="en-US" sz="1200" b="0" i="1" kern="1200" dirty="0" smtClean="0">
                <a:solidFill>
                  <a:schemeClr val="tx1"/>
                </a:solidFill>
                <a:effectLst/>
                <a:latin typeface="+mn-lt"/>
                <a:ea typeface="+mn-ea"/>
                <a:cs typeface="+mn-cs"/>
              </a:rPr>
              <a:t>final</a:t>
            </a:r>
            <a:r>
              <a:rPr lang="en-US" sz="1200" b="0" i="0" kern="1200" dirty="0" smtClean="0">
                <a:solidFill>
                  <a:schemeClr val="tx1"/>
                </a:solidFill>
                <a:effectLst/>
                <a:latin typeface="+mn-lt"/>
                <a:ea typeface="+mn-ea"/>
                <a:cs typeface="+mn-cs"/>
              </a:rPr>
              <a:t>. You use the final keyword in a method declaration to indicate that the method cannot be overridden by subclasses. The Object class does this—a number of its methods are final.</a:t>
            </a:r>
          </a:p>
          <a:p>
            <a:r>
              <a:rPr lang="en-US" sz="1200" b="0" i="0" kern="1200" dirty="0" smtClean="0">
                <a:solidFill>
                  <a:schemeClr val="tx1"/>
                </a:solidFill>
                <a:effectLst/>
                <a:latin typeface="+mn-lt"/>
                <a:ea typeface="+mn-ea"/>
                <a:cs typeface="+mn-cs"/>
              </a:rPr>
              <a:t>You might wish to make a method final if it has an implementation that should not be changed and it is critical to the consistent state of the object. For example, you might want to make the </a:t>
            </a:r>
            <a:r>
              <a:rPr lang="en-US" sz="1200" b="0" i="0" kern="1200" dirty="0" err="1" smtClean="0">
                <a:solidFill>
                  <a:schemeClr val="tx1"/>
                </a:solidFill>
                <a:effectLst/>
                <a:latin typeface="+mn-lt"/>
                <a:ea typeface="+mn-ea"/>
                <a:cs typeface="+mn-cs"/>
              </a:rPr>
              <a:t>getFirstPlayer</a:t>
            </a:r>
            <a:r>
              <a:rPr lang="en-US" sz="1200" b="0" i="0" kern="1200" dirty="0" smtClean="0">
                <a:solidFill>
                  <a:schemeClr val="tx1"/>
                </a:solidFill>
                <a:effectLst/>
                <a:latin typeface="+mn-lt"/>
                <a:ea typeface="+mn-ea"/>
                <a:cs typeface="+mn-cs"/>
              </a:rPr>
              <a:t> method in this </a:t>
            </a:r>
            <a:r>
              <a:rPr lang="en-US" sz="1200" b="0" i="0" kern="1200" dirty="0" err="1" smtClean="0">
                <a:solidFill>
                  <a:schemeClr val="tx1"/>
                </a:solidFill>
                <a:effectLst/>
                <a:latin typeface="+mn-lt"/>
                <a:ea typeface="+mn-ea"/>
                <a:cs typeface="+mn-cs"/>
              </a:rPr>
              <a:t>ChessAlgorithm</a:t>
            </a:r>
            <a:r>
              <a:rPr lang="en-US" sz="1200" b="0" i="0" kern="1200" dirty="0" smtClean="0">
                <a:solidFill>
                  <a:schemeClr val="tx1"/>
                </a:solidFill>
                <a:effectLst/>
                <a:latin typeface="+mn-lt"/>
                <a:ea typeface="+mn-ea"/>
                <a:cs typeface="+mn-cs"/>
              </a:rPr>
              <a:t> class final:</a:t>
            </a:r>
          </a:p>
          <a:p>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ChessAlgorithm</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ChessPlayer</a:t>
            </a:r>
            <a:r>
              <a:rPr lang="en-US" sz="1200" b="0" i="0" kern="1200" dirty="0" smtClean="0">
                <a:solidFill>
                  <a:schemeClr val="tx1"/>
                </a:solidFill>
                <a:effectLst/>
                <a:latin typeface="+mn-lt"/>
                <a:ea typeface="+mn-ea"/>
                <a:cs typeface="+mn-cs"/>
              </a:rPr>
              <a:t> { WHITE, BLACK } ... </a:t>
            </a:r>
            <a:r>
              <a:rPr lang="en-US" sz="1200" b="1" i="0" kern="1200" dirty="0" smtClean="0">
                <a:solidFill>
                  <a:schemeClr val="tx1"/>
                </a:solidFill>
                <a:effectLst/>
                <a:latin typeface="+mn-lt"/>
                <a:ea typeface="+mn-ea"/>
                <a:cs typeface="+mn-cs"/>
              </a:rPr>
              <a:t>final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ChessPlayer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getFirstPlayer</a:t>
            </a:r>
            <a:r>
              <a:rPr lang="en-US" sz="1200" b="0" i="0" kern="1200" dirty="0" smtClean="0">
                <a:solidFill>
                  <a:schemeClr val="tx1"/>
                </a:solidFill>
                <a:effectLst/>
                <a:latin typeface="+mn-lt"/>
                <a:ea typeface="+mn-ea"/>
                <a:cs typeface="+mn-cs"/>
              </a:rPr>
              <a:t>() { return </a:t>
            </a:r>
            <a:r>
              <a:rPr lang="en-US" sz="1200" b="0" i="0" kern="1200" dirty="0" err="1" smtClean="0">
                <a:solidFill>
                  <a:schemeClr val="tx1"/>
                </a:solidFill>
                <a:effectLst/>
                <a:latin typeface="+mn-lt"/>
                <a:ea typeface="+mn-ea"/>
                <a:cs typeface="+mn-cs"/>
              </a:rPr>
              <a:t>ChessPlayer.WHITE</a:t>
            </a:r>
            <a:r>
              <a:rPr lang="en-US" sz="1200" b="0" i="0" kern="1200" dirty="0" smtClean="0">
                <a:solidFill>
                  <a:schemeClr val="tx1"/>
                </a:solidFill>
                <a:effectLst/>
                <a:latin typeface="+mn-lt"/>
                <a:ea typeface="+mn-ea"/>
                <a:cs typeface="+mn-cs"/>
              </a:rPr>
              <a:t>; } ... } </a:t>
            </a:r>
          </a:p>
          <a:p>
            <a:r>
              <a:rPr lang="en-US" sz="1200" b="0" i="0" kern="1200" dirty="0" smtClean="0">
                <a:solidFill>
                  <a:schemeClr val="tx1"/>
                </a:solidFill>
                <a:effectLst/>
                <a:latin typeface="+mn-lt"/>
                <a:ea typeface="+mn-ea"/>
                <a:cs typeface="+mn-cs"/>
              </a:rPr>
              <a:t>Methods called from constructors should generally be declared final. If a constructor calls a non-final method, a subclass may redefine that method with surprising or undesirable results.</a:t>
            </a:r>
          </a:p>
          <a:p>
            <a:r>
              <a:rPr lang="en-US" sz="1200" b="0" i="0" kern="1200" dirty="0" smtClean="0">
                <a:solidFill>
                  <a:schemeClr val="tx1"/>
                </a:solidFill>
                <a:effectLst/>
                <a:latin typeface="+mn-lt"/>
                <a:ea typeface="+mn-ea"/>
                <a:cs typeface="+mn-cs"/>
              </a:rPr>
              <a:t>Note that you can also declare an entire class final. A class that is declared final cannot be </a:t>
            </a:r>
            <a:r>
              <a:rPr lang="en-US" sz="1200" b="0" i="0" kern="1200" dirty="0" err="1" smtClean="0">
                <a:solidFill>
                  <a:schemeClr val="tx1"/>
                </a:solidFill>
                <a:effectLst/>
                <a:latin typeface="+mn-lt"/>
                <a:ea typeface="+mn-ea"/>
                <a:cs typeface="+mn-cs"/>
              </a:rPr>
              <a:t>subclassed</a:t>
            </a:r>
            <a:r>
              <a:rPr lang="en-US" sz="1200" b="0" i="0" kern="1200" dirty="0" smtClean="0">
                <a:solidFill>
                  <a:schemeClr val="tx1"/>
                </a:solidFill>
                <a:effectLst/>
                <a:latin typeface="+mn-lt"/>
                <a:ea typeface="+mn-ea"/>
                <a:cs typeface="+mn-cs"/>
              </a:rPr>
              <a:t>. This is particularly useful, for example, when creating an immutable class like the String class.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31</a:t>
            </a:fld>
            <a:endParaRPr lang="hu-HU"/>
          </a:p>
        </p:txBody>
      </p:sp>
    </p:spTree>
    <p:extLst>
      <p:ext uri="{BB962C8B-B14F-4D97-AF65-F5344CB8AC3E}">
        <p14:creationId xmlns:p14="http://schemas.microsoft.com/office/powerpoint/2010/main" val="14450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subclass does not inherit the </a:t>
            </a:r>
            <a:r>
              <a:rPr lang="en-US" dirty="0" smtClean="0"/>
              <a:t>private</a:t>
            </a:r>
            <a:r>
              <a:rPr lang="en-US" sz="1200" b="0" i="0" kern="1200" dirty="0" smtClean="0">
                <a:solidFill>
                  <a:schemeClr val="tx1"/>
                </a:solidFill>
                <a:effectLst/>
                <a:latin typeface="+mn-lt"/>
                <a:ea typeface="+mn-ea"/>
                <a:cs typeface="+mn-cs"/>
              </a:rPr>
              <a:t> members of its parent class. However, if the superclass has public or protected methods for accessing its private fields, these can also be used by the subclass.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93481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overriding a method, you might want to use the </a:t>
            </a:r>
            <a:r>
              <a:rPr lang="en-US" dirty="0" smtClean="0"/>
              <a:t>@Override</a:t>
            </a:r>
            <a:r>
              <a:rPr lang="en-US" sz="1200" b="0" i="0" kern="1200" dirty="0" smtClean="0">
                <a:solidFill>
                  <a:schemeClr val="tx1"/>
                </a:solidFill>
                <a:effectLst/>
                <a:latin typeface="+mn-lt"/>
                <a:ea typeface="+mn-ea"/>
                <a:cs typeface="+mn-cs"/>
              </a:rPr>
              <a:t> annotation that instructs the compiler that you intend to override a method in the superclass. If, for some reason, the compiler detects that the method does not exist in one of the </a:t>
            </a:r>
            <a:r>
              <a:rPr lang="en-US" sz="1200" b="0" i="0" kern="1200" dirty="0" err="1" smtClean="0">
                <a:solidFill>
                  <a:schemeClr val="tx1"/>
                </a:solidFill>
                <a:effectLst/>
                <a:latin typeface="+mn-lt"/>
                <a:ea typeface="+mn-ea"/>
                <a:cs typeface="+mn-cs"/>
              </a:rPr>
              <a:t>superclasses</a:t>
            </a:r>
            <a:r>
              <a:rPr lang="en-US" sz="1200" b="0" i="0" kern="1200" dirty="0" smtClean="0">
                <a:solidFill>
                  <a:schemeClr val="tx1"/>
                </a:solidFill>
                <a:effectLst/>
                <a:latin typeface="+mn-lt"/>
                <a:ea typeface="+mn-ea"/>
                <a:cs typeface="+mn-cs"/>
              </a:rPr>
              <a:t>, then it will generate an error.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314001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overriding a method, you might want to use the </a:t>
            </a:r>
            <a:r>
              <a:rPr lang="en-US" dirty="0" smtClean="0"/>
              <a:t>@Override</a:t>
            </a:r>
            <a:r>
              <a:rPr lang="en-US" sz="1200" b="0" i="0" kern="1200" dirty="0" smtClean="0">
                <a:solidFill>
                  <a:schemeClr val="tx1"/>
                </a:solidFill>
                <a:effectLst/>
                <a:latin typeface="+mn-lt"/>
                <a:ea typeface="+mn-ea"/>
                <a:cs typeface="+mn-cs"/>
              </a:rPr>
              <a:t> annotation that instructs the compiler that you intend to override a method in the superclass. If, for some reason, the compiler detects that the method does not exist in one of the </a:t>
            </a:r>
            <a:r>
              <a:rPr lang="en-US" sz="1200" b="0" i="0" kern="1200" dirty="0" err="1" smtClean="0">
                <a:solidFill>
                  <a:schemeClr val="tx1"/>
                </a:solidFill>
                <a:effectLst/>
                <a:latin typeface="+mn-lt"/>
                <a:ea typeface="+mn-ea"/>
                <a:cs typeface="+mn-cs"/>
              </a:rPr>
              <a:t>superclasses</a:t>
            </a:r>
            <a:r>
              <a:rPr lang="en-US" sz="1200" b="0" i="0" kern="1200" dirty="0" smtClean="0">
                <a:solidFill>
                  <a:schemeClr val="tx1"/>
                </a:solidFill>
                <a:effectLst/>
                <a:latin typeface="+mn-lt"/>
                <a:ea typeface="+mn-ea"/>
                <a:cs typeface="+mn-cs"/>
              </a:rPr>
              <a:t>, then it will generate an error.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60342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overriding a method, you might want to use the </a:t>
            </a:r>
            <a:r>
              <a:rPr lang="en-US" dirty="0" smtClean="0"/>
              <a:t>@Override</a:t>
            </a:r>
            <a:r>
              <a:rPr lang="en-US" sz="1200" b="0" i="0" kern="1200" dirty="0" smtClean="0">
                <a:solidFill>
                  <a:schemeClr val="tx1"/>
                </a:solidFill>
                <a:effectLst/>
                <a:latin typeface="+mn-lt"/>
                <a:ea typeface="+mn-ea"/>
                <a:cs typeface="+mn-cs"/>
              </a:rPr>
              <a:t> annotation that instructs the compiler that you intend to override a method in the superclass. If, for some reason, the compiler detects that the method does not exist in one of the </a:t>
            </a:r>
            <a:r>
              <a:rPr lang="en-US" sz="1200" b="0" i="0" kern="1200" dirty="0" err="1" smtClean="0">
                <a:solidFill>
                  <a:schemeClr val="tx1"/>
                </a:solidFill>
                <a:effectLst/>
                <a:latin typeface="+mn-lt"/>
                <a:ea typeface="+mn-ea"/>
                <a:cs typeface="+mn-cs"/>
              </a:rPr>
              <a:t>superclasses</a:t>
            </a:r>
            <a:r>
              <a:rPr lang="en-US" sz="1200" b="0" i="0" kern="1200" dirty="0" smtClean="0">
                <a:solidFill>
                  <a:schemeClr val="tx1"/>
                </a:solidFill>
                <a:effectLst/>
                <a:latin typeface="+mn-lt"/>
                <a:ea typeface="+mn-ea"/>
                <a:cs typeface="+mn-cs"/>
              </a:rPr>
              <a:t>, then it will generate an error.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68912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overriding a method, you might want to use the </a:t>
            </a:r>
            <a:r>
              <a:rPr lang="en-US" dirty="0" smtClean="0"/>
              <a:t>@Override</a:t>
            </a:r>
            <a:r>
              <a:rPr lang="en-US" sz="1200" b="0" i="0" kern="1200" dirty="0" smtClean="0">
                <a:solidFill>
                  <a:schemeClr val="tx1"/>
                </a:solidFill>
                <a:effectLst/>
                <a:latin typeface="+mn-lt"/>
                <a:ea typeface="+mn-ea"/>
                <a:cs typeface="+mn-cs"/>
              </a:rPr>
              <a:t> annotation that instructs the compiler that you intend to override a method in the superclass. If, for some reason, the compiler detects that the method does not exist in one of the </a:t>
            </a:r>
            <a:r>
              <a:rPr lang="en-US" sz="1200" b="0" i="0" kern="1200" dirty="0" err="1" smtClean="0">
                <a:solidFill>
                  <a:schemeClr val="tx1"/>
                </a:solidFill>
                <a:effectLst/>
                <a:latin typeface="+mn-lt"/>
                <a:ea typeface="+mn-ea"/>
                <a:cs typeface="+mn-cs"/>
              </a:rPr>
              <a:t>superclasses</a:t>
            </a:r>
            <a:r>
              <a:rPr lang="en-US" sz="1200" b="0" i="0" kern="1200" dirty="0" smtClean="0">
                <a:solidFill>
                  <a:schemeClr val="tx1"/>
                </a:solidFill>
                <a:effectLst/>
                <a:latin typeface="+mn-lt"/>
                <a:ea typeface="+mn-ea"/>
                <a:cs typeface="+mn-cs"/>
              </a:rPr>
              <a:t>, then it will generate an error.</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8</a:t>
            </a:fld>
            <a:endParaRPr lang="hu-HU"/>
          </a:p>
        </p:txBody>
      </p:sp>
    </p:spTree>
    <p:extLst>
      <p:ext uri="{BB962C8B-B14F-4D97-AF65-F5344CB8AC3E}">
        <p14:creationId xmlns:p14="http://schemas.microsoft.com/office/powerpoint/2010/main" val="233666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class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a:t>
            </a:r>
            <a:r>
              <a:rPr lang="hu-HU" dirty="0" err="1" smtClean="0"/>
              <a:t>testClassMethod</a:t>
            </a:r>
            <a:r>
              <a:rPr lang="hu-HU" dirty="0" smtClean="0"/>
              <a:t>() { </a:t>
            </a:r>
            <a:r>
              <a:rPr lang="hu-HU" dirty="0" err="1" smtClean="0"/>
              <a:t>System.out.println</a:t>
            </a:r>
            <a:r>
              <a:rPr lang="hu-HU" dirty="0" smtClean="0"/>
              <a:t>("The </a:t>
            </a:r>
            <a:r>
              <a:rPr lang="hu-HU" dirty="0" err="1" smtClean="0"/>
              <a:t>static</a:t>
            </a:r>
            <a:r>
              <a:rPr lang="hu-HU" dirty="0" smtClean="0"/>
              <a:t> </a:t>
            </a:r>
            <a:r>
              <a:rPr lang="hu-HU" dirty="0" err="1" smtClean="0"/>
              <a:t>method</a:t>
            </a:r>
            <a:r>
              <a:rPr lang="hu-HU" dirty="0" smtClean="0"/>
              <a:t> in </a:t>
            </a:r>
            <a:r>
              <a:rPr lang="hu-HU" dirty="0" err="1" smtClean="0"/>
              <a:t>Animal</a:t>
            </a:r>
            <a:r>
              <a:rPr lang="hu-HU" dirty="0" smtClean="0"/>
              <a:t>"); } </a:t>
            </a:r>
            <a:r>
              <a:rPr lang="hu-HU" dirty="0" err="1" smtClean="0"/>
              <a:t>public</a:t>
            </a:r>
            <a:r>
              <a:rPr lang="hu-HU" dirty="0" smtClean="0"/>
              <a:t> </a:t>
            </a:r>
            <a:r>
              <a:rPr lang="hu-HU" dirty="0" err="1" smtClean="0"/>
              <a:t>void</a:t>
            </a:r>
            <a:r>
              <a:rPr lang="hu-HU" dirty="0" smtClean="0"/>
              <a:t> </a:t>
            </a:r>
            <a:r>
              <a:rPr lang="hu-HU" dirty="0" err="1" smtClean="0"/>
              <a:t>testInstanceMethod</a:t>
            </a:r>
            <a:r>
              <a:rPr lang="hu-HU" dirty="0" smtClean="0"/>
              <a:t>() { </a:t>
            </a:r>
            <a:r>
              <a:rPr lang="hu-HU" dirty="0" err="1" smtClean="0"/>
              <a:t>System.out.println</a:t>
            </a:r>
            <a:r>
              <a:rPr lang="hu-HU" dirty="0" smtClean="0"/>
              <a:t>("The </a:t>
            </a:r>
            <a:r>
              <a:rPr lang="hu-HU" dirty="0" err="1" smtClean="0"/>
              <a:t>instance</a:t>
            </a:r>
            <a:r>
              <a:rPr lang="hu-HU" dirty="0" smtClean="0"/>
              <a:t> </a:t>
            </a:r>
            <a:r>
              <a:rPr lang="hu-HU" dirty="0" err="1" smtClean="0"/>
              <a:t>method</a:t>
            </a:r>
            <a:r>
              <a:rPr lang="hu-HU" dirty="0" smtClean="0"/>
              <a:t> in </a:t>
            </a:r>
            <a:r>
              <a:rPr lang="hu-HU" dirty="0" err="1" smtClean="0"/>
              <a:t>Animal</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386230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class</a:t>
            </a:r>
            <a:r>
              <a:rPr lang="hu-HU" dirty="0" smtClean="0"/>
              <a:t> </a:t>
            </a:r>
            <a:r>
              <a:rPr lang="hu-HU" dirty="0" err="1" smtClean="0"/>
              <a:t>Cat</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a:t>
            </a:r>
            <a:r>
              <a:rPr lang="hu-HU" dirty="0" err="1" smtClean="0"/>
              <a:t>testClassMethod</a:t>
            </a:r>
            <a:r>
              <a:rPr lang="hu-HU" dirty="0" smtClean="0"/>
              <a:t>() { </a:t>
            </a:r>
            <a:r>
              <a:rPr lang="hu-HU" dirty="0" err="1" smtClean="0"/>
              <a:t>System.out.println</a:t>
            </a:r>
            <a:r>
              <a:rPr lang="hu-HU" dirty="0" smtClean="0"/>
              <a:t>("The </a:t>
            </a:r>
            <a:r>
              <a:rPr lang="hu-HU" dirty="0" err="1" smtClean="0"/>
              <a:t>static</a:t>
            </a:r>
            <a:r>
              <a:rPr lang="hu-HU" dirty="0" smtClean="0"/>
              <a:t> </a:t>
            </a:r>
            <a:r>
              <a:rPr lang="hu-HU" dirty="0" err="1" smtClean="0"/>
              <a:t>method</a:t>
            </a:r>
            <a:r>
              <a:rPr lang="hu-HU" dirty="0" smtClean="0"/>
              <a:t> in </a:t>
            </a:r>
            <a:r>
              <a:rPr lang="hu-HU" dirty="0" err="1" smtClean="0"/>
              <a:t>Cat</a:t>
            </a:r>
            <a:r>
              <a:rPr lang="hu-HU" dirty="0" smtClean="0"/>
              <a:t>"); } </a:t>
            </a:r>
            <a:r>
              <a:rPr lang="hu-HU" dirty="0" err="1" smtClean="0"/>
              <a:t>public</a:t>
            </a:r>
            <a:r>
              <a:rPr lang="hu-HU" dirty="0" smtClean="0"/>
              <a:t> </a:t>
            </a:r>
            <a:r>
              <a:rPr lang="hu-HU" dirty="0" err="1" smtClean="0"/>
              <a:t>void</a:t>
            </a:r>
            <a:r>
              <a:rPr lang="hu-HU" dirty="0" smtClean="0"/>
              <a:t> </a:t>
            </a:r>
            <a:r>
              <a:rPr lang="hu-HU" dirty="0" err="1" smtClean="0"/>
              <a:t>testInstanceMethod</a:t>
            </a:r>
            <a:r>
              <a:rPr lang="hu-HU" dirty="0" smtClean="0"/>
              <a:t>() { </a:t>
            </a:r>
            <a:r>
              <a:rPr lang="hu-HU" dirty="0" err="1" smtClean="0"/>
              <a:t>System.out.println</a:t>
            </a:r>
            <a:r>
              <a:rPr lang="hu-HU" dirty="0" smtClean="0"/>
              <a:t>("The </a:t>
            </a:r>
            <a:r>
              <a:rPr lang="hu-HU" dirty="0" err="1" smtClean="0"/>
              <a:t>instance</a:t>
            </a:r>
            <a:r>
              <a:rPr lang="hu-HU" dirty="0" smtClean="0"/>
              <a:t> </a:t>
            </a:r>
            <a:r>
              <a:rPr lang="hu-HU" dirty="0" err="1" smtClean="0"/>
              <a:t>method</a:t>
            </a:r>
            <a:r>
              <a:rPr lang="hu-HU" dirty="0" smtClean="0"/>
              <a:t> in </a:t>
            </a:r>
            <a:r>
              <a:rPr lang="hu-HU" dirty="0" err="1" smtClean="0"/>
              <a:t>Cat</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Cat</a:t>
            </a:r>
            <a:r>
              <a:rPr lang="hu-HU" dirty="0" smtClean="0"/>
              <a:t> </a:t>
            </a:r>
            <a:r>
              <a:rPr lang="hu-HU" dirty="0" err="1" smtClean="0"/>
              <a:t>myCat</a:t>
            </a:r>
            <a:r>
              <a:rPr lang="hu-HU" dirty="0" smtClean="0"/>
              <a:t> = </a:t>
            </a:r>
            <a:r>
              <a:rPr lang="hu-HU" dirty="0" err="1" smtClean="0"/>
              <a:t>new</a:t>
            </a:r>
            <a:r>
              <a:rPr lang="hu-HU" dirty="0" smtClean="0"/>
              <a:t> </a:t>
            </a:r>
            <a:r>
              <a:rPr lang="hu-HU" dirty="0" err="1" smtClean="0"/>
              <a:t>Cat</a:t>
            </a:r>
            <a:r>
              <a:rPr lang="hu-HU" dirty="0" smtClean="0"/>
              <a:t>(); </a:t>
            </a:r>
            <a:r>
              <a:rPr lang="hu-HU" dirty="0" err="1" smtClean="0"/>
              <a:t>Animal</a:t>
            </a:r>
            <a:r>
              <a:rPr lang="hu-HU" dirty="0" smtClean="0"/>
              <a:t> </a:t>
            </a:r>
            <a:r>
              <a:rPr lang="hu-HU" dirty="0" err="1" smtClean="0"/>
              <a:t>myAnimal</a:t>
            </a:r>
            <a:r>
              <a:rPr lang="hu-HU" dirty="0" smtClean="0"/>
              <a:t> = </a:t>
            </a:r>
            <a:r>
              <a:rPr lang="hu-HU" dirty="0" err="1" smtClean="0"/>
              <a:t>myCat</a:t>
            </a:r>
            <a:r>
              <a:rPr lang="hu-HU" dirty="0" smtClean="0"/>
              <a:t>; </a:t>
            </a:r>
            <a:r>
              <a:rPr lang="hu-HU" dirty="0" err="1" smtClean="0"/>
              <a:t>Animal.testClassMethod</a:t>
            </a:r>
            <a:r>
              <a:rPr lang="hu-HU" dirty="0" smtClean="0"/>
              <a:t>(); </a:t>
            </a:r>
            <a:r>
              <a:rPr lang="hu-HU" dirty="0" err="1" smtClean="0"/>
              <a:t>myAnimal.testInstanceMethod</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123753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2023. 08. 20.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2023. 08. 20.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2023. 08. 20.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2023. 08. 20.</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a:t> In the Java language, classes can be </a:t>
            </a:r>
            <a:r>
              <a:rPr lang="en-US" i="1" dirty="0"/>
              <a:t>derived</a:t>
            </a:r>
            <a:r>
              <a:rPr lang="en-US" dirty="0"/>
              <a:t> from other classes, thereby </a:t>
            </a:r>
            <a:r>
              <a:rPr lang="en-US" b="1" i="1" dirty="0"/>
              <a:t>inheriting</a:t>
            </a:r>
            <a:r>
              <a:rPr lang="en-US" b="1" dirty="0"/>
              <a:t> fields and methods from those </a:t>
            </a:r>
            <a:r>
              <a:rPr lang="en-US" b="1" dirty="0" smtClean="0"/>
              <a:t>classes</a:t>
            </a:r>
            <a:r>
              <a:rPr lang="hu-HU" b="1" dirty="0" smtClean="0"/>
              <a:t>.</a:t>
            </a:r>
          </a:p>
          <a:p>
            <a:r>
              <a:rPr lang="en-US" dirty="0"/>
              <a:t>A class that is derived from another class is called a </a:t>
            </a:r>
            <a:r>
              <a:rPr lang="en-US" b="1" i="1" dirty="0"/>
              <a:t>subclass</a:t>
            </a:r>
            <a:r>
              <a:rPr lang="en-US" dirty="0"/>
              <a:t> (also a </a:t>
            </a:r>
            <a:r>
              <a:rPr lang="en-US" i="1" dirty="0"/>
              <a:t>derived class</a:t>
            </a:r>
            <a:r>
              <a:rPr lang="en-US" dirty="0"/>
              <a:t>, </a:t>
            </a:r>
            <a:r>
              <a:rPr lang="en-US" i="1" dirty="0"/>
              <a:t>extended class</a:t>
            </a:r>
            <a:r>
              <a:rPr lang="en-US" dirty="0"/>
              <a:t>, or </a:t>
            </a:r>
            <a:r>
              <a:rPr lang="en-US" i="1" dirty="0"/>
              <a:t>child class</a:t>
            </a:r>
            <a:r>
              <a:rPr lang="en-US" dirty="0"/>
              <a:t>). The class from which the subclass is derived is called a </a:t>
            </a:r>
            <a:r>
              <a:rPr lang="en-US" b="1" i="1" dirty="0"/>
              <a:t>superclass</a:t>
            </a:r>
            <a:r>
              <a:rPr lang="en-US" dirty="0"/>
              <a:t> (also a </a:t>
            </a:r>
            <a:r>
              <a:rPr lang="en-US" i="1" dirty="0"/>
              <a:t>base class</a:t>
            </a:r>
            <a:r>
              <a:rPr lang="en-US" dirty="0"/>
              <a:t> or a </a:t>
            </a:r>
            <a:r>
              <a:rPr lang="en-US" i="1" dirty="0"/>
              <a:t>parent class</a:t>
            </a:r>
            <a:r>
              <a:rPr lang="en-US" dirty="0" smtClean="0"/>
              <a:t>).</a:t>
            </a:r>
            <a:endParaRPr lang="hu-HU" b="1" dirty="0" smtClean="0"/>
          </a:p>
        </p:txBody>
      </p:sp>
    </p:spTree>
    <p:extLst>
      <p:ext uri="{BB962C8B-B14F-4D97-AF65-F5344CB8AC3E}">
        <p14:creationId xmlns:p14="http://schemas.microsoft.com/office/powerpoint/2010/main" val="25134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err="1"/>
              <a:t>public</a:t>
            </a:r>
            <a:r>
              <a:rPr lang="hu-HU" dirty="0"/>
              <a:t> </a:t>
            </a:r>
            <a:r>
              <a:rPr lang="hu-HU" b="1" dirty="0" err="1"/>
              <a:t>class</a:t>
            </a:r>
            <a:r>
              <a:rPr lang="hu-HU" dirty="0"/>
              <a:t> </a:t>
            </a:r>
            <a:r>
              <a:rPr lang="hu-HU" dirty="0" err="1"/>
              <a:t>Cat</a:t>
            </a:r>
            <a:r>
              <a:rPr lang="hu-HU" dirty="0"/>
              <a:t> </a:t>
            </a:r>
            <a:r>
              <a:rPr lang="hu-HU" b="1" dirty="0" err="1"/>
              <a:t>extends</a:t>
            </a:r>
            <a:r>
              <a:rPr lang="hu-HU" dirty="0"/>
              <a:t> </a:t>
            </a:r>
            <a:r>
              <a:rPr lang="hu-HU" dirty="0" err="1"/>
              <a:t>Animal</a:t>
            </a:r>
            <a:r>
              <a:rPr lang="hu-HU" dirty="0"/>
              <a:t> </a:t>
            </a:r>
            <a:r>
              <a:rPr lang="hu-HU" dirty="0" smtClean="0"/>
              <a:t>{</a:t>
            </a:r>
            <a:endParaRPr lang="hu-HU" dirty="0"/>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dirty="0" err="1"/>
              <a:t>String</a:t>
            </a:r>
            <a:r>
              <a:rPr lang="hu-HU" dirty="0"/>
              <a:t> </a:t>
            </a:r>
            <a:r>
              <a:rPr lang="hu-HU" dirty="0" err="1"/>
              <a:t>testClassMethodtoHide</a:t>
            </a:r>
            <a:r>
              <a:rPr lang="hu-HU" dirty="0"/>
              <a:t>() { </a:t>
            </a:r>
            <a:endParaRPr lang="hu-HU" dirty="0" smtClean="0"/>
          </a:p>
          <a:p>
            <a:pPr marL="0" indent="0">
              <a:buNone/>
            </a:pPr>
            <a:r>
              <a:rPr lang="hu-HU" b="1" dirty="0"/>
              <a:t> </a:t>
            </a:r>
            <a:r>
              <a:rPr lang="hu-HU" b="1" dirty="0" smtClean="0"/>
              <a:t>   </a:t>
            </a:r>
            <a:r>
              <a:rPr lang="hu-HU" b="1" dirty="0" err="1" smtClean="0"/>
              <a:t>return</a:t>
            </a:r>
            <a:r>
              <a:rPr lang="hu-HU" dirty="0" smtClean="0"/>
              <a:t> </a:t>
            </a:r>
            <a:r>
              <a:rPr lang="hu-HU" dirty="0"/>
              <a:t>"The </a:t>
            </a:r>
            <a:r>
              <a:rPr lang="hu-HU" dirty="0" err="1"/>
              <a:t>static</a:t>
            </a:r>
            <a:r>
              <a:rPr lang="hu-HU" dirty="0"/>
              <a:t> </a:t>
            </a:r>
            <a:r>
              <a:rPr lang="hu-HU" dirty="0" err="1"/>
              <a:t>method</a:t>
            </a:r>
            <a:r>
              <a:rPr lang="hu-HU" dirty="0"/>
              <a:t> in </a:t>
            </a:r>
            <a:r>
              <a:rPr lang="hu-HU" dirty="0" err="1"/>
              <a:t>Cat</a:t>
            </a:r>
            <a:r>
              <a:rPr lang="hu-HU" dirty="0"/>
              <a:t> </a:t>
            </a:r>
            <a:r>
              <a:rPr lang="hu-HU" dirty="0" err="1"/>
              <a:t>which</a:t>
            </a:r>
            <a:r>
              <a:rPr lang="hu-HU" dirty="0"/>
              <a:t> </a:t>
            </a:r>
            <a:r>
              <a:rPr lang="hu-HU" dirty="0" err="1"/>
              <a:t>hides</a:t>
            </a:r>
            <a:r>
              <a:rPr lang="hu-HU" dirty="0"/>
              <a:t>"; </a:t>
            </a:r>
            <a:r>
              <a:rPr lang="hu-HU" dirty="0" smtClean="0"/>
              <a:t>}</a:t>
            </a:r>
            <a:endParaRPr lang="hu-HU" dirty="0"/>
          </a:p>
          <a:p>
            <a:pPr marL="0" indent="0">
              <a:buNone/>
            </a:pPr>
            <a:endParaRPr lang="hu-HU" dirty="0"/>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Animal.</a:t>
            </a:r>
            <a:r>
              <a:rPr lang="hu-HU" i="1" dirty="0" err="1" smtClean="0"/>
              <a:t>testClassMethodToHide</a:t>
            </a:r>
            <a:r>
              <a:rPr lang="hu-HU" dirty="0"/>
              <a:t>());</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Animal.</a:t>
            </a:r>
            <a:r>
              <a:rPr lang="hu-HU" i="1" dirty="0" err="1" smtClean="0"/>
              <a:t>testClassMethod</a:t>
            </a:r>
            <a:r>
              <a:rPr lang="hu-HU" dirty="0"/>
              <a:t>());</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Cat.</a:t>
            </a:r>
            <a:r>
              <a:rPr lang="hu-HU" i="1" dirty="0" err="1" smtClean="0"/>
              <a:t>testClassMethodtoHide</a:t>
            </a:r>
            <a:r>
              <a:rPr lang="hu-HU" dirty="0"/>
              <a:t>());</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Cat.</a:t>
            </a:r>
            <a:r>
              <a:rPr lang="hu-HU" i="1" dirty="0" err="1" smtClean="0"/>
              <a:t>testClassMethod</a:t>
            </a:r>
            <a:r>
              <a:rPr lang="hu-HU" dirty="0"/>
              <a:t>());</a:t>
            </a:r>
          </a:p>
          <a:p>
            <a:pPr marL="0" indent="0">
              <a:buNone/>
            </a:pPr>
            <a:r>
              <a:rPr lang="hu-HU" dirty="0" smtClean="0"/>
              <a:t>  }</a:t>
            </a:r>
            <a:endParaRPr lang="hu-HU" dirty="0"/>
          </a:p>
          <a:p>
            <a:pPr marL="0" indent="0">
              <a:buNone/>
            </a:pPr>
            <a:r>
              <a:rPr lang="hu-HU" dirty="0" smtClean="0"/>
              <a:t>}</a:t>
            </a:r>
            <a:endParaRPr lang="hu-HU" dirty="0"/>
          </a:p>
        </p:txBody>
      </p:sp>
    </p:spTree>
    <p:extLst>
      <p:ext uri="{BB962C8B-B14F-4D97-AF65-F5344CB8AC3E}">
        <p14:creationId xmlns:p14="http://schemas.microsoft.com/office/powerpoint/2010/main" val="35974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pPr marL="0" indent="0">
              <a:buNone/>
            </a:pPr>
            <a:r>
              <a:rPr lang="en-US" dirty="0"/>
              <a:t>The static method in Animal to hide</a:t>
            </a:r>
          </a:p>
          <a:p>
            <a:pPr marL="0" indent="0">
              <a:buNone/>
            </a:pPr>
            <a:r>
              <a:rPr lang="en-US" dirty="0"/>
              <a:t>The static method in Animal</a:t>
            </a:r>
          </a:p>
          <a:p>
            <a:pPr marL="0" indent="0">
              <a:buNone/>
            </a:pPr>
            <a:r>
              <a:rPr lang="en-US" dirty="0"/>
              <a:t>The static method in Cat which hides</a:t>
            </a:r>
          </a:p>
          <a:p>
            <a:pPr marL="0" indent="0">
              <a:buNone/>
            </a:pPr>
            <a:r>
              <a:rPr lang="en-US" dirty="0"/>
              <a:t>The static method in Animal</a:t>
            </a:r>
          </a:p>
          <a:p>
            <a:pPr marL="0" indent="0">
              <a:buNone/>
            </a:pPr>
            <a:endParaRPr lang="hu-HU" dirty="0"/>
          </a:p>
          <a:p>
            <a:endParaRPr lang="hu-HU" dirty="0"/>
          </a:p>
        </p:txBody>
      </p:sp>
    </p:spTree>
    <p:extLst>
      <p:ext uri="{BB962C8B-B14F-4D97-AF65-F5344CB8AC3E}">
        <p14:creationId xmlns:p14="http://schemas.microsoft.com/office/powerpoint/2010/main" val="130132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en-US" b="1" dirty="0"/>
              <a:t>Hiding Fields</a:t>
            </a:r>
          </a:p>
          <a:p>
            <a:r>
              <a:rPr lang="en-US" dirty="0"/>
              <a:t>Within a class, a field that has the same name as a field in the superclass hides the superclass's field, even if their types are different. Within the subclass, the field in the superclass cannot be referenced by its simple name. Instead, the field must be accessed through </a:t>
            </a:r>
            <a:r>
              <a:rPr lang="en-US" dirty="0" smtClean="0"/>
              <a:t>super</a:t>
            </a:r>
            <a:r>
              <a:rPr lang="hu-HU" dirty="0" smtClean="0"/>
              <a:t>. It is </a:t>
            </a:r>
            <a:r>
              <a:rPr lang="hu-HU" dirty="0" err="1" smtClean="0"/>
              <a:t>not</a:t>
            </a:r>
            <a:r>
              <a:rPr lang="en-US" dirty="0" smtClean="0"/>
              <a:t> recommend</a:t>
            </a:r>
            <a:r>
              <a:rPr lang="hu-HU" dirty="0" err="1" smtClean="0"/>
              <a:t>ed</a:t>
            </a:r>
            <a:r>
              <a:rPr lang="en-US" dirty="0" smtClean="0"/>
              <a:t> </a:t>
            </a:r>
            <a:r>
              <a:rPr lang="en-US" dirty="0"/>
              <a:t>hiding fields as it makes code difficult to read.</a:t>
            </a:r>
          </a:p>
        </p:txBody>
      </p:sp>
    </p:spTree>
    <p:extLst>
      <p:ext uri="{BB962C8B-B14F-4D97-AF65-F5344CB8AC3E}">
        <p14:creationId xmlns:p14="http://schemas.microsoft.com/office/powerpoint/2010/main" val="87880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hu-HU" b="1" dirty="0" err="1" smtClean="0"/>
              <a:t>super</a:t>
            </a:r>
            <a:r>
              <a:rPr lang="hu-HU" b="1" dirty="0" smtClean="0"/>
              <a:t> </a:t>
            </a:r>
            <a:r>
              <a:rPr lang="hu-HU" b="1" dirty="0" err="1" smtClean="0"/>
              <a:t>keyword</a:t>
            </a:r>
            <a:endParaRPr lang="en-US" b="1" dirty="0"/>
          </a:p>
          <a:p>
            <a:r>
              <a:rPr lang="en-US" dirty="0"/>
              <a:t>If your method overrides one of its superclass's methods, you can invoke the overridden method through the use of the keyword </a:t>
            </a:r>
            <a:r>
              <a:rPr lang="en-US" b="1" dirty="0"/>
              <a:t>super</a:t>
            </a:r>
            <a:r>
              <a:rPr lang="en-US" dirty="0"/>
              <a:t>. You can also use super to refer to a hidden field (although hiding fields is discouraged).</a:t>
            </a:r>
          </a:p>
          <a:p>
            <a:endParaRPr lang="en-US" dirty="0"/>
          </a:p>
        </p:txBody>
      </p:sp>
    </p:spTree>
    <p:extLst>
      <p:ext uri="{BB962C8B-B14F-4D97-AF65-F5344CB8AC3E}">
        <p14:creationId xmlns:p14="http://schemas.microsoft.com/office/powerpoint/2010/main" val="518743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hu-HU" b="1" dirty="0" err="1" smtClean="0"/>
              <a:t>super</a:t>
            </a:r>
            <a:r>
              <a:rPr lang="hu-HU" b="1" dirty="0" smtClean="0"/>
              <a:t> </a:t>
            </a:r>
            <a:r>
              <a:rPr lang="hu-HU" b="1" dirty="0" err="1" smtClean="0"/>
              <a:t>keyword</a:t>
            </a:r>
            <a:endParaRPr lang="en-US" b="1" dirty="0"/>
          </a:p>
          <a:p>
            <a:r>
              <a:rPr lang="hu-HU" b="1" dirty="0" err="1"/>
              <a:t>Subclass</a:t>
            </a:r>
            <a:r>
              <a:rPr lang="hu-HU" b="1" dirty="0"/>
              <a:t> </a:t>
            </a:r>
            <a:r>
              <a:rPr lang="hu-HU" b="1" dirty="0" err="1" smtClean="0"/>
              <a:t>Constructors</a:t>
            </a:r>
            <a:endParaRPr lang="hu-HU" b="1" dirty="0" smtClean="0"/>
          </a:p>
          <a:p>
            <a:r>
              <a:rPr lang="en-US" dirty="0"/>
              <a:t>Invocation of a superclass constructor must be the first line in the subclass constructor.</a:t>
            </a:r>
          </a:p>
          <a:p>
            <a:r>
              <a:rPr lang="en-US" dirty="0"/>
              <a:t>The syntax for calling a superclass constructor is</a:t>
            </a:r>
          </a:p>
          <a:p>
            <a:pPr marL="0" indent="0">
              <a:buNone/>
            </a:pPr>
            <a:r>
              <a:rPr lang="en-US" dirty="0"/>
              <a:t>super(); </a:t>
            </a:r>
          </a:p>
          <a:p>
            <a:r>
              <a:rPr lang="en-US" dirty="0"/>
              <a:t>or</a:t>
            </a:r>
            <a:r>
              <a:rPr lang="en-US" dirty="0" smtClean="0"/>
              <a:t>:</a:t>
            </a:r>
            <a:endParaRPr lang="hu-HU" dirty="0" smtClean="0"/>
          </a:p>
          <a:p>
            <a:pPr marL="0" indent="0">
              <a:buNone/>
            </a:pPr>
            <a:r>
              <a:rPr lang="en-US" dirty="0" smtClean="0"/>
              <a:t>super(parameter </a:t>
            </a:r>
            <a:r>
              <a:rPr lang="en-US" dirty="0"/>
              <a:t>list);</a:t>
            </a:r>
          </a:p>
          <a:p>
            <a:endParaRPr lang="hu-HU" b="1" dirty="0"/>
          </a:p>
          <a:p>
            <a:endParaRPr lang="en-US" dirty="0"/>
          </a:p>
        </p:txBody>
      </p:sp>
    </p:spTree>
    <p:extLst>
      <p:ext uri="{BB962C8B-B14F-4D97-AF65-F5344CB8AC3E}">
        <p14:creationId xmlns:p14="http://schemas.microsoft.com/office/powerpoint/2010/main" val="2862486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hu-HU" b="1" dirty="0" err="1" smtClean="0"/>
              <a:t>super</a:t>
            </a:r>
            <a:r>
              <a:rPr lang="hu-HU" b="1" dirty="0" smtClean="0"/>
              <a:t> </a:t>
            </a:r>
            <a:r>
              <a:rPr lang="hu-HU" b="1" dirty="0" err="1" smtClean="0"/>
              <a:t>keyword</a:t>
            </a:r>
            <a:endParaRPr lang="en-US" b="1" dirty="0"/>
          </a:p>
          <a:p>
            <a:r>
              <a:rPr lang="hu-HU" b="1" dirty="0" err="1"/>
              <a:t>Subclass</a:t>
            </a:r>
            <a:r>
              <a:rPr lang="hu-HU" b="1" dirty="0"/>
              <a:t> </a:t>
            </a:r>
            <a:r>
              <a:rPr lang="hu-HU" b="1" dirty="0" err="1" smtClean="0"/>
              <a:t>Constructors</a:t>
            </a:r>
            <a:endParaRPr lang="hu-HU" b="1" dirty="0" smtClean="0"/>
          </a:p>
          <a:p>
            <a:r>
              <a:rPr lang="en-US" dirty="0"/>
              <a:t>If a constructor does not explicitly invoke a superclass constructor, the </a:t>
            </a:r>
            <a:r>
              <a:rPr lang="en-US" b="1" dirty="0"/>
              <a:t>Java compiler automatically inserts a call to the no-argument constructor of the superclass</a:t>
            </a:r>
            <a:r>
              <a:rPr lang="en-US" dirty="0"/>
              <a:t>. If the super class does not have a no-argument constructor, you will get a compile-time error. Object </a:t>
            </a:r>
            <a:r>
              <a:rPr lang="en-US" i="1" dirty="0"/>
              <a:t>does</a:t>
            </a:r>
            <a:r>
              <a:rPr lang="en-US" dirty="0"/>
              <a:t> have such a constructor, so if Object is the only superclass, there is no problem.</a:t>
            </a:r>
          </a:p>
          <a:p>
            <a:endParaRPr lang="hu-HU" b="1" dirty="0"/>
          </a:p>
          <a:p>
            <a:endParaRPr lang="en-US" dirty="0"/>
          </a:p>
        </p:txBody>
      </p:sp>
    </p:spTree>
    <p:extLst>
      <p:ext uri="{BB962C8B-B14F-4D97-AF65-F5344CB8AC3E}">
        <p14:creationId xmlns:p14="http://schemas.microsoft.com/office/powerpoint/2010/main" val="3223725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hu-HU" b="1" dirty="0" err="1" smtClean="0"/>
              <a:t>super</a:t>
            </a:r>
            <a:r>
              <a:rPr lang="hu-HU" b="1" dirty="0" smtClean="0"/>
              <a:t> </a:t>
            </a:r>
            <a:r>
              <a:rPr lang="hu-HU" b="1" dirty="0" err="1" smtClean="0"/>
              <a:t>keyword</a:t>
            </a:r>
            <a:endParaRPr lang="en-US" b="1" dirty="0"/>
          </a:p>
          <a:p>
            <a:r>
              <a:rPr lang="hu-HU" b="1" dirty="0" err="1"/>
              <a:t>Subclass</a:t>
            </a:r>
            <a:r>
              <a:rPr lang="hu-HU" b="1" dirty="0"/>
              <a:t> </a:t>
            </a:r>
            <a:r>
              <a:rPr lang="hu-HU" b="1" dirty="0" err="1" smtClean="0"/>
              <a:t>Constructors</a:t>
            </a:r>
            <a:endParaRPr lang="hu-HU" b="1" dirty="0" smtClean="0"/>
          </a:p>
          <a:p>
            <a:r>
              <a:rPr lang="en-US" dirty="0"/>
              <a:t>If a subclass constructor invokes a constructor of its superclass, either explicitly or implicitly, you might think that there will be a whole </a:t>
            </a:r>
            <a:r>
              <a:rPr lang="en-US" b="1" dirty="0"/>
              <a:t>chain of constructors </a:t>
            </a:r>
            <a:r>
              <a:rPr lang="en-US" dirty="0"/>
              <a:t>called, all the way back to the constructor of Object. In fact, this is the case. It is called </a:t>
            </a:r>
            <a:r>
              <a:rPr lang="en-US" i="1" dirty="0"/>
              <a:t>constructor chaining</a:t>
            </a:r>
            <a:r>
              <a:rPr lang="en-US" dirty="0"/>
              <a:t>, and you need to be aware of it when there is a long line of class descent.</a:t>
            </a:r>
          </a:p>
          <a:p>
            <a:endParaRPr lang="hu-HU" b="1" dirty="0"/>
          </a:p>
          <a:p>
            <a:endParaRPr lang="en-US" dirty="0"/>
          </a:p>
        </p:txBody>
      </p:sp>
    </p:spTree>
    <p:extLst>
      <p:ext uri="{BB962C8B-B14F-4D97-AF65-F5344CB8AC3E}">
        <p14:creationId xmlns:p14="http://schemas.microsoft.com/office/powerpoint/2010/main" val="3096478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hu-HU" dirty="0" smtClean="0"/>
              <a:t>Példa</a:t>
            </a:r>
          </a:p>
          <a:p>
            <a:r>
              <a:rPr lang="hu-HU" dirty="0" err="1" smtClean="0"/>
              <a:t>SzuperOsztaly</a:t>
            </a:r>
            <a:r>
              <a:rPr lang="hu-HU" dirty="0" smtClean="0"/>
              <a:t>, </a:t>
            </a:r>
            <a:r>
              <a:rPr lang="hu-HU" dirty="0" err="1" smtClean="0"/>
              <a:t>Alosztaly</a:t>
            </a:r>
            <a:r>
              <a:rPr lang="hu-HU" dirty="0" smtClean="0"/>
              <a:t>, </a:t>
            </a:r>
            <a:r>
              <a:rPr lang="hu-HU" dirty="0" err="1" smtClean="0"/>
              <a:t>Runner</a:t>
            </a:r>
            <a:endParaRPr lang="hu-HU" dirty="0" smtClean="0"/>
          </a:p>
          <a:p>
            <a:r>
              <a:rPr lang="hu-HU" dirty="0" smtClean="0"/>
              <a:t>11InheritanceClasses2</a:t>
            </a:r>
          </a:p>
          <a:p>
            <a:endParaRPr lang="hu-HU" dirty="0" smtClean="0"/>
          </a:p>
          <a:p>
            <a:r>
              <a:rPr lang="hu-HU" dirty="0" smtClean="0"/>
              <a:t>Eredménye</a:t>
            </a:r>
            <a:endParaRPr lang="hu-HU" dirty="0"/>
          </a:p>
        </p:txBody>
      </p:sp>
    </p:spTree>
    <p:extLst>
      <p:ext uri="{BB962C8B-B14F-4D97-AF65-F5344CB8AC3E}">
        <p14:creationId xmlns:p14="http://schemas.microsoft.com/office/powerpoint/2010/main" val="1259312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44137" y="274320"/>
            <a:ext cx="8071213" cy="6335486"/>
          </a:xfrm>
        </p:spPr>
        <p:txBody>
          <a:bodyPr>
            <a:normAutofit lnSpcReduction="10000"/>
          </a:bodyPr>
          <a:lstStyle/>
          <a:p>
            <a:pPr marL="0" indent="0">
              <a:buNone/>
            </a:pPr>
            <a:r>
              <a:rPr lang="hu-HU" dirty="0"/>
              <a:t>0</a:t>
            </a:r>
          </a:p>
          <a:p>
            <a:pPr marL="0" indent="0">
              <a:buNone/>
            </a:pPr>
            <a:r>
              <a:rPr lang="hu-HU" dirty="0"/>
              <a:t>0</a:t>
            </a:r>
          </a:p>
          <a:p>
            <a:pPr marL="0" indent="0">
              <a:buNone/>
            </a:pPr>
            <a:r>
              <a:rPr lang="hu-HU" dirty="0"/>
              <a:t>0</a:t>
            </a:r>
          </a:p>
          <a:p>
            <a:pPr marL="0" indent="0">
              <a:buNone/>
            </a:pPr>
            <a:r>
              <a:rPr lang="hu-HU" dirty="0"/>
              <a:t>0</a:t>
            </a:r>
          </a:p>
          <a:p>
            <a:pPr marL="0" indent="0">
              <a:buNone/>
            </a:pPr>
            <a:r>
              <a:rPr lang="hu-HU" dirty="0" err="1"/>
              <a:t>SzuperOsztaly</a:t>
            </a:r>
            <a:r>
              <a:rPr lang="hu-HU" dirty="0"/>
              <a:t> [private1=0, public1=0, protected1=0, nothing1=0, </a:t>
            </a:r>
            <a:r>
              <a:rPr lang="hu-HU" dirty="0" err="1"/>
              <a:t>hidingField</a:t>
            </a:r>
            <a:r>
              <a:rPr lang="hu-HU" dirty="0"/>
              <a:t>=0</a:t>
            </a:r>
            <a:r>
              <a:rPr lang="hu-HU" dirty="0" smtClean="0"/>
              <a:t>]</a:t>
            </a:r>
          </a:p>
          <a:p>
            <a:pPr marL="0" indent="0">
              <a:buNone/>
            </a:pPr>
            <a:endParaRPr lang="hu-HU" dirty="0"/>
          </a:p>
          <a:p>
            <a:pPr marL="0" indent="0">
              <a:buNone/>
            </a:pPr>
            <a:r>
              <a:rPr lang="hu-HU" dirty="0"/>
              <a:t>50</a:t>
            </a:r>
          </a:p>
          <a:p>
            <a:pPr marL="0" indent="0">
              <a:buNone/>
            </a:pPr>
            <a:r>
              <a:rPr lang="hu-HU" dirty="0"/>
              <a:t>40</a:t>
            </a:r>
          </a:p>
          <a:p>
            <a:pPr marL="0" indent="0">
              <a:buNone/>
            </a:pPr>
            <a:r>
              <a:rPr lang="hu-HU" dirty="0"/>
              <a:t>30</a:t>
            </a:r>
          </a:p>
          <a:p>
            <a:pPr marL="0" indent="0">
              <a:buNone/>
            </a:pPr>
            <a:r>
              <a:rPr lang="hu-HU" dirty="0"/>
              <a:t>20</a:t>
            </a:r>
          </a:p>
          <a:p>
            <a:pPr marL="0" indent="0">
              <a:buNone/>
            </a:pPr>
            <a:r>
              <a:rPr lang="hu-HU" dirty="0" err="1"/>
              <a:t>SzuperOsztaly</a:t>
            </a:r>
            <a:r>
              <a:rPr lang="hu-HU" dirty="0"/>
              <a:t> [private1=10, public1=20, protected1=30, nothing1=40, </a:t>
            </a:r>
            <a:r>
              <a:rPr lang="hu-HU" dirty="0" err="1"/>
              <a:t>hidingField</a:t>
            </a:r>
            <a:r>
              <a:rPr lang="hu-HU" dirty="0"/>
              <a:t>=50</a:t>
            </a:r>
            <a:r>
              <a:rPr lang="hu-HU" dirty="0" smtClean="0"/>
              <a:t>]</a:t>
            </a:r>
          </a:p>
          <a:p>
            <a:pPr marL="0" indent="0">
              <a:buNone/>
            </a:pPr>
            <a:endParaRPr lang="hu-HU" dirty="0"/>
          </a:p>
        </p:txBody>
      </p:sp>
    </p:spTree>
    <p:extLst>
      <p:ext uri="{BB962C8B-B14F-4D97-AF65-F5344CB8AC3E}">
        <p14:creationId xmlns:p14="http://schemas.microsoft.com/office/powerpoint/2010/main" val="376091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44137" y="274320"/>
            <a:ext cx="8071213" cy="6335486"/>
          </a:xfrm>
        </p:spPr>
        <p:txBody>
          <a:bodyPr>
            <a:normAutofit fontScale="70000" lnSpcReduction="20000"/>
          </a:bodyPr>
          <a:lstStyle/>
          <a:p>
            <a:pPr marL="0" indent="0">
              <a:buNone/>
            </a:pPr>
            <a:endParaRPr lang="hu-HU" dirty="0"/>
          </a:p>
          <a:p>
            <a:pPr marL="0" indent="0">
              <a:buNone/>
            </a:pPr>
            <a:r>
              <a:rPr lang="hu-HU" dirty="0"/>
              <a:t>Alma</a:t>
            </a:r>
          </a:p>
          <a:p>
            <a:pPr marL="0" indent="0">
              <a:buNone/>
            </a:pPr>
            <a:r>
              <a:rPr lang="hu-HU" dirty="0"/>
              <a:t>0</a:t>
            </a:r>
          </a:p>
          <a:p>
            <a:pPr marL="0" indent="0">
              <a:buNone/>
            </a:pPr>
            <a:r>
              <a:rPr lang="hu-HU" dirty="0"/>
              <a:t>0</a:t>
            </a:r>
          </a:p>
          <a:p>
            <a:pPr marL="0" indent="0">
              <a:buNone/>
            </a:pPr>
            <a:r>
              <a:rPr lang="hu-HU" dirty="0"/>
              <a:t>0</a:t>
            </a:r>
          </a:p>
          <a:p>
            <a:pPr marL="0" indent="0">
              <a:buNone/>
            </a:pPr>
            <a:r>
              <a:rPr lang="hu-HU" dirty="0"/>
              <a:t>0</a:t>
            </a:r>
          </a:p>
          <a:p>
            <a:pPr marL="0" indent="0">
              <a:buNone/>
            </a:pPr>
            <a:r>
              <a:rPr lang="hu-HU" dirty="0" err="1"/>
              <a:t>AlOsztaly</a:t>
            </a:r>
            <a:r>
              <a:rPr lang="hu-HU" dirty="0"/>
              <a:t> [</a:t>
            </a:r>
            <a:r>
              <a:rPr lang="hu-HU" dirty="0" err="1"/>
              <a:t>hidingField</a:t>
            </a:r>
            <a:r>
              <a:rPr lang="hu-HU" dirty="0"/>
              <a:t>=Alma, </a:t>
            </a:r>
            <a:r>
              <a:rPr lang="hu-HU" dirty="0" err="1"/>
              <a:t>toString</a:t>
            </a:r>
            <a:r>
              <a:rPr lang="hu-HU" dirty="0"/>
              <a:t>()=</a:t>
            </a:r>
            <a:r>
              <a:rPr lang="hu-HU" dirty="0" err="1"/>
              <a:t>SzuperOsztaly</a:t>
            </a:r>
            <a:r>
              <a:rPr lang="hu-HU" dirty="0"/>
              <a:t> [private1=0, public1=0, protected1=0, nothing1=0, </a:t>
            </a:r>
            <a:r>
              <a:rPr lang="hu-HU" dirty="0" err="1"/>
              <a:t>hidingField</a:t>
            </a:r>
            <a:r>
              <a:rPr lang="hu-HU" dirty="0"/>
              <a:t>=0</a:t>
            </a:r>
            <a:r>
              <a:rPr lang="hu-HU" dirty="0" smtClean="0"/>
              <a:t>]]</a:t>
            </a:r>
          </a:p>
          <a:p>
            <a:pPr marL="0" indent="0">
              <a:buNone/>
            </a:pPr>
            <a:endParaRPr lang="hu-HU" dirty="0"/>
          </a:p>
          <a:p>
            <a:pPr marL="0" indent="0">
              <a:buNone/>
            </a:pPr>
            <a:r>
              <a:rPr lang="hu-HU" dirty="0" err="1"/>
              <a:t>AlOsztaly</a:t>
            </a:r>
            <a:r>
              <a:rPr lang="hu-HU" dirty="0"/>
              <a:t> [</a:t>
            </a:r>
            <a:r>
              <a:rPr lang="hu-HU" dirty="0" err="1"/>
              <a:t>hidingField</a:t>
            </a:r>
            <a:r>
              <a:rPr lang="hu-HU" dirty="0"/>
              <a:t>=Dió, </a:t>
            </a:r>
            <a:r>
              <a:rPr lang="hu-HU" dirty="0" err="1"/>
              <a:t>toString</a:t>
            </a:r>
            <a:r>
              <a:rPr lang="hu-HU" dirty="0"/>
              <a:t>()=</a:t>
            </a:r>
            <a:r>
              <a:rPr lang="hu-HU" dirty="0" err="1"/>
              <a:t>SzuperOsztaly</a:t>
            </a:r>
            <a:r>
              <a:rPr lang="hu-HU" dirty="0"/>
              <a:t> [private1=20, public1=10, protected1=100, nothing1=20, </a:t>
            </a:r>
            <a:r>
              <a:rPr lang="hu-HU" dirty="0" err="1"/>
              <a:t>hidingField</a:t>
            </a:r>
            <a:r>
              <a:rPr lang="hu-HU" dirty="0"/>
              <a:t>=30</a:t>
            </a:r>
            <a:r>
              <a:rPr lang="hu-HU" dirty="0" smtClean="0"/>
              <a:t>]]</a:t>
            </a:r>
          </a:p>
          <a:p>
            <a:pPr marL="0" indent="0">
              <a:buNone/>
            </a:pPr>
            <a:endParaRPr lang="hu-HU" dirty="0"/>
          </a:p>
          <a:p>
            <a:pPr marL="0" indent="0">
              <a:buNone/>
            </a:pPr>
            <a:r>
              <a:rPr lang="hu-HU" dirty="0"/>
              <a:t>0</a:t>
            </a:r>
          </a:p>
          <a:p>
            <a:pPr marL="0" indent="0">
              <a:buNone/>
            </a:pPr>
            <a:r>
              <a:rPr lang="hu-HU" dirty="0"/>
              <a:t>0</a:t>
            </a:r>
          </a:p>
          <a:p>
            <a:pPr marL="0" indent="0">
              <a:buNone/>
            </a:pPr>
            <a:r>
              <a:rPr lang="hu-HU" dirty="0"/>
              <a:t>0</a:t>
            </a:r>
          </a:p>
          <a:p>
            <a:pPr marL="0" indent="0">
              <a:buNone/>
            </a:pPr>
            <a:r>
              <a:rPr lang="hu-HU" dirty="0"/>
              <a:t>0</a:t>
            </a:r>
          </a:p>
          <a:p>
            <a:pPr marL="0" indent="0">
              <a:buNone/>
            </a:pPr>
            <a:r>
              <a:rPr lang="hu-HU" dirty="0" smtClean="0"/>
              <a:t>Alma</a:t>
            </a:r>
          </a:p>
          <a:p>
            <a:pPr marL="0" indent="0">
              <a:buNone/>
            </a:pPr>
            <a:r>
              <a:rPr lang="en-US" dirty="0" err="1"/>
              <a:t>AlOsztaly</a:t>
            </a:r>
            <a:r>
              <a:rPr lang="en-US" dirty="0"/>
              <a:t> [</a:t>
            </a:r>
            <a:r>
              <a:rPr lang="en-US" dirty="0" err="1"/>
              <a:t>hidingField</a:t>
            </a:r>
            <a:r>
              <a:rPr lang="en-US" dirty="0"/>
              <a:t>=Alma, </a:t>
            </a:r>
            <a:r>
              <a:rPr lang="en-US" dirty="0" err="1"/>
              <a:t>toString</a:t>
            </a:r>
            <a:r>
              <a:rPr lang="en-US" dirty="0"/>
              <a:t>()=</a:t>
            </a:r>
            <a:r>
              <a:rPr lang="en-US" dirty="0" err="1"/>
              <a:t>SzuperOsztaly</a:t>
            </a:r>
            <a:r>
              <a:rPr lang="en-US" dirty="0"/>
              <a:t> [private1=0, public1=0, protected1=0, nothing1=0, </a:t>
            </a:r>
            <a:r>
              <a:rPr lang="en-US" dirty="0" err="1"/>
              <a:t>hidingField</a:t>
            </a:r>
            <a:r>
              <a:rPr lang="en-US" dirty="0"/>
              <a:t>=0]]</a:t>
            </a:r>
          </a:p>
          <a:p>
            <a:pPr marL="0" indent="0">
              <a:buNone/>
            </a:pPr>
            <a:endParaRPr lang="hu-HU" dirty="0"/>
          </a:p>
        </p:txBody>
      </p:sp>
    </p:spTree>
    <p:extLst>
      <p:ext uri="{BB962C8B-B14F-4D97-AF65-F5344CB8AC3E}">
        <p14:creationId xmlns:p14="http://schemas.microsoft.com/office/powerpoint/2010/main" val="100432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smtClean="0"/>
              <a:t>Excepting</a:t>
            </a:r>
            <a:r>
              <a:rPr lang="en-US" dirty="0"/>
              <a:t> Object, which has no superclass, </a:t>
            </a:r>
            <a:r>
              <a:rPr lang="en-US" b="1" dirty="0"/>
              <a:t>every class has one and only one direct superclass </a:t>
            </a:r>
            <a:r>
              <a:rPr lang="en-US" dirty="0"/>
              <a:t>(</a:t>
            </a:r>
            <a:r>
              <a:rPr lang="en-US" b="1" dirty="0"/>
              <a:t>single inheritance</a:t>
            </a:r>
            <a:r>
              <a:rPr lang="en-US" dirty="0"/>
              <a:t>). In the absence of any other explicit superclass, every class is implicitly a subclass of Object</a:t>
            </a:r>
            <a:r>
              <a:rPr lang="en-US" dirty="0" smtClean="0"/>
              <a:t>.</a:t>
            </a:r>
            <a:endParaRPr lang="hu-HU" dirty="0" smtClean="0"/>
          </a:p>
          <a:p>
            <a:r>
              <a:rPr lang="en-US" dirty="0"/>
              <a:t>Classes can be derived from classes that are derived from classes that are derived from classes, and so on, and ultimately derived from the topmost class, </a:t>
            </a:r>
            <a:r>
              <a:rPr lang="en-US" b="1" dirty="0"/>
              <a:t>Object</a:t>
            </a:r>
            <a:r>
              <a:rPr lang="en-US" dirty="0"/>
              <a:t>. </a:t>
            </a:r>
            <a:endParaRPr lang="hu-HU" dirty="0" smtClean="0"/>
          </a:p>
          <a:p>
            <a:r>
              <a:rPr lang="hu-HU" i="1" dirty="0" err="1"/>
              <a:t>descended</a:t>
            </a:r>
            <a:r>
              <a:rPr lang="hu-HU" dirty="0"/>
              <a:t> </a:t>
            </a:r>
            <a:r>
              <a:rPr lang="hu-HU" dirty="0" smtClean="0"/>
              <a:t>(leszármazott)</a:t>
            </a:r>
            <a:endParaRPr lang="hu-HU" dirty="0"/>
          </a:p>
          <a:p>
            <a:endParaRPr lang="hu-HU" dirty="0" smtClean="0"/>
          </a:p>
          <a:p>
            <a:endParaRPr lang="hu-HU" dirty="0"/>
          </a:p>
        </p:txBody>
      </p:sp>
    </p:spTree>
    <p:extLst>
      <p:ext uri="{BB962C8B-B14F-4D97-AF65-F5344CB8AC3E}">
        <p14:creationId xmlns:p14="http://schemas.microsoft.com/office/powerpoint/2010/main" val="174890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en-US" dirty="0"/>
              <a:t>The </a:t>
            </a:r>
            <a:r>
              <a:rPr lang="en-US" b="1" dirty="0"/>
              <a:t>access specifier </a:t>
            </a:r>
            <a:r>
              <a:rPr lang="en-US" dirty="0"/>
              <a:t>for an overriding method </a:t>
            </a:r>
            <a:r>
              <a:rPr lang="en-US" b="1" dirty="0"/>
              <a:t>can allow more</a:t>
            </a:r>
            <a:r>
              <a:rPr lang="en-US" dirty="0"/>
              <a:t>, but not less, access than the overridden method. For example, a protected instance method in the superclass can be made public, but not private, in the </a:t>
            </a:r>
            <a:r>
              <a:rPr lang="en-US"/>
              <a:t>subclass</a:t>
            </a:r>
            <a:r>
              <a:rPr lang="en-US" smtClean="0"/>
              <a:t>.</a:t>
            </a:r>
            <a:endParaRPr lang="en-US" dirty="0"/>
          </a:p>
        </p:txBody>
      </p:sp>
    </p:spTree>
    <p:extLst>
      <p:ext uri="{BB962C8B-B14F-4D97-AF65-F5344CB8AC3E}">
        <p14:creationId xmlns:p14="http://schemas.microsoft.com/office/powerpoint/2010/main" val="326735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92500" lnSpcReduction="20000"/>
          </a:bodyPr>
          <a:lstStyle/>
          <a:p>
            <a:pPr marL="0" indent="0">
              <a:buNone/>
            </a:pPr>
            <a:r>
              <a:rPr lang="hu-HU" b="1" dirty="0" err="1"/>
              <a:t>public</a:t>
            </a:r>
            <a:r>
              <a:rPr lang="hu-HU" dirty="0"/>
              <a:t> </a:t>
            </a:r>
            <a:r>
              <a:rPr lang="hu-HU" b="1" dirty="0" err="1"/>
              <a:t>class</a:t>
            </a:r>
            <a:r>
              <a:rPr lang="hu-HU" dirty="0"/>
              <a:t> </a:t>
            </a:r>
            <a:r>
              <a:rPr lang="hu-HU" dirty="0" err="1"/>
              <a:t>Animal</a:t>
            </a:r>
            <a:r>
              <a:rPr lang="hu-HU" dirty="0"/>
              <a:t> {</a:t>
            </a:r>
          </a:p>
          <a:p>
            <a:pPr marL="0" indent="0">
              <a:buNone/>
            </a:pPr>
            <a:r>
              <a:rPr lang="hu-HU" b="1" dirty="0" smtClean="0"/>
              <a:t>  </a:t>
            </a:r>
            <a:r>
              <a:rPr lang="hu-HU" b="1" dirty="0" err="1" smtClean="0"/>
              <a:t>private</a:t>
            </a:r>
            <a:r>
              <a:rPr lang="hu-HU" dirty="0" smtClean="0"/>
              <a:t> </a:t>
            </a:r>
            <a:r>
              <a:rPr lang="hu-HU" dirty="0" err="1"/>
              <a:t>String</a:t>
            </a:r>
            <a:r>
              <a:rPr lang="hu-HU" dirty="0"/>
              <a:t> </a:t>
            </a:r>
            <a:r>
              <a:rPr lang="hu-HU" dirty="0" err="1"/>
              <a:t>name</a:t>
            </a:r>
            <a:r>
              <a:rPr lang="hu-HU" dirty="0"/>
              <a:t>;</a:t>
            </a:r>
          </a:p>
          <a:p>
            <a:pPr marL="0" indent="0">
              <a:buNone/>
            </a:pPr>
            <a:endParaRPr lang="hu-HU" dirty="0" smtClean="0"/>
          </a:p>
          <a:p>
            <a:pPr marL="0" indent="0">
              <a:buNone/>
            </a:pPr>
            <a:r>
              <a:rPr lang="hu-HU" dirty="0" err="1" smtClean="0"/>
              <a:t>String</a:t>
            </a:r>
            <a:r>
              <a:rPr lang="hu-HU" dirty="0" smtClean="0"/>
              <a:t> </a:t>
            </a:r>
            <a:r>
              <a:rPr lang="hu-HU" dirty="0" err="1"/>
              <a:t>getName</a:t>
            </a:r>
            <a:r>
              <a:rPr lang="hu-HU" dirty="0"/>
              <a:t>() </a:t>
            </a:r>
            <a:r>
              <a:rPr lang="hu-HU" dirty="0" smtClean="0"/>
              <a:t>{ </a:t>
            </a:r>
            <a:r>
              <a:rPr lang="hu-HU" b="1" dirty="0" err="1" smtClean="0"/>
              <a:t>return</a:t>
            </a:r>
            <a:r>
              <a:rPr lang="hu-HU" dirty="0" smtClean="0"/>
              <a:t> </a:t>
            </a:r>
            <a:r>
              <a:rPr lang="hu-HU" dirty="0" err="1"/>
              <a:t>name</a:t>
            </a:r>
            <a:r>
              <a:rPr lang="hu-HU" dirty="0" smtClean="0"/>
              <a:t>; }</a:t>
            </a:r>
            <a:endParaRPr lang="hu-HU" dirty="0"/>
          </a:p>
          <a:p>
            <a:pPr marL="0" indent="0">
              <a:buNone/>
            </a:pPr>
            <a:endParaRPr lang="hu-HU" dirty="0"/>
          </a:p>
          <a:p>
            <a:pPr marL="0" indent="0">
              <a:buNone/>
            </a:pPr>
            <a:r>
              <a:rPr lang="hu-HU" b="1" dirty="0" err="1"/>
              <a:t>protected</a:t>
            </a:r>
            <a:r>
              <a:rPr lang="hu-HU" dirty="0"/>
              <a:t> </a:t>
            </a:r>
            <a:r>
              <a:rPr lang="hu-HU" b="1" dirty="0" err="1"/>
              <a:t>void</a:t>
            </a:r>
            <a:r>
              <a:rPr lang="hu-HU" dirty="0"/>
              <a:t> </a:t>
            </a:r>
            <a:r>
              <a:rPr lang="hu-HU" dirty="0" err="1"/>
              <a:t>setName</a:t>
            </a:r>
            <a:r>
              <a:rPr lang="hu-HU" dirty="0"/>
              <a:t>(</a:t>
            </a:r>
            <a:r>
              <a:rPr lang="hu-HU" dirty="0" err="1"/>
              <a:t>String</a:t>
            </a:r>
            <a:r>
              <a:rPr lang="hu-HU" dirty="0"/>
              <a:t> </a:t>
            </a:r>
            <a:r>
              <a:rPr lang="hu-HU" dirty="0" err="1"/>
              <a:t>name</a:t>
            </a:r>
            <a:r>
              <a:rPr lang="hu-HU" dirty="0"/>
              <a:t>) </a:t>
            </a:r>
            <a:r>
              <a:rPr lang="hu-HU" dirty="0" smtClean="0"/>
              <a:t>{ </a:t>
            </a:r>
            <a:r>
              <a:rPr lang="hu-HU" b="1" dirty="0" smtClean="0"/>
              <a:t>this</a:t>
            </a:r>
            <a:r>
              <a:rPr lang="hu-HU" dirty="0" smtClean="0"/>
              <a:t>.name </a:t>
            </a:r>
            <a:r>
              <a:rPr lang="hu-HU" dirty="0"/>
              <a:t>= </a:t>
            </a:r>
            <a:r>
              <a:rPr lang="hu-HU" dirty="0" err="1"/>
              <a:t>name</a:t>
            </a:r>
            <a:r>
              <a:rPr lang="hu-HU" dirty="0" smtClean="0"/>
              <a:t>; }</a:t>
            </a:r>
          </a:p>
          <a:p>
            <a:pPr marL="0" indent="0">
              <a:buNone/>
            </a:pPr>
            <a:endParaRPr lang="hu-HU" dirty="0" smtClean="0"/>
          </a:p>
          <a:p>
            <a:pPr marL="0" indent="0">
              <a:buNone/>
            </a:pPr>
            <a:r>
              <a:rPr lang="hu-HU" dirty="0" smtClean="0"/>
              <a:t>//</a:t>
            </a:r>
            <a:r>
              <a:rPr lang="hu-HU" u="sng" dirty="0"/>
              <a:t>nem</a:t>
            </a:r>
            <a:r>
              <a:rPr lang="hu-HU" dirty="0"/>
              <a:t> </a:t>
            </a:r>
            <a:r>
              <a:rPr lang="hu-HU" u="sng" dirty="0"/>
              <a:t>látszik</a:t>
            </a:r>
            <a:r>
              <a:rPr lang="hu-HU" dirty="0"/>
              <a:t> a </a:t>
            </a:r>
            <a:r>
              <a:rPr lang="hu-HU" u="sng" dirty="0"/>
              <a:t>gyerekosztályból</a:t>
            </a:r>
            <a:endParaRPr lang="hu-HU" dirty="0"/>
          </a:p>
          <a:p>
            <a:pPr marL="0" indent="0">
              <a:buNone/>
            </a:pPr>
            <a:r>
              <a:rPr lang="hu-HU" b="1" dirty="0" err="1" smtClean="0"/>
              <a:t>private</a:t>
            </a:r>
            <a:r>
              <a:rPr lang="hu-HU" dirty="0" smtClean="0"/>
              <a:t> </a:t>
            </a:r>
            <a:r>
              <a:rPr lang="hu-HU" b="1" dirty="0" err="1"/>
              <a:t>void</a:t>
            </a:r>
            <a:r>
              <a:rPr lang="hu-HU" dirty="0"/>
              <a:t> </a:t>
            </a:r>
            <a:r>
              <a:rPr lang="hu-HU" dirty="0" err="1"/>
              <a:t>setApple</a:t>
            </a:r>
            <a:r>
              <a:rPr lang="hu-HU" dirty="0"/>
              <a:t>() </a:t>
            </a:r>
            <a:r>
              <a:rPr lang="hu-HU" dirty="0" smtClean="0"/>
              <a:t>{</a:t>
            </a:r>
            <a:r>
              <a:rPr lang="hu-HU" dirty="0" err="1" smtClean="0"/>
              <a:t>setName</a:t>
            </a:r>
            <a:r>
              <a:rPr lang="hu-HU" dirty="0"/>
              <a:t>("Apple</a:t>
            </a:r>
            <a:r>
              <a:rPr lang="hu-HU" dirty="0" smtClean="0"/>
              <a:t>");}</a:t>
            </a:r>
          </a:p>
          <a:p>
            <a:pPr marL="0" indent="0">
              <a:buNone/>
            </a:pPr>
            <a:endParaRPr lang="hu-HU" dirty="0"/>
          </a:p>
          <a:p>
            <a:pPr marL="0" indent="0">
              <a:buNone/>
            </a:pPr>
            <a:r>
              <a:rPr lang="hu-HU" b="1" dirty="0" err="1"/>
              <a:t>void</a:t>
            </a:r>
            <a:r>
              <a:rPr lang="hu-HU" dirty="0"/>
              <a:t> </a:t>
            </a:r>
            <a:r>
              <a:rPr lang="hu-HU" dirty="0" err="1"/>
              <a:t>setVmi</a:t>
            </a:r>
            <a:r>
              <a:rPr lang="hu-HU" dirty="0" smtClean="0"/>
              <a:t>() { </a:t>
            </a:r>
            <a:r>
              <a:rPr lang="hu-HU" dirty="0" err="1" smtClean="0"/>
              <a:t>setApple</a:t>
            </a:r>
            <a:r>
              <a:rPr lang="hu-HU" dirty="0" smtClean="0"/>
              <a:t>(); }</a:t>
            </a:r>
            <a:endParaRPr lang="hu-HU" dirty="0"/>
          </a:p>
          <a:p>
            <a:pPr marL="0" indent="0">
              <a:buNone/>
            </a:pPr>
            <a:r>
              <a:rPr lang="hu-HU" dirty="0"/>
              <a:t>}</a:t>
            </a:r>
          </a:p>
          <a:p>
            <a:pPr marL="0" indent="0">
              <a:buNone/>
            </a:pPr>
            <a:endParaRPr lang="en-US" dirty="0"/>
          </a:p>
        </p:txBody>
      </p:sp>
    </p:spTree>
    <p:extLst>
      <p:ext uri="{BB962C8B-B14F-4D97-AF65-F5344CB8AC3E}">
        <p14:creationId xmlns:p14="http://schemas.microsoft.com/office/powerpoint/2010/main" val="23166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85000" lnSpcReduction="20000"/>
          </a:bodyPr>
          <a:lstStyle/>
          <a:p>
            <a:pPr marL="0" indent="0">
              <a:buNone/>
            </a:pPr>
            <a:r>
              <a:rPr lang="hu-HU" b="1" dirty="0" err="1"/>
              <a:t>public</a:t>
            </a:r>
            <a:r>
              <a:rPr lang="hu-HU" dirty="0"/>
              <a:t> </a:t>
            </a:r>
            <a:r>
              <a:rPr lang="hu-HU" b="1" dirty="0" err="1"/>
              <a:t>class</a:t>
            </a:r>
            <a:r>
              <a:rPr lang="hu-HU" dirty="0"/>
              <a:t> </a:t>
            </a:r>
            <a:r>
              <a:rPr lang="hu-HU" dirty="0" err="1"/>
              <a:t>Cat</a:t>
            </a:r>
            <a:r>
              <a:rPr lang="hu-HU" dirty="0"/>
              <a:t> </a:t>
            </a:r>
            <a:r>
              <a:rPr lang="hu-HU" b="1" dirty="0" err="1"/>
              <a:t>extends</a:t>
            </a:r>
            <a:r>
              <a:rPr lang="hu-HU" dirty="0"/>
              <a:t> </a:t>
            </a:r>
            <a:r>
              <a:rPr lang="hu-HU" dirty="0" err="1"/>
              <a:t>Animal</a:t>
            </a:r>
            <a:r>
              <a:rPr lang="hu-HU" dirty="0"/>
              <a:t> {</a:t>
            </a:r>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protected</a:t>
            </a:r>
            <a:r>
              <a:rPr lang="hu-HU" dirty="0" smtClean="0"/>
              <a:t> </a:t>
            </a:r>
            <a:r>
              <a:rPr lang="hu-HU" b="1" dirty="0" err="1"/>
              <a:t>void</a:t>
            </a:r>
            <a:r>
              <a:rPr lang="hu-HU" dirty="0"/>
              <a:t> </a:t>
            </a:r>
            <a:r>
              <a:rPr lang="hu-HU" dirty="0" err="1"/>
              <a:t>setName</a:t>
            </a:r>
            <a:r>
              <a:rPr lang="hu-HU" dirty="0"/>
              <a:t>(</a:t>
            </a:r>
            <a:r>
              <a:rPr lang="hu-HU" dirty="0" err="1"/>
              <a:t>String</a:t>
            </a:r>
            <a:r>
              <a:rPr lang="hu-HU" dirty="0"/>
              <a:t> </a:t>
            </a:r>
            <a:r>
              <a:rPr lang="hu-HU" dirty="0" err="1"/>
              <a:t>name</a:t>
            </a:r>
            <a:r>
              <a:rPr lang="hu-HU" dirty="0"/>
              <a:t>) { //</a:t>
            </a:r>
            <a:r>
              <a:rPr lang="hu-HU" dirty="0" err="1"/>
              <a:t>private</a:t>
            </a:r>
            <a:r>
              <a:rPr lang="hu-HU" dirty="0"/>
              <a:t> </a:t>
            </a:r>
            <a:r>
              <a:rPr lang="hu-HU" u="sng" dirty="0"/>
              <a:t>nem</a:t>
            </a:r>
            <a:r>
              <a:rPr lang="hu-HU" dirty="0"/>
              <a:t> </a:t>
            </a:r>
            <a:r>
              <a:rPr lang="hu-HU" u="sng" dirty="0"/>
              <a:t>lehet</a:t>
            </a:r>
            <a:endParaRPr lang="hu-HU" dirty="0"/>
          </a:p>
          <a:p>
            <a:pPr marL="0" indent="0">
              <a:buNone/>
            </a:pPr>
            <a:r>
              <a:rPr lang="hu-HU" b="1" dirty="0" smtClean="0"/>
              <a:t>    </a:t>
            </a:r>
            <a:r>
              <a:rPr lang="hu-HU" b="1" dirty="0" err="1" smtClean="0"/>
              <a:t>super</a:t>
            </a:r>
            <a:r>
              <a:rPr lang="hu-HU" dirty="0" err="1" smtClean="0"/>
              <a:t>.setName</a:t>
            </a:r>
            <a:r>
              <a:rPr lang="hu-HU" dirty="0"/>
              <a:t>("</a:t>
            </a:r>
            <a:r>
              <a:rPr lang="hu-HU" dirty="0" err="1"/>
              <a:t>Cat</a:t>
            </a:r>
            <a:r>
              <a:rPr lang="hu-HU" dirty="0"/>
              <a:t> "+</a:t>
            </a:r>
            <a:r>
              <a:rPr lang="hu-HU" dirty="0" err="1"/>
              <a:t>name</a:t>
            </a:r>
            <a:r>
              <a:rPr lang="hu-HU" dirty="0" smtClean="0"/>
              <a:t>);}</a:t>
            </a:r>
            <a:endParaRPr lang="hu-HU" dirty="0"/>
          </a:p>
          <a:p>
            <a:pPr marL="0" indent="0">
              <a:buNone/>
            </a:pP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b="1" dirty="0" err="1"/>
              <a:t>void</a:t>
            </a:r>
            <a:r>
              <a:rPr lang="hu-HU" dirty="0"/>
              <a:t> </a:t>
            </a:r>
            <a:r>
              <a:rPr lang="hu-HU" dirty="0" err="1"/>
              <a:t>setVmi</a:t>
            </a:r>
            <a:r>
              <a:rPr lang="hu-HU" dirty="0"/>
              <a:t>() {</a:t>
            </a:r>
          </a:p>
          <a:p>
            <a:pPr marL="0" indent="0">
              <a:buNone/>
            </a:pPr>
            <a:r>
              <a:rPr lang="hu-HU" b="1" dirty="0" smtClean="0"/>
              <a:t>  </a:t>
            </a:r>
            <a:r>
              <a:rPr lang="hu-HU" b="1" dirty="0" err="1" smtClean="0"/>
              <a:t>super</a:t>
            </a:r>
            <a:r>
              <a:rPr lang="hu-HU" dirty="0" err="1" smtClean="0"/>
              <a:t>.setVmi</a:t>
            </a:r>
            <a:r>
              <a:rPr lang="hu-HU" dirty="0" smtClean="0"/>
              <a:t>();}</a:t>
            </a:r>
            <a:endParaRPr lang="hu-HU" dirty="0"/>
          </a:p>
          <a:p>
            <a:pPr marL="0" indent="0">
              <a:buNone/>
            </a:pPr>
            <a:endParaRPr lang="hu-HU" dirty="0"/>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dirty="0" err="1"/>
              <a:t>String</a:t>
            </a:r>
            <a:r>
              <a:rPr lang="hu-HU" dirty="0"/>
              <a:t> </a:t>
            </a:r>
            <a:r>
              <a:rPr lang="hu-HU" dirty="0" err="1"/>
              <a:t>getName</a:t>
            </a:r>
            <a:r>
              <a:rPr lang="hu-HU" dirty="0"/>
              <a:t>() {</a:t>
            </a:r>
          </a:p>
          <a:p>
            <a:pPr marL="0" indent="0">
              <a:buNone/>
            </a:pPr>
            <a:r>
              <a:rPr lang="hu-HU" b="1" dirty="0" smtClean="0"/>
              <a:t>  </a:t>
            </a:r>
            <a:r>
              <a:rPr lang="hu-HU" b="1" dirty="0" err="1" smtClean="0"/>
              <a:t>return</a:t>
            </a:r>
            <a:r>
              <a:rPr lang="hu-HU" dirty="0" smtClean="0"/>
              <a:t> </a:t>
            </a:r>
            <a:r>
              <a:rPr lang="hu-HU" b="1" dirty="0" err="1"/>
              <a:t>super</a:t>
            </a:r>
            <a:r>
              <a:rPr lang="hu-HU" dirty="0" err="1"/>
              <a:t>.getName</a:t>
            </a:r>
            <a:r>
              <a:rPr lang="hu-HU" dirty="0" smtClean="0"/>
              <a:t>();}</a:t>
            </a:r>
            <a:endParaRPr lang="hu-HU" dirty="0"/>
          </a:p>
          <a:p>
            <a:pPr marL="0" indent="0">
              <a:buNone/>
            </a:pPr>
            <a:r>
              <a:rPr lang="hu-HU" dirty="0"/>
              <a:t>}</a:t>
            </a:r>
          </a:p>
          <a:p>
            <a:pPr marL="0" indent="0">
              <a:buNone/>
            </a:pPr>
            <a:endParaRPr lang="en-US" dirty="0"/>
          </a:p>
        </p:txBody>
      </p:sp>
    </p:spTree>
    <p:extLst>
      <p:ext uri="{BB962C8B-B14F-4D97-AF65-F5344CB8AC3E}">
        <p14:creationId xmlns:p14="http://schemas.microsoft.com/office/powerpoint/2010/main" val="264770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Access </a:t>
            </a:r>
            <a:r>
              <a:rPr lang="hu-HU" dirty="0" err="1" smtClean="0"/>
              <a:t>control</a:t>
            </a:r>
            <a:r>
              <a:rPr lang="hu-HU" dirty="0" smtClean="0"/>
              <a:t> </a:t>
            </a:r>
            <a:r>
              <a:rPr lang="hu-HU" dirty="0" err="1" smtClean="0"/>
              <a:t>for</a:t>
            </a:r>
            <a:r>
              <a:rPr lang="hu-HU" dirty="0" smtClean="0"/>
              <a:t> </a:t>
            </a:r>
            <a:r>
              <a:rPr lang="hu-HU" dirty="0" err="1" smtClean="0"/>
              <a:t>members</a:t>
            </a:r>
            <a:r>
              <a:rPr lang="hu-HU" dirty="0" smtClean="0"/>
              <a:t> of </a:t>
            </a:r>
            <a:r>
              <a:rPr lang="hu-HU" dirty="0" err="1" smtClean="0"/>
              <a:t>class</a:t>
            </a:r>
            <a:r>
              <a:rPr lang="hu-HU" dirty="0" smtClean="0"/>
              <a:t> and </a:t>
            </a:r>
            <a:r>
              <a:rPr lang="hu-HU" dirty="0" err="1" smtClean="0"/>
              <a:t>interface</a:t>
            </a:r>
            <a:r>
              <a:rPr lang="hu-HU" dirty="0" smtClean="0"/>
              <a:t> in Java</a:t>
            </a:r>
            <a:endParaRPr lang="hu-HU" dirty="0"/>
          </a:p>
        </p:txBody>
      </p:sp>
      <p:sp>
        <p:nvSpPr>
          <p:cNvPr id="5" name="Tartalom helye 4"/>
          <p:cNvSpPr>
            <a:spLocks noGrp="1"/>
          </p:cNvSpPr>
          <p:nvPr>
            <p:ph idx="1"/>
          </p:nvPr>
        </p:nvSpPr>
        <p:spPr>
          <a:xfrm>
            <a:off x="628650" y="1228164"/>
            <a:ext cx="7886700" cy="5198761"/>
          </a:xfrm>
        </p:spPr>
        <p:txBody>
          <a:bodyPr>
            <a:normAutofit fontScale="92500" lnSpcReduction="10000"/>
          </a:bodyPr>
          <a:lstStyle/>
          <a:p>
            <a:endParaRPr lang="hu-HU" dirty="0" smtClean="0"/>
          </a:p>
          <a:p>
            <a:endParaRPr lang="hu-HU" dirty="0"/>
          </a:p>
          <a:p>
            <a:endParaRPr lang="hu-HU" dirty="0" smtClean="0"/>
          </a:p>
          <a:p>
            <a:endParaRPr lang="hu-HU" dirty="0"/>
          </a:p>
          <a:p>
            <a:endParaRPr lang="hu-HU" dirty="0" smtClean="0"/>
          </a:p>
          <a:p>
            <a:endParaRPr lang="hu-HU" dirty="0"/>
          </a:p>
          <a:p>
            <a:endParaRPr lang="hu-HU" dirty="0" smtClean="0"/>
          </a:p>
          <a:p>
            <a:endParaRPr lang="hu-HU" dirty="0"/>
          </a:p>
          <a:p>
            <a:endParaRPr lang="hu-HU" dirty="0" smtClean="0"/>
          </a:p>
          <a:p>
            <a:endParaRPr lang="hu-HU" dirty="0" smtClean="0"/>
          </a:p>
          <a:p>
            <a:r>
              <a:rPr lang="hu-HU" dirty="0" smtClean="0"/>
              <a:t>http</a:t>
            </a:r>
            <a:r>
              <a:rPr lang="hu-HU" dirty="0"/>
              <a:t>://www.btechsmartclass.com/java/java-access-specifiers.html</a:t>
            </a:r>
          </a:p>
        </p:txBody>
      </p:sp>
      <p:graphicFrame>
        <p:nvGraphicFramePr>
          <p:cNvPr id="6" name="Táblázat 5"/>
          <p:cNvGraphicFramePr>
            <a:graphicFrameLocks noGrp="1"/>
          </p:cNvGraphicFramePr>
          <p:nvPr>
            <p:extLst>
              <p:ext uri="{D42A27DB-BD31-4B8C-83A1-F6EECF244321}">
                <p14:modId xmlns:p14="http://schemas.microsoft.com/office/powerpoint/2010/main" val="3556507942"/>
              </p:ext>
            </p:extLst>
          </p:nvPr>
        </p:nvGraphicFramePr>
        <p:xfrm>
          <a:off x="628650" y="1228165"/>
          <a:ext cx="7886700" cy="4084808"/>
        </p:xfrm>
        <a:graphic>
          <a:graphicData uri="http://schemas.openxmlformats.org/drawingml/2006/table">
            <a:tbl>
              <a:tblPr firstRow="1" bandRow="1">
                <a:tableStyleId>{5C22544A-7EE6-4342-B048-85BDC9FD1C3A}</a:tableStyleId>
              </a:tblPr>
              <a:tblGrid>
                <a:gridCol w="1592036">
                  <a:extLst>
                    <a:ext uri="{9D8B030D-6E8A-4147-A177-3AD203B41FA5}">
                      <a16:colId xmlns:a16="http://schemas.microsoft.com/office/drawing/2014/main" val="2891195623"/>
                    </a:ext>
                  </a:extLst>
                </a:gridCol>
                <a:gridCol w="1036864">
                  <a:extLst>
                    <a:ext uri="{9D8B030D-6E8A-4147-A177-3AD203B41FA5}">
                      <a16:colId xmlns:a16="http://schemas.microsoft.com/office/drawing/2014/main" val="2923435881"/>
                    </a:ext>
                  </a:extLst>
                </a:gridCol>
                <a:gridCol w="1040130">
                  <a:extLst>
                    <a:ext uri="{9D8B030D-6E8A-4147-A177-3AD203B41FA5}">
                      <a16:colId xmlns:a16="http://schemas.microsoft.com/office/drawing/2014/main" val="864768690"/>
                    </a:ext>
                  </a:extLst>
                </a:gridCol>
                <a:gridCol w="1588770">
                  <a:extLst>
                    <a:ext uri="{9D8B030D-6E8A-4147-A177-3AD203B41FA5}">
                      <a16:colId xmlns:a16="http://schemas.microsoft.com/office/drawing/2014/main" val="1667350643"/>
                    </a:ext>
                  </a:extLst>
                </a:gridCol>
                <a:gridCol w="1062990">
                  <a:extLst>
                    <a:ext uri="{9D8B030D-6E8A-4147-A177-3AD203B41FA5}">
                      <a16:colId xmlns:a16="http://schemas.microsoft.com/office/drawing/2014/main" val="17798079"/>
                    </a:ext>
                  </a:extLst>
                </a:gridCol>
                <a:gridCol w="1565910">
                  <a:extLst>
                    <a:ext uri="{9D8B030D-6E8A-4147-A177-3AD203B41FA5}">
                      <a16:colId xmlns:a16="http://schemas.microsoft.com/office/drawing/2014/main" val="304357681"/>
                    </a:ext>
                  </a:extLst>
                </a:gridCol>
              </a:tblGrid>
              <a:tr h="609722">
                <a:tc>
                  <a:txBody>
                    <a:bodyPr/>
                    <a:lstStyle/>
                    <a:p>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dirty="0" err="1" smtClean="0">
                          <a:solidFill>
                            <a:schemeClr val="tx1"/>
                          </a:solidFill>
                        </a:rPr>
                        <a:t>Same</a:t>
                      </a:r>
                      <a:r>
                        <a:rPr lang="hu-HU" sz="2400" dirty="0" smtClean="0">
                          <a:solidFill>
                            <a:schemeClr val="tx1"/>
                          </a:solidFill>
                        </a:rPr>
                        <a:t> </a:t>
                      </a:r>
                      <a:r>
                        <a:rPr lang="hu-HU" sz="2400" dirty="0" err="1" smtClean="0">
                          <a:solidFill>
                            <a:schemeClr val="tx1"/>
                          </a:solidFill>
                        </a:rPr>
                        <a:t>class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r>
                        <a:rPr lang="hu-HU" sz="2400" dirty="0" err="1" smtClean="0">
                          <a:solidFill>
                            <a:schemeClr val="tx1"/>
                          </a:solidFill>
                        </a:rPr>
                        <a:t>Same</a:t>
                      </a:r>
                      <a:r>
                        <a:rPr lang="hu-HU" sz="2400" dirty="0" smtClean="0">
                          <a:solidFill>
                            <a:schemeClr val="tx1"/>
                          </a:solidFill>
                        </a:rPr>
                        <a:t> </a:t>
                      </a:r>
                      <a:r>
                        <a:rPr lang="hu-HU" sz="2400" dirty="0" err="1" smtClean="0">
                          <a:solidFill>
                            <a:schemeClr val="tx1"/>
                          </a:solidFill>
                        </a:rPr>
                        <a:t>package</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hu-H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hu-HU" sz="2400" dirty="0" err="1" smtClean="0">
                          <a:solidFill>
                            <a:schemeClr val="tx1"/>
                          </a:solidFill>
                        </a:rPr>
                        <a:t>Other</a:t>
                      </a:r>
                      <a:r>
                        <a:rPr lang="hu-HU" sz="2400" dirty="0" smtClean="0">
                          <a:solidFill>
                            <a:schemeClr val="tx1"/>
                          </a:solidFill>
                        </a:rPr>
                        <a:t> </a:t>
                      </a:r>
                      <a:r>
                        <a:rPr lang="hu-HU" sz="2400" dirty="0" err="1" smtClean="0">
                          <a:solidFill>
                            <a:schemeClr val="tx1"/>
                          </a:solidFill>
                        </a:rPr>
                        <a:t>package</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hu-H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008478"/>
                  </a:ext>
                </a:extLst>
              </a:tr>
              <a:tr h="609722">
                <a:tc>
                  <a:txBody>
                    <a:bodyPr/>
                    <a:lstStyle/>
                    <a:p>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b="1" dirty="0" err="1" smtClean="0">
                          <a:solidFill>
                            <a:schemeClr val="tx1"/>
                          </a:solidFill>
                        </a:rPr>
                        <a:t>Child</a:t>
                      </a:r>
                      <a:r>
                        <a:rPr lang="hu-HU" sz="2400" b="1" baseline="0" dirty="0" smtClean="0">
                          <a:solidFill>
                            <a:schemeClr val="tx1"/>
                          </a:solidFill>
                        </a:rPr>
                        <a:t> </a:t>
                      </a:r>
                      <a:r>
                        <a:rPr lang="hu-HU" sz="2400" b="1" baseline="0" dirty="0" err="1" smtClean="0">
                          <a:solidFill>
                            <a:schemeClr val="tx1"/>
                          </a:solidFill>
                        </a:rPr>
                        <a:t>class</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b="1" dirty="0" smtClean="0">
                          <a:solidFill>
                            <a:schemeClr val="tx1"/>
                          </a:solidFill>
                        </a:rPr>
                        <a:t>Non-</a:t>
                      </a:r>
                      <a:r>
                        <a:rPr lang="hu-HU" sz="2400" b="1" dirty="0" err="1" smtClean="0">
                          <a:solidFill>
                            <a:schemeClr val="tx1"/>
                          </a:solidFill>
                        </a:rPr>
                        <a:t>child</a:t>
                      </a:r>
                      <a:r>
                        <a:rPr lang="hu-HU" sz="2400" b="1" dirty="0" smtClean="0">
                          <a:solidFill>
                            <a:schemeClr val="tx1"/>
                          </a:solidFill>
                        </a:rPr>
                        <a:t> </a:t>
                      </a:r>
                      <a:r>
                        <a:rPr lang="hu-HU" sz="2400" b="1" dirty="0" err="1" smtClean="0">
                          <a:solidFill>
                            <a:schemeClr val="tx1"/>
                          </a:solidFill>
                        </a:rPr>
                        <a:t>class</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b="1" dirty="0" err="1" smtClean="0">
                          <a:solidFill>
                            <a:schemeClr val="tx1"/>
                          </a:solidFill>
                        </a:rPr>
                        <a:t>Child</a:t>
                      </a:r>
                      <a:r>
                        <a:rPr lang="hu-HU" sz="2400" b="1" dirty="0" smtClean="0">
                          <a:solidFill>
                            <a:schemeClr val="tx1"/>
                          </a:solidFill>
                        </a:rPr>
                        <a:t> </a:t>
                      </a:r>
                      <a:r>
                        <a:rPr lang="hu-HU" sz="2400" b="1" dirty="0" err="1" smtClean="0">
                          <a:solidFill>
                            <a:schemeClr val="tx1"/>
                          </a:solidFill>
                        </a:rPr>
                        <a:t>class</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b="1" dirty="0" smtClean="0">
                          <a:solidFill>
                            <a:schemeClr val="tx1"/>
                          </a:solidFill>
                        </a:rPr>
                        <a:t>Non-</a:t>
                      </a:r>
                      <a:r>
                        <a:rPr lang="hu-HU" sz="2400" b="1" dirty="0" err="1" smtClean="0">
                          <a:solidFill>
                            <a:schemeClr val="tx1"/>
                          </a:solidFill>
                        </a:rPr>
                        <a:t>child</a:t>
                      </a:r>
                      <a:r>
                        <a:rPr lang="hu-HU" sz="2400" b="1" dirty="0" smtClean="0">
                          <a:solidFill>
                            <a:schemeClr val="tx1"/>
                          </a:solidFill>
                        </a:rPr>
                        <a:t> </a:t>
                      </a:r>
                      <a:r>
                        <a:rPr lang="hu-HU" sz="2400" b="1" dirty="0" err="1" smtClean="0">
                          <a:solidFill>
                            <a:schemeClr val="tx1"/>
                          </a:solidFill>
                        </a:rPr>
                        <a:t>class</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38832709"/>
                  </a:ext>
                </a:extLst>
              </a:tr>
              <a:tr h="609722">
                <a:tc>
                  <a:txBody>
                    <a:bodyPr/>
                    <a:lstStyle/>
                    <a:p>
                      <a:r>
                        <a:rPr lang="hu-HU" sz="2400" b="1" dirty="0" err="1" smtClean="0">
                          <a:solidFill>
                            <a:schemeClr val="tx1"/>
                          </a:solidFill>
                        </a:rPr>
                        <a:t>public</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06206"/>
                  </a:ext>
                </a:extLst>
              </a:tr>
              <a:tr h="609722">
                <a:tc>
                  <a:txBody>
                    <a:bodyPr/>
                    <a:lstStyle/>
                    <a:p>
                      <a:r>
                        <a:rPr lang="hu-HU" sz="2400" b="1" dirty="0" err="1" smtClean="0">
                          <a:solidFill>
                            <a:schemeClr val="tx1"/>
                          </a:solidFill>
                        </a:rPr>
                        <a:t>protected</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0546037"/>
                  </a:ext>
                </a:extLst>
              </a:tr>
              <a:tr h="609722">
                <a:tc>
                  <a:txBody>
                    <a:bodyPr/>
                    <a:lstStyle/>
                    <a:p>
                      <a:r>
                        <a:rPr lang="hu-HU" sz="2400" b="1" dirty="0" err="1" smtClean="0">
                          <a:solidFill>
                            <a:schemeClr val="tx1"/>
                          </a:solidFill>
                        </a:rPr>
                        <a:t>default</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8373210"/>
                  </a:ext>
                </a:extLst>
              </a:tr>
              <a:tr h="609722">
                <a:tc>
                  <a:txBody>
                    <a:bodyPr/>
                    <a:lstStyle/>
                    <a:p>
                      <a:r>
                        <a:rPr lang="hu-HU" sz="2400" b="1" dirty="0" err="1" smtClean="0">
                          <a:solidFill>
                            <a:schemeClr val="tx1"/>
                          </a:solidFill>
                        </a:rPr>
                        <a:t>private</a:t>
                      </a:r>
                      <a:endParaRPr lang="hu-H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hu-HU" sz="2400" dirty="0" err="1" smtClean="0">
                          <a:solidFill>
                            <a:schemeClr val="tx1"/>
                          </a:solidFill>
                        </a:rPr>
                        <a:t>Yes</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hu-HU" sz="2400" dirty="0" smtClean="0">
                          <a:solidFill>
                            <a:schemeClr val="tx1"/>
                          </a:solidFill>
                        </a:rPr>
                        <a:t>No</a:t>
                      </a:r>
                      <a:endParaRPr lang="hu-H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6939267"/>
                  </a:ext>
                </a:extLst>
              </a:tr>
            </a:tbl>
          </a:graphicData>
        </a:graphic>
      </p:graphicFrame>
    </p:spTree>
    <p:extLst>
      <p:ext uri="{BB962C8B-B14F-4D97-AF65-F5344CB8AC3E}">
        <p14:creationId xmlns:p14="http://schemas.microsoft.com/office/powerpoint/2010/main" val="7126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hu-HU" b="1" dirty="0" err="1" smtClean="0"/>
              <a:t>Polymorphism</a:t>
            </a:r>
            <a:endParaRPr lang="hu-HU" b="1" dirty="0" smtClean="0"/>
          </a:p>
          <a:p>
            <a:r>
              <a:rPr lang="en-US" b="1" dirty="0"/>
              <a:t>Subclasses</a:t>
            </a:r>
            <a:r>
              <a:rPr lang="en-US" dirty="0"/>
              <a:t> of a class can define their </a:t>
            </a:r>
            <a:r>
              <a:rPr lang="en-US" b="1" dirty="0"/>
              <a:t>own</a:t>
            </a:r>
            <a:r>
              <a:rPr lang="en-US" dirty="0"/>
              <a:t> unique </a:t>
            </a:r>
            <a:r>
              <a:rPr lang="en-US" b="1" dirty="0"/>
              <a:t>behaviors</a:t>
            </a:r>
            <a:r>
              <a:rPr lang="en-US" dirty="0"/>
              <a:t> and yet </a:t>
            </a:r>
            <a:r>
              <a:rPr lang="en-US" b="1" dirty="0"/>
              <a:t>share</a:t>
            </a:r>
            <a:r>
              <a:rPr lang="en-US" dirty="0"/>
              <a:t> some of the same </a:t>
            </a:r>
            <a:r>
              <a:rPr lang="en-US" b="1" dirty="0"/>
              <a:t>functionality</a:t>
            </a:r>
            <a:r>
              <a:rPr lang="en-US" dirty="0"/>
              <a:t> of the </a:t>
            </a:r>
            <a:r>
              <a:rPr lang="en-US" b="1" dirty="0"/>
              <a:t>parent class</a:t>
            </a:r>
            <a:r>
              <a:rPr lang="en-US" dirty="0" smtClean="0"/>
              <a:t>.</a:t>
            </a:r>
            <a:endParaRPr lang="hu-HU" dirty="0" smtClean="0"/>
          </a:p>
          <a:p>
            <a:r>
              <a:rPr lang="en-US" dirty="0"/>
              <a:t>The Java virtual machine (JVM) calls the appropriate method for the object that is referred to in each variable. It does </a:t>
            </a:r>
            <a:r>
              <a:rPr lang="en-US" b="1" dirty="0"/>
              <a:t>not</a:t>
            </a:r>
            <a:r>
              <a:rPr lang="en-US" dirty="0"/>
              <a:t> call the method that is </a:t>
            </a:r>
            <a:r>
              <a:rPr lang="en-US" b="1" dirty="0"/>
              <a:t>defined</a:t>
            </a:r>
            <a:r>
              <a:rPr lang="en-US" dirty="0"/>
              <a:t> by the variable's type. This behavior is referred to as </a:t>
            </a:r>
            <a:r>
              <a:rPr lang="en-US" i="1" dirty="0"/>
              <a:t>virtual method invocation</a:t>
            </a:r>
            <a:r>
              <a:rPr lang="en-US" dirty="0"/>
              <a:t> and demonstrates an aspect of the important polymorphism features in the Java language.</a:t>
            </a:r>
          </a:p>
        </p:txBody>
      </p:sp>
    </p:spTree>
    <p:extLst>
      <p:ext uri="{BB962C8B-B14F-4D97-AF65-F5344CB8AC3E}">
        <p14:creationId xmlns:p14="http://schemas.microsoft.com/office/powerpoint/2010/main" val="1865760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92500" lnSpcReduction="10000"/>
          </a:bodyPr>
          <a:lstStyle/>
          <a:p>
            <a:pPr marL="0" indent="0">
              <a:buNone/>
            </a:pPr>
            <a:r>
              <a:rPr lang="hu-HU" b="1" dirty="0" err="1"/>
              <a:t>public</a:t>
            </a:r>
            <a:r>
              <a:rPr lang="hu-HU" dirty="0"/>
              <a:t> </a:t>
            </a:r>
            <a:r>
              <a:rPr lang="hu-HU" b="1" dirty="0" err="1"/>
              <a:t>class</a:t>
            </a:r>
            <a:r>
              <a:rPr lang="hu-HU" dirty="0"/>
              <a:t> </a:t>
            </a:r>
            <a:r>
              <a:rPr lang="hu-HU" dirty="0" err="1"/>
              <a:t>Animal</a:t>
            </a:r>
            <a:r>
              <a:rPr lang="hu-HU" dirty="0"/>
              <a:t> {</a:t>
            </a:r>
          </a:p>
          <a:p>
            <a:pPr marL="0" indent="0">
              <a:buNone/>
            </a:pPr>
            <a:r>
              <a:rPr lang="hu-HU" b="1" dirty="0" smtClean="0"/>
              <a:t>  </a:t>
            </a:r>
            <a:r>
              <a:rPr lang="hu-HU" b="1" dirty="0" err="1" smtClean="0"/>
              <a:t>String</a:t>
            </a:r>
            <a:r>
              <a:rPr lang="hu-HU" dirty="0" smtClean="0"/>
              <a:t> </a:t>
            </a:r>
            <a:r>
              <a:rPr lang="hu-HU" dirty="0" err="1"/>
              <a:t>makeSound</a:t>
            </a:r>
            <a:r>
              <a:rPr lang="hu-HU" dirty="0"/>
              <a:t>() </a:t>
            </a:r>
            <a:r>
              <a:rPr lang="hu-HU" dirty="0" smtClean="0"/>
              <a:t>{</a:t>
            </a:r>
          </a:p>
          <a:p>
            <a:pPr marL="0" indent="0">
              <a:buNone/>
            </a:pPr>
            <a:r>
              <a:rPr lang="hu-HU" dirty="0"/>
              <a:t> </a:t>
            </a:r>
            <a:r>
              <a:rPr lang="hu-HU" dirty="0" smtClean="0"/>
              <a:t> </a:t>
            </a:r>
            <a:r>
              <a:rPr lang="hu-HU" dirty="0" err="1" smtClean="0"/>
              <a:t>return</a:t>
            </a:r>
            <a:r>
              <a:rPr lang="hu-HU" dirty="0" smtClean="0"/>
              <a:t> "</a:t>
            </a:r>
            <a:r>
              <a:rPr lang="hu-HU" dirty="0"/>
              <a:t>Az állat hangot ad ki</a:t>
            </a:r>
            <a:r>
              <a:rPr lang="hu-HU" dirty="0" smtClean="0"/>
              <a:t>.";}</a:t>
            </a:r>
            <a:endParaRPr lang="hu-HU" dirty="0"/>
          </a:p>
          <a:p>
            <a:pPr marL="0" indent="0">
              <a:buNone/>
            </a:pPr>
            <a:r>
              <a:rPr lang="hu-HU" dirty="0" smtClean="0"/>
              <a:t>}</a:t>
            </a:r>
          </a:p>
          <a:p>
            <a:pPr marL="0" indent="0">
              <a:buNone/>
            </a:pPr>
            <a:endParaRPr lang="hu-HU" dirty="0"/>
          </a:p>
          <a:p>
            <a:pPr marL="0" indent="0">
              <a:buNone/>
            </a:pPr>
            <a:r>
              <a:rPr lang="hu-HU" b="1" dirty="0" err="1"/>
              <a:t>public</a:t>
            </a:r>
            <a:r>
              <a:rPr lang="hu-HU" dirty="0"/>
              <a:t> </a:t>
            </a:r>
            <a:r>
              <a:rPr lang="hu-HU" b="1" dirty="0" err="1"/>
              <a:t>class</a:t>
            </a:r>
            <a:r>
              <a:rPr lang="hu-HU" dirty="0"/>
              <a:t> </a:t>
            </a:r>
            <a:r>
              <a:rPr lang="hu-HU" dirty="0" err="1"/>
              <a:t>Frog</a:t>
            </a:r>
            <a:r>
              <a:rPr lang="hu-HU" dirty="0"/>
              <a:t> </a:t>
            </a:r>
            <a:r>
              <a:rPr lang="hu-HU" b="1" dirty="0" err="1"/>
              <a:t>extends</a:t>
            </a:r>
            <a:r>
              <a:rPr lang="hu-HU" dirty="0"/>
              <a:t> </a:t>
            </a:r>
            <a:r>
              <a:rPr lang="hu-HU" dirty="0" err="1"/>
              <a:t>Animal</a:t>
            </a:r>
            <a:r>
              <a:rPr lang="hu-HU" dirty="0"/>
              <a:t> {</a:t>
            </a:r>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String</a:t>
            </a:r>
            <a:r>
              <a:rPr lang="hu-HU" dirty="0" smtClean="0"/>
              <a:t> </a:t>
            </a:r>
            <a:r>
              <a:rPr lang="hu-HU" dirty="0" err="1"/>
              <a:t>makeSound</a:t>
            </a:r>
            <a:r>
              <a:rPr lang="hu-HU" dirty="0"/>
              <a:t>() </a:t>
            </a:r>
            <a:r>
              <a:rPr lang="hu-HU" dirty="0" smtClean="0"/>
              <a:t>{ </a:t>
            </a:r>
            <a:r>
              <a:rPr lang="hu-HU" dirty="0" err="1" smtClean="0"/>
              <a:t>return</a:t>
            </a:r>
            <a:r>
              <a:rPr lang="hu-HU" dirty="0" smtClean="0"/>
              <a:t> "A </a:t>
            </a:r>
            <a:r>
              <a:rPr lang="hu-HU" dirty="0"/>
              <a:t>béka brekeg</a:t>
            </a:r>
            <a:r>
              <a:rPr lang="hu-HU" dirty="0" smtClean="0"/>
              <a:t>";}</a:t>
            </a:r>
            <a:endParaRPr lang="hu-HU" dirty="0"/>
          </a:p>
          <a:p>
            <a:pPr marL="0" indent="0">
              <a:buNone/>
            </a:pPr>
            <a:r>
              <a:rPr lang="hu-HU" b="1" dirty="0" smtClean="0"/>
              <a:t>  </a:t>
            </a:r>
            <a:r>
              <a:rPr lang="hu-HU" b="1" dirty="0" err="1" smtClean="0"/>
              <a:t>String</a:t>
            </a:r>
            <a:r>
              <a:rPr lang="hu-HU" dirty="0" smtClean="0"/>
              <a:t> </a:t>
            </a:r>
            <a:r>
              <a:rPr lang="hu-HU" dirty="0" err="1"/>
              <a:t>eat</a:t>
            </a:r>
            <a:r>
              <a:rPr lang="hu-HU" dirty="0" smtClean="0"/>
              <a:t>() {</a:t>
            </a:r>
            <a:r>
              <a:rPr lang="hu-HU" dirty="0" err="1" smtClean="0"/>
              <a:t>return</a:t>
            </a:r>
            <a:r>
              <a:rPr lang="hu-HU" dirty="0" smtClean="0"/>
              <a:t> "</a:t>
            </a:r>
            <a:r>
              <a:rPr lang="hu-HU" dirty="0"/>
              <a:t>A béka elkapja a legyet</a:t>
            </a:r>
            <a:r>
              <a:rPr lang="hu-HU" dirty="0" smtClean="0"/>
              <a:t>.";}</a:t>
            </a:r>
            <a:endParaRPr lang="hu-HU" dirty="0"/>
          </a:p>
          <a:p>
            <a:pPr marL="0" indent="0">
              <a:buNone/>
            </a:pPr>
            <a:r>
              <a:rPr lang="hu-HU" dirty="0"/>
              <a:t>}</a:t>
            </a:r>
          </a:p>
          <a:p>
            <a:pPr marL="0" indent="0">
              <a:buNone/>
            </a:pPr>
            <a:r>
              <a:rPr lang="hu-HU" dirty="0"/>
              <a:t/>
            </a:r>
            <a:br>
              <a:rPr lang="hu-HU" dirty="0"/>
            </a:br>
            <a:endParaRPr lang="hu-HU" dirty="0"/>
          </a:p>
          <a:p>
            <a:endParaRPr lang="en-US" dirty="0"/>
          </a:p>
        </p:txBody>
      </p:sp>
    </p:spTree>
    <p:extLst>
      <p:ext uri="{BB962C8B-B14F-4D97-AF65-F5344CB8AC3E}">
        <p14:creationId xmlns:p14="http://schemas.microsoft.com/office/powerpoint/2010/main" val="2213676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92500" lnSpcReduction="20000"/>
          </a:bodyPr>
          <a:lstStyle/>
          <a:p>
            <a:pPr marL="0" indent="0">
              <a:buNone/>
            </a:pPr>
            <a:r>
              <a:rPr lang="hu-HU" b="1" dirty="0" err="1"/>
              <a:t>public</a:t>
            </a:r>
            <a:r>
              <a:rPr lang="hu-HU" dirty="0"/>
              <a:t> </a:t>
            </a:r>
            <a:r>
              <a:rPr lang="hu-HU" b="1" dirty="0" err="1"/>
              <a:t>class</a:t>
            </a:r>
            <a:r>
              <a:rPr lang="hu-HU" dirty="0"/>
              <a:t> </a:t>
            </a:r>
            <a:r>
              <a:rPr lang="hu-HU" dirty="0" err="1"/>
              <a:t>Mammal</a:t>
            </a:r>
            <a:r>
              <a:rPr lang="hu-HU" dirty="0"/>
              <a:t> </a:t>
            </a:r>
            <a:r>
              <a:rPr lang="hu-HU" b="1" dirty="0" err="1"/>
              <a:t>extends</a:t>
            </a:r>
            <a:r>
              <a:rPr lang="hu-HU" dirty="0"/>
              <a:t> </a:t>
            </a:r>
            <a:r>
              <a:rPr lang="hu-HU" dirty="0" err="1"/>
              <a:t>Animal</a:t>
            </a:r>
            <a:r>
              <a:rPr lang="hu-HU" dirty="0"/>
              <a:t> {</a:t>
            </a:r>
          </a:p>
          <a:p>
            <a:pPr marL="0" indent="0">
              <a:buNone/>
            </a:pPr>
            <a:r>
              <a:rPr lang="hu-HU" b="1" dirty="0" smtClean="0"/>
              <a:t>  </a:t>
            </a:r>
            <a:r>
              <a:rPr lang="hu-HU" b="1" dirty="0" err="1" smtClean="0"/>
              <a:t>String</a:t>
            </a:r>
            <a:r>
              <a:rPr lang="hu-HU" dirty="0" smtClean="0"/>
              <a:t> </a:t>
            </a:r>
            <a:r>
              <a:rPr lang="hu-HU" dirty="0" err="1"/>
              <a:t>giveBirth</a:t>
            </a:r>
            <a:r>
              <a:rPr lang="hu-HU" dirty="0"/>
              <a:t>() </a:t>
            </a:r>
            <a:r>
              <a:rPr lang="hu-HU" dirty="0" smtClean="0"/>
              <a:t>{ </a:t>
            </a:r>
          </a:p>
          <a:p>
            <a:pPr marL="0" indent="0">
              <a:buNone/>
            </a:pPr>
            <a:r>
              <a:rPr lang="hu-HU" dirty="0"/>
              <a:t> </a:t>
            </a:r>
            <a:r>
              <a:rPr lang="hu-HU" dirty="0" smtClean="0"/>
              <a:t>  </a:t>
            </a:r>
            <a:r>
              <a:rPr lang="hu-HU" dirty="0" err="1" smtClean="0"/>
              <a:t>return</a:t>
            </a:r>
            <a:r>
              <a:rPr lang="hu-HU" dirty="0" smtClean="0"/>
              <a:t> "Az </a:t>
            </a:r>
            <a:r>
              <a:rPr lang="hu-HU" dirty="0"/>
              <a:t>emlős élő utódot hoz a világra</a:t>
            </a:r>
            <a:r>
              <a:rPr lang="hu-HU" dirty="0" smtClean="0"/>
              <a:t>."; }</a:t>
            </a:r>
            <a:endParaRPr lang="hu-HU" dirty="0"/>
          </a:p>
          <a:p>
            <a:pPr marL="0" indent="0">
              <a:buNone/>
            </a:pPr>
            <a:r>
              <a:rPr lang="hu-HU" dirty="0" smtClean="0"/>
              <a:t>}</a:t>
            </a:r>
          </a:p>
          <a:p>
            <a:pPr marL="0" indent="0">
              <a:buNone/>
            </a:pPr>
            <a:endParaRPr lang="hu-HU" dirty="0"/>
          </a:p>
          <a:p>
            <a:pPr marL="0" indent="0">
              <a:buNone/>
            </a:pPr>
            <a:r>
              <a:rPr lang="hu-HU" b="1" dirty="0" err="1"/>
              <a:t>public</a:t>
            </a:r>
            <a:r>
              <a:rPr lang="hu-HU" dirty="0"/>
              <a:t> </a:t>
            </a:r>
            <a:r>
              <a:rPr lang="hu-HU" b="1" dirty="0" err="1"/>
              <a:t>class</a:t>
            </a:r>
            <a:r>
              <a:rPr lang="hu-HU" dirty="0"/>
              <a:t> </a:t>
            </a:r>
            <a:r>
              <a:rPr lang="hu-HU" dirty="0" err="1"/>
              <a:t>Cat</a:t>
            </a:r>
            <a:r>
              <a:rPr lang="hu-HU" dirty="0"/>
              <a:t> </a:t>
            </a:r>
            <a:r>
              <a:rPr lang="hu-HU" b="1" dirty="0" err="1"/>
              <a:t>extends</a:t>
            </a:r>
            <a:r>
              <a:rPr lang="hu-HU" dirty="0"/>
              <a:t> </a:t>
            </a:r>
            <a:r>
              <a:rPr lang="hu-HU" dirty="0" err="1"/>
              <a:t>Mammal</a:t>
            </a:r>
            <a:r>
              <a:rPr lang="hu-HU" dirty="0"/>
              <a:t>{</a:t>
            </a:r>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public</a:t>
            </a:r>
            <a:r>
              <a:rPr lang="hu-HU" dirty="0" smtClean="0"/>
              <a:t> </a:t>
            </a:r>
            <a:r>
              <a:rPr lang="hu-HU" b="1" dirty="0" err="1" smtClean="0"/>
              <a:t>String</a:t>
            </a:r>
            <a:r>
              <a:rPr lang="hu-HU" dirty="0" smtClean="0"/>
              <a:t> </a:t>
            </a:r>
            <a:r>
              <a:rPr lang="hu-HU" dirty="0" err="1"/>
              <a:t>makeSound</a:t>
            </a:r>
            <a:r>
              <a:rPr lang="hu-HU" dirty="0"/>
              <a:t>() </a:t>
            </a:r>
            <a:r>
              <a:rPr lang="hu-HU" dirty="0" smtClean="0"/>
              <a:t>{</a:t>
            </a:r>
          </a:p>
          <a:p>
            <a:pPr marL="0" indent="0">
              <a:buNone/>
            </a:pPr>
            <a:r>
              <a:rPr lang="hu-HU" dirty="0"/>
              <a:t> </a:t>
            </a:r>
            <a:r>
              <a:rPr lang="hu-HU" dirty="0" smtClean="0"/>
              <a:t>   </a:t>
            </a:r>
            <a:r>
              <a:rPr lang="hu-HU" dirty="0" err="1" smtClean="0"/>
              <a:t>return</a:t>
            </a:r>
            <a:r>
              <a:rPr lang="hu-HU" dirty="0" smtClean="0"/>
              <a:t> "</a:t>
            </a:r>
            <a:r>
              <a:rPr lang="hu-HU" dirty="0"/>
              <a:t>A macska nyávog</a:t>
            </a:r>
            <a:r>
              <a:rPr lang="hu-HU" dirty="0" smtClean="0"/>
              <a:t>.";}</a:t>
            </a:r>
            <a:endParaRPr lang="hu-HU" dirty="0"/>
          </a:p>
          <a:p>
            <a:pPr marL="0" indent="0">
              <a:buNone/>
            </a:pPr>
            <a:r>
              <a:rPr lang="hu-HU" b="1" dirty="0" smtClean="0"/>
              <a:t>  </a:t>
            </a:r>
            <a:r>
              <a:rPr lang="hu-HU" b="1" dirty="0" err="1" smtClean="0"/>
              <a:t>public</a:t>
            </a:r>
            <a:r>
              <a:rPr lang="hu-HU" dirty="0" smtClean="0"/>
              <a:t> </a:t>
            </a:r>
            <a:r>
              <a:rPr lang="hu-HU" b="1" dirty="0" err="1" smtClean="0"/>
              <a:t>string</a:t>
            </a:r>
            <a:r>
              <a:rPr lang="hu-HU" dirty="0" smtClean="0"/>
              <a:t> </a:t>
            </a:r>
            <a:r>
              <a:rPr lang="hu-HU" dirty="0"/>
              <a:t>makeSound2() </a:t>
            </a:r>
            <a:r>
              <a:rPr lang="hu-HU" dirty="0" smtClean="0"/>
              <a:t>{ </a:t>
            </a:r>
          </a:p>
          <a:p>
            <a:pPr marL="0" indent="0">
              <a:buNone/>
            </a:pPr>
            <a:r>
              <a:rPr lang="hu-HU" dirty="0"/>
              <a:t> </a:t>
            </a:r>
            <a:r>
              <a:rPr lang="hu-HU" dirty="0" smtClean="0"/>
              <a:t>   </a:t>
            </a:r>
            <a:r>
              <a:rPr lang="hu-HU" dirty="0" err="1" smtClean="0"/>
              <a:t>return</a:t>
            </a:r>
            <a:r>
              <a:rPr lang="hu-HU" dirty="0" smtClean="0"/>
              <a:t> "A </a:t>
            </a:r>
            <a:r>
              <a:rPr lang="hu-HU" dirty="0"/>
              <a:t>macska dorombol</a:t>
            </a:r>
            <a:r>
              <a:rPr lang="hu-HU" dirty="0" smtClean="0"/>
              <a:t>";} </a:t>
            </a:r>
            <a:endParaRPr lang="hu-HU" dirty="0"/>
          </a:p>
          <a:p>
            <a:pPr marL="0" indent="0">
              <a:buNone/>
            </a:pPr>
            <a:r>
              <a:rPr lang="hu-HU" dirty="0" smtClean="0"/>
              <a:t>}</a:t>
            </a:r>
            <a:endParaRPr lang="hu-HU" dirty="0"/>
          </a:p>
        </p:txBody>
      </p:sp>
    </p:spTree>
    <p:extLst>
      <p:ext uri="{BB962C8B-B14F-4D97-AF65-F5344CB8AC3E}">
        <p14:creationId xmlns:p14="http://schemas.microsoft.com/office/powerpoint/2010/main" val="414870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pPr marL="0" indent="0">
              <a:buNone/>
            </a:pPr>
            <a:r>
              <a:rPr lang="hu-HU" b="1" dirty="0" err="1"/>
              <a:t>public</a:t>
            </a:r>
            <a:r>
              <a:rPr lang="hu-HU" dirty="0"/>
              <a:t> </a:t>
            </a:r>
            <a:r>
              <a:rPr lang="hu-HU" b="1" dirty="0" err="1"/>
              <a:t>class</a:t>
            </a:r>
            <a:r>
              <a:rPr lang="hu-HU" dirty="0"/>
              <a:t> </a:t>
            </a:r>
            <a:r>
              <a:rPr lang="hu-HU" dirty="0" err="1"/>
              <a:t>Dog</a:t>
            </a:r>
            <a:r>
              <a:rPr lang="hu-HU" dirty="0"/>
              <a:t> </a:t>
            </a:r>
            <a:r>
              <a:rPr lang="hu-HU" b="1" dirty="0" err="1"/>
              <a:t>extends</a:t>
            </a:r>
            <a:r>
              <a:rPr lang="hu-HU" dirty="0"/>
              <a:t> </a:t>
            </a:r>
            <a:r>
              <a:rPr lang="hu-HU" dirty="0" err="1"/>
              <a:t>Mammal</a:t>
            </a:r>
            <a:r>
              <a:rPr lang="hu-HU" dirty="0"/>
              <a:t>{</a:t>
            </a:r>
          </a:p>
          <a:p>
            <a:pPr marL="0" indent="0">
              <a:buNone/>
            </a:pPr>
            <a:r>
              <a:rPr lang="hu-HU" dirty="0" smtClean="0"/>
              <a:t>  @</a:t>
            </a:r>
            <a:r>
              <a:rPr lang="hu-HU" dirty="0" err="1"/>
              <a:t>Override</a:t>
            </a:r>
            <a:endParaRPr lang="hu-HU" dirty="0"/>
          </a:p>
          <a:p>
            <a:pPr marL="0" indent="0">
              <a:buNone/>
            </a:pPr>
            <a:r>
              <a:rPr lang="hu-HU" b="1" dirty="0" smtClean="0"/>
              <a:t>  </a:t>
            </a:r>
            <a:r>
              <a:rPr lang="hu-HU" b="1" dirty="0" err="1" smtClean="0"/>
              <a:t>String</a:t>
            </a:r>
            <a:r>
              <a:rPr lang="hu-HU" dirty="0" smtClean="0"/>
              <a:t> </a:t>
            </a:r>
            <a:r>
              <a:rPr lang="hu-HU" dirty="0" err="1"/>
              <a:t>makeSound</a:t>
            </a:r>
            <a:r>
              <a:rPr lang="hu-HU" dirty="0"/>
              <a:t>() </a:t>
            </a:r>
            <a:r>
              <a:rPr lang="hu-HU" dirty="0" smtClean="0"/>
              <a:t>{ </a:t>
            </a:r>
          </a:p>
          <a:p>
            <a:pPr marL="0" indent="0">
              <a:buNone/>
            </a:pPr>
            <a:r>
              <a:rPr lang="hu-HU" dirty="0"/>
              <a:t> </a:t>
            </a:r>
            <a:r>
              <a:rPr lang="hu-HU" dirty="0" smtClean="0"/>
              <a:t>   </a:t>
            </a:r>
            <a:r>
              <a:rPr lang="hu-HU" dirty="0" err="1" smtClean="0"/>
              <a:t>return</a:t>
            </a:r>
            <a:r>
              <a:rPr lang="hu-HU" dirty="0" smtClean="0"/>
              <a:t> "A </a:t>
            </a:r>
            <a:r>
              <a:rPr lang="hu-HU" dirty="0"/>
              <a:t>kutya ugat</a:t>
            </a:r>
            <a:r>
              <a:rPr lang="hu-HU" dirty="0" smtClean="0"/>
              <a:t>.";}</a:t>
            </a:r>
            <a:endParaRPr lang="hu-HU" dirty="0"/>
          </a:p>
          <a:p>
            <a:pPr marL="0" indent="0">
              <a:buNone/>
            </a:pPr>
            <a:r>
              <a:rPr lang="hu-HU" b="1" dirty="0" smtClean="0"/>
              <a:t>  </a:t>
            </a:r>
            <a:r>
              <a:rPr lang="hu-HU" b="1" dirty="0" err="1" smtClean="0"/>
              <a:t>String</a:t>
            </a:r>
            <a:r>
              <a:rPr lang="hu-HU" dirty="0" smtClean="0"/>
              <a:t> </a:t>
            </a:r>
            <a:r>
              <a:rPr lang="hu-HU" dirty="0" err="1"/>
              <a:t>fetch</a:t>
            </a:r>
            <a:r>
              <a:rPr lang="hu-HU" dirty="0"/>
              <a:t>() </a:t>
            </a:r>
            <a:r>
              <a:rPr lang="hu-HU" dirty="0" smtClean="0"/>
              <a:t>{ </a:t>
            </a:r>
          </a:p>
          <a:p>
            <a:pPr marL="0" indent="0">
              <a:buNone/>
            </a:pPr>
            <a:r>
              <a:rPr lang="hu-HU" dirty="0"/>
              <a:t> </a:t>
            </a:r>
            <a:r>
              <a:rPr lang="hu-HU" dirty="0" smtClean="0"/>
              <a:t>   </a:t>
            </a:r>
            <a:r>
              <a:rPr lang="hu-HU" dirty="0" err="1" smtClean="0"/>
              <a:t>return</a:t>
            </a:r>
            <a:r>
              <a:rPr lang="hu-HU" dirty="0" smtClean="0"/>
              <a:t> "A </a:t>
            </a:r>
            <a:r>
              <a:rPr lang="hu-HU" dirty="0"/>
              <a:t>kutya elhozza a dobólabdát</a:t>
            </a:r>
            <a:r>
              <a:rPr lang="hu-HU" dirty="0" smtClean="0"/>
              <a:t>.";}</a:t>
            </a:r>
            <a:endParaRPr lang="hu-HU" dirty="0"/>
          </a:p>
          <a:p>
            <a:pPr marL="0" indent="0">
              <a:buNone/>
            </a:pPr>
            <a:r>
              <a:rPr lang="hu-HU" dirty="0" smtClean="0"/>
              <a:t>}</a:t>
            </a:r>
            <a:endParaRPr lang="hu-HU" dirty="0"/>
          </a:p>
        </p:txBody>
      </p:sp>
    </p:spTree>
    <p:extLst>
      <p:ext uri="{BB962C8B-B14F-4D97-AF65-F5344CB8AC3E}">
        <p14:creationId xmlns:p14="http://schemas.microsoft.com/office/powerpoint/2010/main" val="881534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77500" lnSpcReduction="20000"/>
          </a:bodyPr>
          <a:lstStyle/>
          <a:p>
            <a:pPr marL="0" indent="0">
              <a:buNone/>
            </a:pPr>
            <a:r>
              <a:rPr lang="hu-HU" b="1" dirty="0" err="1"/>
              <a:t>public</a:t>
            </a:r>
            <a:r>
              <a:rPr lang="hu-HU" dirty="0"/>
              <a:t> </a:t>
            </a:r>
            <a:r>
              <a:rPr lang="hu-HU" b="1" dirty="0" err="1"/>
              <a:t>class</a:t>
            </a:r>
            <a:r>
              <a:rPr lang="hu-HU" dirty="0"/>
              <a:t> </a:t>
            </a:r>
            <a:r>
              <a:rPr lang="hu-HU" dirty="0" err="1"/>
              <a:t>Runner</a:t>
            </a:r>
            <a:r>
              <a:rPr lang="hu-HU" dirty="0"/>
              <a:t>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Animal</a:t>
            </a:r>
            <a:r>
              <a:rPr lang="hu-HU" dirty="0" smtClean="0"/>
              <a:t> </a:t>
            </a:r>
            <a:r>
              <a:rPr lang="hu-HU" dirty="0" err="1"/>
              <a:t>dog</a:t>
            </a:r>
            <a:r>
              <a:rPr lang="hu-HU" dirty="0"/>
              <a:t>=</a:t>
            </a:r>
            <a:r>
              <a:rPr lang="hu-HU" b="1" dirty="0" err="1"/>
              <a:t>new</a:t>
            </a:r>
            <a:r>
              <a:rPr lang="hu-HU" dirty="0"/>
              <a:t> </a:t>
            </a:r>
            <a:r>
              <a:rPr lang="hu-HU" dirty="0" err="1"/>
              <a:t>Dog</a:t>
            </a:r>
            <a:r>
              <a:rPr lang="hu-HU" dirty="0"/>
              <a:t>();</a:t>
            </a:r>
          </a:p>
          <a:p>
            <a:pPr marL="0" indent="0">
              <a:buNone/>
            </a:pPr>
            <a:r>
              <a:rPr lang="hu-HU" dirty="0" smtClean="0"/>
              <a:t>    </a:t>
            </a:r>
            <a:r>
              <a:rPr lang="hu-HU" dirty="0" err="1" smtClean="0"/>
              <a:t>Animal</a:t>
            </a:r>
            <a:r>
              <a:rPr lang="hu-HU" dirty="0" smtClean="0"/>
              <a:t> </a:t>
            </a:r>
            <a:r>
              <a:rPr lang="hu-HU" dirty="0" err="1"/>
              <a:t>cat</a:t>
            </a:r>
            <a:r>
              <a:rPr lang="hu-HU" dirty="0"/>
              <a:t>=</a:t>
            </a:r>
            <a:r>
              <a:rPr lang="hu-HU" b="1" dirty="0" err="1"/>
              <a:t>new</a:t>
            </a:r>
            <a:r>
              <a:rPr lang="hu-HU" dirty="0"/>
              <a:t> </a:t>
            </a:r>
            <a:r>
              <a:rPr lang="hu-HU" dirty="0" err="1"/>
              <a:t>Cat</a:t>
            </a:r>
            <a:r>
              <a:rPr lang="hu-HU" dirty="0"/>
              <a:t>();</a:t>
            </a:r>
          </a:p>
          <a:p>
            <a:pPr marL="0" indent="0">
              <a:buNone/>
            </a:pPr>
            <a:r>
              <a:rPr lang="hu-HU" dirty="0" smtClean="0"/>
              <a:t>    </a:t>
            </a:r>
            <a:r>
              <a:rPr lang="hu-HU" dirty="0" err="1" smtClean="0"/>
              <a:t>Animal</a:t>
            </a:r>
            <a:r>
              <a:rPr lang="hu-HU" dirty="0" smtClean="0"/>
              <a:t> </a:t>
            </a:r>
            <a:r>
              <a:rPr lang="hu-HU" dirty="0" err="1"/>
              <a:t>frog</a:t>
            </a:r>
            <a:r>
              <a:rPr lang="hu-HU" dirty="0"/>
              <a:t>=</a:t>
            </a:r>
            <a:r>
              <a:rPr lang="hu-HU" b="1" dirty="0" err="1"/>
              <a:t>new</a:t>
            </a:r>
            <a:r>
              <a:rPr lang="hu-HU" dirty="0"/>
              <a:t> </a:t>
            </a:r>
            <a:r>
              <a:rPr lang="hu-HU" dirty="0" err="1"/>
              <a:t>Frog</a:t>
            </a:r>
            <a:r>
              <a:rPr lang="hu-HU" dirty="0"/>
              <a:t>();</a:t>
            </a:r>
          </a:p>
          <a:p>
            <a:pPr marL="0" indent="0">
              <a:buNone/>
            </a:pPr>
            <a:r>
              <a:rPr lang="hu-HU" dirty="0" smtClean="0"/>
              <a:t>    </a:t>
            </a:r>
            <a:r>
              <a:rPr lang="hu-HU" dirty="0" err="1" smtClean="0"/>
              <a:t>Animal</a:t>
            </a:r>
            <a:r>
              <a:rPr lang="hu-HU" dirty="0" smtClean="0"/>
              <a:t> </a:t>
            </a:r>
            <a:r>
              <a:rPr lang="hu-HU" dirty="0" err="1"/>
              <a:t>mammal</a:t>
            </a:r>
            <a:r>
              <a:rPr lang="hu-HU" dirty="0"/>
              <a:t>=</a:t>
            </a:r>
            <a:r>
              <a:rPr lang="hu-HU" b="1" dirty="0" err="1"/>
              <a:t>new</a:t>
            </a:r>
            <a:r>
              <a:rPr lang="hu-HU" dirty="0"/>
              <a:t> </a:t>
            </a:r>
            <a:r>
              <a:rPr lang="hu-HU" dirty="0" err="1"/>
              <a:t>Mammal</a:t>
            </a:r>
            <a:r>
              <a:rPr lang="hu-HU" dirty="0"/>
              <a:t>();</a:t>
            </a:r>
          </a:p>
          <a:p>
            <a:pPr marL="0" indent="0">
              <a:buNone/>
            </a:pPr>
            <a:r>
              <a:rPr lang="hu-HU" dirty="0" smtClean="0"/>
              <a:t>    </a:t>
            </a:r>
            <a:r>
              <a:rPr lang="hu-HU" dirty="0" err="1" smtClean="0"/>
              <a:t>Animal</a:t>
            </a:r>
            <a:r>
              <a:rPr lang="hu-HU" dirty="0" smtClean="0"/>
              <a:t> </a:t>
            </a:r>
            <a:r>
              <a:rPr lang="hu-HU" dirty="0" err="1"/>
              <a:t>fly</a:t>
            </a:r>
            <a:r>
              <a:rPr lang="hu-HU" dirty="0"/>
              <a:t>=</a:t>
            </a:r>
            <a:r>
              <a:rPr lang="hu-HU" b="1" dirty="0" err="1"/>
              <a:t>new</a:t>
            </a:r>
            <a:r>
              <a:rPr lang="hu-HU" dirty="0"/>
              <a:t> </a:t>
            </a:r>
            <a:r>
              <a:rPr lang="hu-HU" dirty="0" err="1"/>
              <a:t>Animal</a:t>
            </a:r>
            <a:r>
              <a:rPr lang="hu-HU" dirty="0"/>
              <a:t>();</a:t>
            </a:r>
          </a:p>
          <a:p>
            <a:pPr marL="0" indent="0">
              <a:buNone/>
            </a:pPr>
            <a:r>
              <a:rPr lang="hu-HU" dirty="0" smtClean="0"/>
              <a:t>    </a:t>
            </a:r>
            <a:r>
              <a:rPr lang="hu-HU" dirty="0" err="1"/>
              <a:t>System.</a:t>
            </a:r>
            <a:r>
              <a:rPr lang="hu-HU" b="1" i="1" dirty="0" err="1"/>
              <a:t>out</a:t>
            </a:r>
            <a:r>
              <a:rPr lang="hu-HU" dirty="0" err="1"/>
              <a:t>.println</a:t>
            </a:r>
            <a:r>
              <a:rPr lang="hu-HU" dirty="0"/>
              <a:t>(</a:t>
            </a:r>
            <a:r>
              <a:rPr lang="hu-HU" dirty="0" err="1"/>
              <a:t>dog.makeSound</a:t>
            </a:r>
            <a:r>
              <a:rPr lang="hu-HU" dirty="0" smtClean="0"/>
              <a:t>());</a:t>
            </a:r>
            <a:endParaRPr lang="hu-HU" dirty="0"/>
          </a:p>
          <a:p>
            <a:pPr marL="0" indent="0">
              <a:buNone/>
            </a:pPr>
            <a:r>
              <a:rPr lang="hu-HU" dirty="0" smtClean="0"/>
              <a:t>    </a:t>
            </a:r>
            <a:r>
              <a:rPr lang="hu-HU" dirty="0" err="1"/>
              <a:t>System.</a:t>
            </a:r>
            <a:r>
              <a:rPr lang="hu-HU" b="1" i="1" dirty="0" err="1"/>
              <a:t>out</a:t>
            </a:r>
            <a:r>
              <a:rPr lang="hu-HU" dirty="0" err="1"/>
              <a:t>.println</a:t>
            </a:r>
            <a:r>
              <a:rPr lang="hu-HU" dirty="0"/>
              <a:t>(</a:t>
            </a:r>
            <a:r>
              <a:rPr lang="hu-HU" dirty="0" err="1"/>
              <a:t>cat.makeSound</a:t>
            </a:r>
            <a:r>
              <a:rPr lang="hu-HU" dirty="0" smtClean="0"/>
              <a:t>());</a:t>
            </a:r>
            <a:endParaRPr lang="hu-HU" dirty="0"/>
          </a:p>
          <a:p>
            <a:pPr marL="0" indent="0">
              <a:buNone/>
            </a:pPr>
            <a:r>
              <a:rPr lang="hu-HU" dirty="0" smtClean="0"/>
              <a:t>    </a:t>
            </a:r>
            <a:r>
              <a:rPr lang="hu-HU" dirty="0" err="1"/>
              <a:t>System.</a:t>
            </a:r>
            <a:r>
              <a:rPr lang="hu-HU" b="1" i="1" dirty="0" err="1"/>
              <a:t>out</a:t>
            </a:r>
            <a:r>
              <a:rPr lang="hu-HU" dirty="0" err="1"/>
              <a:t>.println</a:t>
            </a:r>
            <a:r>
              <a:rPr lang="hu-HU" dirty="0"/>
              <a:t>(</a:t>
            </a:r>
            <a:r>
              <a:rPr lang="hu-HU" dirty="0" err="1"/>
              <a:t>frog.makeSound</a:t>
            </a:r>
            <a:r>
              <a:rPr lang="hu-HU" dirty="0" smtClean="0"/>
              <a:t>());</a:t>
            </a:r>
            <a:endParaRPr lang="hu-HU" dirty="0"/>
          </a:p>
          <a:p>
            <a:pPr marL="0" indent="0">
              <a:buNone/>
            </a:pPr>
            <a:r>
              <a:rPr lang="hu-HU" dirty="0" smtClean="0"/>
              <a:t>    </a:t>
            </a:r>
            <a:r>
              <a:rPr lang="hu-HU" dirty="0" err="1"/>
              <a:t>System.</a:t>
            </a:r>
            <a:r>
              <a:rPr lang="hu-HU" b="1" i="1" dirty="0" err="1"/>
              <a:t>out</a:t>
            </a:r>
            <a:r>
              <a:rPr lang="hu-HU" dirty="0" err="1"/>
              <a:t>.println</a:t>
            </a:r>
            <a:r>
              <a:rPr lang="hu-HU" dirty="0"/>
              <a:t>(</a:t>
            </a:r>
            <a:r>
              <a:rPr lang="hu-HU" dirty="0" err="1"/>
              <a:t>mammal.makeSound</a:t>
            </a:r>
            <a:r>
              <a:rPr lang="hu-HU" dirty="0" smtClean="0"/>
              <a:t>());</a:t>
            </a:r>
            <a:endParaRPr lang="hu-HU" dirty="0"/>
          </a:p>
          <a:p>
            <a:pPr marL="0" indent="0">
              <a:buNone/>
            </a:pPr>
            <a:r>
              <a:rPr lang="hu-HU" dirty="0" smtClean="0"/>
              <a:t>    </a:t>
            </a:r>
            <a:r>
              <a:rPr lang="hu-HU" dirty="0" err="1"/>
              <a:t>System.</a:t>
            </a:r>
            <a:r>
              <a:rPr lang="hu-HU" b="1" i="1" dirty="0" err="1"/>
              <a:t>out</a:t>
            </a:r>
            <a:r>
              <a:rPr lang="hu-HU" dirty="0" err="1"/>
              <a:t>.println</a:t>
            </a:r>
            <a:r>
              <a:rPr lang="hu-HU" dirty="0"/>
              <a:t>(</a:t>
            </a:r>
            <a:r>
              <a:rPr lang="hu-HU" dirty="0" err="1"/>
              <a:t>fly.makeSound</a:t>
            </a:r>
            <a:r>
              <a:rPr lang="hu-HU" dirty="0" smtClean="0"/>
              <a:t>());</a:t>
            </a:r>
            <a:endParaRPr lang="hu-HU" dirty="0"/>
          </a:p>
          <a:p>
            <a:pPr marL="0" indent="0">
              <a:buNone/>
            </a:pPr>
            <a:r>
              <a:rPr lang="hu-HU" dirty="0" smtClean="0"/>
              <a:t>  }</a:t>
            </a:r>
            <a:endParaRPr lang="hu-HU" dirty="0"/>
          </a:p>
          <a:p>
            <a:pPr marL="0" indent="0">
              <a:buNone/>
            </a:pPr>
            <a:r>
              <a:rPr lang="hu-HU" dirty="0" smtClean="0"/>
              <a:t>}</a:t>
            </a:r>
            <a:endParaRPr lang="hu-HU" dirty="0"/>
          </a:p>
        </p:txBody>
      </p:sp>
    </p:spTree>
    <p:extLst>
      <p:ext uri="{BB962C8B-B14F-4D97-AF65-F5344CB8AC3E}">
        <p14:creationId xmlns:p14="http://schemas.microsoft.com/office/powerpoint/2010/main" val="1191799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pPr marL="0" indent="0">
              <a:buNone/>
            </a:pPr>
            <a:r>
              <a:rPr lang="hu-HU" dirty="0"/>
              <a:t>A kutya ugat.</a:t>
            </a:r>
          </a:p>
          <a:p>
            <a:pPr marL="0" indent="0">
              <a:buNone/>
            </a:pPr>
            <a:r>
              <a:rPr lang="hu-HU" dirty="0"/>
              <a:t>A macska nyávog.</a:t>
            </a:r>
          </a:p>
          <a:p>
            <a:pPr marL="0" indent="0">
              <a:buNone/>
            </a:pPr>
            <a:r>
              <a:rPr lang="hu-HU" dirty="0"/>
              <a:t>A béka brekeg</a:t>
            </a:r>
          </a:p>
          <a:p>
            <a:pPr marL="0" indent="0">
              <a:buNone/>
            </a:pPr>
            <a:r>
              <a:rPr lang="hu-HU" dirty="0"/>
              <a:t>Az állat hangot ad ki.</a:t>
            </a:r>
          </a:p>
          <a:p>
            <a:pPr marL="0" indent="0">
              <a:buNone/>
            </a:pPr>
            <a:r>
              <a:rPr lang="hu-HU" dirty="0"/>
              <a:t>Az állat hangot ad ki.</a:t>
            </a:r>
          </a:p>
          <a:p>
            <a:pPr marL="0" indent="0">
              <a:buNone/>
            </a:pPr>
            <a:endParaRPr lang="hu-HU" dirty="0"/>
          </a:p>
          <a:p>
            <a:endParaRPr lang="en-US" dirty="0"/>
          </a:p>
        </p:txBody>
      </p:sp>
    </p:spTree>
    <p:extLst>
      <p:ext uri="{BB962C8B-B14F-4D97-AF65-F5344CB8AC3E}">
        <p14:creationId xmlns:p14="http://schemas.microsoft.com/office/powerpoint/2010/main" val="260900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a:t>The idea of </a:t>
            </a:r>
            <a:r>
              <a:rPr lang="en-US" b="1" dirty="0"/>
              <a:t>inheritance</a:t>
            </a:r>
            <a:r>
              <a:rPr lang="en-US" dirty="0"/>
              <a:t> is simple but powerful: When you want to create a </a:t>
            </a:r>
            <a:r>
              <a:rPr lang="en-US" b="1" dirty="0"/>
              <a:t>new class </a:t>
            </a:r>
            <a:r>
              <a:rPr lang="en-US" dirty="0"/>
              <a:t>and there is already a class that includes some of the code that you want, you </a:t>
            </a:r>
            <a:r>
              <a:rPr lang="en-US" b="1" dirty="0"/>
              <a:t>can derive </a:t>
            </a:r>
            <a:r>
              <a:rPr lang="en-US" dirty="0"/>
              <a:t>your new class from the existing class. In doing this, you can </a:t>
            </a:r>
            <a:r>
              <a:rPr lang="en-US" b="1" dirty="0"/>
              <a:t>reuse the fields and methods of the existing class without having to write </a:t>
            </a:r>
            <a:r>
              <a:rPr lang="en-US" dirty="0"/>
              <a:t>(and debug!) them yourself.</a:t>
            </a:r>
          </a:p>
          <a:p>
            <a:r>
              <a:rPr lang="en-US" dirty="0"/>
              <a:t>A </a:t>
            </a:r>
            <a:r>
              <a:rPr lang="en-US" b="1" dirty="0"/>
              <a:t>subclass inherits all the </a:t>
            </a:r>
            <a:r>
              <a:rPr lang="en-US" b="1" i="1" dirty="0"/>
              <a:t>members</a:t>
            </a:r>
            <a:r>
              <a:rPr lang="en-US" b="1" dirty="0"/>
              <a:t> (fields, methods, and nested classes) from its superclass</a:t>
            </a:r>
            <a:r>
              <a:rPr lang="en-US" dirty="0"/>
              <a:t>. </a:t>
            </a:r>
            <a:r>
              <a:rPr lang="en-US" b="1" dirty="0"/>
              <a:t>Constructors are not members, so they are not inherited by subclasses, but the constructor of the superclass can be invoked from the subclass.</a:t>
            </a:r>
          </a:p>
          <a:p>
            <a:endParaRPr lang="hu-HU" dirty="0" smtClean="0"/>
          </a:p>
          <a:p>
            <a:endParaRPr lang="hu-HU" dirty="0"/>
          </a:p>
        </p:txBody>
      </p:sp>
    </p:spTree>
    <p:extLst>
      <p:ext uri="{BB962C8B-B14F-4D97-AF65-F5344CB8AC3E}">
        <p14:creationId xmlns:p14="http://schemas.microsoft.com/office/powerpoint/2010/main" val="2477400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en-US" b="1" dirty="0"/>
              <a:t>Writing Final Classes and Methods</a:t>
            </a:r>
          </a:p>
          <a:p>
            <a:r>
              <a:rPr lang="en-US" dirty="0"/>
              <a:t>You can declare some or all of a </a:t>
            </a:r>
            <a:r>
              <a:rPr lang="en-US" b="1" dirty="0"/>
              <a:t>class's methods</a:t>
            </a:r>
            <a:r>
              <a:rPr lang="en-US" dirty="0"/>
              <a:t> </a:t>
            </a:r>
            <a:r>
              <a:rPr lang="en-US" i="1" dirty="0"/>
              <a:t>final</a:t>
            </a:r>
            <a:r>
              <a:rPr lang="en-US" dirty="0"/>
              <a:t>. You use the final keyword in a method declaration to indicate that the </a:t>
            </a:r>
            <a:r>
              <a:rPr lang="en-US" b="1" dirty="0"/>
              <a:t>method cannot be overridden by subclasses</a:t>
            </a:r>
            <a:r>
              <a:rPr lang="en-US" dirty="0"/>
              <a:t>. The Object class does this—a number of its methods are final.</a:t>
            </a:r>
          </a:p>
          <a:p>
            <a:r>
              <a:rPr lang="en-US" dirty="0"/>
              <a:t>You might wish to make a method final if it has </a:t>
            </a:r>
            <a:r>
              <a:rPr lang="en-US" b="1" dirty="0"/>
              <a:t>an implementation that should not be changed and it is critical to the consistent state of the object.</a:t>
            </a:r>
            <a:r>
              <a:rPr lang="en-US" dirty="0"/>
              <a:t> </a:t>
            </a:r>
            <a:endParaRPr lang="hu-HU" dirty="0" smtClean="0"/>
          </a:p>
          <a:p>
            <a:endParaRPr lang="hu-HU" b="1" dirty="0"/>
          </a:p>
          <a:p>
            <a:endParaRPr lang="en-US" dirty="0"/>
          </a:p>
        </p:txBody>
      </p:sp>
    </p:spTree>
    <p:extLst>
      <p:ext uri="{BB962C8B-B14F-4D97-AF65-F5344CB8AC3E}">
        <p14:creationId xmlns:p14="http://schemas.microsoft.com/office/powerpoint/2010/main" val="3781317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r>
              <a:rPr lang="en-US" b="1" dirty="0"/>
              <a:t>Writing Final Classes and Methods</a:t>
            </a:r>
          </a:p>
          <a:p>
            <a:r>
              <a:rPr lang="en-US" b="1" dirty="0" smtClean="0"/>
              <a:t>Methods </a:t>
            </a:r>
            <a:r>
              <a:rPr lang="en-US" b="1" dirty="0"/>
              <a:t>called from constructors </a:t>
            </a:r>
            <a:r>
              <a:rPr lang="en-US" dirty="0"/>
              <a:t>should generally be declared </a:t>
            </a:r>
            <a:r>
              <a:rPr lang="en-US" b="1" dirty="0"/>
              <a:t>final</a:t>
            </a:r>
            <a:r>
              <a:rPr lang="en-US" dirty="0"/>
              <a:t>. If a constructor calls a non-final method, a subclass may redefine that method with surprising or undesirable results.</a:t>
            </a:r>
          </a:p>
          <a:p>
            <a:r>
              <a:rPr lang="en-US" dirty="0"/>
              <a:t>Note that you can also declare </a:t>
            </a:r>
            <a:r>
              <a:rPr lang="en-US" b="1" dirty="0"/>
              <a:t>an entire class final</a:t>
            </a:r>
            <a:r>
              <a:rPr lang="en-US" dirty="0"/>
              <a:t>. A class that is declared final </a:t>
            </a:r>
            <a:r>
              <a:rPr lang="en-US" b="1" dirty="0"/>
              <a:t>cannot be </a:t>
            </a:r>
            <a:r>
              <a:rPr lang="en-US" b="1" dirty="0" err="1"/>
              <a:t>subclassed</a:t>
            </a:r>
            <a:r>
              <a:rPr lang="en-US" dirty="0"/>
              <a:t>. This is particularly useful, for example, when creating an immutable class like the String class.</a:t>
            </a:r>
          </a:p>
          <a:p>
            <a:endParaRPr lang="hu-HU" b="1" dirty="0"/>
          </a:p>
          <a:p>
            <a:endParaRPr lang="en-US" dirty="0"/>
          </a:p>
        </p:txBody>
      </p:sp>
    </p:spTree>
    <p:extLst>
      <p:ext uri="{BB962C8B-B14F-4D97-AF65-F5344CB8AC3E}">
        <p14:creationId xmlns:p14="http://schemas.microsoft.com/office/powerpoint/2010/main" val="2143383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Eclipse</a:t>
            </a:r>
            <a:endParaRPr lang="hu-HU" dirty="0"/>
          </a:p>
        </p:txBody>
      </p:sp>
      <p:sp>
        <p:nvSpPr>
          <p:cNvPr id="3" name="Tartalom helye 2"/>
          <p:cNvSpPr>
            <a:spLocks noGrp="1"/>
          </p:cNvSpPr>
          <p:nvPr>
            <p:ph idx="1"/>
          </p:nvPr>
        </p:nvSpPr>
        <p:spPr/>
        <p:txBody>
          <a:bodyPr/>
          <a:lstStyle/>
          <a:p>
            <a:r>
              <a:rPr lang="hu-HU" dirty="0" smtClean="0"/>
              <a:t>Amikor létrehozza az </a:t>
            </a:r>
            <a:r>
              <a:rPr lang="hu-HU" dirty="0" err="1" smtClean="0"/>
              <a:t>osztáylt</a:t>
            </a:r>
            <a:r>
              <a:rPr lang="hu-HU" dirty="0" smtClean="0"/>
              <a:t>, megadható a szuperosztály, megadható, hogy </a:t>
            </a:r>
            <a:r>
              <a:rPr lang="hu-HU" dirty="0" err="1" smtClean="0"/>
              <a:t>constructors</a:t>
            </a:r>
            <a:r>
              <a:rPr lang="hu-HU" dirty="0" smtClean="0"/>
              <a:t> </a:t>
            </a:r>
            <a:r>
              <a:rPr lang="hu-HU" dirty="0" err="1" smtClean="0"/>
              <a:t>from</a:t>
            </a:r>
            <a:r>
              <a:rPr lang="hu-HU" dirty="0" smtClean="0"/>
              <a:t> </a:t>
            </a:r>
            <a:r>
              <a:rPr lang="hu-HU" dirty="0" err="1" smtClean="0"/>
              <a:t>superclass</a:t>
            </a:r>
            <a:endParaRPr lang="hu-HU" dirty="0" smtClean="0"/>
          </a:p>
          <a:p>
            <a:r>
              <a:rPr lang="hu-HU" dirty="0" smtClean="0"/>
              <a:t>Később </a:t>
            </a:r>
            <a:r>
              <a:rPr lang="hu-HU" dirty="0" err="1" smtClean="0"/>
              <a:t>interfaces</a:t>
            </a:r>
            <a:r>
              <a:rPr lang="hu-HU" dirty="0" smtClean="0"/>
              <a:t>, </a:t>
            </a:r>
            <a:r>
              <a:rPr lang="hu-HU" dirty="0" err="1" smtClean="0"/>
              <a:t>inherited</a:t>
            </a:r>
            <a:r>
              <a:rPr lang="hu-HU" dirty="0" smtClean="0"/>
              <a:t> </a:t>
            </a:r>
            <a:r>
              <a:rPr lang="hu-HU" dirty="0" err="1" smtClean="0"/>
              <a:t>abstract</a:t>
            </a:r>
            <a:r>
              <a:rPr lang="hu-HU" dirty="0" smtClean="0"/>
              <a:t> </a:t>
            </a:r>
            <a:r>
              <a:rPr lang="hu-HU" dirty="0" err="1" smtClean="0"/>
              <a:t>methods</a:t>
            </a:r>
            <a:endParaRPr lang="hu-HU" dirty="0"/>
          </a:p>
          <a:p>
            <a:r>
              <a:rPr lang="hu-HU" dirty="0" smtClean="0"/>
              <a:t>Lámpácskát jó használni</a:t>
            </a:r>
          </a:p>
          <a:p>
            <a:r>
              <a:rPr lang="hu-HU" dirty="0" err="1" smtClean="0"/>
              <a:t>Ctrl+shift+f</a:t>
            </a:r>
            <a:endParaRPr lang="hu-HU" dirty="0" smtClean="0"/>
          </a:p>
          <a:p>
            <a:r>
              <a:rPr lang="hu-HU" dirty="0" err="1" smtClean="0"/>
              <a:t>Source-ből</a:t>
            </a:r>
            <a:r>
              <a:rPr lang="hu-HU" dirty="0" smtClean="0"/>
              <a:t> </a:t>
            </a:r>
            <a:r>
              <a:rPr lang="hu-HU" smtClean="0"/>
              <a:t>generálni kódot</a:t>
            </a:r>
            <a:endParaRPr lang="hu-HU" dirty="0"/>
          </a:p>
        </p:txBody>
      </p:sp>
    </p:spTree>
    <p:extLst>
      <p:ext uri="{BB962C8B-B14F-4D97-AF65-F5344CB8AC3E}">
        <p14:creationId xmlns:p14="http://schemas.microsoft.com/office/powerpoint/2010/main" val="6023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a:t>A subclass does </a:t>
            </a:r>
            <a:r>
              <a:rPr lang="en-US" b="1" dirty="0"/>
              <a:t>not inherit </a:t>
            </a:r>
            <a:r>
              <a:rPr lang="en-US" dirty="0"/>
              <a:t>the </a:t>
            </a:r>
            <a:r>
              <a:rPr lang="en-US" b="1" dirty="0"/>
              <a:t>private</a:t>
            </a:r>
            <a:r>
              <a:rPr lang="en-US" dirty="0"/>
              <a:t> members of its parent class. However, if the superclass has public or protected methods for accessing its private fields, these can also be used by the subclass.</a:t>
            </a:r>
            <a:endParaRPr lang="hu-HU" dirty="0"/>
          </a:p>
          <a:p>
            <a:endParaRPr lang="hu-HU" dirty="0" smtClean="0"/>
          </a:p>
          <a:p>
            <a:endParaRPr lang="hu-HU" dirty="0"/>
          </a:p>
        </p:txBody>
      </p:sp>
    </p:spTree>
    <p:extLst>
      <p:ext uri="{BB962C8B-B14F-4D97-AF65-F5344CB8AC3E}">
        <p14:creationId xmlns:p14="http://schemas.microsoft.com/office/powerpoint/2010/main" val="327079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a:t>The ability of a </a:t>
            </a:r>
            <a:r>
              <a:rPr lang="en-US" b="1" dirty="0"/>
              <a:t>subclass to override a method </a:t>
            </a:r>
            <a:r>
              <a:rPr lang="en-US" dirty="0"/>
              <a:t>allows a class to inherit from a superclass whose behavior is "close enough" and then to modify behavior as needed. </a:t>
            </a:r>
            <a:r>
              <a:rPr lang="en-US" b="1" dirty="0"/>
              <a:t>The overriding method has the same name, number and type of parameters, and return type as the method that it overrides</a:t>
            </a:r>
            <a:r>
              <a:rPr lang="en-US" b="1" dirty="0" smtClean="0"/>
              <a:t>.</a:t>
            </a:r>
            <a:endParaRPr lang="hu-HU" b="1" dirty="0" smtClean="0"/>
          </a:p>
          <a:p>
            <a:r>
              <a:rPr lang="en-US" dirty="0"/>
              <a:t>When overriding a method, you might want to use the </a:t>
            </a:r>
            <a:r>
              <a:rPr lang="en-US" b="1" dirty="0"/>
              <a:t>@Override annotation </a:t>
            </a:r>
            <a:r>
              <a:rPr lang="en-US" dirty="0"/>
              <a:t>that instructs the compiler that you intend to override a method in the superclass. If, for some reason, the compiler detects that the method does not exist in one of the </a:t>
            </a:r>
            <a:r>
              <a:rPr lang="en-US" dirty="0" err="1"/>
              <a:t>superclasses</a:t>
            </a:r>
            <a:r>
              <a:rPr lang="en-US" dirty="0"/>
              <a:t>, then it will generate an error.</a:t>
            </a:r>
            <a:endParaRPr lang="hu-HU" dirty="0"/>
          </a:p>
          <a:p>
            <a:endParaRPr lang="hu-HU" b="1" dirty="0" smtClean="0"/>
          </a:p>
          <a:p>
            <a:endParaRPr lang="hu-HU" dirty="0"/>
          </a:p>
        </p:txBody>
      </p:sp>
    </p:spTree>
    <p:extLst>
      <p:ext uri="{BB962C8B-B14F-4D97-AF65-F5344CB8AC3E}">
        <p14:creationId xmlns:p14="http://schemas.microsoft.com/office/powerpoint/2010/main" val="1152285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hu-HU" dirty="0" smtClean="0"/>
              <a:t>Példa</a:t>
            </a:r>
          </a:p>
          <a:p>
            <a:r>
              <a:rPr lang="hu-HU" dirty="0" smtClean="0"/>
              <a:t>Ingatlan, Ház, </a:t>
            </a:r>
            <a:r>
              <a:rPr lang="hu-HU" dirty="0" err="1" smtClean="0"/>
              <a:t>Runner</a:t>
            </a:r>
            <a:r>
              <a:rPr lang="hu-HU" dirty="0" smtClean="0"/>
              <a:t>;</a:t>
            </a:r>
          </a:p>
          <a:p>
            <a:r>
              <a:rPr lang="hu-HU" dirty="0" smtClean="0"/>
              <a:t>11InheritanceClasses1</a:t>
            </a:r>
          </a:p>
          <a:p>
            <a:endParaRPr lang="hu-HU" dirty="0" smtClean="0"/>
          </a:p>
          <a:p>
            <a:r>
              <a:rPr lang="hu-HU" dirty="0" smtClean="0"/>
              <a:t>Eredménye</a:t>
            </a:r>
            <a:endParaRPr lang="hu-HU" dirty="0"/>
          </a:p>
        </p:txBody>
      </p:sp>
    </p:spTree>
    <p:extLst>
      <p:ext uri="{BB962C8B-B14F-4D97-AF65-F5344CB8AC3E}">
        <p14:creationId xmlns:p14="http://schemas.microsoft.com/office/powerpoint/2010/main" val="2801543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fontScale="70000" lnSpcReduction="20000"/>
          </a:bodyPr>
          <a:lstStyle/>
          <a:p>
            <a:pPr marL="0" indent="0">
              <a:buNone/>
            </a:pPr>
            <a:r>
              <a:rPr lang="hu-HU" dirty="0" smtClean="0"/>
              <a:t>Debrecen</a:t>
            </a:r>
            <a:endParaRPr lang="hu-HU" dirty="0"/>
          </a:p>
          <a:p>
            <a:pPr marL="0" indent="0">
              <a:buNone/>
            </a:pPr>
            <a:r>
              <a:rPr lang="hu-HU" dirty="0"/>
              <a:t>500</a:t>
            </a:r>
          </a:p>
          <a:p>
            <a:pPr marL="0" indent="0">
              <a:buNone/>
            </a:pPr>
            <a:r>
              <a:rPr lang="hu-HU" dirty="0"/>
              <a:t>1</a:t>
            </a:r>
          </a:p>
          <a:p>
            <a:pPr marL="0" indent="0">
              <a:buNone/>
            </a:pPr>
            <a:r>
              <a:rPr lang="hu-HU" dirty="0"/>
              <a:t>Ingatlan [</a:t>
            </a:r>
            <a:r>
              <a:rPr lang="hu-HU" dirty="0" err="1"/>
              <a:t>telepules</a:t>
            </a:r>
            <a:r>
              <a:rPr lang="hu-HU" dirty="0"/>
              <a:t>=Debrecen, helyrajziszam=200, </a:t>
            </a:r>
            <a:r>
              <a:rPr lang="hu-HU" dirty="0" err="1"/>
              <a:t>meret</a:t>
            </a:r>
            <a:r>
              <a:rPr lang="hu-HU" dirty="0"/>
              <a:t>=500, </a:t>
            </a:r>
            <a:r>
              <a:rPr lang="hu-HU" dirty="0" err="1"/>
              <a:t>elado</a:t>
            </a:r>
            <a:r>
              <a:rPr lang="hu-HU" dirty="0"/>
              <a:t>=</a:t>
            </a:r>
            <a:r>
              <a:rPr lang="hu-HU" dirty="0" err="1"/>
              <a:t>true</a:t>
            </a:r>
            <a:r>
              <a:rPr lang="hu-HU" dirty="0"/>
              <a:t>]</a:t>
            </a:r>
          </a:p>
          <a:p>
            <a:pPr marL="0" indent="0">
              <a:buNone/>
            </a:pPr>
            <a:r>
              <a:rPr lang="hu-HU" dirty="0"/>
              <a:t/>
            </a:r>
            <a:br>
              <a:rPr lang="hu-HU" dirty="0"/>
            </a:br>
            <a:endParaRPr lang="hu-HU" dirty="0"/>
          </a:p>
          <a:p>
            <a:pPr marL="0" indent="0">
              <a:buNone/>
            </a:pPr>
            <a:r>
              <a:rPr lang="hu-HU" dirty="0" err="1"/>
              <a:t>false</a:t>
            </a:r>
            <a:endParaRPr lang="hu-HU" dirty="0"/>
          </a:p>
          <a:p>
            <a:pPr marL="0" indent="0">
              <a:buNone/>
            </a:pPr>
            <a:r>
              <a:rPr lang="hu-HU" dirty="0"/>
              <a:t>123</a:t>
            </a:r>
          </a:p>
          <a:p>
            <a:pPr marL="0" indent="0">
              <a:buNone/>
            </a:pPr>
            <a:r>
              <a:rPr lang="hu-HU" dirty="0"/>
              <a:t>2</a:t>
            </a:r>
          </a:p>
          <a:p>
            <a:pPr marL="0" indent="0">
              <a:buNone/>
            </a:pPr>
            <a:r>
              <a:rPr lang="hu-HU" dirty="0" err="1"/>
              <a:t>Haz</a:t>
            </a:r>
            <a:r>
              <a:rPr lang="hu-HU" dirty="0"/>
              <a:t> [</a:t>
            </a:r>
            <a:r>
              <a:rPr lang="hu-HU" dirty="0" err="1"/>
              <a:t>epitmenyMeret</a:t>
            </a:r>
            <a:r>
              <a:rPr lang="hu-HU" dirty="0"/>
              <a:t>=100, </a:t>
            </a:r>
            <a:r>
              <a:rPr lang="hu-HU" dirty="0" err="1"/>
              <a:t>vanVillany</a:t>
            </a:r>
            <a:r>
              <a:rPr lang="hu-HU" dirty="0"/>
              <a:t>=</a:t>
            </a:r>
            <a:r>
              <a:rPr lang="hu-HU" dirty="0" err="1"/>
              <a:t>false</a:t>
            </a:r>
            <a:r>
              <a:rPr lang="hu-HU" dirty="0"/>
              <a:t>, </a:t>
            </a:r>
            <a:r>
              <a:rPr lang="hu-HU" dirty="0" err="1"/>
              <a:t>toString</a:t>
            </a:r>
            <a:r>
              <a:rPr lang="hu-HU" dirty="0"/>
              <a:t>()=Ingatlan [</a:t>
            </a:r>
            <a:r>
              <a:rPr lang="hu-HU" dirty="0" err="1"/>
              <a:t>telepules</a:t>
            </a:r>
            <a:r>
              <a:rPr lang="hu-HU" dirty="0"/>
              <a:t>=Miskolc, helyrajziszam=123, </a:t>
            </a:r>
            <a:r>
              <a:rPr lang="hu-HU" dirty="0" err="1"/>
              <a:t>meret</a:t>
            </a:r>
            <a:r>
              <a:rPr lang="hu-HU" dirty="0"/>
              <a:t>=1000, </a:t>
            </a:r>
            <a:r>
              <a:rPr lang="hu-HU" dirty="0" err="1"/>
              <a:t>elado</a:t>
            </a:r>
            <a:r>
              <a:rPr lang="hu-HU" dirty="0"/>
              <a:t>=</a:t>
            </a:r>
            <a:r>
              <a:rPr lang="hu-HU" dirty="0" err="1"/>
              <a:t>true</a:t>
            </a:r>
            <a:r>
              <a:rPr lang="hu-HU" dirty="0"/>
              <a:t>]]</a:t>
            </a:r>
          </a:p>
          <a:p>
            <a:pPr marL="0" indent="0">
              <a:buNone/>
            </a:pPr>
            <a:r>
              <a:rPr lang="hu-HU" dirty="0"/>
              <a:t/>
            </a:r>
            <a:br>
              <a:rPr lang="hu-HU" dirty="0"/>
            </a:br>
            <a:endParaRPr lang="hu-HU" dirty="0"/>
          </a:p>
          <a:p>
            <a:pPr marL="0" indent="0">
              <a:buNone/>
            </a:pPr>
            <a:r>
              <a:rPr lang="hu-HU" dirty="0"/>
              <a:t>567</a:t>
            </a:r>
          </a:p>
          <a:p>
            <a:pPr marL="0" indent="0">
              <a:buNone/>
            </a:pPr>
            <a:r>
              <a:rPr lang="hu-HU" dirty="0" err="1"/>
              <a:t>Haz</a:t>
            </a:r>
            <a:r>
              <a:rPr lang="hu-HU" dirty="0"/>
              <a:t> [</a:t>
            </a:r>
            <a:r>
              <a:rPr lang="hu-HU" dirty="0" err="1"/>
              <a:t>epitmenyMeret</a:t>
            </a:r>
            <a:r>
              <a:rPr lang="hu-HU" dirty="0"/>
              <a:t>=150, </a:t>
            </a:r>
            <a:r>
              <a:rPr lang="hu-HU" dirty="0" err="1"/>
              <a:t>vanVillany</a:t>
            </a:r>
            <a:r>
              <a:rPr lang="hu-HU" dirty="0"/>
              <a:t>=</a:t>
            </a:r>
            <a:r>
              <a:rPr lang="hu-HU" dirty="0" err="1"/>
              <a:t>false</a:t>
            </a:r>
            <a:r>
              <a:rPr lang="hu-HU" dirty="0"/>
              <a:t>, </a:t>
            </a:r>
            <a:r>
              <a:rPr lang="hu-HU" dirty="0" err="1"/>
              <a:t>toString</a:t>
            </a:r>
            <a:r>
              <a:rPr lang="hu-HU" dirty="0"/>
              <a:t>()=Ingatlan [</a:t>
            </a:r>
            <a:r>
              <a:rPr lang="hu-HU" dirty="0" err="1"/>
              <a:t>telepules</a:t>
            </a:r>
            <a:r>
              <a:rPr lang="hu-HU" dirty="0"/>
              <a:t>=Pécs, helyrajziszam=567, </a:t>
            </a:r>
            <a:r>
              <a:rPr lang="hu-HU" dirty="0" err="1"/>
              <a:t>meret</a:t>
            </a:r>
            <a:r>
              <a:rPr lang="hu-HU" dirty="0"/>
              <a:t>=800, </a:t>
            </a:r>
            <a:r>
              <a:rPr lang="hu-HU" dirty="0" err="1"/>
              <a:t>elado</a:t>
            </a:r>
            <a:r>
              <a:rPr lang="hu-HU" dirty="0"/>
              <a:t>=</a:t>
            </a:r>
            <a:r>
              <a:rPr lang="hu-HU" dirty="0" err="1"/>
              <a:t>false</a:t>
            </a:r>
            <a:r>
              <a:rPr lang="hu-HU" dirty="0" smtClean="0"/>
              <a:t>]]</a:t>
            </a:r>
          </a:p>
          <a:p>
            <a:endParaRPr lang="hu-HU" dirty="0"/>
          </a:p>
        </p:txBody>
      </p:sp>
    </p:spTree>
    <p:extLst>
      <p:ext uri="{BB962C8B-B14F-4D97-AF65-F5344CB8AC3E}">
        <p14:creationId xmlns:p14="http://schemas.microsoft.com/office/powerpoint/2010/main" val="68179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r>
              <a:rPr lang="en-US" dirty="0"/>
              <a:t>If a subclass defines a </a:t>
            </a:r>
            <a:r>
              <a:rPr lang="en-US" b="1" dirty="0"/>
              <a:t>static method </a:t>
            </a:r>
            <a:r>
              <a:rPr lang="en-US" dirty="0"/>
              <a:t>with the same signature as a static method in the superclass, then the method in the subclass </a:t>
            </a:r>
            <a:r>
              <a:rPr lang="en-US" b="1" i="1" dirty="0"/>
              <a:t>hides</a:t>
            </a:r>
            <a:r>
              <a:rPr lang="en-US" dirty="0"/>
              <a:t> the one in the superclass</a:t>
            </a:r>
            <a:r>
              <a:rPr lang="en-US" dirty="0" smtClean="0"/>
              <a:t>.</a:t>
            </a:r>
            <a:endParaRPr lang="hu-HU" dirty="0" smtClean="0"/>
          </a:p>
          <a:p>
            <a:r>
              <a:rPr lang="hu-HU" dirty="0" smtClean="0"/>
              <a:t>Meghívható a szuperosztály és az alosztály statikus metódusa is. </a:t>
            </a:r>
          </a:p>
          <a:p>
            <a:endParaRPr lang="hu-HU" dirty="0"/>
          </a:p>
        </p:txBody>
      </p:sp>
    </p:spTree>
    <p:extLst>
      <p:ext uri="{BB962C8B-B14F-4D97-AF65-F5344CB8AC3E}">
        <p14:creationId xmlns:p14="http://schemas.microsoft.com/office/powerpoint/2010/main" val="156165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Inheritance</a:t>
            </a:r>
            <a:r>
              <a:rPr lang="hu-HU" dirty="0" smtClean="0"/>
              <a:t> (öröklés)</a:t>
            </a:r>
            <a:endParaRPr lang="hu-HU" dirty="0"/>
          </a:p>
        </p:txBody>
      </p:sp>
      <p:sp>
        <p:nvSpPr>
          <p:cNvPr id="3" name="Tartalom helye 2"/>
          <p:cNvSpPr>
            <a:spLocks noGrp="1"/>
          </p:cNvSpPr>
          <p:nvPr>
            <p:ph idx="1"/>
          </p:nvPr>
        </p:nvSpPr>
        <p:spPr/>
        <p:txBody>
          <a:bodyPr>
            <a:normAutofit/>
          </a:bodyPr>
          <a:lstStyle/>
          <a:p>
            <a:pPr marL="0" indent="0">
              <a:buNone/>
            </a:pPr>
            <a:r>
              <a:rPr lang="en-US" b="1" dirty="0"/>
              <a:t>public</a:t>
            </a:r>
            <a:r>
              <a:rPr lang="en-US" dirty="0"/>
              <a:t> </a:t>
            </a:r>
            <a:r>
              <a:rPr lang="en-US" b="1" dirty="0"/>
              <a:t>class</a:t>
            </a:r>
            <a:r>
              <a:rPr lang="en-US" dirty="0"/>
              <a:t> Animal {</a:t>
            </a:r>
          </a:p>
          <a:p>
            <a:pPr marL="0" indent="0">
              <a:buNone/>
            </a:pPr>
            <a:r>
              <a:rPr lang="hu-HU" b="1" dirty="0" smtClean="0"/>
              <a:t>  </a:t>
            </a:r>
            <a:r>
              <a:rPr lang="en-US" b="1" dirty="0" smtClean="0"/>
              <a:t>public</a:t>
            </a:r>
            <a:r>
              <a:rPr lang="en-US" dirty="0" smtClean="0"/>
              <a:t> </a:t>
            </a:r>
            <a:r>
              <a:rPr lang="en-US" b="1" dirty="0"/>
              <a:t>static</a:t>
            </a:r>
            <a:r>
              <a:rPr lang="en-US" dirty="0"/>
              <a:t> String </a:t>
            </a:r>
            <a:r>
              <a:rPr lang="en-US" dirty="0" err="1"/>
              <a:t>testClassMethodToHide</a:t>
            </a:r>
            <a:r>
              <a:rPr lang="en-US" dirty="0"/>
              <a:t>() </a:t>
            </a:r>
            <a:r>
              <a:rPr lang="en-US" dirty="0" smtClean="0"/>
              <a:t>{</a:t>
            </a:r>
            <a:endParaRPr lang="hu-HU" dirty="0" smtClean="0"/>
          </a:p>
          <a:p>
            <a:pPr marL="0" indent="0">
              <a:buNone/>
            </a:pPr>
            <a:r>
              <a:rPr lang="hu-HU" b="1" dirty="0" smtClean="0"/>
              <a:t>  </a:t>
            </a:r>
            <a:r>
              <a:rPr lang="en-US" b="1" dirty="0" smtClean="0"/>
              <a:t>return</a:t>
            </a:r>
            <a:r>
              <a:rPr lang="en-US" dirty="0" smtClean="0"/>
              <a:t> </a:t>
            </a:r>
            <a:r>
              <a:rPr lang="en-US" dirty="0"/>
              <a:t>"The static method in Animal to hide</a:t>
            </a:r>
            <a:r>
              <a:rPr lang="en-US" dirty="0" smtClean="0"/>
              <a:t>";</a:t>
            </a:r>
            <a:endParaRPr lang="hu-HU" dirty="0" smtClean="0"/>
          </a:p>
          <a:p>
            <a:pPr marL="0" indent="0">
              <a:buNone/>
            </a:pPr>
            <a:r>
              <a:rPr lang="hu-HU" dirty="0" smtClean="0"/>
              <a:t>  </a:t>
            </a:r>
            <a:r>
              <a:rPr lang="en-US" dirty="0" smtClean="0"/>
              <a:t>}</a:t>
            </a:r>
            <a:endParaRPr lang="en-US" dirty="0"/>
          </a:p>
          <a:p>
            <a:pPr marL="0" indent="0">
              <a:buNone/>
            </a:pPr>
            <a:r>
              <a:rPr lang="hu-HU" b="1" dirty="0" smtClean="0"/>
              <a:t>  </a:t>
            </a:r>
            <a:r>
              <a:rPr lang="en-US" b="1" dirty="0" smtClean="0"/>
              <a:t>public</a:t>
            </a:r>
            <a:r>
              <a:rPr lang="en-US" dirty="0" smtClean="0"/>
              <a:t> </a:t>
            </a:r>
            <a:r>
              <a:rPr lang="en-US" b="1" dirty="0"/>
              <a:t>static</a:t>
            </a:r>
            <a:r>
              <a:rPr lang="en-US" dirty="0"/>
              <a:t> String </a:t>
            </a:r>
            <a:r>
              <a:rPr lang="en-US" dirty="0" err="1"/>
              <a:t>testClassMethod</a:t>
            </a:r>
            <a:r>
              <a:rPr lang="en-US" dirty="0"/>
              <a:t>() </a:t>
            </a:r>
            <a:r>
              <a:rPr lang="en-US" dirty="0" smtClean="0"/>
              <a:t>{</a:t>
            </a:r>
            <a:endParaRPr lang="hu-HU" dirty="0" smtClean="0"/>
          </a:p>
          <a:p>
            <a:pPr marL="0" indent="0">
              <a:buNone/>
            </a:pPr>
            <a:r>
              <a:rPr lang="hu-HU" dirty="0"/>
              <a:t> </a:t>
            </a:r>
            <a:r>
              <a:rPr lang="hu-HU" dirty="0" smtClean="0"/>
              <a:t> </a:t>
            </a:r>
            <a:r>
              <a:rPr lang="en-US" b="1" dirty="0" smtClean="0"/>
              <a:t>return</a:t>
            </a:r>
            <a:r>
              <a:rPr lang="en-US" dirty="0" smtClean="0"/>
              <a:t> </a:t>
            </a:r>
            <a:r>
              <a:rPr lang="en-US" dirty="0"/>
              <a:t>"The static method in Animal</a:t>
            </a:r>
            <a:r>
              <a:rPr lang="en-US" dirty="0" smtClean="0"/>
              <a:t>";</a:t>
            </a:r>
            <a:endParaRPr lang="hu-HU" dirty="0" smtClean="0"/>
          </a:p>
          <a:p>
            <a:pPr marL="0" indent="0">
              <a:buNone/>
            </a:pPr>
            <a:r>
              <a:rPr lang="hu-HU" dirty="0"/>
              <a:t> </a:t>
            </a:r>
            <a:r>
              <a:rPr lang="hu-HU" dirty="0" smtClean="0"/>
              <a:t> </a:t>
            </a:r>
            <a:r>
              <a:rPr lang="en-US" dirty="0" smtClean="0"/>
              <a:t>} </a:t>
            </a:r>
            <a:endParaRPr lang="en-US" dirty="0"/>
          </a:p>
          <a:p>
            <a:pPr marL="0" indent="0">
              <a:buNone/>
            </a:pPr>
            <a:r>
              <a:rPr lang="en-US" dirty="0"/>
              <a:t>}</a:t>
            </a:r>
          </a:p>
          <a:p>
            <a:pPr marL="0" indent="0">
              <a:buNone/>
            </a:pPr>
            <a:r>
              <a:rPr lang="en-US" dirty="0"/>
              <a:t/>
            </a:r>
            <a:br>
              <a:rPr lang="en-US" dirty="0"/>
            </a:br>
            <a:endParaRPr lang="en-US" dirty="0"/>
          </a:p>
          <a:p>
            <a:endParaRPr lang="hu-HU" dirty="0"/>
          </a:p>
        </p:txBody>
      </p:sp>
    </p:spTree>
    <p:extLst>
      <p:ext uri="{BB962C8B-B14F-4D97-AF65-F5344CB8AC3E}">
        <p14:creationId xmlns:p14="http://schemas.microsoft.com/office/powerpoint/2010/main" val="2916445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TotalTime>
  <Words>3918</Words>
  <Application>Microsoft Office PowerPoint</Application>
  <PresentationFormat>Diavetítés a képernyőre (4:3 oldalarány)</PresentationFormat>
  <Paragraphs>337</Paragraphs>
  <Slides>32</Slides>
  <Notes>27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32</vt:i4>
      </vt:variant>
    </vt:vector>
  </HeadingPairs>
  <TitlesOfParts>
    <vt:vector size="36" baseType="lpstr">
      <vt:lpstr>Arial</vt:lpstr>
      <vt:lpstr>Calibri</vt:lpstr>
      <vt:lpstr>Calibri Light</vt:lpstr>
      <vt:lpstr>Office-téma</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PowerPoint-bemutató</vt:lpstr>
      <vt:lpstr>PowerPoint-bemutató</vt:lpstr>
      <vt:lpstr>Java Inheritance (öröklés)</vt:lpstr>
      <vt:lpstr>Java Inheritance (öröklés)</vt:lpstr>
      <vt:lpstr>Java Inheritance (öröklés)</vt:lpstr>
      <vt:lpstr>Access control for members of class and interface in Java</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Java Inheritance (öröklés)</vt:lpstr>
      <vt:lpstr>Eclipse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111</cp:revision>
  <dcterms:created xsi:type="dcterms:W3CDTF">2023-04-29T10:45:22Z</dcterms:created>
  <dcterms:modified xsi:type="dcterms:W3CDTF">2023-08-20T15:14:13Z</dcterms:modified>
</cp:coreProperties>
</file>