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9"/>
  </p:notesMasterIdLst>
  <p:sldIdLst>
    <p:sldId id="276" r:id="rId2"/>
    <p:sldId id="271" r:id="rId3"/>
    <p:sldId id="272" r:id="rId4"/>
    <p:sldId id="273" r:id="rId5"/>
    <p:sldId id="274" r:id="rId6"/>
    <p:sldId id="275" r:id="rId7"/>
    <p:sldId id="290" r:id="rId8"/>
    <p:sldId id="277" r:id="rId9"/>
    <p:sldId id="278" r:id="rId10"/>
    <p:sldId id="279" r:id="rId11"/>
    <p:sldId id="283" r:id="rId12"/>
    <p:sldId id="280" r:id="rId13"/>
    <p:sldId id="281" r:id="rId14"/>
    <p:sldId id="282" r:id="rId15"/>
    <p:sldId id="288" r:id="rId16"/>
    <p:sldId id="289" r:id="rId17"/>
    <p:sldId id="284" r:id="rId18"/>
    <p:sldId id="291" r:id="rId19"/>
    <p:sldId id="292" r:id="rId20"/>
    <p:sldId id="293" r:id="rId21"/>
    <p:sldId id="285" r:id="rId22"/>
    <p:sldId id="295" r:id="rId23"/>
    <p:sldId id="294" r:id="rId24"/>
    <p:sldId id="296" r:id="rId25"/>
    <p:sldId id="297" r:id="rId26"/>
    <p:sldId id="286" r:id="rId27"/>
    <p:sldId id="29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744" autoAdjust="0"/>
  </p:normalViewPr>
  <p:slideViewPr>
    <p:cSldViewPr snapToGrid="0">
      <p:cViewPr varScale="1">
        <p:scale>
          <a:sx n="77" d="100"/>
          <a:sy n="77" d="100"/>
        </p:scale>
        <p:origin x="19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35D52-ED23-4BF9-9B1D-73B01CE24233}" type="datetimeFigureOut">
              <a:rPr lang="hu-HU" smtClean="0"/>
              <a:t>2023. 08. 20.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EC4C7-4C44-41DB-8F7A-0F0ABB6495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4978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811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426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258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856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8165"/>
            <a:ext cx="7886700" cy="4948798"/>
          </a:xfr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08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403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3341"/>
            <a:ext cx="3886200" cy="4993622"/>
          </a:xfr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3341"/>
            <a:ext cx="3886200" cy="4993622"/>
          </a:xfr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497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92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41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840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380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051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9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28165"/>
            <a:ext cx="7886700" cy="494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4452-A9FE-4319-9216-AA364A03E886}" type="datetimeFigureOut">
              <a:rPr lang="hu-HU" smtClean="0"/>
              <a:t>2023. 08. 20.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086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altLang="hu-HU" dirty="0"/>
              <a:t>A rendszerfejlesztés életciklusa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altLang="hu-HU" dirty="0"/>
              <a:t>Vízió</a:t>
            </a:r>
          </a:p>
          <a:p>
            <a:r>
              <a:rPr lang="hu-HU" altLang="hu-HU" dirty="0"/>
              <a:t>Követelmények feltárása</a:t>
            </a:r>
          </a:p>
          <a:p>
            <a:r>
              <a:rPr lang="hu-HU" altLang="hu-HU" dirty="0"/>
              <a:t>Elemzés</a:t>
            </a:r>
          </a:p>
          <a:p>
            <a:r>
              <a:rPr lang="hu-HU" altLang="hu-HU" dirty="0" err="1"/>
              <a:t>Architekturális</a:t>
            </a:r>
            <a:r>
              <a:rPr lang="hu-HU" altLang="hu-HU" dirty="0"/>
              <a:t> tervezés</a:t>
            </a:r>
          </a:p>
          <a:p>
            <a:r>
              <a:rPr lang="hu-HU" altLang="hu-HU" dirty="0"/>
              <a:t>Tervezés</a:t>
            </a:r>
          </a:p>
          <a:p>
            <a:r>
              <a:rPr lang="hu-HU" altLang="hu-HU" dirty="0"/>
              <a:t>Implementálás</a:t>
            </a:r>
          </a:p>
          <a:p>
            <a:r>
              <a:rPr lang="hu-HU" altLang="hu-HU" dirty="0"/>
              <a:t>Tesztelés</a:t>
            </a:r>
          </a:p>
          <a:p>
            <a:r>
              <a:rPr lang="hu-HU" altLang="hu-HU" dirty="0"/>
              <a:t>Üzembe helyezés</a:t>
            </a:r>
          </a:p>
          <a:p>
            <a:r>
              <a:rPr lang="hu-HU" altLang="hu-HU" dirty="0"/>
              <a:t>Üzemeltetés</a:t>
            </a:r>
          </a:p>
          <a:p>
            <a:r>
              <a:rPr lang="hu-HU" altLang="hu-HU" dirty="0"/>
              <a:t>Karbantartás</a:t>
            </a:r>
          </a:p>
          <a:p>
            <a:r>
              <a:rPr lang="hu-HU" altLang="hu-HU" dirty="0"/>
              <a:t>Evolúció</a:t>
            </a:r>
          </a:p>
          <a:p>
            <a:r>
              <a:rPr lang="hu-HU" altLang="hu-HU" dirty="0"/>
              <a:t>Üzemen kívül helyezés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00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28165"/>
            <a:ext cx="7886700" cy="4948798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Kapcsolatok az osztályok között:</a:t>
            </a:r>
          </a:p>
          <a:p>
            <a:pPr lvl="1"/>
            <a:r>
              <a:rPr lang="hu-HU" dirty="0" smtClean="0"/>
              <a:t>Asszociáció (vonal a két osztály között vagy rombusz több osztály között)</a:t>
            </a:r>
          </a:p>
          <a:p>
            <a:pPr lvl="2"/>
            <a:r>
              <a:rPr lang="hu-HU" dirty="0" smtClean="0"/>
              <a:t>A vonal végén lehet </a:t>
            </a:r>
          </a:p>
          <a:p>
            <a:pPr lvl="3"/>
            <a:r>
              <a:rPr lang="hu-HU" dirty="0" smtClean="0"/>
              <a:t>Szerep (a kapcsolatban betöltött szerep)</a:t>
            </a:r>
          </a:p>
          <a:p>
            <a:pPr lvl="3"/>
            <a:r>
              <a:rPr lang="hu-HU" dirty="0" smtClean="0"/>
              <a:t>Számosság </a:t>
            </a:r>
            <a:r>
              <a:rPr lang="hu-HU" dirty="0" err="1" smtClean="0"/>
              <a:t>pl</a:t>
            </a:r>
            <a:r>
              <a:rPr lang="hu-HU" dirty="0" smtClean="0"/>
              <a:t>: </a:t>
            </a:r>
          </a:p>
          <a:p>
            <a:pPr lvl="4"/>
            <a:r>
              <a:rPr lang="hu-HU" dirty="0" smtClean="0"/>
              <a:t>1 (pontosan egy)</a:t>
            </a:r>
          </a:p>
          <a:p>
            <a:pPr lvl="4"/>
            <a:r>
              <a:rPr lang="hu-HU" dirty="0" smtClean="0"/>
              <a:t>* (tetszőleges (0-végtelenig))</a:t>
            </a:r>
          </a:p>
          <a:p>
            <a:pPr lvl="4"/>
            <a:r>
              <a:rPr lang="hu-HU" dirty="0" smtClean="0"/>
              <a:t>0..1 (opcionális, de </a:t>
            </a:r>
            <a:r>
              <a:rPr lang="hu-HU" dirty="0" err="1" smtClean="0"/>
              <a:t>max</a:t>
            </a:r>
            <a:r>
              <a:rPr lang="hu-HU" dirty="0" smtClean="0"/>
              <a:t> 1)</a:t>
            </a:r>
          </a:p>
          <a:p>
            <a:pPr lvl="4"/>
            <a:r>
              <a:rPr lang="hu-HU" dirty="0" smtClean="0"/>
              <a:t>n (pontosan egy adott számérték)</a:t>
            </a:r>
          </a:p>
          <a:p>
            <a:pPr lvl="4"/>
            <a:r>
              <a:rPr lang="hu-HU" dirty="0" smtClean="0"/>
              <a:t>0..n (legfeljebb egy adott számérték)</a:t>
            </a:r>
          </a:p>
          <a:p>
            <a:pPr lvl="3"/>
            <a:r>
              <a:rPr lang="hu-HU" dirty="0" smtClean="0"/>
              <a:t>Navigáció (nyíl) (az objektum honnan érhető el) (a kétirányút nem szokták jelölni)</a:t>
            </a:r>
          </a:p>
          <a:p>
            <a:pPr lvl="2"/>
            <a:r>
              <a:rPr lang="hu-HU" dirty="0" smtClean="0"/>
              <a:t>Megvalósítás során az asszociáció az elérés megvalósítását jelenti, azaz az objektum rendelkezik azzal az információval, amely segítségével az OO eszköz szolgáltatni tudja a vele kapcsolatban álló objektum.</a:t>
            </a:r>
          </a:p>
        </p:txBody>
      </p:sp>
    </p:spTree>
    <p:extLst>
      <p:ext uri="{BB962C8B-B14F-4D97-AF65-F5344CB8AC3E}">
        <p14:creationId xmlns:p14="http://schemas.microsoft.com/office/powerpoint/2010/main" val="214140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28165"/>
            <a:ext cx="7886700" cy="4948798"/>
          </a:xfrm>
        </p:spPr>
        <p:txBody>
          <a:bodyPr>
            <a:normAutofit/>
          </a:bodyPr>
          <a:lstStyle/>
          <a:p>
            <a:r>
              <a:rPr lang="hu-HU" dirty="0" smtClean="0"/>
              <a:t>Kapcsolatok az osztályok között:</a:t>
            </a:r>
          </a:p>
          <a:p>
            <a:pPr lvl="1"/>
            <a:r>
              <a:rPr lang="hu-HU" dirty="0" smtClean="0"/>
              <a:t>Asszociáció </a:t>
            </a:r>
          </a:p>
          <a:p>
            <a:pPr lvl="2"/>
            <a:r>
              <a:rPr lang="hu-HU" dirty="0" smtClean="0"/>
              <a:t>(több osztály részt vehet benne)</a:t>
            </a:r>
          </a:p>
          <a:p>
            <a:pPr lvl="2"/>
            <a:r>
              <a:rPr lang="hu-HU" dirty="0" smtClean="0"/>
              <a:t>(létezhet asszociációs osztály)</a:t>
            </a:r>
          </a:p>
        </p:txBody>
      </p:sp>
    </p:spTree>
    <p:extLst>
      <p:ext uri="{BB962C8B-B14F-4D97-AF65-F5344CB8AC3E}">
        <p14:creationId xmlns:p14="http://schemas.microsoft.com/office/powerpoint/2010/main" val="240720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28165"/>
            <a:ext cx="7886700" cy="4948798"/>
          </a:xfrm>
        </p:spPr>
        <p:txBody>
          <a:bodyPr>
            <a:normAutofit/>
          </a:bodyPr>
          <a:lstStyle/>
          <a:p>
            <a:r>
              <a:rPr lang="hu-HU" dirty="0" smtClean="0"/>
              <a:t>Kapcsolatok az osztályok között:</a:t>
            </a:r>
          </a:p>
          <a:p>
            <a:pPr lvl="1"/>
            <a:r>
              <a:rPr lang="hu-HU" dirty="0" smtClean="0"/>
              <a:t>Asszociáció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47397"/>
            <a:ext cx="8145059" cy="252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0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28165"/>
            <a:ext cx="7886700" cy="4948798"/>
          </a:xfrm>
        </p:spPr>
        <p:txBody>
          <a:bodyPr>
            <a:normAutofit/>
          </a:bodyPr>
          <a:lstStyle/>
          <a:p>
            <a:r>
              <a:rPr lang="hu-HU" dirty="0" smtClean="0"/>
              <a:t>Kapcsolatok az osztályok között:</a:t>
            </a:r>
          </a:p>
          <a:p>
            <a:pPr lvl="1"/>
            <a:r>
              <a:rPr lang="hu-HU" dirty="0" smtClean="0"/>
              <a:t>Asszociáció</a:t>
            </a:r>
          </a:p>
          <a:p>
            <a:pPr lvl="1"/>
            <a:r>
              <a:rPr lang="hu-HU" dirty="0" smtClean="0"/>
              <a:t>Az előző példa feloldásának lehetősége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540794"/>
            <a:ext cx="8087723" cy="22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1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28165"/>
            <a:ext cx="7886700" cy="4948798"/>
          </a:xfrm>
        </p:spPr>
        <p:txBody>
          <a:bodyPr>
            <a:normAutofit/>
          </a:bodyPr>
          <a:lstStyle/>
          <a:p>
            <a:r>
              <a:rPr lang="hu-HU" dirty="0" smtClean="0"/>
              <a:t>Kapcsolatok az osztályok között:</a:t>
            </a:r>
          </a:p>
          <a:p>
            <a:pPr lvl="1"/>
            <a:r>
              <a:rPr lang="hu-HU" dirty="0" err="1" smtClean="0"/>
              <a:t>Aggregáció</a:t>
            </a:r>
            <a:r>
              <a:rPr lang="hu-HU" dirty="0" smtClean="0"/>
              <a:t>:</a:t>
            </a:r>
          </a:p>
          <a:p>
            <a:pPr lvl="2"/>
            <a:r>
              <a:rPr lang="hu-HU" dirty="0" smtClean="0"/>
              <a:t>Speciális asszociáció, két osztály között jön létre (bináris), egész-rész viszonyt jelöl.</a:t>
            </a:r>
          </a:p>
          <a:p>
            <a:pPr lvl="2"/>
            <a:r>
              <a:rPr lang="hu-HU" dirty="0" smtClean="0"/>
              <a:t>(Az egész törlése nem váltja ki a rész törlését, a rész létezhet az egész nélkül).</a:t>
            </a:r>
          </a:p>
          <a:p>
            <a:pPr lvl="2"/>
            <a:r>
              <a:rPr lang="hu-HU" dirty="0" err="1" smtClean="0"/>
              <a:t>Triangle-Point</a:t>
            </a:r>
            <a:endParaRPr lang="hu-HU" dirty="0" smtClean="0"/>
          </a:p>
          <a:p>
            <a:pPr lvl="2"/>
            <a:r>
              <a:rPr lang="hu-HU" dirty="0" err="1" smtClean="0"/>
              <a:t>Company-employee</a:t>
            </a:r>
            <a:endParaRPr lang="hu-HU" dirty="0" smtClean="0"/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5029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28165"/>
            <a:ext cx="7886700" cy="4948798"/>
          </a:xfrm>
        </p:spPr>
        <p:txBody>
          <a:bodyPr>
            <a:normAutofit/>
          </a:bodyPr>
          <a:lstStyle/>
          <a:p>
            <a:r>
              <a:rPr lang="hu-HU" dirty="0" smtClean="0"/>
              <a:t>Kapcsolatok az osztályok között:</a:t>
            </a:r>
          </a:p>
          <a:p>
            <a:pPr lvl="1"/>
            <a:r>
              <a:rPr lang="hu-HU" dirty="0" err="1" smtClean="0"/>
              <a:t>Aggregáció</a:t>
            </a:r>
            <a:r>
              <a:rPr lang="hu-HU" dirty="0" smtClean="0"/>
              <a:t>:</a:t>
            </a:r>
          </a:p>
          <a:p>
            <a:pPr lvl="2"/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6" y="2351500"/>
            <a:ext cx="7860685" cy="219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53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28165"/>
            <a:ext cx="7886700" cy="4948798"/>
          </a:xfrm>
        </p:spPr>
        <p:txBody>
          <a:bodyPr>
            <a:normAutofit/>
          </a:bodyPr>
          <a:lstStyle/>
          <a:p>
            <a:r>
              <a:rPr lang="hu-HU" dirty="0" smtClean="0"/>
              <a:t>Kapcsolatok az osztályok között:</a:t>
            </a:r>
          </a:p>
          <a:p>
            <a:pPr lvl="1"/>
            <a:r>
              <a:rPr lang="hu-HU" dirty="0" err="1" smtClean="0"/>
              <a:t>Aggregáció</a:t>
            </a:r>
            <a:r>
              <a:rPr lang="hu-HU" dirty="0" smtClean="0"/>
              <a:t>, megvalósítása</a:t>
            </a:r>
          </a:p>
          <a:p>
            <a:pPr lvl="2"/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65" y="2454965"/>
            <a:ext cx="8108957" cy="33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46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28165"/>
            <a:ext cx="7886700" cy="4948798"/>
          </a:xfrm>
        </p:spPr>
        <p:txBody>
          <a:bodyPr>
            <a:normAutofit/>
          </a:bodyPr>
          <a:lstStyle/>
          <a:p>
            <a:r>
              <a:rPr lang="hu-HU" dirty="0" smtClean="0"/>
              <a:t>Kapcsolatok az osztályok között:</a:t>
            </a:r>
          </a:p>
          <a:p>
            <a:pPr lvl="1"/>
            <a:r>
              <a:rPr lang="hu-HU" dirty="0" smtClean="0"/>
              <a:t>Kompozíció:</a:t>
            </a:r>
          </a:p>
          <a:p>
            <a:pPr lvl="2"/>
            <a:r>
              <a:rPr lang="hu-HU" dirty="0" smtClean="0"/>
              <a:t>Speciális asszociáció, két osztály között jön létre (bináris), egész-rész viszonyt jelöl.</a:t>
            </a:r>
          </a:p>
          <a:p>
            <a:pPr lvl="2"/>
            <a:r>
              <a:rPr lang="hu-HU" dirty="0" smtClean="0"/>
              <a:t>Az egész törlése kiváltja a rész törlését, </a:t>
            </a:r>
          </a:p>
          <a:p>
            <a:pPr lvl="2"/>
            <a:r>
              <a:rPr lang="hu-HU" dirty="0" smtClean="0"/>
              <a:t>a rész nem létezhet az egész nélkül,</a:t>
            </a:r>
          </a:p>
          <a:p>
            <a:pPr lvl="2"/>
            <a:r>
              <a:rPr lang="hu-HU" dirty="0" smtClean="0"/>
              <a:t>A rész csak egyetlen objektumhoz tartozhat.</a:t>
            </a:r>
          </a:p>
          <a:p>
            <a:pPr lvl="2"/>
            <a:r>
              <a:rPr lang="hu-HU" dirty="0" smtClean="0"/>
              <a:t>Fekete rombusz (vagy beágyazott osztály, vagy attribútum)</a:t>
            </a:r>
          </a:p>
          <a:p>
            <a:pPr lvl="2"/>
            <a:r>
              <a:rPr lang="hu-HU" dirty="0" err="1" smtClean="0"/>
              <a:t>Buliding-room</a:t>
            </a:r>
            <a:endParaRPr lang="hu-HU" dirty="0" smtClean="0"/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2271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28165"/>
            <a:ext cx="7886700" cy="4948798"/>
          </a:xfrm>
        </p:spPr>
        <p:txBody>
          <a:bodyPr>
            <a:normAutofit/>
          </a:bodyPr>
          <a:lstStyle/>
          <a:p>
            <a:r>
              <a:rPr lang="hu-HU" dirty="0" smtClean="0"/>
              <a:t>Kapcsolatok az osztályok között:</a:t>
            </a:r>
          </a:p>
          <a:p>
            <a:pPr lvl="1"/>
            <a:r>
              <a:rPr lang="hu-HU" dirty="0" smtClean="0"/>
              <a:t>Kompozíció:</a:t>
            </a:r>
          </a:p>
          <a:p>
            <a:pPr lvl="2"/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1" y="2643809"/>
            <a:ext cx="8133868" cy="217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9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28165"/>
            <a:ext cx="7886700" cy="4948798"/>
          </a:xfrm>
        </p:spPr>
        <p:txBody>
          <a:bodyPr>
            <a:normAutofit/>
          </a:bodyPr>
          <a:lstStyle/>
          <a:p>
            <a:r>
              <a:rPr lang="hu-HU" dirty="0" smtClean="0"/>
              <a:t>Kapcsolatok az osztályok között:</a:t>
            </a:r>
          </a:p>
          <a:p>
            <a:pPr lvl="1"/>
            <a:r>
              <a:rPr lang="hu-HU" dirty="0" smtClean="0"/>
              <a:t>Kompozíció megvalósítása:</a:t>
            </a:r>
          </a:p>
          <a:p>
            <a:pPr lvl="2"/>
            <a:r>
              <a:rPr lang="hu-HU" dirty="0" smtClean="0"/>
              <a:t>Mint az </a:t>
            </a:r>
            <a:r>
              <a:rPr lang="hu-HU" dirty="0" err="1" smtClean="0"/>
              <a:t>aggregációt</a:t>
            </a:r>
            <a:r>
              <a:rPr lang="hu-HU" dirty="0" smtClean="0"/>
              <a:t>, de úgy nincs kikényszerítve, hogy a rész is </a:t>
            </a:r>
            <a:r>
              <a:rPr lang="hu-HU" dirty="0" err="1" smtClean="0"/>
              <a:t>törlődjön</a:t>
            </a:r>
            <a:r>
              <a:rPr lang="hu-HU" dirty="0" smtClean="0"/>
              <a:t> az egésszel</a:t>
            </a:r>
          </a:p>
          <a:p>
            <a:pPr lvl="2"/>
            <a:r>
              <a:rPr lang="hu-HU" dirty="0" smtClean="0"/>
              <a:t>Beágyazott osztállyal (később még lesz róla szó)</a:t>
            </a:r>
          </a:p>
          <a:p>
            <a:pPr lvl="2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57612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UML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Irodalom: Harald </a:t>
            </a:r>
            <a:r>
              <a:rPr lang="hu-HU" dirty="0" err="1" smtClean="0"/>
              <a:t>Störrle</a:t>
            </a:r>
            <a:r>
              <a:rPr lang="hu-HU" dirty="0" smtClean="0"/>
              <a:t>: UML 2 (magyarul is)</a:t>
            </a:r>
          </a:p>
          <a:p>
            <a:r>
              <a:rPr lang="hu-HU" dirty="0" err="1" smtClean="0"/>
              <a:t>Unified</a:t>
            </a:r>
            <a:r>
              <a:rPr lang="hu-HU" dirty="0" smtClean="0"/>
              <a:t> </a:t>
            </a:r>
            <a:r>
              <a:rPr lang="hu-HU" dirty="0" err="1" smtClean="0"/>
              <a:t>Modeling</a:t>
            </a:r>
            <a:r>
              <a:rPr lang="hu-HU" dirty="0" smtClean="0"/>
              <a:t> </a:t>
            </a:r>
            <a:r>
              <a:rPr lang="hu-HU" dirty="0" err="1" smtClean="0"/>
              <a:t>Langugage</a:t>
            </a:r>
            <a:r>
              <a:rPr lang="hu-HU" dirty="0" smtClean="0"/>
              <a:t> (Egységesített modellező nyelv)</a:t>
            </a:r>
          </a:p>
          <a:p>
            <a:r>
              <a:rPr lang="hu-HU" dirty="0" smtClean="0"/>
              <a:t>Az objektum-orientált szemléletre épülő elemzés és tervezés eszköze</a:t>
            </a:r>
          </a:p>
          <a:p>
            <a:r>
              <a:rPr lang="hu-HU" dirty="0" smtClean="0"/>
              <a:t>Szabványos jelölésrendszer</a:t>
            </a:r>
          </a:p>
          <a:p>
            <a:r>
              <a:rPr lang="hu-HU" dirty="0" smtClean="0"/>
              <a:t>Alapvetően grafikus nyelv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1244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326570"/>
            <a:ext cx="7886700" cy="62832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CompositeEmployee</a:t>
            </a:r>
            <a:r>
              <a:rPr lang="hu-HU" dirty="0"/>
              <a:t> {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  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 err="1"/>
              <a:t>final</a:t>
            </a:r>
            <a:r>
              <a:rPr lang="hu-HU" dirty="0"/>
              <a:t> int </a:t>
            </a:r>
            <a:r>
              <a:rPr lang="hu-HU" dirty="0" err="1"/>
              <a:t>id</a:t>
            </a:r>
            <a:r>
              <a:rPr lang="hu-HU" dirty="0"/>
              <a:t>;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  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 err="1"/>
              <a:t>final</a:t>
            </a:r>
            <a:r>
              <a:rPr lang="hu-HU" dirty="0"/>
              <a:t>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;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  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 err="1"/>
              <a:t>final</a:t>
            </a:r>
            <a:r>
              <a:rPr lang="hu-HU" dirty="0"/>
              <a:t> </a:t>
            </a:r>
            <a:r>
              <a:rPr lang="hu-HU" dirty="0" err="1"/>
              <a:t>Address</a:t>
            </a:r>
            <a:r>
              <a:rPr lang="hu-HU" dirty="0"/>
              <a:t> </a:t>
            </a:r>
            <a:r>
              <a:rPr lang="hu-HU" dirty="0" err="1"/>
              <a:t>address</a:t>
            </a:r>
            <a:r>
              <a:rPr lang="hu-HU" dirty="0"/>
              <a:t>;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  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/>
              <a:t>CompositeEmployee</a:t>
            </a:r>
            <a:r>
              <a:rPr lang="hu-HU" dirty="0"/>
              <a:t>(int </a:t>
            </a:r>
            <a:r>
              <a:rPr lang="hu-HU" dirty="0" err="1"/>
              <a:t>id</a:t>
            </a:r>
            <a:r>
              <a:rPr lang="hu-HU" dirty="0"/>
              <a:t>,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,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street</a:t>
            </a:r>
            <a:r>
              <a:rPr lang="hu-HU" dirty="0"/>
              <a:t>, </a:t>
            </a:r>
            <a:r>
              <a:rPr lang="hu-HU" dirty="0" err="1"/>
              <a:t>String</a:t>
            </a:r>
            <a:r>
              <a:rPr lang="hu-HU" dirty="0"/>
              <a:t> city) {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    this.id </a:t>
            </a:r>
            <a:r>
              <a:rPr lang="hu-HU" dirty="0"/>
              <a:t>= </a:t>
            </a:r>
            <a:r>
              <a:rPr lang="hu-HU" dirty="0" err="1"/>
              <a:t>id</a:t>
            </a:r>
            <a:r>
              <a:rPr lang="hu-HU" dirty="0"/>
              <a:t>;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    this.name </a:t>
            </a:r>
            <a:r>
              <a:rPr lang="hu-HU" dirty="0"/>
              <a:t>= </a:t>
            </a:r>
            <a:r>
              <a:rPr lang="hu-HU" dirty="0" err="1"/>
              <a:t>name</a:t>
            </a:r>
            <a:r>
              <a:rPr lang="hu-HU" dirty="0"/>
              <a:t>;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    </a:t>
            </a:r>
            <a:r>
              <a:rPr lang="hu-HU" b="1" dirty="0" err="1" smtClean="0"/>
              <a:t>this.address</a:t>
            </a:r>
            <a:r>
              <a:rPr lang="hu-HU" b="1" dirty="0" smtClean="0"/>
              <a:t> </a:t>
            </a:r>
            <a:r>
              <a:rPr lang="hu-HU" b="1" dirty="0"/>
              <a:t>= </a:t>
            </a:r>
            <a:r>
              <a:rPr lang="hu-HU" b="1" dirty="0" err="1"/>
              <a:t>new</a:t>
            </a:r>
            <a:r>
              <a:rPr lang="hu-HU" b="1" dirty="0"/>
              <a:t> </a:t>
            </a:r>
            <a:r>
              <a:rPr lang="hu-HU" b="1" dirty="0" err="1"/>
              <a:t>Address</a:t>
            </a:r>
            <a:r>
              <a:rPr lang="hu-HU" b="1" dirty="0"/>
              <a:t>(</a:t>
            </a:r>
            <a:r>
              <a:rPr lang="hu-HU" b="1" dirty="0" err="1"/>
              <a:t>street</a:t>
            </a:r>
            <a:r>
              <a:rPr lang="hu-HU" b="1" dirty="0"/>
              <a:t>, city</a:t>
            </a:r>
            <a:r>
              <a:rPr lang="hu-HU" b="1" dirty="0" smtClean="0"/>
              <a:t>);</a:t>
            </a:r>
            <a:r>
              <a:rPr lang="hu-HU" dirty="0" smtClean="0"/>
              <a:t>}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  @</a:t>
            </a:r>
            <a:r>
              <a:rPr lang="hu-HU" dirty="0" err="1"/>
              <a:t>Override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  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toString</a:t>
            </a:r>
            <a:r>
              <a:rPr lang="hu-HU" dirty="0"/>
              <a:t>() </a:t>
            </a:r>
            <a:r>
              <a:rPr lang="hu-HU" dirty="0" smtClean="0"/>
              <a:t>{</a:t>
            </a:r>
            <a:r>
              <a:rPr lang="hu-HU" dirty="0" err="1" smtClean="0"/>
              <a:t>return</a:t>
            </a:r>
            <a:r>
              <a:rPr lang="hu-HU" dirty="0" smtClean="0"/>
              <a:t> </a:t>
            </a:r>
            <a:r>
              <a:rPr lang="hu-HU" dirty="0"/>
              <a:t>"</a:t>
            </a:r>
            <a:r>
              <a:rPr lang="hu-HU" dirty="0" err="1"/>
              <a:t>CompositeEmployee</a:t>
            </a:r>
            <a:r>
              <a:rPr lang="hu-HU" dirty="0"/>
              <a:t>{" +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"</a:t>
            </a:r>
            <a:r>
              <a:rPr lang="hu-HU" dirty="0" err="1"/>
              <a:t>id</a:t>
            </a:r>
            <a:r>
              <a:rPr lang="hu-HU" dirty="0"/>
              <a:t>=" + </a:t>
            </a:r>
            <a:r>
              <a:rPr lang="hu-HU" dirty="0" err="1"/>
              <a:t>id</a:t>
            </a:r>
            <a:r>
              <a:rPr lang="hu-HU" dirty="0"/>
              <a:t> </a:t>
            </a:r>
            <a:r>
              <a:rPr lang="hu-HU" dirty="0" smtClean="0"/>
              <a:t>+ ", </a:t>
            </a:r>
            <a:r>
              <a:rPr lang="hu-HU" dirty="0" err="1"/>
              <a:t>name</a:t>
            </a:r>
            <a:r>
              <a:rPr lang="hu-HU" dirty="0"/>
              <a:t>='" + </a:t>
            </a:r>
            <a:r>
              <a:rPr lang="hu-HU" dirty="0" err="1"/>
              <a:t>name</a:t>
            </a:r>
            <a:r>
              <a:rPr lang="hu-HU" dirty="0"/>
              <a:t> + '\'' </a:t>
            </a:r>
            <a:r>
              <a:rPr lang="hu-HU" dirty="0" smtClean="0"/>
              <a:t>+ ", </a:t>
            </a:r>
            <a:r>
              <a:rPr lang="hu-HU" dirty="0" err="1"/>
              <a:t>address</a:t>
            </a:r>
            <a:r>
              <a:rPr lang="hu-HU" dirty="0"/>
              <a:t>=" + </a:t>
            </a:r>
            <a:r>
              <a:rPr lang="hu-HU" dirty="0" err="1"/>
              <a:t>address</a:t>
            </a:r>
            <a:r>
              <a:rPr lang="hu-HU" dirty="0"/>
              <a:t> </a:t>
            </a:r>
            <a:r>
              <a:rPr lang="hu-HU" dirty="0" smtClean="0"/>
              <a:t>+ '}';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}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  </a:t>
            </a:r>
            <a:r>
              <a:rPr lang="hu-HU" b="1" dirty="0" err="1" smtClean="0"/>
              <a:t>private</a:t>
            </a:r>
            <a:r>
              <a:rPr lang="hu-HU" b="1" dirty="0" smtClean="0"/>
              <a:t> </a:t>
            </a:r>
            <a:r>
              <a:rPr lang="hu-HU" b="1" dirty="0" err="1"/>
              <a:t>static</a:t>
            </a:r>
            <a:r>
              <a:rPr lang="hu-HU" b="1" dirty="0"/>
              <a:t> </a:t>
            </a:r>
            <a:r>
              <a:rPr lang="hu-HU" b="1" dirty="0" err="1"/>
              <a:t>class</a:t>
            </a:r>
            <a:r>
              <a:rPr lang="hu-HU" b="1" dirty="0"/>
              <a:t> </a:t>
            </a:r>
            <a:r>
              <a:rPr lang="hu-HU" b="1" dirty="0" err="1"/>
              <a:t>Address</a:t>
            </a:r>
            <a:r>
              <a:rPr lang="hu-HU" b="1" dirty="0"/>
              <a:t> {</a:t>
            </a:r>
            <a:br>
              <a:rPr lang="hu-HU" b="1" dirty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    </a:t>
            </a:r>
            <a:r>
              <a:rPr lang="hu-HU" b="1" dirty="0" err="1" smtClean="0"/>
              <a:t>private</a:t>
            </a:r>
            <a:r>
              <a:rPr lang="hu-HU" b="1" dirty="0" smtClean="0"/>
              <a:t> </a:t>
            </a:r>
            <a:r>
              <a:rPr lang="hu-HU" b="1" dirty="0" err="1"/>
              <a:t>final</a:t>
            </a:r>
            <a:r>
              <a:rPr lang="hu-HU" b="1" dirty="0"/>
              <a:t> </a:t>
            </a:r>
            <a:r>
              <a:rPr lang="hu-HU" b="1" dirty="0" err="1"/>
              <a:t>String</a:t>
            </a:r>
            <a:r>
              <a:rPr lang="hu-HU" b="1" dirty="0"/>
              <a:t> </a:t>
            </a:r>
            <a:r>
              <a:rPr lang="hu-HU" b="1" dirty="0" err="1"/>
              <a:t>street</a:t>
            </a:r>
            <a:r>
              <a:rPr lang="hu-HU" b="1" dirty="0"/>
              <a:t>;</a:t>
            </a:r>
            <a:br>
              <a:rPr lang="hu-HU" b="1" dirty="0"/>
            </a:br>
            <a:r>
              <a:rPr lang="hu-HU" b="1" dirty="0" smtClean="0"/>
              <a:t>    </a:t>
            </a:r>
            <a:r>
              <a:rPr lang="hu-HU" b="1" dirty="0" err="1" smtClean="0"/>
              <a:t>private</a:t>
            </a:r>
            <a:r>
              <a:rPr lang="hu-HU" b="1" dirty="0" smtClean="0"/>
              <a:t> </a:t>
            </a:r>
            <a:r>
              <a:rPr lang="hu-HU" b="1" dirty="0" err="1"/>
              <a:t>final</a:t>
            </a:r>
            <a:r>
              <a:rPr lang="hu-HU" b="1" dirty="0"/>
              <a:t> </a:t>
            </a:r>
            <a:r>
              <a:rPr lang="hu-HU" b="1" dirty="0" err="1"/>
              <a:t>String</a:t>
            </a:r>
            <a:r>
              <a:rPr lang="hu-HU" b="1" dirty="0"/>
              <a:t> city;</a:t>
            </a:r>
            <a:br>
              <a:rPr lang="hu-HU" b="1" dirty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    </a:t>
            </a:r>
            <a:r>
              <a:rPr lang="hu-HU" b="1" dirty="0" err="1" smtClean="0"/>
              <a:t>public</a:t>
            </a:r>
            <a:r>
              <a:rPr lang="hu-HU" b="1" dirty="0" smtClean="0"/>
              <a:t> </a:t>
            </a:r>
            <a:r>
              <a:rPr lang="hu-HU" b="1" dirty="0" err="1"/>
              <a:t>Address</a:t>
            </a:r>
            <a:r>
              <a:rPr lang="hu-HU" b="1" dirty="0"/>
              <a:t>(</a:t>
            </a:r>
            <a:r>
              <a:rPr lang="hu-HU" b="1" dirty="0" err="1"/>
              <a:t>String</a:t>
            </a:r>
            <a:r>
              <a:rPr lang="hu-HU" b="1" dirty="0"/>
              <a:t> </a:t>
            </a:r>
            <a:r>
              <a:rPr lang="hu-HU" b="1" dirty="0" err="1"/>
              <a:t>street</a:t>
            </a:r>
            <a:r>
              <a:rPr lang="hu-HU" b="1" dirty="0"/>
              <a:t>, </a:t>
            </a:r>
            <a:r>
              <a:rPr lang="hu-HU" b="1" dirty="0" err="1"/>
              <a:t>String</a:t>
            </a:r>
            <a:r>
              <a:rPr lang="hu-HU" b="1" dirty="0"/>
              <a:t> city) </a:t>
            </a:r>
            <a:r>
              <a:rPr lang="hu-HU" b="1" dirty="0" smtClean="0"/>
              <a:t>{ </a:t>
            </a:r>
          </a:p>
          <a:p>
            <a:pPr marL="0" indent="0">
              <a:buNone/>
            </a:pPr>
            <a:r>
              <a:rPr lang="hu-HU" b="1" dirty="0"/>
              <a:t> </a:t>
            </a:r>
            <a:r>
              <a:rPr lang="hu-HU" b="1" dirty="0" smtClean="0"/>
              <a:t>   </a:t>
            </a:r>
            <a:r>
              <a:rPr lang="hu-HU" b="1" dirty="0" err="1" smtClean="0"/>
              <a:t>this.street</a:t>
            </a:r>
            <a:r>
              <a:rPr lang="hu-HU" b="1" dirty="0" smtClean="0"/>
              <a:t> </a:t>
            </a:r>
            <a:r>
              <a:rPr lang="hu-HU" b="1" dirty="0"/>
              <a:t>= </a:t>
            </a:r>
            <a:r>
              <a:rPr lang="hu-HU" b="1" dirty="0" err="1"/>
              <a:t>street</a:t>
            </a:r>
            <a:r>
              <a:rPr lang="hu-HU" b="1" dirty="0" smtClean="0"/>
              <a:t>; </a:t>
            </a:r>
            <a:r>
              <a:rPr lang="hu-HU" b="1" dirty="0" err="1" smtClean="0"/>
              <a:t>this.city</a:t>
            </a:r>
            <a:r>
              <a:rPr lang="hu-HU" b="1" dirty="0" smtClean="0"/>
              <a:t> </a:t>
            </a:r>
            <a:r>
              <a:rPr lang="hu-HU" b="1" dirty="0"/>
              <a:t>= city</a:t>
            </a:r>
            <a:r>
              <a:rPr lang="hu-HU" b="1" dirty="0" smtClean="0"/>
              <a:t>; }</a:t>
            </a:r>
            <a:r>
              <a:rPr lang="hu-HU" b="1" dirty="0"/>
              <a:t/>
            </a:r>
            <a:br>
              <a:rPr lang="hu-HU" b="1" dirty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    @</a:t>
            </a:r>
            <a:r>
              <a:rPr lang="hu-HU" b="1" dirty="0" err="1"/>
              <a:t>Override</a:t>
            </a: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    </a:t>
            </a:r>
            <a:r>
              <a:rPr lang="hu-HU" b="1" dirty="0" err="1" smtClean="0"/>
              <a:t>public</a:t>
            </a:r>
            <a:r>
              <a:rPr lang="hu-HU" b="1" dirty="0" smtClean="0"/>
              <a:t> </a:t>
            </a:r>
            <a:r>
              <a:rPr lang="hu-HU" b="1" dirty="0" err="1"/>
              <a:t>String</a:t>
            </a:r>
            <a:r>
              <a:rPr lang="hu-HU" b="1" dirty="0"/>
              <a:t> </a:t>
            </a:r>
            <a:r>
              <a:rPr lang="hu-HU" b="1" dirty="0" err="1"/>
              <a:t>toString</a:t>
            </a:r>
            <a:r>
              <a:rPr lang="hu-HU" b="1" dirty="0"/>
              <a:t>() {</a:t>
            </a:r>
            <a:br>
              <a:rPr lang="hu-HU" b="1" dirty="0"/>
            </a:br>
            <a:r>
              <a:rPr lang="hu-HU" b="1" dirty="0" smtClean="0"/>
              <a:t>      </a:t>
            </a:r>
            <a:r>
              <a:rPr lang="hu-HU" b="1" dirty="0" err="1" smtClean="0"/>
              <a:t>return</a:t>
            </a:r>
            <a:r>
              <a:rPr lang="hu-HU" b="1" dirty="0" smtClean="0"/>
              <a:t> </a:t>
            </a:r>
            <a:r>
              <a:rPr lang="hu-HU" b="1" dirty="0"/>
              <a:t>"</a:t>
            </a:r>
            <a:r>
              <a:rPr lang="hu-HU" b="1" dirty="0" err="1"/>
              <a:t>Address</a:t>
            </a:r>
            <a:r>
              <a:rPr lang="hu-HU" b="1" dirty="0"/>
              <a:t>{" </a:t>
            </a:r>
            <a:r>
              <a:rPr lang="hu-HU" b="1" dirty="0" smtClean="0"/>
              <a:t>+ "</a:t>
            </a:r>
            <a:r>
              <a:rPr lang="hu-HU" b="1" dirty="0" err="1"/>
              <a:t>street</a:t>
            </a:r>
            <a:r>
              <a:rPr lang="hu-HU" b="1" dirty="0"/>
              <a:t>='" + </a:t>
            </a:r>
            <a:r>
              <a:rPr lang="hu-HU" b="1" dirty="0" err="1"/>
              <a:t>street</a:t>
            </a:r>
            <a:r>
              <a:rPr lang="hu-HU" b="1" dirty="0"/>
              <a:t> + '\'' </a:t>
            </a:r>
            <a:r>
              <a:rPr lang="hu-HU" b="1" dirty="0" smtClean="0"/>
              <a:t>+ ", </a:t>
            </a:r>
            <a:r>
              <a:rPr lang="hu-HU" b="1" dirty="0"/>
              <a:t>city='" + city + '\'' </a:t>
            </a:r>
            <a:r>
              <a:rPr lang="hu-HU" b="1" dirty="0" smtClean="0"/>
              <a:t>+ '}'; }</a:t>
            </a: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}</a:t>
            </a:r>
            <a:r>
              <a:rPr lang="hu-HU" dirty="0" smtClean="0"/>
              <a:t>}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76894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28165"/>
            <a:ext cx="7886700" cy="4948798"/>
          </a:xfrm>
        </p:spPr>
        <p:txBody>
          <a:bodyPr>
            <a:normAutofit/>
          </a:bodyPr>
          <a:lstStyle/>
          <a:p>
            <a:r>
              <a:rPr lang="hu-HU" dirty="0" smtClean="0"/>
              <a:t>Kapcsolatok az osztályok között:</a:t>
            </a:r>
          </a:p>
          <a:p>
            <a:pPr lvl="1"/>
            <a:r>
              <a:rPr lang="hu-HU" dirty="0" smtClean="0"/>
              <a:t>Öröklés</a:t>
            </a:r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2622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8" y="496389"/>
            <a:ext cx="7362876" cy="6031433"/>
          </a:xfrm>
        </p:spPr>
      </p:pic>
    </p:spTree>
    <p:extLst>
      <p:ext uri="{BB962C8B-B14F-4D97-AF65-F5344CB8AC3E}">
        <p14:creationId xmlns:p14="http://schemas.microsoft.com/office/powerpoint/2010/main" val="277625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28165"/>
            <a:ext cx="7886700" cy="4948798"/>
          </a:xfrm>
        </p:spPr>
        <p:txBody>
          <a:bodyPr>
            <a:normAutofit/>
          </a:bodyPr>
          <a:lstStyle/>
          <a:p>
            <a:pPr lvl="2"/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53" y="600892"/>
            <a:ext cx="8280347" cy="585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98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28165"/>
            <a:ext cx="7886700" cy="4948798"/>
          </a:xfrm>
        </p:spPr>
        <p:txBody>
          <a:bodyPr>
            <a:normAutofit/>
          </a:bodyPr>
          <a:lstStyle/>
          <a:p>
            <a:r>
              <a:rPr lang="hu-HU" dirty="0" smtClean="0"/>
              <a:t>Absztrakt </a:t>
            </a:r>
            <a:r>
              <a:rPr lang="hu-HU" dirty="0" smtClean="0"/>
              <a:t>osztály, </a:t>
            </a:r>
            <a:r>
              <a:rPr lang="hu-HU" dirty="0" err="1" smtClean="0"/>
              <a:t>absztakt</a:t>
            </a:r>
            <a:r>
              <a:rPr lang="hu-HU" dirty="0" smtClean="0"/>
              <a:t> </a:t>
            </a:r>
            <a:r>
              <a:rPr lang="hu-HU" dirty="0" smtClean="0"/>
              <a:t>művelet</a:t>
            </a:r>
          </a:p>
          <a:p>
            <a:pPr lvl="1"/>
            <a:r>
              <a:rPr lang="hu-HU" dirty="0" smtClean="0"/>
              <a:t>Dőlt betűvel vagy {</a:t>
            </a:r>
            <a:r>
              <a:rPr lang="hu-HU" dirty="0" err="1" smtClean="0"/>
              <a:t>abstract</a:t>
            </a:r>
            <a:r>
              <a:rPr lang="hu-HU" dirty="0" smtClean="0"/>
              <a:t>} megszorítással jelöli</a:t>
            </a:r>
          </a:p>
          <a:p>
            <a:pPr lvl="1"/>
            <a:r>
              <a:rPr lang="hu-HU" dirty="0" smtClean="0"/>
              <a:t>(egy ráadás dokumentáció sokat segíthet </a:t>
            </a:r>
            <a:r>
              <a:rPr lang="hu-HU" dirty="0" smtClean="0">
                <a:sym typeface="Wingdings" panose="05000000000000000000" pitchFamily="2" charset="2"/>
              </a:rPr>
              <a:t>)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3296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3" y="509451"/>
            <a:ext cx="9027046" cy="5193643"/>
          </a:xfrm>
        </p:spPr>
      </p:pic>
    </p:spTree>
    <p:extLst>
      <p:ext uri="{BB962C8B-B14F-4D97-AF65-F5344CB8AC3E}">
        <p14:creationId xmlns:p14="http://schemas.microsoft.com/office/powerpoint/2010/main" val="844447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28165"/>
            <a:ext cx="7886700" cy="4948798"/>
          </a:xfrm>
        </p:spPr>
        <p:txBody>
          <a:bodyPr>
            <a:normAutofit/>
          </a:bodyPr>
          <a:lstStyle/>
          <a:p>
            <a:r>
              <a:rPr lang="hu-HU" dirty="0" err="1" smtClean="0"/>
              <a:t>Interface</a:t>
            </a:r>
            <a:endParaRPr lang="hu-HU" dirty="0" smtClean="0"/>
          </a:p>
          <a:p>
            <a:pPr lvl="1"/>
            <a:r>
              <a:rPr lang="hu-HU" dirty="0" smtClean="0"/>
              <a:t>Az interfészeket az &lt;&lt;</a:t>
            </a:r>
            <a:r>
              <a:rPr lang="hu-HU" dirty="0" err="1" smtClean="0"/>
              <a:t>interface</a:t>
            </a:r>
            <a:r>
              <a:rPr lang="hu-HU" dirty="0" smtClean="0"/>
              <a:t>&gt;&gt; sztereotípiával ellátott téglalap jelöli, vagy egy kör vagy egy nyílt félkör</a:t>
            </a:r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7934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28165"/>
            <a:ext cx="7886700" cy="4948798"/>
          </a:xfrm>
        </p:spPr>
        <p:txBody>
          <a:bodyPr>
            <a:normAutofit/>
          </a:bodyPr>
          <a:lstStyle/>
          <a:p>
            <a:r>
              <a:rPr lang="hu-HU" dirty="0" smtClean="0"/>
              <a:t>Generikus?</a:t>
            </a:r>
            <a:endParaRPr lang="hu-HU" dirty="0" smtClean="0"/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527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UML sok eszköze közül az egyik az osztálydiagram, aminek néhány részéről fogunk tanulni ezen az órán (a többiről más tárgyakban).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3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Az UML osztálydiagramjában definiált osztály és a Java osztály nem teljesen egyezik, az UML osztályfogalma sokkal bővebb (a modellezés miatt).</a:t>
            </a:r>
          </a:p>
          <a:p>
            <a:r>
              <a:rPr lang="hu-HU" dirty="0" smtClean="0"/>
              <a:t>Az UML-</a:t>
            </a:r>
            <a:r>
              <a:rPr lang="hu-HU" dirty="0" err="1" smtClean="0"/>
              <a:t>ben</a:t>
            </a:r>
            <a:r>
              <a:rPr lang="hu-HU" dirty="0" smtClean="0"/>
              <a:t> az osztály lehet </a:t>
            </a:r>
          </a:p>
          <a:p>
            <a:pPr lvl="1"/>
            <a:r>
              <a:rPr lang="hu-HU" dirty="0" smtClean="0"/>
              <a:t>fogalom (fogalom definíció pl. egy dokumentációban), </a:t>
            </a:r>
          </a:p>
          <a:p>
            <a:pPr lvl="1"/>
            <a:r>
              <a:rPr lang="hu-HU" dirty="0" smtClean="0"/>
              <a:t>típus</a:t>
            </a:r>
          </a:p>
          <a:p>
            <a:pPr lvl="1"/>
            <a:r>
              <a:rPr lang="hu-HU" dirty="0" smtClean="0"/>
              <a:t>objektumhalmaz</a:t>
            </a:r>
          </a:p>
          <a:p>
            <a:pPr lvl="1"/>
            <a:r>
              <a:rPr lang="hu-HU" dirty="0" smtClean="0"/>
              <a:t>Implementáció</a:t>
            </a:r>
          </a:p>
          <a:p>
            <a:r>
              <a:rPr lang="hu-HU" dirty="0" smtClean="0"/>
              <a:t>Az életciklus fázisaiban:</a:t>
            </a:r>
          </a:p>
          <a:p>
            <a:pPr lvl="1"/>
            <a:r>
              <a:rPr lang="hu-HU" dirty="0" smtClean="0"/>
              <a:t>elemzési fázisban: fogalom (típus)</a:t>
            </a:r>
          </a:p>
          <a:p>
            <a:pPr lvl="1"/>
            <a:r>
              <a:rPr lang="hu-HU" dirty="0"/>
              <a:t>t</a:t>
            </a:r>
            <a:r>
              <a:rPr lang="hu-HU" dirty="0" smtClean="0"/>
              <a:t>ervezési fázisban: típus, objektumhalmaz (fogalom, kód)</a:t>
            </a:r>
          </a:p>
          <a:p>
            <a:pPr lvl="1"/>
            <a:r>
              <a:rPr lang="hu-HU" dirty="0" smtClean="0"/>
              <a:t>megvalósítási fázisban: típus, objektumhalmaz, kód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570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megvalósítási fázisban az osztályok egy implementációs nyelv (pl. Java) konstrukcióival ekvivalensek közvetlenül.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391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Osztálynév</a:t>
            </a:r>
          </a:p>
          <a:p>
            <a:r>
              <a:rPr lang="hu-HU" dirty="0" smtClean="0"/>
              <a:t>Tagok</a:t>
            </a:r>
          </a:p>
          <a:p>
            <a:r>
              <a:rPr lang="hu-HU" dirty="0" smtClean="0"/>
              <a:t>Metódusok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12" y="2578912"/>
            <a:ext cx="5615609" cy="396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Statikus tag és metódus aláhúzott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60" y="2273989"/>
            <a:ext cx="3291923" cy="32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2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28165"/>
            <a:ext cx="4072559" cy="4948798"/>
          </a:xfrm>
        </p:spPr>
        <p:txBody>
          <a:bodyPr>
            <a:normAutofit/>
          </a:bodyPr>
          <a:lstStyle/>
          <a:p>
            <a:r>
              <a:rPr lang="hu-HU" dirty="0" smtClean="0"/>
              <a:t>Láthatósági attribútumok (Access </a:t>
            </a:r>
            <a:r>
              <a:rPr lang="hu-HU" dirty="0" err="1" smtClean="0"/>
              <a:t>modifiers</a:t>
            </a:r>
            <a:r>
              <a:rPr lang="hu-HU" dirty="0" smtClean="0"/>
              <a:t>):</a:t>
            </a:r>
          </a:p>
          <a:p>
            <a:pPr lvl="1"/>
            <a:r>
              <a:rPr lang="hu-HU" dirty="0" smtClean="0"/>
              <a:t>- </a:t>
            </a:r>
            <a:r>
              <a:rPr lang="hu-HU" dirty="0" err="1" smtClean="0"/>
              <a:t>private</a:t>
            </a:r>
            <a:endParaRPr lang="hu-HU" dirty="0" smtClean="0"/>
          </a:p>
          <a:p>
            <a:pPr lvl="1"/>
            <a:r>
              <a:rPr lang="hu-HU" dirty="0" smtClean="0"/>
              <a:t>+</a:t>
            </a:r>
            <a:r>
              <a:rPr lang="hu-HU" dirty="0" err="1" smtClean="0"/>
              <a:t>public</a:t>
            </a:r>
            <a:endParaRPr lang="hu-HU" dirty="0" smtClean="0"/>
          </a:p>
          <a:p>
            <a:pPr lvl="1"/>
            <a:r>
              <a:rPr lang="hu-HU" dirty="0" smtClean="0"/>
              <a:t>#</a:t>
            </a:r>
            <a:r>
              <a:rPr lang="hu-HU" dirty="0" err="1" smtClean="0"/>
              <a:t>protected</a:t>
            </a:r>
            <a:endParaRPr lang="hu-HU" dirty="0" smtClean="0"/>
          </a:p>
          <a:p>
            <a:pPr lvl="1"/>
            <a:r>
              <a:rPr lang="hu-HU" dirty="0" smtClean="0"/>
              <a:t>~</a:t>
            </a:r>
            <a:r>
              <a:rPr lang="hu-HU" dirty="0" err="1" smtClean="0"/>
              <a:t>package</a:t>
            </a:r>
            <a:r>
              <a:rPr lang="hu-HU" dirty="0" smtClean="0"/>
              <a:t> (az attribútum ugyanazon csomag minden eleme számára látható) (</a:t>
            </a:r>
            <a:r>
              <a:rPr lang="hu-HU" dirty="0" err="1" smtClean="0"/>
              <a:t>default</a:t>
            </a:r>
            <a:r>
              <a:rPr lang="hu-HU" dirty="0" smtClean="0"/>
              <a:t>, semmi)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69540"/>
            <a:ext cx="4013318" cy="34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3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Osztálydiagram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28165"/>
            <a:ext cx="7886700" cy="4948798"/>
          </a:xfrm>
        </p:spPr>
        <p:txBody>
          <a:bodyPr>
            <a:normAutofit/>
          </a:bodyPr>
          <a:lstStyle/>
          <a:p>
            <a:r>
              <a:rPr lang="hu-HU" dirty="0" smtClean="0"/>
              <a:t>Tartalmazhat még más dobozokat is:</a:t>
            </a:r>
          </a:p>
          <a:p>
            <a:pPr lvl="1"/>
            <a:r>
              <a:rPr lang="hu-HU" dirty="0" err="1" smtClean="0"/>
              <a:t>Responsibilities</a:t>
            </a:r>
            <a:r>
              <a:rPr lang="hu-HU" dirty="0" smtClean="0"/>
              <a:t> (felelősségek) (az osztály célja)</a:t>
            </a:r>
          </a:p>
          <a:p>
            <a:pPr lvl="1"/>
            <a:r>
              <a:rPr lang="hu-HU" b="1" dirty="0" err="1" smtClean="0"/>
              <a:t>Exceptions</a:t>
            </a:r>
            <a:r>
              <a:rPr lang="hu-HU" b="1" dirty="0" smtClean="0"/>
              <a:t> (kivételek)</a:t>
            </a:r>
          </a:p>
          <a:p>
            <a:pPr lvl="1"/>
            <a:r>
              <a:rPr lang="hu-HU" dirty="0" err="1" smtClean="0"/>
              <a:t>Signals</a:t>
            </a:r>
            <a:r>
              <a:rPr lang="hu-HU" dirty="0" smtClean="0"/>
              <a:t> (jelzések) (olyan üzenetek, amelyeket az osztály a normál működése közben is tud fogadni)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168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801</Words>
  <Application>Microsoft Office PowerPoint</Application>
  <PresentationFormat>Diavetítés a képernyőre (4:3 oldalarány)</PresentationFormat>
  <Paragraphs>120</Paragraphs>
  <Slides>27</Slides>
  <Notes>0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Office-téma</vt:lpstr>
      <vt:lpstr>A rendszerfejlesztés életciklusa</vt:lpstr>
      <vt:lpstr>UML</vt:lpstr>
      <vt:lpstr>Osztálydiagram</vt:lpstr>
      <vt:lpstr>Osztálydiagram</vt:lpstr>
      <vt:lpstr>Osztálydiagram</vt:lpstr>
      <vt:lpstr>Osztálydiagram</vt:lpstr>
      <vt:lpstr>Osztálydiagram</vt:lpstr>
      <vt:lpstr>Osztálydiagram</vt:lpstr>
      <vt:lpstr>Osztálydiagram</vt:lpstr>
      <vt:lpstr>Osztálydiagram</vt:lpstr>
      <vt:lpstr>Osztálydiagram</vt:lpstr>
      <vt:lpstr>Osztálydiagram</vt:lpstr>
      <vt:lpstr>Osztálydiagram</vt:lpstr>
      <vt:lpstr>Osztálydiagram</vt:lpstr>
      <vt:lpstr>Osztálydiagram</vt:lpstr>
      <vt:lpstr>Osztálydiagram</vt:lpstr>
      <vt:lpstr>Osztálydiagram</vt:lpstr>
      <vt:lpstr>Osztálydiagram</vt:lpstr>
      <vt:lpstr>Osztálydiagram</vt:lpstr>
      <vt:lpstr>PowerPoint-bemutató</vt:lpstr>
      <vt:lpstr>Osztálydiagram</vt:lpstr>
      <vt:lpstr>PowerPoint-bemutató</vt:lpstr>
      <vt:lpstr>PowerPoint-bemutató</vt:lpstr>
      <vt:lpstr>Osztálydiagram</vt:lpstr>
      <vt:lpstr>PowerPoint-bemutató</vt:lpstr>
      <vt:lpstr>Osztálydiagram</vt:lpstr>
      <vt:lpstr>Osztálydiagram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Magasszintű programozás 2</dc:title>
  <dc:creator>A</dc:creator>
  <cp:lastModifiedBy>A</cp:lastModifiedBy>
  <cp:revision>70</cp:revision>
  <dcterms:created xsi:type="dcterms:W3CDTF">2023-04-29T10:45:22Z</dcterms:created>
  <dcterms:modified xsi:type="dcterms:W3CDTF">2023-08-20T10:50:26Z</dcterms:modified>
</cp:coreProperties>
</file>