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3"/>
  </p:notes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300" r:id="rId24"/>
    <p:sldId id="298" r:id="rId25"/>
    <p:sldId id="299" r:id="rId26"/>
    <p:sldId id="297" r:id="rId27"/>
    <p:sldId id="301" r:id="rId28"/>
    <p:sldId id="302" r:id="rId29"/>
    <p:sldId id="303" r:id="rId30"/>
    <p:sldId id="304" r:id="rId31"/>
    <p:sldId id="305"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44" autoAdjust="0"/>
  </p:normalViewPr>
  <p:slideViewPr>
    <p:cSldViewPr snapToGrid="0">
      <p:cViewPr varScale="1">
        <p:scale>
          <a:sx n="59" d="100"/>
          <a:sy n="59" d="100"/>
        </p:scale>
        <p:origin x="21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2023. 09. 09.</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oracle.com/javase/tutorial/java/IandI/createinterface.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oracle.com/javase/tutorial/java/IandI/abstract.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docs.oracle.com/javase/tutorial/java/IandI/defaultmethods.html#static" TargetMode="External"/><Relationship Id="rId4" Type="http://schemas.openxmlformats.org/officeDocument/2006/relationships/hyperlink" Target="https://docs.oracle.com/javase/tutorial/java/IandI/defaultmethods.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oracle.com/javase/tutorial/java/IandI/abstract.html"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docs.oracle.com/javase/tutorial/java/IandI/defaultmethods.html#static" TargetMode="External"/><Relationship Id="rId4" Type="http://schemas.openxmlformats.org/officeDocument/2006/relationships/hyperlink" Target="https://docs.oracle.com/javase/tutorial/java/IandI/defaultmethods.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GroupedInterface</a:t>
            </a:r>
            <a:r>
              <a:rPr lang="hu-HU" dirty="0" smtClean="0"/>
              <a:t> </a:t>
            </a:r>
            <a:r>
              <a:rPr lang="hu-HU" dirty="0" err="1" smtClean="0"/>
              <a:t>extends</a:t>
            </a:r>
            <a:r>
              <a:rPr lang="hu-HU" dirty="0" smtClean="0"/>
              <a:t> Interface1, Interface2, Interface3 { // constant </a:t>
            </a:r>
            <a:r>
              <a:rPr lang="hu-HU" dirty="0" err="1" smtClean="0"/>
              <a:t>declarations</a:t>
            </a:r>
            <a:r>
              <a:rPr lang="hu-HU" dirty="0" smtClean="0"/>
              <a:t> // </a:t>
            </a:r>
            <a:r>
              <a:rPr lang="hu-HU" dirty="0" err="1" smtClean="0"/>
              <a:t>base</a:t>
            </a:r>
            <a:r>
              <a:rPr lang="hu-HU" dirty="0" smtClean="0"/>
              <a:t> of </a:t>
            </a:r>
            <a:r>
              <a:rPr lang="hu-HU" dirty="0" err="1" smtClean="0"/>
              <a:t>natural</a:t>
            </a:r>
            <a:r>
              <a:rPr lang="hu-HU" dirty="0" smtClean="0"/>
              <a:t> </a:t>
            </a:r>
            <a:r>
              <a:rPr lang="hu-HU" dirty="0" err="1" smtClean="0"/>
              <a:t>logarithms</a:t>
            </a:r>
            <a:r>
              <a:rPr lang="hu-HU" dirty="0" smtClean="0"/>
              <a:t> </a:t>
            </a:r>
            <a:r>
              <a:rPr lang="hu-HU" dirty="0" err="1" smtClean="0"/>
              <a:t>double</a:t>
            </a:r>
            <a:r>
              <a:rPr lang="hu-HU" dirty="0" smtClean="0"/>
              <a:t> E = 2.718282; // </a:t>
            </a:r>
            <a:r>
              <a:rPr lang="hu-HU" dirty="0" err="1" smtClean="0"/>
              <a:t>method</a:t>
            </a:r>
            <a:r>
              <a:rPr lang="hu-HU" dirty="0" smtClean="0"/>
              <a:t> </a:t>
            </a:r>
            <a:r>
              <a:rPr lang="hu-HU" dirty="0" err="1" smtClean="0"/>
              <a:t>signatures</a:t>
            </a:r>
            <a:r>
              <a:rPr lang="hu-HU" dirty="0" smtClean="0"/>
              <a:t> </a:t>
            </a:r>
            <a:r>
              <a:rPr lang="hu-HU" dirty="0" err="1" smtClean="0"/>
              <a:t>void</a:t>
            </a:r>
            <a:r>
              <a:rPr lang="hu-HU" dirty="0" smtClean="0"/>
              <a:t> </a:t>
            </a:r>
            <a:r>
              <a:rPr lang="hu-HU" dirty="0" err="1" smtClean="0"/>
              <a:t>doSomething</a:t>
            </a:r>
            <a:r>
              <a:rPr lang="hu-HU" dirty="0" smtClean="0"/>
              <a:t> (int i, </a:t>
            </a:r>
            <a:r>
              <a:rPr lang="hu-HU" dirty="0" err="1" smtClean="0"/>
              <a:t>double</a:t>
            </a:r>
            <a:r>
              <a:rPr lang="hu-HU" dirty="0" smtClean="0"/>
              <a:t> x); int </a:t>
            </a:r>
            <a:r>
              <a:rPr lang="hu-HU" dirty="0" err="1" smtClean="0"/>
              <a:t>doSomethingElse</a:t>
            </a:r>
            <a:r>
              <a:rPr lang="hu-HU" dirty="0" smtClean="0"/>
              <a:t>(</a:t>
            </a:r>
            <a:r>
              <a:rPr lang="hu-HU" dirty="0" err="1" smtClean="0"/>
              <a:t>String</a:t>
            </a:r>
            <a:r>
              <a:rPr lang="hu-HU" dirty="0" smtClean="0"/>
              <a:t> s);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1533806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78827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419423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15</a:t>
            </a:fld>
            <a:endParaRPr lang="hu-HU"/>
          </a:p>
        </p:txBody>
      </p:sp>
    </p:spTree>
    <p:extLst>
      <p:ext uri="{BB962C8B-B14F-4D97-AF65-F5344CB8AC3E}">
        <p14:creationId xmlns:p14="http://schemas.microsoft.com/office/powerpoint/2010/main" val="216718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16</a:t>
            </a:fld>
            <a:endParaRPr lang="hu-HU"/>
          </a:p>
        </p:txBody>
      </p:sp>
    </p:spTree>
    <p:extLst>
      <p:ext uri="{BB962C8B-B14F-4D97-AF65-F5344CB8AC3E}">
        <p14:creationId xmlns:p14="http://schemas.microsoft.com/office/powerpoint/2010/main" val="250113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17</a:t>
            </a:fld>
            <a:endParaRPr lang="hu-HU"/>
          </a:p>
        </p:txBody>
      </p:sp>
    </p:spTree>
    <p:extLst>
      <p:ext uri="{BB962C8B-B14F-4D97-AF65-F5344CB8AC3E}">
        <p14:creationId xmlns:p14="http://schemas.microsoft.com/office/powerpoint/2010/main" val="2908135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18</a:t>
            </a:fld>
            <a:endParaRPr lang="hu-HU"/>
          </a:p>
        </p:txBody>
      </p:sp>
    </p:spTree>
    <p:extLst>
      <p:ext uri="{BB962C8B-B14F-4D97-AF65-F5344CB8AC3E}">
        <p14:creationId xmlns:p14="http://schemas.microsoft.com/office/powerpoint/2010/main" val="373056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19</a:t>
            </a:fld>
            <a:endParaRPr lang="hu-HU"/>
          </a:p>
        </p:txBody>
      </p:sp>
    </p:spTree>
    <p:extLst>
      <p:ext uri="{BB962C8B-B14F-4D97-AF65-F5344CB8AC3E}">
        <p14:creationId xmlns:p14="http://schemas.microsoft.com/office/powerpoint/2010/main" val="3779202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20</a:t>
            </a:fld>
            <a:endParaRPr lang="hu-HU"/>
          </a:p>
        </p:txBody>
      </p:sp>
    </p:spTree>
    <p:extLst>
      <p:ext uri="{BB962C8B-B14F-4D97-AF65-F5344CB8AC3E}">
        <p14:creationId xmlns:p14="http://schemas.microsoft.com/office/powerpoint/2010/main" val="105081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Methods in an </a:t>
            </a:r>
            <a:r>
              <a:rPr lang="en-US" sz="1200" b="0" i="1" kern="1200" dirty="0" smtClean="0">
                <a:solidFill>
                  <a:schemeClr val="tx1"/>
                </a:solidFill>
                <a:effectLst/>
                <a:latin typeface="+mn-lt"/>
                <a:ea typeface="+mn-ea"/>
                <a:cs typeface="+mn-cs"/>
              </a:rPr>
              <a:t>interface</a:t>
            </a:r>
            <a:r>
              <a:rPr lang="en-US" sz="1200" b="0" i="0" kern="1200" dirty="0" smtClean="0">
                <a:solidFill>
                  <a:schemeClr val="tx1"/>
                </a:solidFill>
                <a:effectLst/>
                <a:latin typeface="+mn-lt"/>
                <a:ea typeface="+mn-ea"/>
                <a:cs typeface="+mn-cs"/>
              </a:rPr>
              <a:t> (see the </a:t>
            </a:r>
            <a:r>
              <a:rPr lang="en-US" sz="1200" b="0" i="0" u="none" strike="noStrike" kern="1200" dirty="0" smtClean="0">
                <a:solidFill>
                  <a:schemeClr val="tx1"/>
                </a:solidFill>
                <a:effectLst/>
                <a:latin typeface="+mn-lt"/>
                <a:ea typeface="+mn-ea"/>
                <a:cs typeface="+mn-cs"/>
                <a:hlinkClick r:id="rId3"/>
              </a:rPr>
              <a:t>Interfaces</a:t>
            </a:r>
            <a:r>
              <a:rPr lang="en-US" sz="1200" b="0" i="0" kern="1200" dirty="0" smtClean="0">
                <a:solidFill>
                  <a:schemeClr val="tx1"/>
                </a:solidFill>
                <a:effectLst/>
                <a:latin typeface="+mn-lt"/>
                <a:ea typeface="+mn-ea"/>
                <a:cs typeface="+mn-cs"/>
              </a:rPr>
              <a:t> section) that are not declared as default or static are </a:t>
            </a:r>
            <a:r>
              <a:rPr lang="en-US" sz="1200" b="0" i="1" kern="1200" dirty="0" smtClean="0">
                <a:solidFill>
                  <a:schemeClr val="tx1"/>
                </a:solidFill>
                <a:effectLst/>
                <a:latin typeface="+mn-lt"/>
                <a:ea typeface="+mn-ea"/>
                <a:cs typeface="+mn-cs"/>
              </a:rPr>
              <a:t>implicitly</a:t>
            </a:r>
            <a:r>
              <a:rPr lang="en-US" sz="1200" b="0" i="0" kern="1200" dirty="0" smtClean="0">
                <a:solidFill>
                  <a:schemeClr val="tx1"/>
                </a:solidFill>
                <a:effectLst/>
                <a:latin typeface="+mn-lt"/>
                <a:ea typeface="+mn-ea"/>
                <a:cs typeface="+mn-cs"/>
              </a:rPr>
              <a:t> abstract, so the </a:t>
            </a:r>
            <a:r>
              <a:rPr lang="en-US" dirty="0" smtClean="0"/>
              <a:t>abstract</a:t>
            </a:r>
            <a:r>
              <a:rPr lang="en-US" sz="1200" b="0" i="0" kern="1200" dirty="0" smtClean="0">
                <a:solidFill>
                  <a:schemeClr val="tx1"/>
                </a:solidFill>
                <a:effectLst/>
                <a:latin typeface="+mn-lt"/>
                <a:ea typeface="+mn-ea"/>
                <a:cs typeface="+mn-cs"/>
              </a:rPr>
              <a:t> modifier is not used with interface methods. (It can be used, but it is unnecessary.)</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21</a:t>
            </a:fld>
            <a:endParaRPr lang="hu-HU"/>
          </a:p>
        </p:txBody>
      </p:sp>
    </p:spTree>
    <p:extLst>
      <p:ext uri="{BB962C8B-B14F-4D97-AF65-F5344CB8AC3E}">
        <p14:creationId xmlns:p14="http://schemas.microsoft.com/office/powerpoint/2010/main" val="1307235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class</a:t>
            </a:r>
            <a:r>
              <a:rPr lang="hu-HU" dirty="0" smtClean="0"/>
              <a:t> </a:t>
            </a:r>
            <a:r>
              <a:rPr lang="hu-HU" dirty="0" err="1" smtClean="0"/>
              <a:t>Horse</a:t>
            </a:r>
            <a:r>
              <a:rPr lang="hu-HU" dirty="0" smtClean="0"/>
              <a:t> {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 </a:t>
            </a:r>
            <a:r>
              <a:rPr lang="hu-HU" dirty="0" err="1" smtClean="0"/>
              <a:t>horse</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Flyer</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fly</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Mythical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 </a:t>
            </a:r>
            <a:r>
              <a:rPr lang="hu-HU" dirty="0" err="1" smtClean="0"/>
              <a:t>mythical</a:t>
            </a:r>
            <a:r>
              <a:rPr lang="hu-HU" dirty="0" smtClean="0"/>
              <a:t> </a:t>
            </a:r>
            <a:r>
              <a:rPr lang="hu-HU" dirty="0" err="1" smtClean="0"/>
              <a:t>creature</a:t>
            </a:r>
            <a:r>
              <a:rPr lang="hu-HU" dirty="0" smtClean="0"/>
              <a:t>."; } }</a:t>
            </a:r>
            <a:r>
              <a:rPr lang="hu-HU" dirty="0" err="1" smtClean="0"/>
              <a:t>public</a:t>
            </a:r>
            <a:r>
              <a:rPr lang="hu-HU" dirty="0" smtClean="0"/>
              <a:t> </a:t>
            </a:r>
            <a:r>
              <a:rPr lang="hu-HU" dirty="0" err="1" smtClean="0"/>
              <a:t>class</a:t>
            </a:r>
            <a:r>
              <a:rPr lang="hu-HU" dirty="0" smtClean="0"/>
              <a:t> Pegasus </a:t>
            </a:r>
            <a:r>
              <a:rPr lang="hu-HU" dirty="0" err="1" smtClean="0"/>
              <a:t>extends</a:t>
            </a:r>
            <a:r>
              <a:rPr lang="hu-HU" dirty="0" smtClean="0"/>
              <a:t> </a:t>
            </a:r>
            <a:r>
              <a:rPr lang="hu-HU" dirty="0" err="1" smtClean="0"/>
              <a:t>Horse</a:t>
            </a:r>
            <a:r>
              <a:rPr lang="hu-HU" dirty="0" smtClean="0"/>
              <a:t> </a:t>
            </a:r>
            <a:r>
              <a:rPr lang="hu-HU" dirty="0" err="1" smtClean="0"/>
              <a:t>implements</a:t>
            </a:r>
            <a:r>
              <a:rPr lang="hu-HU" dirty="0" smtClean="0"/>
              <a:t> </a:t>
            </a:r>
            <a:r>
              <a:rPr lang="hu-HU" dirty="0" err="1" smtClean="0"/>
              <a:t>Flyer</a:t>
            </a:r>
            <a:r>
              <a:rPr lang="hu-HU" dirty="0" smtClean="0"/>
              <a:t>, </a:t>
            </a:r>
            <a:r>
              <a:rPr lang="hu-HU" dirty="0" err="1" smtClean="0"/>
              <a:t>Mythical</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Pegasus </a:t>
            </a:r>
            <a:r>
              <a:rPr lang="hu-HU" dirty="0" err="1" smtClean="0"/>
              <a:t>myApp</a:t>
            </a:r>
            <a:r>
              <a:rPr lang="hu-HU" dirty="0" smtClean="0"/>
              <a:t> = </a:t>
            </a:r>
            <a:r>
              <a:rPr lang="hu-HU" dirty="0" err="1" smtClean="0"/>
              <a:t>new</a:t>
            </a:r>
            <a:r>
              <a:rPr lang="hu-HU" dirty="0" smtClean="0"/>
              <a:t> Pegasus(); </a:t>
            </a:r>
            <a:r>
              <a:rPr lang="hu-HU" dirty="0" err="1" smtClean="0"/>
              <a:t>System.out.println</a:t>
            </a:r>
            <a:r>
              <a:rPr lang="hu-HU" dirty="0" smtClean="0"/>
              <a:t>(</a:t>
            </a:r>
            <a:r>
              <a:rPr lang="hu-HU" dirty="0" err="1" smtClean="0"/>
              <a:t>myApp.identifyMyself</a:t>
            </a:r>
            <a:r>
              <a:rPr lang="hu-HU" dirty="0" smtClean="0"/>
              <a:t>()); }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26</a:t>
            </a:fld>
            <a:endParaRPr lang="hu-HU"/>
          </a:p>
        </p:txBody>
      </p:sp>
    </p:spTree>
    <p:extLst>
      <p:ext uri="{BB962C8B-B14F-4D97-AF65-F5344CB8AC3E}">
        <p14:creationId xmlns:p14="http://schemas.microsoft.com/office/powerpoint/2010/main" val="40670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GroupedInterface</a:t>
            </a:r>
            <a:r>
              <a:rPr lang="hu-HU" dirty="0" smtClean="0"/>
              <a:t> </a:t>
            </a:r>
            <a:r>
              <a:rPr lang="hu-HU" dirty="0" err="1" smtClean="0"/>
              <a:t>extends</a:t>
            </a:r>
            <a:r>
              <a:rPr lang="hu-HU" dirty="0" smtClean="0"/>
              <a:t> Interface1, Interface2, Interface3 { // constant </a:t>
            </a:r>
            <a:r>
              <a:rPr lang="hu-HU" dirty="0" err="1" smtClean="0"/>
              <a:t>declarations</a:t>
            </a:r>
            <a:r>
              <a:rPr lang="hu-HU" dirty="0" smtClean="0"/>
              <a:t> // </a:t>
            </a:r>
            <a:r>
              <a:rPr lang="hu-HU" dirty="0" err="1" smtClean="0"/>
              <a:t>base</a:t>
            </a:r>
            <a:r>
              <a:rPr lang="hu-HU" dirty="0" smtClean="0"/>
              <a:t> of </a:t>
            </a:r>
            <a:r>
              <a:rPr lang="hu-HU" dirty="0" err="1" smtClean="0"/>
              <a:t>natural</a:t>
            </a:r>
            <a:r>
              <a:rPr lang="hu-HU" dirty="0" smtClean="0"/>
              <a:t> </a:t>
            </a:r>
            <a:r>
              <a:rPr lang="hu-HU" dirty="0" err="1" smtClean="0"/>
              <a:t>logarithms</a:t>
            </a:r>
            <a:r>
              <a:rPr lang="hu-HU" dirty="0" smtClean="0"/>
              <a:t> </a:t>
            </a:r>
            <a:r>
              <a:rPr lang="hu-HU" dirty="0" err="1" smtClean="0"/>
              <a:t>double</a:t>
            </a:r>
            <a:r>
              <a:rPr lang="hu-HU" dirty="0" smtClean="0"/>
              <a:t> E = 2.718282; // </a:t>
            </a:r>
            <a:r>
              <a:rPr lang="hu-HU" dirty="0" err="1" smtClean="0"/>
              <a:t>method</a:t>
            </a:r>
            <a:r>
              <a:rPr lang="hu-HU" dirty="0" smtClean="0"/>
              <a:t> </a:t>
            </a:r>
            <a:r>
              <a:rPr lang="hu-HU" dirty="0" err="1" smtClean="0"/>
              <a:t>signatures</a:t>
            </a:r>
            <a:r>
              <a:rPr lang="hu-HU" dirty="0" smtClean="0"/>
              <a:t> </a:t>
            </a:r>
            <a:r>
              <a:rPr lang="hu-HU" dirty="0" err="1" smtClean="0"/>
              <a:t>void</a:t>
            </a:r>
            <a:r>
              <a:rPr lang="hu-HU" dirty="0" smtClean="0"/>
              <a:t> </a:t>
            </a:r>
            <a:r>
              <a:rPr lang="hu-HU" dirty="0" err="1" smtClean="0"/>
              <a:t>doSomething</a:t>
            </a:r>
            <a:r>
              <a:rPr lang="hu-HU" dirty="0" smtClean="0"/>
              <a:t> (int i, </a:t>
            </a:r>
            <a:r>
              <a:rPr lang="hu-HU" dirty="0" err="1" smtClean="0"/>
              <a:t>double</a:t>
            </a:r>
            <a:r>
              <a:rPr lang="hu-HU" dirty="0" smtClean="0"/>
              <a:t> x); int </a:t>
            </a:r>
            <a:r>
              <a:rPr lang="hu-HU" dirty="0" err="1" smtClean="0"/>
              <a:t>doSomethingElse</a:t>
            </a:r>
            <a:r>
              <a:rPr lang="hu-HU" dirty="0" smtClean="0"/>
              <a:t>(</a:t>
            </a:r>
            <a:r>
              <a:rPr lang="hu-HU" dirty="0" err="1" smtClean="0"/>
              <a:t>String</a:t>
            </a:r>
            <a:r>
              <a:rPr lang="hu-HU" dirty="0" smtClean="0"/>
              <a:t> s);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3169011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an animal."; } }</a:t>
            </a:r>
            <a:r>
              <a:rPr lang="hu-HU" dirty="0" err="1" smtClean="0"/>
              <a:t>public</a:t>
            </a:r>
            <a:r>
              <a:rPr lang="hu-HU" dirty="0" smtClean="0"/>
              <a:t> </a:t>
            </a:r>
            <a:r>
              <a:rPr lang="hu-HU" dirty="0" err="1" smtClean="0"/>
              <a:t>interface</a:t>
            </a:r>
            <a:r>
              <a:rPr lang="hu-HU" dirty="0" smtClean="0"/>
              <a:t> </a:t>
            </a:r>
            <a:r>
              <a:rPr lang="hu-HU" dirty="0" err="1" smtClean="0"/>
              <a:t>EggLayer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lay</a:t>
            </a:r>
            <a:r>
              <a:rPr lang="hu-HU" dirty="0" smtClean="0"/>
              <a:t> </a:t>
            </a:r>
            <a:r>
              <a:rPr lang="hu-HU" dirty="0" err="1" smtClean="0"/>
              <a:t>eggs</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FireBreather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class</a:t>
            </a:r>
            <a:r>
              <a:rPr lang="hu-HU" dirty="0" smtClean="0"/>
              <a:t> Dragon </a:t>
            </a:r>
            <a:r>
              <a:rPr lang="hu-HU" dirty="0" err="1" smtClean="0"/>
              <a:t>implements</a:t>
            </a:r>
            <a:r>
              <a:rPr lang="hu-HU" dirty="0" smtClean="0"/>
              <a:t> </a:t>
            </a:r>
            <a:r>
              <a:rPr lang="hu-HU" dirty="0" err="1" smtClean="0"/>
              <a:t>EggLayer</a:t>
            </a:r>
            <a:r>
              <a:rPr lang="hu-HU" dirty="0" smtClean="0"/>
              <a:t>, </a:t>
            </a:r>
            <a:r>
              <a:rPr lang="hu-HU" dirty="0" err="1" smtClean="0"/>
              <a:t>FireBreather</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 (</a:t>
            </a:r>
            <a:r>
              <a:rPr lang="hu-HU" dirty="0" err="1" smtClean="0"/>
              <a:t>String</a:t>
            </a:r>
            <a:r>
              <a:rPr lang="hu-HU" dirty="0" smtClean="0"/>
              <a:t>... </a:t>
            </a:r>
            <a:r>
              <a:rPr lang="hu-HU" dirty="0" err="1" smtClean="0"/>
              <a:t>args</a:t>
            </a:r>
            <a:r>
              <a:rPr lang="hu-HU" dirty="0" smtClean="0"/>
              <a:t>) { Dragon </a:t>
            </a:r>
            <a:r>
              <a:rPr lang="hu-HU" dirty="0" err="1" smtClean="0"/>
              <a:t>myApp</a:t>
            </a:r>
            <a:r>
              <a:rPr lang="hu-HU" dirty="0" smtClean="0"/>
              <a:t> = </a:t>
            </a:r>
            <a:r>
              <a:rPr lang="hu-HU" dirty="0" err="1" smtClean="0"/>
              <a:t>new</a:t>
            </a:r>
            <a:r>
              <a:rPr lang="hu-HU" dirty="0" smtClean="0"/>
              <a:t> Dragon(); </a:t>
            </a:r>
            <a:r>
              <a:rPr lang="hu-HU" dirty="0" err="1" smtClean="0"/>
              <a:t>System.out.println</a:t>
            </a:r>
            <a:r>
              <a:rPr lang="hu-HU" dirty="0" smtClean="0"/>
              <a:t>(</a:t>
            </a:r>
            <a:r>
              <a:rPr lang="hu-HU" dirty="0" err="1" smtClean="0"/>
              <a:t>myApp.identifyMyself</a:t>
            </a:r>
            <a:r>
              <a:rPr lang="hu-HU" dirty="0" smtClean="0"/>
              <a:t>()); } }</a:t>
            </a:r>
            <a:r>
              <a:rPr lang="hu-HU" sz="1200" b="0" i="0" kern="1200" dirty="0" smtClean="0">
                <a:solidFill>
                  <a:schemeClr val="tx1"/>
                </a:solidFill>
                <a:effectLst/>
                <a:latin typeface="+mn-lt"/>
                <a:ea typeface="+mn-ea"/>
                <a:cs typeface="+mn-cs"/>
              </a:rPr>
              <a:t>The </a:t>
            </a:r>
            <a:r>
              <a:rPr lang="hu-HU" sz="1200" b="0" i="0" kern="1200" dirty="0" err="1" smtClean="0">
                <a:solidFill>
                  <a:schemeClr val="tx1"/>
                </a:solidFill>
                <a:effectLst/>
                <a:latin typeface="+mn-lt"/>
                <a:ea typeface="+mn-ea"/>
                <a:cs typeface="+mn-cs"/>
              </a:rPr>
              <a:t>method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Dragon.identifyMyself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returns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I am </a:t>
            </a:r>
            <a:r>
              <a:rPr lang="hu-HU" sz="1200" b="0" i="0" kern="1200" dirty="0" err="1" smtClean="0">
                <a:solidFill>
                  <a:schemeClr val="tx1"/>
                </a:solidFill>
                <a:effectLst/>
                <a:latin typeface="+mn-lt"/>
                <a:ea typeface="+mn-ea"/>
                <a:cs typeface="+mn-cs"/>
              </a:rPr>
              <a:t>able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to</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lay</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eggs</a:t>
            </a:r>
            <a:r>
              <a:rPr lang="hu-HU" sz="1200" b="0" i="0" kern="1200" dirty="0" smtClean="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28</a:t>
            </a:fld>
            <a:endParaRPr lang="hu-HU"/>
          </a:p>
        </p:txBody>
      </p:sp>
    </p:spTree>
    <p:extLst>
      <p:ext uri="{BB962C8B-B14F-4D97-AF65-F5344CB8AC3E}">
        <p14:creationId xmlns:p14="http://schemas.microsoft.com/office/powerpoint/2010/main" val="703682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an animal."; } }</a:t>
            </a:r>
            <a:r>
              <a:rPr lang="hu-HU" dirty="0" err="1" smtClean="0"/>
              <a:t>public</a:t>
            </a:r>
            <a:r>
              <a:rPr lang="hu-HU" dirty="0" smtClean="0"/>
              <a:t> </a:t>
            </a:r>
            <a:r>
              <a:rPr lang="hu-HU" dirty="0" err="1" smtClean="0"/>
              <a:t>interface</a:t>
            </a:r>
            <a:r>
              <a:rPr lang="hu-HU" dirty="0" smtClean="0"/>
              <a:t> </a:t>
            </a:r>
            <a:r>
              <a:rPr lang="hu-HU" dirty="0" err="1" smtClean="0"/>
              <a:t>EggLayer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lay</a:t>
            </a:r>
            <a:r>
              <a:rPr lang="hu-HU" dirty="0" smtClean="0"/>
              <a:t> </a:t>
            </a:r>
            <a:r>
              <a:rPr lang="hu-HU" dirty="0" err="1" smtClean="0"/>
              <a:t>eggs</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FireBreather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class</a:t>
            </a:r>
            <a:r>
              <a:rPr lang="hu-HU" dirty="0" smtClean="0"/>
              <a:t> Dragon </a:t>
            </a:r>
            <a:r>
              <a:rPr lang="hu-HU" dirty="0" err="1" smtClean="0"/>
              <a:t>implements</a:t>
            </a:r>
            <a:r>
              <a:rPr lang="hu-HU" dirty="0" smtClean="0"/>
              <a:t> </a:t>
            </a:r>
            <a:r>
              <a:rPr lang="hu-HU" dirty="0" err="1" smtClean="0"/>
              <a:t>EggLayer</a:t>
            </a:r>
            <a:r>
              <a:rPr lang="hu-HU" dirty="0" smtClean="0"/>
              <a:t>, </a:t>
            </a:r>
            <a:r>
              <a:rPr lang="hu-HU" dirty="0" err="1" smtClean="0"/>
              <a:t>FireBreather</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 (</a:t>
            </a:r>
            <a:r>
              <a:rPr lang="hu-HU" dirty="0" err="1" smtClean="0"/>
              <a:t>String</a:t>
            </a:r>
            <a:r>
              <a:rPr lang="hu-HU" dirty="0" smtClean="0"/>
              <a:t>... </a:t>
            </a:r>
            <a:r>
              <a:rPr lang="hu-HU" dirty="0" err="1" smtClean="0"/>
              <a:t>args</a:t>
            </a:r>
            <a:r>
              <a:rPr lang="hu-HU" dirty="0" smtClean="0"/>
              <a:t>) { Dragon </a:t>
            </a:r>
            <a:r>
              <a:rPr lang="hu-HU" dirty="0" err="1" smtClean="0"/>
              <a:t>myApp</a:t>
            </a:r>
            <a:r>
              <a:rPr lang="hu-HU" dirty="0" smtClean="0"/>
              <a:t> = </a:t>
            </a:r>
            <a:r>
              <a:rPr lang="hu-HU" dirty="0" err="1" smtClean="0"/>
              <a:t>new</a:t>
            </a:r>
            <a:r>
              <a:rPr lang="hu-HU" dirty="0" smtClean="0"/>
              <a:t> Dragon(); </a:t>
            </a:r>
            <a:r>
              <a:rPr lang="hu-HU" dirty="0" err="1" smtClean="0"/>
              <a:t>System.out.println</a:t>
            </a:r>
            <a:r>
              <a:rPr lang="hu-HU" dirty="0" smtClean="0"/>
              <a:t>(</a:t>
            </a:r>
            <a:r>
              <a:rPr lang="hu-HU" dirty="0" err="1" smtClean="0"/>
              <a:t>myApp.identifyMyself</a:t>
            </a:r>
            <a:r>
              <a:rPr lang="hu-HU" dirty="0" smtClean="0"/>
              <a:t>()); } }</a:t>
            </a:r>
            <a:r>
              <a:rPr lang="hu-HU" sz="1200" b="0" i="0" kern="1200" dirty="0" smtClean="0">
                <a:solidFill>
                  <a:schemeClr val="tx1"/>
                </a:solidFill>
                <a:effectLst/>
                <a:latin typeface="+mn-lt"/>
                <a:ea typeface="+mn-ea"/>
                <a:cs typeface="+mn-cs"/>
              </a:rPr>
              <a:t>The </a:t>
            </a:r>
            <a:r>
              <a:rPr lang="hu-HU" sz="1200" b="0" i="0" kern="1200" dirty="0" err="1" smtClean="0">
                <a:solidFill>
                  <a:schemeClr val="tx1"/>
                </a:solidFill>
                <a:effectLst/>
                <a:latin typeface="+mn-lt"/>
                <a:ea typeface="+mn-ea"/>
                <a:cs typeface="+mn-cs"/>
              </a:rPr>
              <a:t>method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Dragon.identifyMyself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returns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I am </a:t>
            </a:r>
            <a:r>
              <a:rPr lang="hu-HU" sz="1200" b="0" i="0" kern="1200" dirty="0" err="1" smtClean="0">
                <a:solidFill>
                  <a:schemeClr val="tx1"/>
                </a:solidFill>
                <a:effectLst/>
                <a:latin typeface="+mn-lt"/>
                <a:ea typeface="+mn-ea"/>
                <a:cs typeface="+mn-cs"/>
              </a:rPr>
              <a:t>able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to</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lay</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eggs</a:t>
            </a:r>
            <a:r>
              <a:rPr lang="hu-HU" sz="1200" b="0" i="0" kern="1200" dirty="0" smtClean="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29</a:t>
            </a:fld>
            <a:endParaRPr lang="hu-HU"/>
          </a:p>
        </p:txBody>
      </p:sp>
    </p:spTree>
    <p:extLst>
      <p:ext uri="{BB962C8B-B14F-4D97-AF65-F5344CB8AC3E}">
        <p14:creationId xmlns:p14="http://schemas.microsoft.com/office/powerpoint/2010/main" val="1014338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an animal."; } }</a:t>
            </a:r>
            <a:r>
              <a:rPr lang="hu-HU" dirty="0" err="1" smtClean="0"/>
              <a:t>public</a:t>
            </a:r>
            <a:r>
              <a:rPr lang="hu-HU" dirty="0" smtClean="0"/>
              <a:t> </a:t>
            </a:r>
            <a:r>
              <a:rPr lang="hu-HU" dirty="0" err="1" smtClean="0"/>
              <a:t>interface</a:t>
            </a:r>
            <a:r>
              <a:rPr lang="hu-HU" dirty="0" smtClean="0"/>
              <a:t> </a:t>
            </a:r>
            <a:r>
              <a:rPr lang="hu-HU" dirty="0" err="1" smtClean="0"/>
              <a:t>EggLayer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lay</a:t>
            </a:r>
            <a:r>
              <a:rPr lang="hu-HU" dirty="0" smtClean="0"/>
              <a:t> </a:t>
            </a:r>
            <a:r>
              <a:rPr lang="hu-HU" dirty="0" err="1" smtClean="0"/>
              <a:t>eggs</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FireBreather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class</a:t>
            </a:r>
            <a:r>
              <a:rPr lang="hu-HU" dirty="0" smtClean="0"/>
              <a:t> Dragon </a:t>
            </a:r>
            <a:r>
              <a:rPr lang="hu-HU" dirty="0" err="1" smtClean="0"/>
              <a:t>implements</a:t>
            </a:r>
            <a:r>
              <a:rPr lang="hu-HU" dirty="0" smtClean="0"/>
              <a:t> </a:t>
            </a:r>
            <a:r>
              <a:rPr lang="hu-HU" dirty="0" err="1" smtClean="0"/>
              <a:t>EggLayer</a:t>
            </a:r>
            <a:r>
              <a:rPr lang="hu-HU" dirty="0" smtClean="0"/>
              <a:t>, </a:t>
            </a:r>
            <a:r>
              <a:rPr lang="hu-HU" dirty="0" err="1" smtClean="0"/>
              <a:t>FireBreather</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 (</a:t>
            </a:r>
            <a:r>
              <a:rPr lang="hu-HU" dirty="0" err="1" smtClean="0"/>
              <a:t>String</a:t>
            </a:r>
            <a:r>
              <a:rPr lang="hu-HU" dirty="0" smtClean="0"/>
              <a:t>... </a:t>
            </a:r>
            <a:r>
              <a:rPr lang="hu-HU" dirty="0" err="1" smtClean="0"/>
              <a:t>args</a:t>
            </a:r>
            <a:r>
              <a:rPr lang="hu-HU" dirty="0" smtClean="0"/>
              <a:t>) { Dragon </a:t>
            </a:r>
            <a:r>
              <a:rPr lang="hu-HU" dirty="0" err="1" smtClean="0"/>
              <a:t>myApp</a:t>
            </a:r>
            <a:r>
              <a:rPr lang="hu-HU" dirty="0" smtClean="0"/>
              <a:t> = </a:t>
            </a:r>
            <a:r>
              <a:rPr lang="hu-HU" dirty="0" err="1" smtClean="0"/>
              <a:t>new</a:t>
            </a:r>
            <a:r>
              <a:rPr lang="hu-HU" dirty="0" smtClean="0"/>
              <a:t> Dragon(); </a:t>
            </a:r>
            <a:r>
              <a:rPr lang="hu-HU" dirty="0" err="1" smtClean="0"/>
              <a:t>System.out.println</a:t>
            </a:r>
            <a:r>
              <a:rPr lang="hu-HU" dirty="0" smtClean="0"/>
              <a:t>(</a:t>
            </a:r>
            <a:r>
              <a:rPr lang="hu-HU" dirty="0" err="1" smtClean="0"/>
              <a:t>myApp.identifyMyself</a:t>
            </a:r>
            <a:r>
              <a:rPr lang="hu-HU" dirty="0" smtClean="0"/>
              <a:t>()); } }</a:t>
            </a:r>
            <a:r>
              <a:rPr lang="hu-HU" sz="1200" b="0" i="0" kern="1200" dirty="0" smtClean="0">
                <a:solidFill>
                  <a:schemeClr val="tx1"/>
                </a:solidFill>
                <a:effectLst/>
                <a:latin typeface="+mn-lt"/>
                <a:ea typeface="+mn-ea"/>
                <a:cs typeface="+mn-cs"/>
              </a:rPr>
              <a:t>The </a:t>
            </a:r>
            <a:r>
              <a:rPr lang="hu-HU" sz="1200" b="0" i="0" kern="1200" dirty="0" err="1" smtClean="0">
                <a:solidFill>
                  <a:schemeClr val="tx1"/>
                </a:solidFill>
                <a:effectLst/>
                <a:latin typeface="+mn-lt"/>
                <a:ea typeface="+mn-ea"/>
                <a:cs typeface="+mn-cs"/>
              </a:rPr>
              <a:t>method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Dragon.identifyMyself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returns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I am </a:t>
            </a:r>
            <a:r>
              <a:rPr lang="hu-HU" sz="1200" b="0" i="0" kern="1200" dirty="0" err="1" smtClean="0">
                <a:solidFill>
                  <a:schemeClr val="tx1"/>
                </a:solidFill>
                <a:effectLst/>
                <a:latin typeface="+mn-lt"/>
                <a:ea typeface="+mn-ea"/>
                <a:cs typeface="+mn-cs"/>
              </a:rPr>
              <a:t>able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to</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lay</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eggs</a:t>
            </a:r>
            <a:r>
              <a:rPr lang="hu-HU" sz="1200" b="0" i="0" kern="1200" dirty="0" smtClean="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30</a:t>
            </a:fld>
            <a:endParaRPr lang="hu-HU"/>
          </a:p>
        </p:txBody>
      </p:sp>
    </p:spTree>
    <p:extLst>
      <p:ext uri="{BB962C8B-B14F-4D97-AF65-F5344CB8AC3E}">
        <p14:creationId xmlns:p14="http://schemas.microsoft.com/office/powerpoint/2010/main" val="94309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interface</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an animal."; } }</a:t>
            </a:r>
            <a:r>
              <a:rPr lang="hu-HU" dirty="0" err="1" smtClean="0"/>
              <a:t>public</a:t>
            </a:r>
            <a:r>
              <a:rPr lang="hu-HU" dirty="0" smtClean="0"/>
              <a:t> </a:t>
            </a:r>
            <a:r>
              <a:rPr lang="hu-HU" dirty="0" err="1" smtClean="0"/>
              <a:t>interface</a:t>
            </a:r>
            <a:r>
              <a:rPr lang="hu-HU" dirty="0" smtClean="0"/>
              <a:t> </a:t>
            </a:r>
            <a:r>
              <a:rPr lang="hu-HU" dirty="0" err="1" smtClean="0"/>
              <a:t>EggLayer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default</a:t>
            </a:r>
            <a:r>
              <a:rPr lang="hu-HU" dirty="0" smtClean="0"/>
              <a:t> </a:t>
            </a:r>
            <a:r>
              <a:rPr lang="hu-HU" dirty="0" err="1" smtClean="0"/>
              <a:t>public</a:t>
            </a:r>
            <a:r>
              <a:rPr lang="hu-HU" dirty="0" smtClean="0"/>
              <a:t> </a:t>
            </a:r>
            <a:r>
              <a:rPr lang="hu-HU" dirty="0" err="1" smtClean="0"/>
              <a:t>String</a:t>
            </a:r>
            <a:r>
              <a:rPr lang="hu-HU" dirty="0" smtClean="0"/>
              <a:t> </a:t>
            </a:r>
            <a:r>
              <a:rPr lang="hu-HU" dirty="0" err="1" smtClean="0"/>
              <a:t>identifyMyself</a:t>
            </a:r>
            <a:r>
              <a:rPr lang="hu-HU" dirty="0" smtClean="0"/>
              <a:t>() { </a:t>
            </a:r>
            <a:r>
              <a:rPr lang="hu-HU" dirty="0" err="1" smtClean="0"/>
              <a:t>return</a:t>
            </a:r>
            <a:r>
              <a:rPr lang="hu-HU" dirty="0" smtClean="0"/>
              <a:t> "I am </a:t>
            </a:r>
            <a:r>
              <a:rPr lang="hu-HU" dirty="0" err="1" smtClean="0"/>
              <a:t>able</a:t>
            </a:r>
            <a:r>
              <a:rPr lang="hu-HU" dirty="0" smtClean="0"/>
              <a:t> </a:t>
            </a:r>
            <a:r>
              <a:rPr lang="hu-HU" dirty="0" err="1" smtClean="0"/>
              <a:t>to</a:t>
            </a:r>
            <a:r>
              <a:rPr lang="hu-HU" dirty="0" smtClean="0"/>
              <a:t> </a:t>
            </a:r>
            <a:r>
              <a:rPr lang="hu-HU" dirty="0" err="1" smtClean="0"/>
              <a:t>lay</a:t>
            </a:r>
            <a:r>
              <a:rPr lang="hu-HU" dirty="0" smtClean="0"/>
              <a:t> </a:t>
            </a:r>
            <a:r>
              <a:rPr lang="hu-HU" dirty="0" err="1" smtClean="0"/>
              <a:t>eggs</a:t>
            </a:r>
            <a:r>
              <a:rPr lang="hu-HU" dirty="0" smtClean="0"/>
              <a:t>."; } }</a:t>
            </a:r>
            <a:r>
              <a:rPr lang="hu-HU" dirty="0" err="1" smtClean="0"/>
              <a:t>public</a:t>
            </a:r>
            <a:r>
              <a:rPr lang="hu-HU" dirty="0" smtClean="0"/>
              <a:t> </a:t>
            </a:r>
            <a:r>
              <a:rPr lang="hu-HU" dirty="0" err="1" smtClean="0"/>
              <a:t>interface</a:t>
            </a:r>
            <a:r>
              <a:rPr lang="hu-HU" dirty="0" smtClean="0"/>
              <a:t> </a:t>
            </a:r>
            <a:r>
              <a:rPr lang="hu-HU" dirty="0" err="1" smtClean="0"/>
              <a:t>FireBreather</a:t>
            </a:r>
            <a:r>
              <a:rPr lang="hu-HU" dirty="0" smtClean="0"/>
              <a:t> </a:t>
            </a:r>
            <a:r>
              <a:rPr lang="hu-HU" dirty="0" err="1" smtClean="0"/>
              <a:t>extends</a:t>
            </a:r>
            <a:r>
              <a:rPr lang="hu-HU" dirty="0" smtClean="0"/>
              <a:t> </a:t>
            </a:r>
            <a:r>
              <a:rPr lang="hu-HU" dirty="0" err="1" smtClean="0"/>
              <a:t>Animal</a:t>
            </a:r>
            <a:r>
              <a:rPr lang="hu-HU" dirty="0" smtClean="0"/>
              <a:t> { }</a:t>
            </a:r>
            <a:r>
              <a:rPr lang="hu-HU" dirty="0" err="1" smtClean="0"/>
              <a:t>public</a:t>
            </a:r>
            <a:r>
              <a:rPr lang="hu-HU" dirty="0" smtClean="0"/>
              <a:t> </a:t>
            </a:r>
            <a:r>
              <a:rPr lang="hu-HU" dirty="0" err="1" smtClean="0"/>
              <a:t>class</a:t>
            </a:r>
            <a:r>
              <a:rPr lang="hu-HU" dirty="0" smtClean="0"/>
              <a:t> Dragon </a:t>
            </a:r>
            <a:r>
              <a:rPr lang="hu-HU" dirty="0" err="1" smtClean="0"/>
              <a:t>implements</a:t>
            </a:r>
            <a:r>
              <a:rPr lang="hu-HU" dirty="0" smtClean="0"/>
              <a:t> </a:t>
            </a:r>
            <a:r>
              <a:rPr lang="hu-HU" dirty="0" err="1" smtClean="0"/>
              <a:t>EggLayer</a:t>
            </a:r>
            <a:r>
              <a:rPr lang="hu-HU" dirty="0" smtClean="0"/>
              <a:t>, </a:t>
            </a:r>
            <a:r>
              <a:rPr lang="hu-HU" dirty="0" err="1" smtClean="0"/>
              <a:t>FireBreather</a:t>
            </a:r>
            <a:r>
              <a:rPr lang="hu-HU" dirty="0" smtClean="0"/>
              <a:t>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 (</a:t>
            </a:r>
            <a:r>
              <a:rPr lang="hu-HU" dirty="0" err="1" smtClean="0"/>
              <a:t>String</a:t>
            </a:r>
            <a:r>
              <a:rPr lang="hu-HU" dirty="0" smtClean="0"/>
              <a:t>... </a:t>
            </a:r>
            <a:r>
              <a:rPr lang="hu-HU" dirty="0" err="1" smtClean="0"/>
              <a:t>args</a:t>
            </a:r>
            <a:r>
              <a:rPr lang="hu-HU" dirty="0" smtClean="0"/>
              <a:t>) { Dragon </a:t>
            </a:r>
            <a:r>
              <a:rPr lang="hu-HU" dirty="0" err="1" smtClean="0"/>
              <a:t>myApp</a:t>
            </a:r>
            <a:r>
              <a:rPr lang="hu-HU" dirty="0" smtClean="0"/>
              <a:t> = </a:t>
            </a:r>
            <a:r>
              <a:rPr lang="hu-HU" dirty="0" err="1" smtClean="0"/>
              <a:t>new</a:t>
            </a:r>
            <a:r>
              <a:rPr lang="hu-HU" dirty="0" smtClean="0"/>
              <a:t> Dragon(); </a:t>
            </a:r>
            <a:r>
              <a:rPr lang="hu-HU" dirty="0" err="1" smtClean="0"/>
              <a:t>System.out.println</a:t>
            </a:r>
            <a:r>
              <a:rPr lang="hu-HU" dirty="0" smtClean="0"/>
              <a:t>(</a:t>
            </a:r>
            <a:r>
              <a:rPr lang="hu-HU" dirty="0" err="1" smtClean="0"/>
              <a:t>myApp.identifyMyself</a:t>
            </a:r>
            <a:r>
              <a:rPr lang="hu-HU" dirty="0" smtClean="0"/>
              <a:t>()); } }</a:t>
            </a:r>
            <a:r>
              <a:rPr lang="hu-HU" sz="1200" b="0" i="0" kern="1200" dirty="0" smtClean="0">
                <a:solidFill>
                  <a:schemeClr val="tx1"/>
                </a:solidFill>
                <a:effectLst/>
                <a:latin typeface="+mn-lt"/>
                <a:ea typeface="+mn-ea"/>
                <a:cs typeface="+mn-cs"/>
              </a:rPr>
              <a:t>The </a:t>
            </a:r>
            <a:r>
              <a:rPr lang="hu-HU" sz="1200" b="0" i="0" kern="1200" dirty="0" err="1" smtClean="0">
                <a:solidFill>
                  <a:schemeClr val="tx1"/>
                </a:solidFill>
                <a:effectLst/>
                <a:latin typeface="+mn-lt"/>
                <a:ea typeface="+mn-ea"/>
                <a:cs typeface="+mn-cs"/>
              </a:rPr>
              <a:t>method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Dragon.identifyMyself</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returns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the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I am </a:t>
            </a:r>
            <a:r>
              <a:rPr lang="hu-HU" sz="1200" b="0" i="0" kern="1200" dirty="0" err="1" smtClean="0">
                <a:solidFill>
                  <a:schemeClr val="tx1"/>
                </a:solidFill>
                <a:effectLst/>
                <a:latin typeface="+mn-lt"/>
                <a:ea typeface="+mn-ea"/>
                <a:cs typeface="+mn-cs"/>
              </a:rPr>
              <a:t>able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to</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lay</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eggs</a:t>
            </a:r>
            <a:r>
              <a:rPr lang="hu-HU" sz="1200" b="0" i="0" kern="1200" dirty="0" smtClean="0">
                <a:solidFill>
                  <a:schemeClr val="tx1"/>
                </a:solidFill>
                <a:effectLst/>
                <a:latin typeface="+mn-lt"/>
                <a:ea typeface="+mn-ea"/>
                <a:cs typeface="+mn-cs"/>
              </a:rPr>
              <a:t>.</a:t>
            </a:r>
            <a:endParaRPr lang="hu-HU"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31</a:t>
            </a:fld>
            <a:endParaRPr lang="hu-HU"/>
          </a:p>
        </p:txBody>
      </p:sp>
    </p:spTree>
    <p:extLst>
      <p:ext uri="{BB962C8B-B14F-4D97-AF65-F5344CB8AC3E}">
        <p14:creationId xmlns:p14="http://schemas.microsoft.com/office/powerpoint/2010/main" val="40671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public</a:t>
            </a:r>
            <a:r>
              <a:rPr lang="en-US" sz="1200" b="0" i="0" kern="1200" dirty="0" smtClean="0">
                <a:solidFill>
                  <a:schemeClr val="tx1"/>
                </a:solidFill>
                <a:effectLst/>
                <a:latin typeface="+mn-lt"/>
                <a:ea typeface="+mn-ea"/>
                <a:cs typeface="+mn-cs"/>
              </a:rPr>
              <a:t> access specifier indicates that the interface can be used by any class in any package. If you do not specify that the interface is public, then your interface is accessible only to classes defined in the same package as the interface.</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6</a:t>
            </a:fld>
            <a:endParaRPr lang="hu-HU"/>
          </a:p>
        </p:txBody>
      </p:sp>
    </p:spTree>
    <p:extLst>
      <p:ext uri="{BB962C8B-B14F-4D97-AF65-F5344CB8AC3E}">
        <p14:creationId xmlns:p14="http://schemas.microsoft.com/office/powerpoint/2010/main" val="3556111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public</a:t>
            </a:r>
            <a:r>
              <a:rPr lang="en-US" sz="1200" b="0" i="0" kern="1200" dirty="0" smtClean="0">
                <a:solidFill>
                  <a:schemeClr val="tx1"/>
                </a:solidFill>
                <a:effectLst/>
                <a:latin typeface="+mn-lt"/>
                <a:ea typeface="+mn-ea"/>
                <a:cs typeface="+mn-cs"/>
              </a:rPr>
              <a:t> access specifier indicates that the interface can be used by any class in any package. If you do not specify that the interface is public, then your interface is accessible only to classes defined in the same package as the interface.</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7</a:t>
            </a:fld>
            <a:endParaRPr lang="hu-HU"/>
          </a:p>
        </p:txBody>
      </p:sp>
    </p:spTree>
    <p:extLst>
      <p:ext uri="{BB962C8B-B14F-4D97-AF65-F5344CB8AC3E}">
        <p14:creationId xmlns:p14="http://schemas.microsoft.com/office/powerpoint/2010/main" val="3448562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interface body can contain </a:t>
            </a:r>
            <a:r>
              <a:rPr lang="en-US" sz="1200" b="0" i="0" u="none" strike="noStrike" kern="1200" dirty="0" smtClean="0">
                <a:solidFill>
                  <a:schemeClr val="tx1"/>
                </a:solidFill>
                <a:effectLst/>
                <a:latin typeface="+mn-lt"/>
                <a:ea typeface="+mn-ea"/>
                <a:cs typeface="+mn-cs"/>
                <a:hlinkClick r:id="rId3"/>
              </a:rPr>
              <a:t>abstract methods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default methods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static methods</a:t>
            </a:r>
            <a:r>
              <a:rPr lang="en-US" sz="1200" b="0" i="0" kern="1200" dirty="0" smtClean="0">
                <a:solidFill>
                  <a:schemeClr val="tx1"/>
                </a:solidFill>
                <a:effectLst/>
                <a:latin typeface="+mn-lt"/>
                <a:ea typeface="+mn-ea"/>
                <a:cs typeface="+mn-cs"/>
              </a:rPr>
              <a:t>. An abstract method within an interface is followed by a semicolon, but no braces (an abstract method does not contain an implementation). Default methods are defined with the default modifier, and static methods with the static keyword. All abstract, default, and static methods in an interface are implicitly public, so you can omit the public modifier.</a:t>
            </a:r>
          </a:p>
          <a:p>
            <a:r>
              <a:rPr lang="en-US" sz="1200" b="0" i="0" kern="1200" dirty="0" smtClean="0">
                <a:solidFill>
                  <a:schemeClr val="tx1"/>
                </a:solidFill>
                <a:effectLst/>
                <a:latin typeface="+mn-lt"/>
                <a:ea typeface="+mn-ea"/>
                <a:cs typeface="+mn-cs"/>
              </a:rPr>
              <a:t>In addition, an interface can contain constant declarations. All constant values defined in an interface are implicitly public, static, and final. Once again, you can omit these modifiers.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8</a:t>
            </a:fld>
            <a:endParaRPr lang="hu-HU"/>
          </a:p>
        </p:txBody>
      </p:sp>
    </p:spTree>
    <p:extLst>
      <p:ext uri="{BB962C8B-B14F-4D97-AF65-F5344CB8AC3E}">
        <p14:creationId xmlns:p14="http://schemas.microsoft.com/office/powerpoint/2010/main" val="2894314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interface body can contain </a:t>
            </a:r>
            <a:r>
              <a:rPr lang="en-US" sz="1200" b="0" i="0" u="none" strike="noStrike" kern="1200" dirty="0" smtClean="0">
                <a:solidFill>
                  <a:schemeClr val="tx1"/>
                </a:solidFill>
                <a:effectLst/>
                <a:latin typeface="+mn-lt"/>
                <a:ea typeface="+mn-ea"/>
                <a:cs typeface="+mn-cs"/>
                <a:hlinkClick r:id="rId3"/>
              </a:rPr>
              <a:t>abstract methods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default methods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static methods</a:t>
            </a:r>
            <a:r>
              <a:rPr lang="en-US" sz="1200" b="0" i="0" kern="1200" dirty="0" smtClean="0">
                <a:solidFill>
                  <a:schemeClr val="tx1"/>
                </a:solidFill>
                <a:effectLst/>
                <a:latin typeface="+mn-lt"/>
                <a:ea typeface="+mn-ea"/>
                <a:cs typeface="+mn-cs"/>
              </a:rPr>
              <a:t>. An abstract method within an interface is followed by a semicolon, but no braces (an abstract method does not contain an implementation). Default methods are defined with the default modifier, and static methods with the static keyword. All abstract, default, and static methods in an interface are implicitly public, so you can omit the public modifier.</a:t>
            </a:r>
          </a:p>
          <a:p>
            <a:r>
              <a:rPr lang="en-US" sz="1200" b="0" i="0" kern="1200" dirty="0" smtClean="0">
                <a:solidFill>
                  <a:schemeClr val="tx1"/>
                </a:solidFill>
                <a:effectLst/>
                <a:latin typeface="+mn-lt"/>
                <a:ea typeface="+mn-ea"/>
                <a:cs typeface="+mn-cs"/>
              </a:rPr>
              <a:t>In addition, an interface can contain constant declarations. All constant values defined in an interface are implicitly public, static, and final. Once again, you can omit these modifiers.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1467512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3060229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335758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 Definiáljuk az interfészt </a:t>
            </a:r>
            <a:r>
              <a:rPr lang="hu-HU" sz="1200" b="0" i="0" kern="1200" dirty="0" err="1" smtClean="0">
                <a:solidFill>
                  <a:schemeClr val="tx1"/>
                </a:solidFill>
                <a:effectLst/>
                <a:latin typeface="+mn-lt"/>
                <a:ea typeface="+mn-ea"/>
                <a:cs typeface="+mn-cs"/>
              </a:rPr>
              <a:t>interface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Interfész metódus, amelyet az implementáló osztályoknak meg kell valósítani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Második interfész metódus } // Az osztály, amely implementálja az interfészt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implements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Shape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private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this.radius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calculateArea</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Override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double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calculatePerimeter</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return</a:t>
            </a:r>
            <a:r>
              <a:rPr lang="hu-HU" sz="1200" b="0" i="0" kern="1200" dirty="0" smtClean="0">
                <a:solidFill>
                  <a:schemeClr val="tx1"/>
                </a:solidFill>
                <a:effectLst/>
                <a:latin typeface="+mn-lt"/>
                <a:ea typeface="+mn-ea"/>
                <a:cs typeface="+mn-cs"/>
              </a:rPr>
              <a:t> 2 * </a:t>
            </a:r>
            <a:r>
              <a:rPr lang="hu-HU" sz="1200" b="0" i="0" kern="1200" dirty="0" err="1" smtClean="0">
                <a:solidFill>
                  <a:schemeClr val="tx1"/>
                </a:solidFill>
                <a:effectLst/>
                <a:latin typeface="+mn-lt"/>
                <a:ea typeface="+mn-ea"/>
                <a:cs typeface="+mn-cs"/>
              </a:rPr>
              <a:t>Math.PI</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radius</a:t>
            </a:r>
            <a:r>
              <a:rPr lang="hu-HU" sz="1200" b="0" i="0" kern="1200" dirty="0" smtClean="0">
                <a:solidFill>
                  <a:schemeClr val="tx1"/>
                </a:solidFill>
                <a:effectLst/>
                <a:latin typeface="+mn-lt"/>
                <a:ea typeface="+mn-ea"/>
                <a:cs typeface="+mn-cs"/>
              </a:rPr>
              <a:t>; }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class</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InterfaceExample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public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static</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void</a:t>
            </a:r>
            <a:r>
              <a:rPr lang="hu-HU" sz="1200" b="0" i="0" kern="1200" dirty="0" smtClean="0">
                <a:solidFill>
                  <a:schemeClr val="tx1"/>
                </a:solidFill>
                <a:effectLst/>
                <a:latin typeface="+mn-lt"/>
                <a:ea typeface="+mn-ea"/>
                <a:cs typeface="+mn-cs"/>
              </a:rPr>
              <a:t> main(</a:t>
            </a:r>
            <a:r>
              <a:rPr lang="hu-HU" sz="1200" b="0" i="0" kern="1200" dirty="0" err="1" smtClean="0">
                <a:solidFill>
                  <a:schemeClr val="tx1"/>
                </a:solidFill>
                <a:effectLst/>
                <a:latin typeface="+mn-lt"/>
                <a:ea typeface="+mn-ea"/>
                <a:cs typeface="+mn-cs"/>
              </a:rPr>
              <a:t>String</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args</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 = </a:t>
            </a:r>
            <a:r>
              <a:rPr lang="hu-HU" sz="1200" b="0" i="0" kern="1200" dirty="0" err="1" smtClean="0">
                <a:solidFill>
                  <a:schemeClr val="tx1"/>
                </a:solidFill>
                <a:effectLst/>
                <a:latin typeface="+mn-lt"/>
                <a:ea typeface="+mn-ea"/>
                <a:cs typeface="+mn-cs"/>
              </a:rPr>
              <a:t>new</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Circle</a:t>
            </a:r>
            <a:r>
              <a:rPr lang="hu-HU" sz="1200" b="0" i="0" kern="1200" dirty="0" smtClean="0">
                <a:solidFill>
                  <a:schemeClr val="tx1"/>
                </a:solidFill>
                <a:effectLst/>
                <a:latin typeface="+mn-lt"/>
                <a:ea typeface="+mn-ea"/>
                <a:cs typeface="+mn-cs"/>
              </a:rPr>
              <a:t>(5.0);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területe: " + </a:t>
            </a:r>
            <a:r>
              <a:rPr lang="hu-HU" sz="1200" b="0" i="0" kern="1200" dirty="0" err="1" smtClean="0">
                <a:solidFill>
                  <a:schemeClr val="tx1"/>
                </a:solidFill>
                <a:effectLst/>
                <a:latin typeface="+mn-lt"/>
                <a:ea typeface="+mn-ea"/>
                <a:cs typeface="+mn-cs"/>
              </a:rPr>
              <a:t>circle.calculateArea</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System.out.println</a:t>
            </a:r>
            <a:r>
              <a:rPr lang="hu-HU" sz="1200" b="0" i="0" kern="1200" dirty="0" smtClean="0">
                <a:solidFill>
                  <a:schemeClr val="tx1"/>
                </a:solidFill>
                <a:effectLst/>
                <a:latin typeface="+mn-lt"/>
                <a:ea typeface="+mn-ea"/>
                <a:cs typeface="+mn-cs"/>
              </a:rPr>
              <a:t>("Kör kerülete: " + </a:t>
            </a:r>
            <a:r>
              <a:rPr lang="hu-HU" sz="1200" b="0" i="0" kern="1200" dirty="0" err="1" smtClean="0">
                <a:solidFill>
                  <a:schemeClr val="tx1"/>
                </a:solidFill>
                <a:effectLst/>
                <a:latin typeface="+mn-lt"/>
                <a:ea typeface="+mn-ea"/>
                <a:cs typeface="+mn-cs"/>
              </a:rPr>
              <a:t>circle.calculatePerimeter</a:t>
            </a:r>
            <a:r>
              <a:rPr lang="hu-HU" sz="1200" b="0" i="0" kern="1200" dirty="0" smtClean="0">
                <a:solidFill>
                  <a:schemeClr val="tx1"/>
                </a:solidFill>
                <a:effectLst/>
                <a:latin typeface="+mn-lt"/>
                <a:ea typeface="+mn-ea"/>
                <a:cs typeface="+mn-cs"/>
              </a:rPr>
              <a:t>());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139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2023. 09. 09.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2023. 09. 09.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2023. 09. 09.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2023. 09. 09.</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oracle.com/javase/tutorial/java/IandI/abstract.html" TargetMode="External"/><Relationship Id="rId2" Type="http://schemas.openxmlformats.org/officeDocument/2006/relationships/hyperlink" Target="https://docs.oracle.com/javase/tutorial/java/IandI/defaultmethod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oracle.com/javase/tutorial/java/IandI/abstrac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ocs.oracle.com/javase/tutorial/java/IandI/defaultmethods.html#static" TargetMode="External"/><Relationship Id="rId4" Type="http://schemas.openxmlformats.org/officeDocument/2006/relationships/hyperlink" Target="https://docs.oracle.com/javase/tutorial/java/IandI/defaultmethod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In the Java programming language, an </a:t>
            </a:r>
            <a:r>
              <a:rPr lang="en-US" i="1" dirty="0"/>
              <a:t>interface</a:t>
            </a:r>
            <a:r>
              <a:rPr lang="en-US" dirty="0"/>
              <a:t> is a reference type, similar to a class, that can contain </a:t>
            </a:r>
            <a:r>
              <a:rPr lang="en-US" i="1" dirty="0"/>
              <a:t>only</a:t>
            </a:r>
            <a:r>
              <a:rPr lang="en-US" dirty="0"/>
              <a:t> </a:t>
            </a:r>
            <a:r>
              <a:rPr lang="en-US" b="1" dirty="0"/>
              <a:t>constants, method signatures, default methods, static methods, and nested types</a:t>
            </a:r>
            <a:r>
              <a:rPr lang="en-US" dirty="0"/>
              <a:t>. Method bodies exist only for default methods and static methods. </a:t>
            </a:r>
            <a:endParaRPr lang="hu-HU" dirty="0" smtClean="0"/>
          </a:p>
          <a:p>
            <a:r>
              <a:rPr lang="en-US" b="1" dirty="0" smtClean="0"/>
              <a:t>Interfaces </a:t>
            </a:r>
            <a:r>
              <a:rPr lang="en-US" b="1" dirty="0"/>
              <a:t>cannot be instantiated</a:t>
            </a:r>
            <a:r>
              <a:rPr lang="en-US" dirty="0"/>
              <a:t>—they can only be </a:t>
            </a:r>
            <a:r>
              <a:rPr lang="en-US" i="1" dirty="0"/>
              <a:t>implemented</a:t>
            </a:r>
            <a:r>
              <a:rPr lang="en-US" dirty="0"/>
              <a:t> by classes or </a:t>
            </a:r>
            <a:r>
              <a:rPr lang="en-US" i="1" dirty="0"/>
              <a:t>extended</a:t>
            </a:r>
            <a:r>
              <a:rPr lang="en-US" dirty="0"/>
              <a:t> by other interfaces.</a:t>
            </a:r>
            <a:endParaRPr lang="hu-HU" dirty="0" smtClean="0"/>
          </a:p>
        </p:txBody>
      </p:sp>
    </p:spTree>
    <p:extLst>
      <p:ext uri="{BB962C8B-B14F-4D97-AF65-F5344CB8AC3E}">
        <p14:creationId xmlns:p14="http://schemas.microsoft.com/office/powerpoint/2010/main" val="251346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pPr marL="0" indent="0">
              <a:buNone/>
            </a:pPr>
            <a:r>
              <a:rPr lang="hu-HU" dirty="0" err="1" smtClean="0"/>
              <a:t>interface</a:t>
            </a:r>
            <a:r>
              <a:rPr lang="hu-HU" dirty="0" smtClean="0"/>
              <a:t> </a:t>
            </a:r>
            <a:r>
              <a:rPr lang="hu-HU" dirty="0" err="1"/>
              <a:t>Shape</a:t>
            </a:r>
            <a:r>
              <a:rPr lang="hu-HU" dirty="0"/>
              <a:t> { </a:t>
            </a:r>
            <a:endParaRPr lang="hu-HU" dirty="0" smtClean="0"/>
          </a:p>
          <a:p>
            <a:pPr marL="0" indent="0">
              <a:buNone/>
            </a:pPr>
            <a:r>
              <a:rPr lang="hu-HU" dirty="0"/>
              <a:t> </a:t>
            </a:r>
            <a:r>
              <a:rPr lang="hu-HU" dirty="0" smtClean="0"/>
              <a:t> </a:t>
            </a:r>
            <a:r>
              <a:rPr lang="hu-HU" dirty="0" err="1" smtClean="0"/>
              <a:t>double</a:t>
            </a:r>
            <a:r>
              <a:rPr lang="hu-HU" dirty="0" smtClean="0"/>
              <a:t> </a:t>
            </a:r>
            <a:r>
              <a:rPr lang="hu-HU" dirty="0" err="1"/>
              <a:t>calculateArea</a:t>
            </a:r>
            <a:r>
              <a:rPr lang="hu-HU" dirty="0"/>
              <a:t>(); </a:t>
            </a:r>
            <a:endParaRPr lang="hu-HU" dirty="0" smtClean="0"/>
          </a:p>
          <a:p>
            <a:pPr marL="0" indent="0">
              <a:buNone/>
            </a:pPr>
            <a:r>
              <a:rPr lang="hu-HU" dirty="0"/>
              <a:t> </a:t>
            </a:r>
            <a:r>
              <a:rPr lang="hu-HU" dirty="0" smtClean="0"/>
              <a:t> </a:t>
            </a:r>
            <a:r>
              <a:rPr lang="hu-HU" dirty="0" err="1" smtClean="0"/>
              <a:t>double</a:t>
            </a:r>
            <a:r>
              <a:rPr lang="hu-HU" dirty="0" smtClean="0"/>
              <a:t> </a:t>
            </a:r>
            <a:r>
              <a:rPr lang="hu-HU" dirty="0" err="1"/>
              <a:t>calculatePerimeter</a:t>
            </a:r>
            <a:r>
              <a:rPr lang="hu-HU" dirty="0"/>
              <a:t>(); </a:t>
            </a:r>
            <a:endParaRPr lang="hu-HU" dirty="0" smtClean="0"/>
          </a:p>
          <a:p>
            <a:pPr marL="0" indent="0">
              <a:buNone/>
            </a:pPr>
            <a:r>
              <a:rPr lang="hu-HU" dirty="0" smtClean="0"/>
              <a:t>} </a:t>
            </a:r>
          </a:p>
          <a:p>
            <a:pPr marL="0" indent="0">
              <a:buNone/>
            </a:pPr>
            <a:endParaRPr lang="hu-HU" dirty="0"/>
          </a:p>
          <a:p>
            <a:pPr marL="0" indent="0">
              <a:buNone/>
            </a:pPr>
            <a:endParaRPr lang="en-US" dirty="0"/>
          </a:p>
          <a:p>
            <a:endParaRPr lang="en-US" dirty="0"/>
          </a:p>
        </p:txBody>
      </p:sp>
    </p:spTree>
    <p:extLst>
      <p:ext uri="{BB962C8B-B14F-4D97-AF65-F5344CB8AC3E}">
        <p14:creationId xmlns:p14="http://schemas.microsoft.com/office/powerpoint/2010/main" val="1608434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fontScale="85000" lnSpcReduction="20000"/>
          </a:bodyPr>
          <a:lstStyle/>
          <a:p>
            <a:pPr marL="0" indent="0">
              <a:buNone/>
            </a:pPr>
            <a:r>
              <a:rPr lang="hu-HU" dirty="0" err="1" smtClean="0"/>
              <a:t>class</a:t>
            </a:r>
            <a:r>
              <a:rPr lang="hu-HU" dirty="0" smtClean="0"/>
              <a:t> </a:t>
            </a:r>
            <a:r>
              <a:rPr lang="hu-HU" dirty="0" err="1"/>
              <a:t>Circle</a:t>
            </a:r>
            <a:r>
              <a:rPr lang="hu-HU" dirty="0"/>
              <a:t> </a:t>
            </a:r>
            <a:r>
              <a:rPr lang="hu-HU" dirty="0" err="1"/>
              <a:t>implements</a:t>
            </a:r>
            <a:r>
              <a:rPr lang="hu-HU" dirty="0"/>
              <a:t> </a:t>
            </a:r>
            <a:r>
              <a:rPr lang="hu-HU" dirty="0" err="1"/>
              <a:t>Shape</a:t>
            </a:r>
            <a:r>
              <a:rPr lang="hu-HU" dirty="0"/>
              <a:t> { </a:t>
            </a:r>
            <a:endParaRPr lang="hu-HU" dirty="0" smtClean="0"/>
          </a:p>
          <a:p>
            <a:pPr marL="0" indent="0">
              <a:buNone/>
            </a:pPr>
            <a:r>
              <a:rPr lang="hu-HU" dirty="0"/>
              <a:t> </a:t>
            </a:r>
            <a:r>
              <a:rPr lang="hu-HU" dirty="0" smtClean="0"/>
              <a:t> </a:t>
            </a:r>
            <a:r>
              <a:rPr lang="hu-HU" dirty="0" err="1" smtClean="0"/>
              <a:t>private</a:t>
            </a:r>
            <a:r>
              <a:rPr lang="hu-HU" dirty="0" smtClean="0"/>
              <a:t> </a:t>
            </a:r>
            <a:r>
              <a:rPr lang="hu-HU" dirty="0" err="1"/>
              <a:t>double</a:t>
            </a:r>
            <a:r>
              <a:rPr lang="hu-HU" dirty="0"/>
              <a:t> </a:t>
            </a:r>
            <a:r>
              <a:rPr lang="hu-HU" dirty="0" err="1"/>
              <a:t>radius</a:t>
            </a:r>
            <a:r>
              <a:rPr lang="hu-HU" dirty="0"/>
              <a:t>;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Circle</a:t>
            </a:r>
            <a:r>
              <a:rPr lang="hu-HU" dirty="0"/>
              <a:t>(</a:t>
            </a:r>
            <a:r>
              <a:rPr lang="hu-HU" dirty="0" err="1"/>
              <a:t>double</a:t>
            </a:r>
            <a:r>
              <a:rPr lang="hu-HU" dirty="0"/>
              <a:t> </a:t>
            </a:r>
            <a:r>
              <a:rPr lang="hu-HU" dirty="0" err="1"/>
              <a:t>radius</a:t>
            </a:r>
            <a:r>
              <a:rPr lang="hu-HU" dirty="0"/>
              <a:t>) { </a:t>
            </a:r>
            <a:r>
              <a:rPr lang="hu-HU" dirty="0" err="1"/>
              <a:t>this.radius</a:t>
            </a:r>
            <a:r>
              <a:rPr lang="hu-HU" dirty="0"/>
              <a:t> = </a:t>
            </a:r>
            <a:r>
              <a:rPr lang="hu-HU" dirty="0" err="1"/>
              <a:t>radius</a:t>
            </a:r>
            <a:r>
              <a:rPr lang="hu-HU" dirty="0"/>
              <a:t>; } </a:t>
            </a:r>
            <a:endParaRPr lang="hu-HU" dirty="0" smtClean="0"/>
          </a:p>
          <a:p>
            <a:pPr marL="0" indent="0">
              <a:buNone/>
            </a:pPr>
            <a:endParaRPr lang="hu-HU" dirty="0" smtClean="0"/>
          </a:p>
          <a:p>
            <a:pPr marL="0" indent="0">
              <a:buNone/>
            </a:pPr>
            <a:r>
              <a:rPr lang="hu-HU" dirty="0" smtClean="0"/>
              <a:t>  @</a:t>
            </a:r>
            <a:r>
              <a:rPr lang="hu-HU" dirty="0" err="1"/>
              <a:t>Override</a:t>
            </a:r>
            <a:r>
              <a:rPr lang="hu-HU" dirty="0"/>
              <a:t>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double</a:t>
            </a:r>
            <a:r>
              <a:rPr lang="hu-HU" dirty="0"/>
              <a:t> </a:t>
            </a:r>
            <a:r>
              <a:rPr lang="hu-HU" dirty="0" err="1"/>
              <a:t>calculateArea</a:t>
            </a:r>
            <a:r>
              <a:rPr lang="hu-HU" dirty="0"/>
              <a:t>() { </a:t>
            </a:r>
            <a:endParaRPr lang="hu-HU" dirty="0" smtClean="0"/>
          </a:p>
          <a:p>
            <a:pPr marL="0" indent="0">
              <a:buNone/>
            </a:pPr>
            <a:r>
              <a:rPr lang="hu-HU" dirty="0"/>
              <a:t> </a:t>
            </a:r>
            <a:r>
              <a:rPr lang="hu-HU" dirty="0" smtClean="0"/>
              <a:t>     </a:t>
            </a:r>
            <a:r>
              <a:rPr lang="hu-HU" dirty="0" err="1" smtClean="0"/>
              <a:t>return</a:t>
            </a:r>
            <a:r>
              <a:rPr lang="hu-HU" dirty="0" smtClean="0"/>
              <a:t> </a:t>
            </a:r>
            <a:r>
              <a:rPr lang="hu-HU" dirty="0" err="1"/>
              <a:t>Math.PI</a:t>
            </a:r>
            <a:r>
              <a:rPr lang="hu-HU" dirty="0"/>
              <a:t> * </a:t>
            </a:r>
            <a:r>
              <a:rPr lang="hu-HU" dirty="0" err="1"/>
              <a:t>radius</a:t>
            </a:r>
            <a:r>
              <a:rPr lang="hu-HU" dirty="0"/>
              <a:t> * </a:t>
            </a:r>
            <a:r>
              <a:rPr lang="hu-HU" dirty="0" err="1"/>
              <a:t>radius</a:t>
            </a:r>
            <a:r>
              <a:rPr lang="hu-HU" dirty="0"/>
              <a:t>; </a:t>
            </a:r>
            <a:endParaRPr lang="hu-HU" dirty="0" smtClean="0"/>
          </a:p>
          <a:p>
            <a:pPr marL="0" indent="0">
              <a:buNone/>
            </a:pPr>
            <a:r>
              <a:rPr lang="hu-HU" dirty="0" smtClean="0"/>
              <a:t>  } </a:t>
            </a:r>
          </a:p>
          <a:p>
            <a:pPr marL="0" indent="0">
              <a:buNone/>
            </a:pPr>
            <a:r>
              <a:rPr lang="hu-HU" dirty="0"/>
              <a:t> </a:t>
            </a:r>
            <a:r>
              <a:rPr lang="hu-HU" dirty="0" smtClean="0"/>
              <a:t> @</a:t>
            </a:r>
            <a:r>
              <a:rPr lang="hu-HU" dirty="0" err="1"/>
              <a:t>Override</a:t>
            </a:r>
            <a:r>
              <a:rPr lang="hu-HU" dirty="0"/>
              <a:t>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double</a:t>
            </a:r>
            <a:r>
              <a:rPr lang="hu-HU" dirty="0"/>
              <a:t> </a:t>
            </a:r>
            <a:r>
              <a:rPr lang="hu-HU" dirty="0" err="1"/>
              <a:t>calculatePerimeter</a:t>
            </a:r>
            <a:r>
              <a:rPr lang="hu-HU" dirty="0"/>
              <a:t>() { </a:t>
            </a:r>
            <a:endParaRPr lang="hu-HU" dirty="0" smtClean="0"/>
          </a:p>
          <a:p>
            <a:pPr marL="0" indent="0">
              <a:buNone/>
            </a:pPr>
            <a:r>
              <a:rPr lang="hu-HU" dirty="0"/>
              <a:t> </a:t>
            </a:r>
            <a:r>
              <a:rPr lang="hu-HU" dirty="0" smtClean="0"/>
              <a:t>   </a:t>
            </a:r>
            <a:r>
              <a:rPr lang="hu-HU" dirty="0" err="1" smtClean="0"/>
              <a:t>return</a:t>
            </a:r>
            <a:r>
              <a:rPr lang="hu-HU" dirty="0" smtClean="0"/>
              <a:t> </a:t>
            </a:r>
            <a:r>
              <a:rPr lang="hu-HU" dirty="0"/>
              <a:t>2 * </a:t>
            </a:r>
            <a:r>
              <a:rPr lang="hu-HU" dirty="0" err="1"/>
              <a:t>Math.PI</a:t>
            </a:r>
            <a:r>
              <a:rPr lang="hu-HU" dirty="0"/>
              <a:t> * </a:t>
            </a:r>
            <a:r>
              <a:rPr lang="hu-HU" dirty="0" err="1"/>
              <a:t>radius</a:t>
            </a:r>
            <a:r>
              <a:rPr lang="hu-HU" dirty="0"/>
              <a:t>; </a:t>
            </a:r>
            <a:endParaRPr lang="hu-HU" dirty="0" smtClean="0"/>
          </a:p>
          <a:p>
            <a:pPr marL="0" indent="0">
              <a:buNone/>
            </a:pPr>
            <a:r>
              <a:rPr lang="hu-HU" dirty="0" smtClean="0"/>
              <a:t>  } </a:t>
            </a:r>
          </a:p>
          <a:p>
            <a:pPr marL="0" indent="0">
              <a:buNone/>
            </a:pPr>
            <a:r>
              <a:rPr lang="hu-HU" dirty="0" smtClean="0"/>
              <a:t>}</a:t>
            </a:r>
            <a:endParaRPr lang="en-US" dirty="0"/>
          </a:p>
        </p:txBody>
      </p:sp>
    </p:spTree>
    <p:extLst>
      <p:ext uri="{BB962C8B-B14F-4D97-AF65-F5344CB8AC3E}">
        <p14:creationId xmlns:p14="http://schemas.microsoft.com/office/powerpoint/2010/main" val="2851000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pPr marL="0" indent="0">
              <a:buNone/>
            </a:pPr>
            <a:r>
              <a:rPr lang="hu-HU" dirty="0" err="1" smtClean="0"/>
              <a:t>public</a:t>
            </a:r>
            <a:r>
              <a:rPr lang="hu-HU" dirty="0" smtClean="0"/>
              <a:t> </a:t>
            </a:r>
            <a:r>
              <a:rPr lang="hu-HU" dirty="0" err="1"/>
              <a:t>class</a:t>
            </a:r>
            <a:r>
              <a:rPr lang="hu-HU" dirty="0"/>
              <a:t> </a:t>
            </a:r>
            <a:r>
              <a:rPr lang="hu-HU" dirty="0" err="1"/>
              <a:t>InterfaceExample</a:t>
            </a:r>
            <a:r>
              <a:rPr lang="hu-HU" dirty="0"/>
              <a:t>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static</a:t>
            </a:r>
            <a:r>
              <a:rPr lang="hu-HU" dirty="0"/>
              <a:t> </a:t>
            </a:r>
            <a:r>
              <a:rPr lang="hu-HU" dirty="0" err="1"/>
              <a:t>void</a:t>
            </a:r>
            <a:r>
              <a:rPr lang="hu-HU" dirty="0"/>
              <a:t> main(</a:t>
            </a:r>
            <a:r>
              <a:rPr lang="hu-HU" dirty="0" err="1"/>
              <a:t>String</a:t>
            </a:r>
            <a:r>
              <a:rPr lang="hu-HU" dirty="0"/>
              <a:t>[] </a:t>
            </a:r>
            <a:r>
              <a:rPr lang="hu-HU" dirty="0" err="1"/>
              <a:t>args</a:t>
            </a:r>
            <a:r>
              <a:rPr lang="hu-HU" dirty="0"/>
              <a:t>) { </a:t>
            </a:r>
            <a:endParaRPr lang="hu-HU" dirty="0" smtClean="0"/>
          </a:p>
          <a:p>
            <a:pPr marL="0" indent="0">
              <a:buNone/>
            </a:pPr>
            <a:r>
              <a:rPr lang="hu-HU" dirty="0"/>
              <a:t> </a:t>
            </a:r>
            <a:r>
              <a:rPr lang="hu-HU" dirty="0" smtClean="0"/>
              <a:t>   </a:t>
            </a:r>
            <a:r>
              <a:rPr lang="hu-HU" dirty="0" err="1" smtClean="0"/>
              <a:t>Circle</a:t>
            </a:r>
            <a:r>
              <a:rPr lang="hu-HU" dirty="0" smtClean="0"/>
              <a:t> </a:t>
            </a:r>
            <a:r>
              <a:rPr lang="hu-HU" dirty="0" err="1"/>
              <a:t>circle</a:t>
            </a:r>
            <a:r>
              <a:rPr lang="hu-HU" dirty="0"/>
              <a:t> = </a:t>
            </a:r>
            <a:r>
              <a:rPr lang="hu-HU" dirty="0" err="1"/>
              <a:t>new</a:t>
            </a:r>
            <a:r>
              <a:rPr lang="hu-HU" dirty="0"/>
              <a:t> </a:t>
            </a:r>
            <a:r>
              <a:rPr lang="hu-HU" dirty="0" err="1"/>
              <a:t>Circle</a:t>
            </a:r>
            <a:r>
              <a:rPr lang="hu-HU" dirty="0"/>
              <a:t>(5.0</a:t>
            </a:r>
            <a:r>
              <a:rPr lang="hu-HU" dirty="0" smtClean="0"/>
              <a:t>);</a:t>
            </a:r>
          </a:p>
          <a:p>
            <a:pPr marL="0" indent="0">
              <a:buNone/>
            </a:pPr>
            <a:r>
              <a:rPr lang="hu-HU" dirty="0" smtClean="0"/>
              <a:t>    </a:t>
            </a:r>
            <a:r>
              <a:rPr lang="hu-HU" dirty="0" err="1" smtClean="0"/>
              <a:t>System.out.println</a:t>
            </a:r>
            <a:r>
              <a:rPr lang="hu-HU" dirty="0"/>
              <a:t>("Kör területe: " + </a:t>
            </a:r>
            <a:endParaRPr lang="hu-HU" dirty="0" smtClean="0"/>
          </a:p>
          <a:p>
            <a:pPr marL="0" indent="0">
              <a:buNone/>
            </a:pPr>
            <a:r>
              <a:rPr lang="hu-HU" dirty="0"/>
              <a:t> </a:t>
            </a:r>
            <a:r>
              <a:rPr lang="hu-HU" dirty="0" smtClean="0"/>
              <a:t>     </a:t>
            </a:r>
            <a:r>
              <a:rPr lang="hu-HU" dirty="0" err="1" smtClean="0"/>
              <a:t>circle.calculateArea</a:t>
            </a:r>
            <a:r>
              <a:rPr lang="hu-HU" dirty="0"/>
              <a:t>()); </a:t>
            </a:r>
            <a:endParaRPr lang="hu-HU" dirty="0" smtClean="0"/>
          </a:p>
          <a:p>
            <a:pPr marL="0" indent="0">
              <a:buNone/>
            </a:pPr>
            <a:r>
              <a:rPr lang="hu-HU" dirty="0"/>
              <a:t> </a:t>
            </a:r>
            <a:r>
              <a:rPr lang="hu-HU" dirty="0" smtClean="0"/>
              <a:t>   </a:t>
            </a:r>
            <a:r>
              <a:rPr lang="hu-HU" dirty="0" err="1" smtClean="0"/>
              <a:t>System.out.println</a:t>
            </a:r>
            <a:r>
              <a:rPr lang="hu-HU" dirty="0"/>
              <a:t>("Kör kerülete</a:t>
            </a:r>
            <a:r>
              <a:rPr lang="hu-HU" dirty="0" smtClean="0"/>
              <a:t>: " +</a:t>
            </a:r>
          </a:p>
          <a:p>
            <a:pPr marL="0" indent="0">
              <a:buNone/>
            </a:pPr>
            <a:r>
              <a:rPr lang="hu-HU" dirty="0"/>
              <a:t> </a:t>
            </a:r>
            <a:r>
              <a:rPr lang="hu-HU" dirty="0" smtClean="0"/>
              <a:t>      </a:t>
            </a:r>
            <a:r>
              <a:rPr lang="hu-HU" dirty="0" err="1" smtClean="0"/>
              <a:t>circle.calculatePerimeter</a:t>
            </a:r>
            <a:r>
              <a:rPr lang="hu-HU" dirty="0"/>
              <a:t>()); </a:t>
            </a:r>
            <a:endParaRPr lang="hu-HU" dirty="0" smtClean="0"/>
          </a:p>
          <a:p>
            <a:pPr marL="0" indent="0">
              <a:buNone/>
            </a:pPr>
            <a:r>
              <a:rPr lang="hu-HU" dirty="0" smtClean="0"/>
              <a:t>  } </a:t>
            </a:r>
          </a:p>
          <a:p>
            <a:pPr marL="0" indent="0">
              <a:buNone/>
            </a:pPr>
            <a:r>
              <a:rPr lang="hu-HU" dirty="0" smtClean="0"/>
              <a:t>}</a:t>
            </a:r>
            <a:endParaRPr lang="en-US" dirty="0"/>
          </a:p>
          <a:p>
            <a:endParaRPr lang="en-US" dirty="0"/>
          </a:p>
        </p:txBody>
      </p:sp>
    </p:spTree>
    <p:extLst>
      <p:ext uri="{BB962C8B-B14F-4D97-AF65-F5344CB8AC3E}">
        <p14:creationId xmlns:p14="http://schemas.microsoft.com/office/powerpoint/2010/main" val="1436624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hu-HU" dirty="0" err="1" smtClean="0"/>
              <a:t>Default</a:t>
            </a:r>
            <a:r>
              <a:rPr lang="hu-HU" dirty="0" smtClean="0"/>
              <a:t> </a:t>
            </a:r>
            <a:r>
              <a:rPr lang="hu-HU" dirty="0" err="1" smtClean="0"/>
              <a:t>method</a:t>
            </a:r>
            <a:endParaRPr lang="hu-HU" dirty="0" smtClean="0"/>
          </a:p>
          <a:p>
            <a:r>
              <a:rPr lang="en-US" dirty="0"/>
              <a:t>Default methods enable you to add new functionality to the interfaces of your libraries and ensure binary compatibility with code written for older versions of those interfaces</a:t>
            </a:r>
            <a:r>
              <a:rPr lang="en-US" dirty="0" smtClean="0"/>
              <a:t>.</a:t>
            </a:r>
            <a:endParaRPr lang="hu-HU" dirty="0" smtClean="0"/>
          </a:p>
          <a:p>
            <a:endParaRPr lang="hu-HU" dirty="0"/>
          </a:p>
          <a:p>
            <a:endParaRPr lang="en-US" dirty="0"/>
          </a:p>
        </p:txBody>
      </p:sp>
    </p:spTree>
    <p:extLst>
      <p:ext uri="{BB962C8B-B14F-4D97-AF65-F5344CB8AC3E}">
        <p14:creationId xmlns:p14="http://schemas.microsoft.com/office/powerpoint/2010/main" val="4035936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fontScale="92500" lnSpcReduction="10000"/>
          </a:bodyPr>
          <a:lstStyle/>
          <a:p>
            <a:r>
              <a:rPr lang="hu-HU" dirty="0" err="1" smtClean="0"/>
              <a:t>Default</a:t>
            </a:r>
            <a:r>
              <a:rPr lang="hu-HU" dirty="0" smtClean="0"/>
              <a:t> </a:t>
            </a:r>
            <a:r>
              <a:rPr lang="hu-HU" dirty="0" err="1" smtClean="0"/>
              <a:t>method</a:t>
            </a:r>
            <a:endParaRPr lang="hu-HU" dirty="0" smtClean="0"/>
          </a:p>
          <a:p>
            <a:r>
              <a:rPr lang="en-US" dirty="0"/>
              <a:t>In a typical design based on abstractions, where </a:t>
            </a:r>
            <a:r>
              <a:rPr lang="en-US" b="1" dirty="0"/>
              <a:t>an interface has one or multiple implementations</a:t>
            </a:r>
            <a:r>
              <a:rPr lang="en-US" dirty="0"/>
              <a:t>, if one or more </a:t>
            </a:r>
            <a:r>
              <a:rPr lang="en-US" b="1" dirty="0"/>
              <a:t>methods are added </a:t>
            </a:r>
            <a:r>
              <a:rPr lang="en-US" dirty="0"/>
              <a:t>to the interface, all the implementations will </a:t>
            </a:r>
            <a:r>
              <a:rPr lang="en-US" b="1" dirty="0"/>
              <a:t>be forced to implement </a:t>
            </a:r>
            <a:r>
              <a:rPr lang="en-US" dirty="0"/>
              <a:t>them too. Otherwise, the design will just break down.</a:t>
            </a:r>
          </a:p>
          <a:p>
            <a:r>
              <a:rPr lang="en-US" dirty="0"/>
              <a:t>Default interface methods are an efficient way to deal with this issue. They </a:t>
            </a:r>
            <a:r>
              <a:rPr lang="en-US" b="1" i="1" dirty="0"/>
              <a:t>allow us to add new methods to an interface that are automatically available in the implementations</a:t>
            </a:r>
            <a:r>
              <a:rPr lang="en-US" dirty="0"/>
              <a:t>. Therefore, </a:t>
            </a:r>
            <a:r>
              <a:rPr lang="en-US" b="1" dirty="0"/>
              <a:t>we don't need to modify the implementing classes.</a:t>
            </a:r>
          </a:p>
          <a:p>
            <a:r>
              <a:rPr lang="en-US" dirty="0"/>
              <a:t>In this way, </a:t>
            </a:r>
            <a:r>
              <a:rPr lang="en-US" b="1" i="1" dirty="0"/>
              <a:t>backward compatibility is neatly preserved</a:t>
            </a:r>
            <a:r>
              <a:rPr lang="en-US" i="1" dirty="0"/>
              <a:t> </a:t>
            </a:r>
            <a:r>
              <a:rPr lang="en-US" dirty="0"/>
              <a:t>without having to refactor the implementers.</a:t>
            </a:r>
          </a:p>
          <a:p>
            <a:endParaRPr lang="hu-HU" dirty="0"/>
          </a:p>
          <a:p>
            <a:endParaRPr lang="en-US" dirty="0"/>
          </a:p>
        </p:txBody>
      </p:sp>
    </p:spTree>
    <p:extLst>
      <p:ext uri="{BB962C8B-B14F-4D97-AF65-F5344CB8AC3E}">
        <p14:creationId xmlns:p14="http://schemas.microsoft.com/office/powerpoint/2010/main" val="1275195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hu-HU" b="1" dirty="0" err="1"/>
              <a:t>public</a:t>
            </a:r>
            <a:r>
              <a:rPr lang="hu-HU" dirty="0"/>
              <a:t> </a:t>
            </a:r>
            <a:r>
              <a:rPr lang="hu-HU" b="1" dirty="0" err="1"/>
              <a:t>interface</a:t>
            </a:r>
            <a:r>
              <a:rPr lang="hu-HU" dirty="0"/>
              <a:t> </a:t>
            </a:r>
            <a:r>
              <a:rPr lang="hu-HU" b="1" dirty="0" err="1"/>
              <a:t>Vehicle</a:t>
            </a:r>
            <a:r>
              <a:rPr lang="hu-HU" dirty="0"/>
              <a:t> { </a:t>
            </a:r>
            <a:endParaRPr lang="hu-HU" dirty="0" smtClean="0"/>
          </a:p>
          <a:p>
            <a:pPr marL="0" indent="0">
              <a:buNone/>
            </a:pPr>
            <a:r>
              <a:rPr lang="hu-HU" dirty="0"/>
              <a:t> </a:t>
            </a:r>
            <a:r>
              <a:rPr lang="hu-HU" dirty="0" smtClean="0"/>
              <a:t> </a:t>
            </a:r>
            <a:r>
              <a:rPr lang="hu-HU" dirty="0" err="1" smtClean="0"/>
              <a:t>String</a:t>
            </a:r>
            <a:r>
              <a:rPr lang="hu-HU" dirty="0" smtClean="0"/>
              <a:t> </a:t>
            </a:r>
            <a:r>
              <a:rPr lang="hu-HU" b="1" dirty="0" err="1"/>
              <a:t>getBrand</a:t>
            </a:r>
            <a:r>
              <a:rPr lang="hu-HU" dirty="0"/>
              <a:t>(); </a:t>
            </a:r>
            <a:endParaRPr lang="hu-HU" dirty="0" smtClean="0"/>
          </a:p>
          <a:p>
            <a:pPr marL="0" indent="0">
              <a:buNone/>
            </a:pPr>
            <a:r>
              <a:rPr lang="hu-HU" dirty="0"/>
              <a:t> </a:t>
            </a:r>
            <a:r>
              <a:rPr lang="hu-HU" dirty="0" smtClean="0"/>
              <a:t> </a:t>
            </a:r>
            <a:r>
              <a:rPr lang="hu-HU" dirty="0" err="1" smtClean="0"/>
              <a:t>String</a:t>
            </a:r>
            <a:r>
              <a:rPr lang="hu-HU" dirty="0" smtClean="0"/>
              <a:t> </a:t>
            </a:r>
            <a:r>
              <a:rPr lang="hu-HU" b="1" dirty="0" err="1"/>
              <a:t>speedUp</a:t>
            </a:r>
            <a:r>
              <a:rPr lang="hu-HU" dirty="0"/>
              <a:t>(); </a:t>
            </a:r>
            <a:endParaRPr lang="hu-HU" dirty="0" smtClean="0"/>
          </a:p>
          <a:p>
            <a:pPr marL="0" indent="0">
              <a:buNone/>
            </a:pPr>
            <a:r>
              <a:rPr lang="hu-HU" dirty="0"/>
              <a:t> </a:t>
            </a:r>
            <a:r>
              <a:rPr lang="hu-HU" dirty="0" smtClean="0"/>
              <a:t> </a:t>
            </a:r>
            <a:r>
              <a:rPr lang="hu-HU" dirty="0" err="1" smtClean="0"/>
              <a:t>String</a:t>
            </a:r>
            <a:r>
              <a:rPr lang="hu-HU" dirty="0" smtClean="0"/>
              <a:t> </a:t>
            </a:r>
            <a:r>
              <a:rPr lang="hu-HU" b="1" dirty="0" err="1"/>
              <a:t>slowDown</a:t>
            </a:r>
            <a:r>
              <a:rPr lang="hu-HU" dirty="0"/>
              <a:t>(); </a:t>
            </a:r>
            <a:endParaRPr lang="hu-HU" dirty="0" smtClean="0"/>
          </a:p>
          <a:p>
            <a:pPr marL="0" indent="0">
              <a:buNone/>
            </a:pPr>
            <a:r>
              <a:rPr lang="hu-HU" b="1" dirty="0"/>
              <a:t> </a:t>
            </a:r>
            <a:r>
              <a:rPr lang="hu-HU" b="1" dirty="0" smtClean="0"/>
              <a:t> </a:t>
            </a:r>
            <a:r>
              <a:rPr lang="hu-HU" b="1" dirty="0" err="1" smtClean="0"/>
              <a:t>default</a:t>
            </a:r>
            <a:r>
              <a:rPr lang="hu-HU" dirty="0" smtClean="0"/>
              <a:t> </a:t>
            </a:r>
            <a:r>
              <a:rPr lang="hu-HU" dirty="0" err="1"/>
              <a:t>String</a:t>
            </a:r>
            <a:r>
              <a:rPr lang="hu-HU" dirty="0"/>
              <a:t> </a:t>
            </a:r>
            <a:r>
              <a:rPr lang="hu-HU" b="1" dirty="0" err="1"/>
              <a:t>turnAlarmOn</a:t>
            </a:r>
            <a:r>
              <a:rPr lang="hu-HU" dirty="0"/>
              <a:t>() { </a:t>
            </a:r>
            <a:endParaRPr lang="hu-HU" dirty="0" smtClean="0"/>
          </a:p>
          <a:p>
            <a:pPr marL="0" indent="0">
              <a:buNone/>
            </a:pPr>
            <a:r>
              <a:rPr lang="hu-HU" b="1" dirty="0"/>
              <a:t> </a:t>
            </a:r>
            <a:r>
              <a:rPr lang="hu-HU" b="1" dirty="0" smtClean="0"/>
              <a:t>   </a:t>
            </a:r>
            <a:r>
              <a:rPr lang="hu-HU" b="1" dirty="0" err="1" smtClean="0"/>
              <a:t>return</a:t>
            </a:r>
            <a:r>
              <a:rPr lang="hu-HU" dirty="0" smtClean="0"/>
              <a:t> </a:t>
            </a:r>
            <a:r>
              <a:rPr lang="hu-HU" dirty="0"/>
              <a:t>"</a:t>
            </a:r>
            <a:r>
              <a:rPr lang="hu-HU" dirty="0" err="1"/>
              <a:t>Turning</a:t>
            </a:r>
            <a:r>
              <a:rPr lang="hu-HU" dirty="0"/>
              <a:t> </a:t>
            </a:r>
            <a:r>
              <a:rPr lang="hu-HU" dirty="0" err="1"/>
              <a:t>the</a:t>
            </a:r>
            <a:r>
              <a:rPr lang="hu-HU" dirty="0"/>
              <a:t> </a:t>
            </a:r>
            <a:r>
              <a:rPr lang="hu-HU" dirty="0" err="1"/>
              <a:t>vehicle</a:t>
            </a:r>
            <a:r>
              <a:rPr lang="hu-HU" dirty="0"/>
              <a:t> alarm </a:t>
            </a:r>
            <a:r>
              <a:rPr lang="hu-HU" dirty="0" err="1"/>
              <a:t>on</a:t>
            </a:r>
            <a:r>
              <a:rPr lang="hu-HU" dirty="0"/>
              <a:t>."; </a:t>
            </a:r>
            <a:endParaRPr lang="hu-HU" dirty="0" smtClean="0"/>
          </a:p>
          <a:p>
            <a:pPr marL="0" indent="0">
              <a:buNone/>
            </a:pPr>
            <a:r>
              <a:rPr lang="hu-HU" dirty="0"/>
              <a:t> </a:t>
            </a:r>
            <a:r>
              <a:rPr lang="hu-HU" dirty="0" smtClean="0"/>
              <a:t> } </a:t>
            </a:r>
          </a:p>
          <a:p>
            <a:pPr marL="0" indent="0">
              <a:buNone/>
            </a:pPr>
            <a:r>
              <a:rPr lang="hu-HU" b="1" dirty="0"/>
              <a:t> </a:t>
            </a:r>
            <a:r>
              <a:rPr lang="hu-HU" b="1" dirty="0" smtClean="0"/>
              <a:t> </a:t>
            </a:r>
            <a:r>
              <a:rPr lang="hu-HU" b="1" dirty="0" err="1" smtClean="0"/>
              <a:t>default</a:t>
            </a:r>
            <a:r>
              <a:rPr lang="hu-HU" dirty="0" smtClean="0"/>
              <a:t> </a:t>
            </a:r>
            <a:r>
              <a:rPr lang="hu-HU" dirty="0" err="1"/>
              <a:t>String</a:t>
            </a:r>
            <a:r>
              <a:rPr lang="hu-HU" dirty="0"/>
              <a:t> </a:t>
            </a:r>
            <a:r>
              <a:rPr lang="hu-HU" b="1" dirty="0" err="1"/>
              <a:t>turnAlarmOff</a:t>
            </a:r>
            <a:r>
              <a:rPr lang="hu-HU" dirty="0"/>
              <a:t>() { </a:t>
            </a:r>
            <a:endParaRPr lang="hu-HU" dirty="0" smtClean="0"/>
          </a:p>
          <a:p>
            <a:pPr marL="0" indent="0">
              <a:buNone/>
            </a:pPr>
            <a:r>
              <a:rPr lang="hu-HU" b="1" dirty="0"/>
              <a:t> </a:t>
            </a:r>
            <a:r>
              <a:rPr lang="hu-HU" b="1" dirty="0" smtClean="0"/>
              <a:t>   </a:t>
            </a:r>
            <a:r>
              <a:rPr lang="hu-HU" b="1" dirty="0" err="1" smtClean="0"/>
              <a:t>return</a:t>
            </a:r>
            <a:r>
              <a:rPr lang="hu-HU" dirty="0" smtClean="0"/>
              <a:t> </a:t>
            </a:r>
            <a:r>
              <a:rPr lang="hu-HU" dirty="0"/>
              <a:t>"</a:t>
            </a:r>
            <a:r>
              <a:rPr lang="hu-HU" dirty="0" err="1"/>
              <a:t>Turning</a:t>
            </a:r>
            <a:r>
              <a:rPr lang="hu-HU" dirty="0"/>
              <a:t> </a:t>
            </a:r>
            <a:r>
              <a:rPr lang="hu-HU" dirty="0" err="1"/>
              <a:t>the</a:t>
            </a:r>
            <a:r>
              <a:rPr lang="hu-HU" dirty="0"/>
              <a:t> </a:t>
            </a:r>
            <a:r>
              <a:rPr lang="hu-HU" dirty="0" err="1"/>
              <a:t>vehicle</a:t>
            </a:r>
            <a:r>
              <a:rPr lang="hu-HU" dirty="0"/>
              <a:t> alarm </a:t>
            </a:r>
            <a:r>
              <a:rPr lang="hu-HU" dirty="0" err="1"/>
              <a:t>off</a:t>
            </a:r>
            <a:r>
              <a:rPr lang="hu-HU" dirty="0"/>
              <a:t>."; </a:t>
            </a:r>
            <a:endParaRPr lang="hu-HU" dirty="0" smtClean="0"/>
          </a:p>
          <a:p>
            <a:pPr marL="0" indent="0">
              <a:buNone/>
            </a:pPr>
            <a:r>
              <a:rPr lang="hu-HU" dirty="0" smtClean="0"/>
              <a:t>  } </a:t>
            </a:r>
          </a:p>
          <a:p>
            <a:pPr marL="0" indent="0">
              <a:buNone/>
            </a:pPr>
            <a:r>
              <a:rPr lang="hu-HU" dirty="0" smtClean="0"/>
              <a:t>}</a:t>
            </a:r>
            <a:endParaRPr lang="en-US" dirty="0"/>
          </a:p>
          <a:p>
            <a:endParaRPr lang="hu-HU" dirty="0"/>
          </a:p>
          <a:p>
            <a:endParaRPr lang="en-US" dirty="0"/>
          </a:p>
        </p:txBody>
      </p:sp>
    </p:spTree>
    <p:extLst>
      <p:ext uri="{BB962C8B-B14F-4D97-AF65-F5344CB8AC3E}">
        <p14:creationId xmlns:p14="http://schemas.microsoft.com/office/powerpoint/2010/main" val="4141789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lnSpcReduction="10000"/>
          </a:bodyPr>
          <a:lstStyle/>
          <a:p>
            <a:pPr marL="0" indent="0">
              <a:buNone/>
            </a:pPr>
            <a:r>
              <a:rPr lang="en-US" b="1" dirty="0"/>
              <a:t>public</a:t>
            </a:r>
            <a:r>
              <a:rPr lang="en-US" dirty="0"/>
              <a:t> </a:t>
            </a:r>
            <a:r>
              <a:rPr lang="en-US" b="1" dirty="0"/>
              <a:t>class</a:t>
            </a:r>
            <a:r>
              <a:rPr lang="en-US" dirty="0"/>
              <a:t> </a:t>
            </a:r>
            <a:r>
              <a:rPr lang="en-US" b="1" dirty="0"/>
              <a:t>Car</a:t>
            </a:r>
            <a:r>
              <a:rPr lang="en-US" dirty="0"/>
              <a:t> </a:t>
            </a:r>
            <a:r>
              <a:rPr lang="en-US" b="1" dirty="0"/>
              <a:t>implements</a:t>
            </a:r>
            <a:r>
              <a:rPr lang="en-US" dirty="0"/>
              <a:t> </a:t>
            </a:r>
            <a:r>
              <a:rPr lang="en-US" b="1" dirty="0"/>
              <a:t>Vehicle</a:t>
            </a:r>
            <a:r>
              <a:rPr lang="en-US" dirty="0"/>
              <a:t> { </a:t>
            </a:r>
            <a:endParaRPr lang="hu-HU" dirty="0" smtClean="0"/>
          </a:p>
          <a:p>
            <a:pPr marL="0" indent="0">
              <a:buNone/>
            </a:pPr>
            <a:r>
              <a:rPr lang="hu-HU" b="1" dirty="0"/>
              <a:t> </a:t>
            </a:r>
            <a:r>
              <a:rPr lang="hu-HU" b="1" dirty="0" smtClean="0"/>
              <a:t> </a:t>
            </a:r>
            <a:r>
              <a:rPr lang="en-US" b="1" dirty="0" smtClean="0"/>
              <a:t>private</a:t>
            </a:r>
            <a:r>
              <a:rPr lang="en-US" dirty="0" smtClean="0"/>
              <a:t> </a:t>
            </a:r>
            <a:r>
              <a:rPr lang="en-US" dirty="0"/>
              <a:t>String brand; </a:t>
            </a:r>
            <a:endParaRPr lang="hu-HU" dirty="0" smtClean="0"/>
          </a:p>
          <a:p>
            <a:pPr marL="0" indent="0">
              <a:buNone/>
            </a:pPr>
            <a:r>
              <a:rPr lang="hu-HU" dirty="0" smtClean="0"/>
              <a:t>  </a:t>
            </a:r>
            <a:r>
              <a:rPr lang="en-US" dirty="0" smtClean="0"/>
              <a:t>@</a:t>
            </a:r>
            <a:r>
              <a:rPr lang="en-US" dirty="0"/>
              <a:t>Override </a:t>
            </a:r>
            <a:endParaRPr lang="hu-HU" dirty="0" smtClean="0"/>
          </a:p>
          <a:p>
            <a:pPr marL="0" indent="0">
              <a:buNone/>
            </a:pPr>
            <a:r>
              <a:rPr lang="hu-HU" b="1" dirty="0"/>
              <a:t> </a:t>
            </a:r>
            <a:r>
              <a:rPr lang="hu-HU" b="1" dirty="0" smtClean="0"/>
              <a:t> </a:t>
            </a:r>
            <a:r>
              <a:rPr lang="en-US" b="1" dirty="0" smtClean="0"/>
              <a:t>public</a:t>
            </a:r>
            <a:r>
              <a:rPr lang="en-US" dirty="0" smtClean="0"/>
              <a:t> </a:t>
            </a:r>
            <a:r>
              <a:rPr lang="en-US" dirty="0"/>
              <a:t>String </a:t>
            </a:r>
            <a:r>
              <a:rPr lang="en-US" b="1" dirty="0" err="1"/>
              <a:t>getBrand</a:t>
            </a:r>
            <a:r>
              <a:rPr lang="en-US" dirty="0"/>
              <a:t>() { </a:t>
            </a:r>
            <a:r>
              <a:rPr lang="en-US" b="1" dirty="0" smtClean="0"/>
              <a:t>return</a:t>
            </a:r>
            <a:r>
              <a:rPr lang="en-US" dirty="0" smtClean="0"/>
              <a:t> </a:t>
            </a:r>
            <a:r>
              <a:rPr lang="en-US" dirty="0"/>
              <a:t>brand; </a:t>
            </a:r>
            <a:r>
              <a:rPr lang="en-US" dirty="0" smtClean="0"/>
              <a:t>} </a:t>
            </a:r>
            <a:endParaRPr lang="hu-HU" dirty="0" smtClean="0"/>
          </a:p>
          <a:p>
            <a:pPr marL="0" indent="0">
              <a:buNone/>
            </a:pPr>
            <a:r>
              <a:rPr lang="hu-HU" dirty="0"/>
              <a:t> </a:t>
            </a:r>
            <a:r>
              <a:rPr lang="hu-HU" dirty="0" smtClean="0"/>
              <a:t> </a:t>
            </a:r>
            <a:r>
              <a:rPr lang="en-US" dirty="0" smtClean="0"/>
              <a:t>@</a:t>
            </a:r>
            <a:r>
              <a:rPr lang="en-US" dirty="0"/>
              <a:t>Override </a:t>
            </a:r>
            <a:endParaRPr lang="hu-HU" dirty="0" smtClean="0"/>
          </a:p>
          <a:p>
            <a:pPr marL="0" indent="0">
              <a:buNone/>
            </a:pPr>
            <a:r>
              <a:rPr lang="hu-HU" b="1" dirty="0"/>
              <a:t> </a:t>
            </a:r>
            <a:r>
              <a:rPr lang="hu-HU" b="1" dirty="0" smtClean="0"/>
              <a:t> </a:t>
            </a:r>
            <a:r>
              <a:rPr lang="en-US" b="1" dirty="0" smtClean="0"/>
              <a:t>public</a:t>
            </a:r>
            <a:r>
              <a:rPr lang="en-US" dirty="0" smtClean="0"/>
              <a:t> </a:t>
            </a:r>
            <a:r>
              <a:rPr lang="en-US" dirty="0"/>
              <a:t>String </a:t>
            </a:r>
            <a:r>
              <a:rPr lang="en-US" b="1" dirty="0" err="1"/>
              <a:t>speedUp</a:t>
            </a:r>
            <a:r>
              <a:rPr lang="en-US" dirty="0"/>
              <a:t>() { </a:t>
            </a:r>
            <a:r>
              <a:rPr lang="en-US" b="1" dirty="0" smtClean="0"/>
              <a:t>return</a:t>
            </a:r>
            <a:r>
              <a:rPr lang="en-US" dirty="0" smtClean="0"/>
              <a:t> </a:t>
            </a:r>
            <a:r>
              <a:rPr lang="en-US" dirty="0"/>
              <a:t>"The car is speeding up."; </a:t>
            </a:r>
            <a:r>
              <a:rPr lang="en-US" dirty="0" smtClean="0"/>
              <a:t>} </a:t>
            </a:r>
            <a:endParaRPr lang="hu-HU" dirty="0" smtClean="0"/>
          </a:p>
          <a:p>
            <a:pPr marL="0" indent="0">
              <a:buNone/>
            </a:pPr>
            <a:r>
              <a:rPr lang="hu-HU" dirty="0"/>
              <a:t> </a:t>
            </a:r>
            <a:r>
              <a:rPr lang="hu-HU" dirty="0" smtClean="0"/>
              <a:t> </a:t>
            </a:r>
            <a:r>
              <a:rPr lang="en-US" dirty="0" smtClean="0"/>
              <a:t>@</a:t>
            </a:r>
            <a:r>
              <a:rPr lang="en-US" dirty="0"/>
              <a:t>Override </a:t>
            </a:r>
            <a:endParaRPr lang="hu-HU" dirty="0" smtClean="0"/>
          </a:p>
          <a:p>
            <a:pPr marL="0" indent="0">
              <a:buNone/>
            </a:pPr>
            <a:r>
              <a:rPr lang="hu-HU" b="1" dirty="0"/>
              <a:t> </a:t>
            </a:r>
            <a:r>
              <a:rPr lang="hu-HU" b="1" dirty="0" smtClean="0"/>
              <a:t> </a:t>
            </a:r>
            <a:r>
              <a:rPr lang="en-US" b="1" dirty="0" smtClean="0"/>
              <a:t>public</a:t>
            </a:r>
            <a:r>
              <a:rPr lang="en-US" dirty="0" smtClean="0"/>
              <a:t> </a:t>
            </a:r>
            <a:r>
              <a:rPr lang="en-US" dirty="0"/>
              <a:t>String </a:t>
            </a:r>
            <a:r>
              <a:rPr lang="en-US" b="1" dirty="0" err="1"/>
              <a:t>slowDown</a:t>
            </a:r>
            <a:r>
              <a:rPr lang="en-US" dirty="0"/>
              <a:t>() { </a:t>
            </a:r>
            <a:r>
              <a:rPr lang="en-US" b="1" dirty="0" smtClean="0"/>
              <a:t>return</a:t>
            </a:r>
            <a:r>
              <a:rPr lang="en-US" dirty="0" smtClean="0"/>
              <a:t> </a:t>
            </a:r>
            <a:r>
              <a:rPr lang="en-US" dirty="0"/>
              <a:t>"The car is slowing down."; } </a:t>
            </a:r>
            <a:endParaRPr lang="hu-HU" dirty="0" smtClean="0"/>
          </a:p>
          <a:p>
            <a:pPr marL="0" indent="0">
              <a:buNone/>
            </a:pPr>
            <a:r>
              <a:rPr lang="en-US" dirty="0" smtClean="0"/>
              <a:t>}</a:t>
            </a:r>
            <a:endParaRPr lang="hu-HU" dirty="0"/>
          </a:p>
          <a:p>
            <a:endParaRPr lang="en-US" dirty="0"/>
          </a:p>
        </p:txBody>
      </p:sp>
    </p:spTree>
    <p:extLst>
      <p:ext uri="{BB962C8B-B14F-4D97-AF65-F5344CB8AC3E}">
        <p14:creationId xmlns:p14="http://schemas.microsoft.com/office/powerpoint/2010/main" val="9032185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pPr marL="0" indent="0">
              <a:buNone/>
            </a:pPr>
            <a:r>
              <a:rPr lang="hu-HU" b="1" dirty="0" err="1"/>
              <a:t>public</a:t>
            </a:r>
            <a:r>
              <a:rPr lang="hu-HU" dirty="0"/>
              <a:t> </a:t>
            </a:r>
            <a:r>
              <a:rPr lang="hu-HU" b="1" dirty="0" err="1"/>
              <a:t>static</a:t>
            </a:r>
            <a:r>
              <a:rPr lang="hu-HU" dirty="0"/>
              <a:t> </a:t>
            </a:r>
            <a:r>
              <a:rPr lang="hu-HU" b="1" dirty="0" err="1"/>
              <a:t>void</a:t>
            </a:r>
            <a:r>
              <a:rPr lang="hu-HU" dirty="0"/>
              <a:t> </a:t>
            </a:r>
            <a:r>
              <a:rPr lang="hu-HU" b="1" dirty="0"/>
              <a:t>main</a:t>
            </a:r>
            <a:r>
              <a:rPr lang="hu-HU" dirty="0"/>
              <a:t>(</a:t>
            </a:r>
            <a:r>
              <a:rPr lang="hu-HU" dirty="0" err="1"/>
              <a:t>String</a:t>
            </a:r>
            <a:r>
              <a:rPr lang="hu-HU" dirty="0"/>
              <a:t>[] </a:t>
            </a:r>
            <a:r>
              <a:rPr lang="hu-HU" dirty="0" err="1"/>
              <a:t>args</a:t>
            </a:r>
            <a:r>
              <a:rPr lang="hu-HU" dirty="0"/>
              <a:t>) { </a:t>
            </a:r>
            <a:endParaRPr lang="hu-HU" dirty="0" smtClean="0"/>
          </a:p>
          <a:p>
            <a:pPr marL="0" indent="0">
              <a:buNone/>
            </a:pPr>
            <a:r>
              <a:rPr lang="hu-HU" b="1" dirty="0"/>
              <a:t> </a:t>
            </a:r>
            <a:r>
              <a:rPr lang="hu-HU" b="1" dirty="0" smtClean="0"/>
              <a:t> </a:t>
            </a:r>
            <a:r>
              <a:rPr lang="hu-HU" b="1" dirty="0" err="1" smtClean="0"/>
              <a:t>Vehicle</a:t>
            </a:r>
            <a:r>
              <a:rPr lang="hu-HU" dirty="0" smtClean="0"/>
              <a:t> </a:t>
            </a:r>
            <a:r>
              <a:rPr lang="hu-HU" dirty="0" err="1"/>
              <a:t>car</a:t>
            </a:r>
            <a:r>
              <a:rPr lang="hu-HU" dirty="0"/>
              <a:t> = </a:t>
            </a:r>
            <a:r>
              <a:rPr lang="hu-HU" b="1" dirty="0" err="1"/>
              <a:t>new</a:t>
            </a:r>
            <a:r>
              <a:rPr lang="hu-HU" dirty="0"/>
              <a:t> </a:t>
            </a:r>
            <a:r>
              <a:rPr lang="hu-HU" b="1" dirty="0" err="1"/>
              <a:t>Car</a:t>
            </a:r>
            <a:r>
              <a:rPr lang="hu-HU" dirty="0"/>
              <a:t>("BMW</a:t>
            </a:r>
            <a:r>
              <a:rPr lang="hu-HU" dirty="0" smtClean="0"/>
              <a:t>");</a:t>
            </a:r>
          </a:p>
          <a:p>
            <a:pPr marL="0" indent="0">
              <a:buNone/>
            </a:pPr>
            <a:r>
              <a:rPr lang="hu-HU" dirty="0" smtClean="0"/>
              <a:t>  </a:t>
            </a:r>
            <a:r>
              <a:rPr lang="hu-HU" dirty="0" err="1" smtClean="0"/>
              <a:t>System.out.println</a:t>
            </a:r>
            <a:r>
              <a:rPr lang="hu-HU" dirty="0" smtClean="0"/>
              <a:t>(</a:t>
            </a:r>
            <a:r>
              <a:rPr lang="hu-HU" dirty="0" err="1" smtClean="0"/>
              <a:t>car.getBrand</a:t>
            </a:r>
            <a:r>
              <a:rPr lang="hu-HU" dirty="0" smtClean="0"/>
              <a:t>());</a:t>
            </a:r>
          </a:p>
          <a:p>
            <a:pPr marL="0" indent="0">
              <a:buNone/>
            </a:pPr>
            <a:r>
              <a:rPr lang="hu-HU" dirty="0"/>
              <a:t> </a:t>
            </a:r>
            <a:r>
              <a:rPr lang="hu-HU" dirty="0" smtClean="0"/>
              <a:t> </a:t>
            </a:r>
            <a:r>
              <a:rPr lang="hu-HU" dirty="0" err="1" smtClean="0"/>
              <a:t>System.out.println</a:t>
            </a:r>
            <a:r>
              <a:rPr lang="hu-HU" dirty="0" smtClean="0"/>
              <a:t>(</a:t>
            </a:r>
            <a:r>
              <a:rPr lang="hu-HU" dirty="0" err="1" smtClean="0"/>
              <a:t>car.speedUp</a:t>
            </a:r>
            <a:r>
              <a:rPr lang="hu-HU" dirty="0"/>
              <a:t>()); </a:t>
            </a:r>
            <a:endParaRPr lang="hu-HU" dirty="0" smtClean="0"/>
          </a:p>
          <a:p>
            <a:pPr marL="0" indent="0">
              <a:buNone/>
            </a:pPr>
            <a:r>
              <a:rPr lang="hu-HU" dirty="0"/>
              <a:t> </a:t>
            </a:r>
            <a:r>
              <a:rPr lang="hu-HU" dirty="0" smtClean="0"/>
              <a:t> </a:t>
            </a:r>
            <a:r>
              <a:rPr lang="hu-HU" dirty="0" err="1" smtClean="0"/>
              <a:t>System.out.println</a:t>
            </a:r>
            <a:r>
              <a:rPr lang="hu-HU" dirty="0" smtClean="0"/>
              <a:t>(</a:t>
            </a:r>
            <a:r>
              <a:rPr lang="hu-HU" dirty="0" err="1" smtClean="0"/>
              <a:t>car.slowDown</a:t>
            </a:r>
            <a:r>
              <a:rPr lang="hu-HU" dirty="0"/>
              <a:t>()); </a:t>
            </a:r>
            <a:endParaRPr lang="hu-HU" dirty="0" smtClean="0"/>
          </a:p>
          <a:p>
            <a:pPr marL="0" indent="0">
              <a:buNone/>
            </a:pPr>
            <a:r>
              <a:rPr lang="hu-HU" dirty="0"/>
              <a:t> </a:t>
            </a:r>
            <a:r>
              <a:rPr lang="hu-HU" dirty="0" smtClean="0"/>
              <a:t> </a:t>
            </a:r>
            <a:r>
              <a:rPr lang="hu-HU" dirty="0" err="1" smtClean="0"/>
              <a:t>System.out.println</a:t>
            </a:r>
            <a:r>
              <a:rPr lang="hu-HU" dirty="0" smtClean="0"/>
              <a:t>(</a:t>
            </a:r>
            <a:r>
              <a:rPr lang="hu-HU" dirty="0" err="1" smtClean="0"/>
              <a:t>car.turnAlarmOn</a:t>
            </a:r>
            <a:r>
              <a:rPr lang="hu-HU" dirty="0"/>
              <a:t>()); </a:t>
            </a:r>
            <a:endParaRPr lang="hu-HU" dirty="0" smtClean="0"/>
          </a:p>
          <a:p>
            <a:pPr marL="0" indent="0">
              <a:buNone/>
            </a:pPr>
            <a:r>
              <a:rPr lang="hu-HU" dirty="0"/>
              <a:t> </a:t>
            </a:r>
            <a:r>
              <a:rPr lang="hu-HU" dirty="0" smtClean="0"/>
              <a:t> </a:t>
            </a:r>
            <a:r>
              <a:rPr lang="hu-HU" dirty="0" err="1" smtClean="0"/>
              <a:t>System.out.println</a:t>
            </a:r>
            <a:r>
              <a:rPr lang="hu-HU" dirty="0" smtClean="0"/>
              <a:t>(</a:t>
            </a:r>
            <a:r>
              <a:rPr lang="hu-HU" dirty="0" err="1" smtClean="0"/>
              <a:t>car.turnAlarmOff</a:t>
            </a:r>
            <a:r>
              <a:rPr lang="hu-HU" dirty="0"/>
              <a:t>()); </a:t>
            </a:r>
            <a:endParaRPr lang="hu-HU" dirty="0" smtClean="0"/>
          </a:p>
          <a:p>
            <a:pPr marL="0" indent="0">
              <a:buNone/>
            </a:pPr>
            <a:r>
              <a:rPr lang="hu-HU" dirty="0" smtClean="0"/>
              <a:t>}</a:t>
            </a:r>
            <a:endParaRPr lang="en-US" dirty="0"/>
          </a:p>
        </p:txBody>
      </p:sp>
    </p:spTree>
    <p:extLst>
      <p:ext uri="{BB962C8B-B14F-4D97-AF65-F5344CB8AC3E}">
        <p14:creationId xmlns:p14="http://schemas.microsoft.com/office/powerpoint/2010/main" val="810319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hu-HU" dirty="0" err="1" smtClean="0"/>
              <a:t>Default</a:t>
            </a:r>
            <a:r>
              <a:rPr lang="hu-HU" dirty="0" smtClean="0"/>
              <a:t> </a:t>
            </a:r>
            <a:r>
              <a:rPr lang="hu-HU" dirty="0" err="1" smtClean="0"/>
              <a:t>method</a:t>
            </a:r>
            <a:endParaRPr lang="hu-HU" dirty="0" smtClean="0"/>
          </a:p>
          <a:p>
            <a:r>
              <a:rPr lang="hu-HU" dirty="0" smtClean="0"/>
              <a:t>I</a:t>
            </a:r>
            <a:r>
              <a:rPr lang="en-US" dirty="0" smtClean="0"/>
              <a:t>f </a:t>
            </a:r>
            <a:r>
              <a:rPr lang="en-US" dirty="0"/>
              <a:t>at some point we decide to add more </a:t>
            </a:r>
            <a:r>
              <a:rPr lang="en-US" i="1" dirty="0"/>
              <a:t>default</a:t>
            </a:r>
            <a:r>
              <a:rPr lang="en-US" dirty="0"/>
              <a:t> methods to the </a:t>
            </a:r>
            <a:r>
              <a:rPr lang="en-US" i="1" dirty="0"/>
              <a:t>Vehicle</a:t>
            </a:r>
            <a:r>
              <a:rPr lang="en-US" dirty="0"/>
              <a:t> interface, the application will still continue working, and we won't have to force the class to provide implementations for the new methods.</a:t>
            </a:r>
          </a:p>
          <a:p>
            <a:r>
              <a:rPr lang="en-US" dirty="0"/>
              <a:t>The most common use of interface default methods is </a:t>
            </a:r>
            <a:r>
              <a:rPr lang="en-US" b="1" dirty="0"/>
              <a:t>to incrementally provide additional functionality to a given type without breaking down the implementing classes.</a:t>
            </a:r>
            <a:endParaRPr lang="en-US" dirty="0"/>
          </a:p>
          <a:p>
            <a:pPr marL="0" indent="0">
              <a:buNone/>
            </a:pPr>
            <a:endParaRPr lang="en-US" dirty="0"/>
          </a:p>
        </p:txBody>
      </p:sp>
    </p:spTree>
    <p:extLst>
      <p:ext uri="{BB962C8B-B14F-4D97-AF65-F5344CB8AC3E}">
        <p14:creationId xmlns:p14="http://schemas.microsoft.com/office/powerpoint/2010/main" val="4136503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hu-HU" dirty="0" err="1" smtClean="0"/>
              <a:t>Static</a:t>
            </a:r>
            <a:r>
              <a:rPr lang="hu-HU" dirty="0" smtClean="0"/>
              <a:t> </a:t>
            </a:r>
            <a:r>
              <a:rPr lang="hu-HU" dirty="0" err="1" smtClean="0"/>
              <a:t>method</a:t>
            </a:r>
            <a:endParaRPr lang="hu-HU" dirty="0" smtClean="0"/>
          </a:p>
          <a:p>
            <a:pPr marL="0" indent="0">
              <a:buNone/>
            </a:pPr>
            <a:r>
              <a:rPr lang="hu-HU" b="1" dirty="0" err="1"/>
              <a:t>public</a:t>
            </a:r>
            <a:r>
              <a:rPr lang="hu-HU" dirty="0"/>
              <a:t> </a:t>
            </a:r>
            <a:r>
              <a:rPr lang="hu-HU" b="1" dirty="0" err="1"/>
              <a:t>interface</a:t>
            </a:r>
            <a:r>
              <a:rPr lang="hu-HU" dirty="0"/>
              <a:t> </a:t>
            </a:r>
            <a:r>
              <a:rPr lang="hu-HU" b="1" dirty="0" err="1"/>
              <a:t>Vehicle</a:t>
            </a:r>
            <a:r>
              <a:rPr lang="hu-HU" dirty="0"/>
              <a:t> { </a:t>
            </a:r>
            <a:endParaRPr lang="hu-HU" dirty="0" smtClean="0"/>
          </a:p>
          <a:p>
            <a:pPr marL="0" indent="0">
              <a:buNone/>
            </a:pPr>
            <a:r>
              <a:rPr lang="hu-HU" b="1" dirty="0" err="1" smtClean="0"/>
              <a:t>static</a:t>
            </a:r>
            <a:r>
              <a:rPr lang="hu-HU" dirty="0" smtClean="0"/>
              <a:t> </a:t>
            </a:r>
            <a:r>
              <a:rPr lang="hu-HU" b="1" dirty="0"/>
              <a:t>int</a:t>
            </a:r>
            <a:r>
              <a:rPr lang="hu-HU" dirty="0"/>
              <a:t> </a:t>
            </a:r>
            <a:r>
              <a:rPr lang="hu-HU" b="1" dirty="0" err="1"/>
              <a:t>getHorsePower</a:t>
            </a:r>
            <a:r>
              <a:rPr lang="hu-HU" dirty="0"/>
              <a:t>(</a:t>
            </a:r>
            <a:r>
              <a:rPr lang="hu-HU" b="1" dirty="0"/>
              <a:t>int</a:t>
            </a:r>
            <a:r>
              <a:rPr lang="hu-HU" dirty="0"/>
              <a:t> </a:t>
            </a:r>
            <a:r>
              <a:rPr lang="hu-HU" dirty="0" err="1"/>
              <a:t>rpm</a:t>
            </a:r>
            <a:r>
              <a:rPr lang="hu-HU" dirty="0"/>
              <a:t>, </a:t>
            </a:r>
            <a:r>
              <a:rPr lang="hu-HU" b="1" dirty="0"/>
              <a:t>int</a:t>
            </a:r>
            <a:r>
              <a:rPr lang="hu-HU" dirty="0"/>
              <a:t> </a:t>
            </a:r>
            <a:r>
              <a:rPr lang="hu-HU" dirty="0" err="1"/>
              <a:t>torque</a:t>
            </a:r>
            <a:r>
              <a:rPr lang="hu-HU" dirty="0"/>
              <a:t>) { </a:t>
            </a:r>
            <a:endParaRPr lang="hu-HU" dirty="0" smtClean="0"/>
          </a:p>
          <a:p>
            <a:pPr marL="0" indent="0">
              <a:buNone/>
            </a:pPr>
            <a:r>
              <a:rPr lang="hu-HU" b="1" dirty="0"/>
              <a:t> </a:t>
            </a:r>
            <a:r>
              <a:rPr lang="hu-HU" b="1" dirty="0" smtClean="0"/>
              <a:t> </a:t>
            </a:r>
            <a:r>
              <a:rPr lang="hu-HU" b="1" dirty="0" err="1" smtClean="0"/>
              <a:t>return</a:t>
            </a:r>
            <a:r>
              <a:rPr lang="hu-HU" dirty="0" smtClean="0"/>
              <a:t> </a:t>
            </a:r>
            <a:r>
              <a:rPr lang="hu-HU" dirty="0"/>
              <a:t>(</a:t>
            </a:r>
            <a:r>
              <a:rPr lang="hu-HU" dirty="0" err="1"/>
              <a:t>rpm</a:t>
            </a:r>
            <a:r>
              <a:rPr lang="hu-HU" dirty="0"/>
              <a:t> * </a:t>
            </a:r>
            <a:r>
              <a:rPr lang="hu-HU" dirty="0" err="1"/>
              <a:t>torque</a:t>
            </a:r>
            <a:r>
              <a:rPr lang="hu-HU" dirty="0"/>
              <a:t>) / 5252; </a:t>
            </a:r>
            <a:endParaRPr lang="hu-HU" dirty="0" smtClean="0"/>
          </a:p>
          <a:p>
            <a:pPr marL="0" indent="0">
              <a:buNone/>
            </a:pPr>
            <a:r>
              <a:rPr lang="hu-HU" dirty="0" smtClean="0"/>
              <a:t>  } </a:t>
            </a:r>
          </a:p>
          <a:p>
            <a:pPr marL="0" indent="0">
              <a:buNone/>
            </a:pPr>
            <a:r>
              <a:rPr lang="hu-HU" dirty="0" smtClean="0"/>
              <a:t>}</a:t>
            </a:r>
          </a:p>
          <a:p>
            <a:pPr marL="0" indent="0">
              <a:buNone/>
            </a:pPr>
            <a:endParaRPr lang="hu-HU" dirty="0"/>
          </a:p>
          <a:p>
            <a:pPr marL="0" indent="0">
              <a:buNone/>
            </a:pPr>
            <a:r>
              <a:rPr lang="hu-HU" dirty="0" smtClean="0"/>
              <a:t>Meghívni:</a:t>
            </a:r>
          </a:p>
          <a:p>
            <a:pPr marL="0" indent="0">
              <a:buNone/>
            </a:pPr>
            <a:r>
              <a:rPr lang="hu-HU" dirty="0" err="1"/>
              <a:t>Vehicle.getHorsePower</a:t>
            </a:r>
            <a:r>
              <a:rPr lang="hu-HU" dirty="0"/>
              <a:t>(2500, 480));</a:t>
            </a:r>
            <a:endParaRPr lang="hu-HU" dirty="0" smtClean="0"/>
          </a:p>
        </p:txBody>
      </p:sp>
    </p:spTree>
    <p:extLst>
      <p:ext uri="{BB962C8B-B14F-4D97-AF65-F5344CB8AC3E}">
        <p14:creationId xmlns:p14="http://schemas.microsoft.com/office/powerpoint/2010/main" val="139042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To </a:t>
            </a:r>
            <a:r>
              <a:rPr lang="en-US" b="1" dirty="0"/>
              <a:t>use an interface</a:t>
            </a:r>
            <a:r>
              <a:rPr lang="en-US" dirty="0"/>
              <a:t>, you write a class that </a:t>
            </a:r>
            <a:r>
              <a:rPr lang="en-US" i="1" dirty="0"/>
              <a:t>implements</a:t>
            </a:r>
            <a:r>
              <a:rPr lang="en-US" dirty="0"/>
              <a:t> the interface. When an instantiable class implements an interface, it provides </a:t>
            </a:r>
            <a:r>
              <a:rPr lang="en-US" b="1" dirty="0"/>
              <a:t>a method body </a:t>
            </a:r>
            <a:r>
              <a:rPr lang="en-US" dirty="0"/>
              <a:t>for each of the methods declared in the interface.</a:t>
            </a:r>
            <a:endParaRPr lang="hu-HU" dirty="0" smtClean="0"/>
          </a:p>
        </p:txBody>
      </p:sp>
    </p:spTree>
    <p:extLst>
      <p:ext uri="{BB962C8B-B14F-4D97-AF65-F5344CB8AC3E}">
        <p14:creationId xmlns:p14="http://schemas.microsoft.com/office/powerpoint/2010/main" val="3708952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hu-HU" dirty="0" err="1" smtClean="0"/>
              <a:t>Use</a:t>
            </a:r>
            <a:r>
              <a:rPr lang="hu-HU" dirty="0" smtClean="0"/>
              <a:t> </a:t>
            </a:r>
            <a:r>
              <a:rPr lang="hu-HU" dirty="0" err="1" smtClean="0"/>
              <a:t>interface</a:t>
            </a:r>
            <a:endParaRPr lang="hu-HU" dirty="0" smtClean="0"/>
          </a:p>
          <a:p>
            <a:r>
              <a:rPr lang="en-US" dirty="0"/>
              <a:t>When you define a new interface, you are defining a new </a:t>
            </a:r>
            <a:r>
              <a:rPr lang="en-US" b="1" dirty="0"/>
              <a:t>reference data type</a:t>
            </a:r>
            <a:r>
              <a:rPr lang="en-US" dirty="0"/>
              <a:t>. You can use interface names anywhere you can use </a:t>
            </a:r>
            <a:r>
              <a:rPr lang="en-US" b="1" dirty="0"/>
              <a:t>any other data type name</a:t>
            </a:r>
            <a:r>
              <a:rPr lang="en-US" dirty="0"/>
              <a:t>. If you define a reference variable whose type is an interface, any object you assign to it </a:t>
            </a:r>
            <a:r>
              <a:rPr lang="en-US" b="1" i="1" dirty="0"/>
              <a:t>must</a:t>
            </a:r>
            <a:r>
              <a:rPr lang="en-US" b="1" dirty="0"/>
              <a:t> be an instance of a class that implements the interface</a:t>
            </a:r>
            <a:r>
              <a:rPr lang="en-US" dirty="0" smtClean="0"/>
              <a:t>.</a:t>
            </a:r>
            <a:endParaRPr lang="hu-HU" smtClean="0"/>
          </a:p>
          <a:p>
            <a:endParaRPr lang="hu-HU" dirty="0" smtClean="0"/>
          </a:p>
        </p:txBody>
      </p:sp>
    </p:spTree>
    <p:extLst>
      <p:ext uri="{BB962C8B-B14F-4D97-AF65-F5344CB8AC3E}">
        <p14:creationId xmlns:p14="http://schemas.microsoft.com/office/powerpoint/2010/main" val="39279090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Methods in an </a:t>
            </a:r>
            <a:r>
              <a:rPr lang="en-US" i="1" dirty="0"/>
              <a:t>interface</a:t>
            </a:r>
            <a:r>
              <a:rPr lang="en-US" dirty="0"/>
              <a:t> </a:t>
            </a:r>
            <a:r>
              <a:rPr lang="en-US" dirty="0" smtClean="0"/>
              <a:t>that </a:t>
            </a:r>
            <a:r>
              <a:rPr lang="en-US" dirty="0"/>
              <a:t>are not declared as default or static are </a:t>
            </a:r>
            <a:r>
              <a:rPr lang="en-US" i="1" dirty="0"/>
              <a:t>implicitly</a:t>
            </a:r>
            <a:r>
              <a:rPr lang="en-US" dirty="0"/>
              <a:t> </a:t>
            </a:r>
            <a:r>
              <a:rPr lang="en-US" b="1" dirty="0"/>
              <a:t>abstract</a:t>
            </a:r>
            <a:r>
              <a:rPr lang="en-US" dirty="0"/>
              <a:t>, so the abstract modifier is not used with interface methods. (It can be used, but it is unnecessary.)</a:t>
            </a:r>
          </a:p>
          <a:p>
            <a:endParaRPr lang="hu-HU" dirty="0" smtClean="0"/>
          </a:p>
        </p:txBody>
      </p:sp>
    </p:spTree>
    <p:extLst>
      <p:ext uri="{BB962C8B-B14F-4D97-AF65-F5344CB8AC3E}">
        <p14:creationId xmlns:p14="http://schemas.microsoft.com/office/powerpoint/2010/main" val="1468637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r>
              <a:rPr lang="hu-HU" dirty="0" smtClean="0"/>
              <a:t> and </a:t>
            </a:r>
            <a:r>
              <a:rPr lang="hu-HU" dirty="0" err="1" smtClean="0"/>
              <a:t>inheritance</a:t>
            </a:r>
            <a:endParaRPr lang="hu-HU" dirty="0"/>
          </a:p>
        </p:txBody>
      </p:sp>
      <p:sp>
        <p:nvSpPr>
          <p:cNvPr id="3" name="Tartalom helye 2"/>
          <p:cNvSpPr>
            <a:spLocks noGrp="1"/>
          </p:cNvSpPr>
          <p:nvPr>
            <p:ph idx="1"/>
          </p:nvPr>
        </p:nvSpPr>
        <p:spPr/>
        <p:txBody>
          <a:bodyPr/>
          <a:lstStyle/>
          <a:p>
            <a:r>
              <a:rPr lang="hu-HU" dirty="0" smtClean="0"/>
              <a:t>A </a:t>
            </a:r>
            <a:r>
              <a:rPr lang="hu-HU" dirty="0" err="1" smtClean="0"/>
              <a:t>Class</a:t>
            </a:r>
            <a:r>
              <a:rPr lang="hu-HU" dirty="0" smtClean="0"/>
              <a:t> </a:t>
            </a:r>
            <a:r>
              <a:rPr lang="hu-HU" dirty="0" err="1" smtClean="0"/>
              <a:t>can</a:t>
            </a:r>
            <a:r>
              <a:rPr lang="hu-HU" dirty="0" smtClean="0"/>
              <a:t> </a:t>
            </a:r>
            <a:r>
              <a:rPr lang="hu-HU" dirty="0" err="1" smtClean="0"/>
              <a:t>implement</a:t>
            </a:r>
            <a:r>
              <a:rPr lang="hu-HU" dirty="0" smtClean="0"/>
              <a:t> more </a:t>
            </a:r>
            <a:r>
              <a:rPr lang="hu-HU" dirty="0" err="1" smtClean="0"/>
              <a:t>interfaces</a:t>
            </a:r>
            <a:r>
              <a:rPr lang="hu-HU" dirty="0" smtClean="0"/>
              <a:t>. </a:t>
            </a:r>
          </a:p>
          <a:p>
            <a:r>
              <a:rPr lang="hu-HU" dirty="0"/>
              <a:t>Olvasmány a </a:t>
            </a:r>
            <a:r>
              <a:rPr lang="hu-HU" dirty="0" smtClean="0"/>
              <a:t>hallgatóknak</a:t>
            </a:r>
            <a:endParaRPr lang="hu-HU" dirty="0"/>
          </a:p>
          <a:p>
            <a:r>
              <a:rPr lang="hu-HU" dirty="0"/>
              <a:t>https://docs.oracle.com/javase/tutorial/java/IandI/multipleinheritance.html</a:t>
            </a:r>
          </a:p>
          <a:p>
            <a:endParaRPr lang="hu-HU" dirty="0"/>
          </a:p>
        </p:txBody>
      </p:sp>
    </p:spTree>
    <p:extLst>
      <p:ext uri="{BB962C8B-B14F-4D97-AF65-F5344CB8AC3E}">
        <p14:creationId xmlns:p14="http://schemas.microsoft.com/office/powerpoint/2010/main" val="89911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artalom helye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93" y="339596"/>
            <a:ext cx="9093407" cy="5246196"/>
          </a:xfrm>
        </p:spPr>
      </p:pic>
    </p:spTree>
    <p:extLst>
      <p:ext uri="{BB962C8B-B14F-4D97-AF65-F5344CB8AC3E}">
        <p14:creationId xmlns:p14="http://schemas.microsoft.com/office/powerpoint/2010/main" val="320195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4" name="Tartalom helye 3"/>
          <p:cNvPicPr>
            <a:picLocks noGrp="1" noChangeAspect="1"/>
          </p:cNvPicPr>
          <p:nvPr>
            <p:ph idx="1"/>
          </p:nvPr>
        </p:nvPicPr>
        <p:blipFill>
          <a:blip r:embed="rId2"/>
          <a:stretch>
            <a:fillRect/>
          </a:stretch>
        </p:blipFill>
        <p:spPr>
          <a:xfrm>
            <a:off x="477079" y="137799"/>
            <a:ext cx="7593452" cy="6610872"/>
          </a:xfrm>
          <a:prstGeom prst="rect">
            <a:avLst/>
          </a:prstGeom>
        </p:spPr>
      </p:pic>
    </p:spTree>
    <p:extLst>
      <p:ext uri="{BB962C8B-B14F-4D97-AF65-F5344CB8AC3E}">
        <p14:creationId xmlns:p14="http://schemas.microsoft.com/office/powerpoint/2010/main" val="283213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635" y="1600201"/>
            <a:ext cx="8305585" cy="3150394"/>
          </a:xfrm>
        </p:spPr>
      </p:pic>
    </p:spTree>
    <p:extLst>
      <p:ext uri="{BB962C8B-B14F-4D97-AF65-F5344CB8AC3E}">
        <p14:creationId xmlns:p14="http://schemas.microsoft.com/office/powerpoint/2010/main" val="2330522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fontScale="85000" lnSpcReduction="10000"/>
          </a:bodyPr>
          <a:lstStyle/>
          <a:p>
            <a:pPr marL="0" indent="0">
              <a:buNone/>
            </a:pPr>
            <a:r>
              <a:rPr lang="hu-HU" dirty="0" err="1"/>
              <a:t>public</a:t>
            </a:r>
            <a:r>
              <a:rPr lang="hu-HU" dirty="0"/>
              <a:t> </a:t>
            </a:r>
            <a:r>
              <a:rPr lang="hu-HU" dirty="0" err="1"/>
              <a:t>class</a:t>
            </a:r>
            <a:r>
              <a:rPr lang="hu-HU" dirty="0"/>
              <a:t> </a:t>
            </a:r>
            <a:r>
              <a:rPr lang="hu-HU" dirty="0" err="1"/>
              <a:t>Horse</a:t>
            </a:r>
            <a:r>
              <a:rPr lang="hu-HU" dirty="0"/>
              <a:t>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String</a:t>
            </a:r>
            <a:r>
              <a:rPr lang="hu-HU" dirty="0"/>
              <a:t> </a:t>
            </a:r>
            <a:r>
              <a:rPr lang="hu-HU" dirty="0" err="1"/>
              <a:t>identifyMyself</a:t>
            </a:r>
            <a:r>
              <a:rPr lang="hu-HU" dirty="0"/>
              <a:t>() </a:t>
            </a:r>
            <a:r>
              <a:rPr lang="hu-HU" dirty="0" smtClean="0"/>
              <a:t>{ </a:t>
            </a:r>
            <a:r>
              <a:rPr lang="hu-HU" dirty="0" err="1" smtClean="0"/>
              <a:t>return</a:t>
            </a:r>
            <a:r>
              <a:rPr lang="hu-HU" dirty="0" smtClean="0"/>
              <a:t> </a:t>
            </a:r>
            <a:r>
              <a:rPr lang="hu-HU" dirty="0"/>
              <a:t>"I am a </a:t>
            </a:r>
            <a:r>
              <a:rPr lang="hu-HU" dirty="0" err="1"/>
              <a:t>horse</a:t>
            </a:r>
            <a:r>
              <a:rPr lang="hu-HU" dirty="0"/>
              <a:t>."; } </a:t>
            </a:r>
            <a:r>
              <a:rPr lang="hu-HU" dirty="0" smtClean="0"/>
              <a:t>}</a:t>
            </a:r>
          </a:p>
          <a:p>
            <a:pPr marL="0" indent="0">
              <a:buNone/>
            </a:pPr>
            <a:r>
              <a:rPr lang="hu-HU" dirty="0" err="1" smtClean="0"/>
              <a:t>public</a:t>
            </a:r>
            <a:r>
              <a:rPr lang="hu-HU" dirty="0" smtClean="0"/>
              <a:t> </a:t>
            </a:r>
            <a:r>
              <a:rPr lang="hu-HU" dirty="0" err="1"/>
              <a:t>interface</a:t>
            </a:r>
            <a:r>
              <a:rPr lang="hu-HU" dirty="0"/>
              <a:t> </a:t>
            </a:r>
            <a:r>
              <a:rPr lang="hu-HU" dirty="0" err="1"/>
              <a:t>Flyer</a:t>
            </a:r>
            <a:r>
              <a:rPr lang="hu-HU" dirty="0"/>
              <a:t> { </a:t>
            </a:r>
            <a:endParaRPr lang="hu-HU" dirty="0" smtClean="0"/>
          </a:p>
          <a:p>
            <a:pPr marL="0" indent="0">
              <a:buNone/>
            </a:pPr>
            <a:r>
              <a:rPr lang="hu-HU" dirty="0" smtClean="0"/>
              <a:t> </a:t>
            </a:r>
            <a:r>
              <a:rPr lang="hu-HU" dirty="0" err="1" smtClean="0"/>
              <a:t>default</a:t>
            </a:r>
            <a:r>
              <a:rPr lang="hu-HU" dirty="0" smtClean="0"/>
              <a:t> </a:t>
            </a:r>
            <a:r>
              <a:rPr lang="hu-HU" dirty="0" err="1"/>
              <a:t>public</a:t>
            </a:r>
            <a:r>
              <a:rPr lang="hu-HU" dirty="0"/>
              <a:t> </a:t>
            </a:r>
            <a:r>
              <a:rPr lang="hu-HU" dirty="0" err="1"/>
              <a:t>String</a:t>
            </a:r>
            <a:r>
              <a:rPr lang="hu-HU" dirty="0"/>
              <a:t> </a:t>
            </a:r>
            <a:r>
              <a:rPr lang="hu-HU" dirty="0" err="1"/>
              <a:t>identifyMyself</a:t>
            </a:r>
            <a:r>
              <a:rPr lang="hu-HU" dirty="0" smtClean="0"/>
              <a:t>(){</a:t>
            </a:r>
            <a:r>
              <a:rPr lang="hu-HU" dirty="0" err="1" smtClean="0"/>
              <a:t>return</a:t>
            </a:r>
            <a:r>
              <a:rPr lang="hu-HU" dirty="0" smtClean="0"/>
              <a:t> </a:t>
            </a:r>
            <a:r>
              <a:rPr lang="hu-HU" dirty="0"/>
              <a:t>"I am </a:t>
            </a:r>
            <a:r>
              <a:rPr lang="hu-HU" dirty="0" err="1"/>
              <a:t>able</a:t>
            </a:r>
            <a:r>
              <a:rPr lang="hu-HU" dirty="0"/>
              <a:t> </a:t>
            </a:r>
            <a:r>
              <a:rPr lang="hu-HU" dirty="0" err="1"/>
              <a:t>to</a:t>
            </a:r>
            <a:r>
              <a:rPr lang="hu-HU" dirty="0"/>
              <a:t> </a:t>
            </a:r>
            <a:r>
              <a:rPr lang="hu-HU" dirty="0" err="1"/>
              <a:t>fly</a:t>
            </a:r>
            <a:r>
              <a:rPr lang="hu-HU" dirty="0" smtClean="0"/>
              <a:t>.";}}</a:t>
            </a:r>
          </a:p>
          <a:p>
            <a:pPr marL="0" indent="0">
              <a:buNone/>
            </a:pPr>
            <a:r>
              <a:rPr lang="hu-HU" dirty="0" err="1" smtClean="0"/>
              <a:t>public</a:t>
            </a:r>
            <a:r>
              <a:rPr lang="hu-HU" dirty="0" smtClean="0"/>
              <a:t> </a:t>
            </a:r>
            <a:r>
              <a:rPr lang="hu-HU" dirty="0" err="1"/>
              <a:t>interface</a:t>
            </a:r>
            <a:r>
              <a:rPr lang="hu-HU" dirty="0"/>
              <a:t> </a:t>
            </a:r>
            <a:r>
              <a:rPr lang="hu-HU" dirty="0" err="1"/>
              <a:t>Mythical</a:t>
            </a:r>
            <a:r>
              <a:rPr lang="hu-HU" dirty="0"/>
              <a:t> { </a:t>
            </a:r>
            <a:endParaRPr lang="hu-HU" dirty="0" smtClean="0"/>
          </a:p>
          <a:p>
            <a:pPr marL="0" indent="0">
              <a:buNone/>
            </a:pPr>
            <a:r>
              <a:rPr lang="hu-HU" dirty="0"/>
              <a:t> </a:t>
            </a:r>
            <a:r>
              <a:rPr lang="hu-HU" dirty="0" smtClean="0"/>
              <a:t> </a:t>
            </a:r>
            <a:r>
              <a:rPr lang="hu-HU" dirty="0" err="1" smtClean="0"/>
              <a:t>default</a:t>
            </a:r>
            <a:r>
              <a:rPr lang="hu-HU" dirty="0" smtClean="0"/>
              <a:t> </a:t>
            </a:r>
            <a:r>
              <a:rPr lang="hu-HU" dirty="0" err="1"/>
              <a:t>public</a:t>
            </a:r>
            <a:r>
              <a:rPr lang="hu-HU" dirty="0"/>
              <a:t> </a:t>
            </a:r>
            <a:r>
              <a:rPr lang="hu-HU" dirty="0" err="1"/>
              <a:t>String</a:t>
            </a:r>
            <a:r>
              <a:rPr lang="hu-HU" dirty="0"/>
              <a:t> </a:t>
            </a:r>
            <a:r>
              <a:rPr lang="hu-HU" dirty="0" err="1"/>
              <a:t>identifyMyself</a:t>
            </a:r>
            <a:r>
              <a:rPr lang="hu-HU" dirty="0"/>
              <a:t>() { </a:t>
            </a:r>
            <a:endParaRPr lang="hu-HU" dirty="0" smtClean="0"/>
          </a:p>
          <a:p>
            <a:pPr marL="0" indent="0">
              <a:buNone/>
            </a:pPr>
            <a:r>
              <a:rPr lang="hu-HU" dirty="0"/>
              <a:t> </a:t>
            </a:r>
            <a:r>
              <a:rPr lang="hu-HU" dirty="0" smtClean="0"/>
              <a:t>   </a:t>
            </a:r>
            <a:r>
              <a:rPr lang="hu-HU" dirty="0" err="1" smtClean="0"/>
              <a:t>return</a:t>
            </a:r>
            <a:r>
              <a:rPr lang="hu-HU" dirty="0" smtClean="0"/>
              <a:t> </a:t>
            </a:r>
            <a:r>
              <a:rPr lang="hu-HU" dirty="0"/>
              <a:t>"I am a </a:t>
            </a:r>
            <a:r>
              <a:rPr lang="hu-HU" dirty="0" err="1"/>
              <a:t>mythical</a:t>
            </a:r>
            <a:r>
              <a:rPr lang="hu-HU" dirty="0"/>
              <a:t> </a:t>
            </a:r>
            <a:r>
              <a:rPr lang="hu-HU" dirty="0" err="1"/>
              <a:t>creature</a:t>
            </a:r>
            <a:r>
              <a:rPr lang="hu-HU" dirty="0"/>
              <a:t>."; } </a:t>
            </a:r>
            <a:r>
              <a:rPr lang="hu-HU" dirty="0" smtClean="0"/>
              <a:t>}</a:t>
            </a:r>
          </a:p>
          <a:p>
            <a:pPr marL="0" indent="0">
              <a:buNone/>
            </a:pPr>
            <a:r>
              <a:rPr lang="hu-HU" dirty="0" err="1" smtClean="0"/>
              <a:t>public</a:t>
            </a:r>
            <a:r>
              <a:rPr lang="hu-HU" dirty="0" smtClean="0"/>
              <a:t> </a:t>
            </a:r>
            <a:r>
              <a:rPr lang="hu-HU" dirty="0" err="1"/>
              <a:t>class</a:t>
            </a:r>
            <a:r>
              <a:rPr lang="hu-HU" dirty="0"/>
              <a:t> Pegasus </a:t>
            </a:r>
            <a:r>
              <a:rPr lang="hu-HU" dirty="0" err="1"/>
              <a:t>extends</a:t>
            </a:r>
            <a:r>
              <a:rPr lang="hu-HU" dirty="0"/>
              <a:t> </a:t>
            </a:r>
            <a:r>
              <a:rPr lang="hu-HU" dirty="0" err="1"/>
              <a:t>Horse</a:t>
            </a:r>
            <a:r>
              <a:rPr lang="hu-HU" dirty="0"/>
              <a:t> </a:t>
            </a:r>
            <a:r>
              <a:rPr lang="hu-HU" dirty="0" err="1" smtClean="0"/>
              <a:t>implements</a:t>
            </a:r>
            <a:r>
              <a:rPr lang="hu-HU" dirty="0" smtClean="0"/>
              <a:t> </a:t>
            </a:r>
            <a:r>
              <a:rPr lang="hu-HU" dirty="0" err="1"/>
              <a:t>Flyer</a:t>
            </a:r>
            <a:r>
              <a:rPr lang="hu-HU" dirty="0"/>
              <a:t>, </a:t>
            </a:r>
            <a:r>
              <a:rPr lang="hu-HU" dirty="0" err="1"/>
              <a:t>Mythical</a:t>
            </a:r>
            <a:r>
              <a:rPr lang="hu-HU" dirty="0"/>
              <a:t>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err="1"/>
              <a:t>static</a:t>
            </a:r>
            <a:r>
              <a:rPr lang="hu-HU" dirty="0"/>
              <a:t> </a:t>
            </a:r>
            <a:r>
              <a:rPr lang="hu-HU" dirty="0" err="1"/>
              <a:t>void</a:t>
            </a:r>
            <a:r>
              <a:rPr lang="hu-HU" dirty="0"/>
              <a:t> main(</a:t>
            </a:r>
            <a:r>
              <a:rPr lang="hu-HU" dirty="0" err="1"/>
              <a:t>String</a:t>
            </a:r>
            <a:r>
              <a:rPr lang="hu-HU" dirty="0"/>
              <a:t>... </a:t>
            </a:r>
            <a:r>
              <a:rPr lang="hu-HU" dirty="0" err="1"/>
              <a:t>args</a:t>
            </a:r>
            <a:r>
              <a:rPr lang="hu-HU" dirty="0"/>
              <a:t>) { </a:t>
            </a:r>
            <a:endParaRPr lang="hu-HU" dirty="0" smtClean="0"/>
          </a:p>
          <a:p>
            <a:pPr marL="0" indent="0">
              <a:buNone/>
            </a:pPr>
            <a:r>
              <a:rPr lang="hu-HU" dirty="0"/>
              <a:t> </a:t>
            </a:r>
            <a:r>
              <a:rPr lang="hu-HU" dirty="0" smtClean="0"/>
              <a:t>     Pegasus </a:t>
            </a:r>
            <a:r>
              <a:rPr lang="hu-HU" dirty="0" err="1"/>
              <a:t>myApp</a:t>
            </a:r>
            <a:r>
              <a:rPr lang="hu-HU" dirty="0"/>
              <a:t> = </a:t>
            </a:r>
            <a:r>
              <a:rPr lang="hu-HU" dirty="0" err="1"/>
              <a:t>new</a:t>
            </a:r>
            <a:r>
              <a:rPr lang="hu-HU" dirty="0"/>
              <a:t> Pegasus(); </a:t>
            </a:r>
            <a:endParaRPr lang="hu-HU" dirty="0" smtClean="0"/>
          </a:p>
          <a:p>
            <a:pPr marL="0" indent="0">
              <a:buNone/>
            </a:pPr>
            <a:r>
              <a:rPr lang="hu-HU" dirty="0"/>
              <a:t> </a:t>
            </a:r>
            <a:r>
              <a:rPr lang="hu-HU" dirty="0" smtClean="0"/>
              <a:t>     </a:t>
            </a:r>
            <a:r>
              <a:rPr lang="hu-HU" dirty="0" err="1" smtClean="0"/>
              <a:t>System.out.println</a:t>
            </a:r>
            <a:r>
              <a:rPr lang="hu-HU" dirty="0" smtClean="0"/>
              <a:t>(</a:t>
            </a:r>
            <a:r>
              <a:rPr lang="hu-HU" dirty="0" err="1" smtClean="0"/>
              <a:t>myApp.identifyMyself</a:t>
            </a:r>
            <a:r>
              <a:rPr lang="hu-HU" dirty="0"/>
              <a:t>()); } </a:t>
            </a:r>
            <a:r>
              <a:rPr lang="hu-HU" dirty="0" smtClean="0"/>
              <a:t>}</a:t>
            </a:r>
          </a:p>
          <a:p>
            <a:pPr marL="0" indent="0">
              <a:buNone/>
            </a:pPr>
            <a:r>
              <a:rPr lang="hu-HU" dirty="0" smtClean="0"/>
              <a:t>„I </a:t>
            </a:r>
            <a:r>
              <a:rPr lang="hu-HU" dirty="0"/>
              <a:t>am a </a:t>
            </a:r>
            <a:r>
              <a:rPr lang="hu-HU" dirty="0" err="1"/>
              <a:t>horse</a:t>
            </a:r>
            <a:r>
              <a:rPr lang="hu-HU" dirty="0" smtClean="0"/>
              <a:t>.”</a:t>
            </a:r>
            <a:endParaRPr lang="hu-HU" dirty="0"/>
          </a:p>
        </p:txBody>
      </p:sp>
    </p:spTree>
    <p:extLst>
      <p:ext uri="{BB962C8B-B14F-4D97-AF65-F5344CB8AC3E}">
        <p14:creationId xmlns:p14="http://schemas.microsoft.com/office/powerpoint/2010/main" val="1069567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p:txBody>
          <a:bodyPr>
            <a:normAutofit lnSpcReduction="10000"/>
          </a:bodyPr>
          <a:lstStyle/>
          <a:p>
            <a:r>
              <a:rPr lang="en-US" b="1" dirty="0"/>
              <a:t>Interface Methods</a:t>
            </a:r>
          </a:p>
          <a:p>
            <a:r>
              <a:rPr lang="en-US" dirty="0">
                <a:hlinkClick r:id="rId2"/>
              </a:rPr>
              <a:t>Default methods</a:t>
            </a:r>
            <a:r>
              <a:rPr lang="en-US" dirty="0"/>
              <a:t> and </a:t>
            </a:r>
            <a:r>
              <a:rPr lang="en-US" dirty="0">
                <a:hlinkClick r:id="rId3"/>
              </a:rPr>
              <a:t>abstract methods</a:t>
            </a:r>
            <a:r>
              <a:rPr lang="en-US" dirty="0"/>
              <a:t> in interfaces are inherited like instance methods. However, when the </a:t>
            </a:r>
            <a:r>
              <a:rPr lang="en-US" dirty="0" err="1"/>
              <a:t>supertypes</a:t>
            </a:r>
            <a:r>
              <a:rPr lang="en-US" dirty="0"/>
              <a:t> of a class or interface provide </a:t>
            </a:r>
            <a:r>
              <a:rPr lang="en-US" b="1" dirty="0"/>
              <a:t>multiple default methods with the same signature</a:t>
            </a:r>
            <a:r>
              <a:rPr lang="en-US" dirty="0"/>
              <a:t>, the Java compiler follows inheritance rules to resolve the name conflict. These rules are driven by the following two principles:</a:t>
            </a:r>
          </a:p>
          <a:p>
            <a:pPr lvl="1"/>
            <a:r>
              <a:rPr lang="en-US" dirty="0"/>
              <a:t>Instance methods are preferred over interface default methods</a:t>
            </a:r>
            <a:r>
              <a:rPr lang="en-US" dirty="0" smtClean="0"/>
              <a:t>.</a:t>
            </a:r>
            <a:endParaRPr lang="hu-HU" dirty="0" smtClean="0"/>
          </a:p>
          <a:p>
            <a:pPr lvl="1"/>
            <a:r>
              <a:rPr lang="en-US" dirty="0"/>
              <a:t>Methods that are already overridden by other candidates are ignored. This circumstance can arise when </a:t>
            </a:r>
            <a:r>
              <a:rPr lang="en-US" dirty="0" err="1"/>
              <a:t>supertypes</a:t>
            </a:r>
            <a:r>
              <a:rPr lang="en-US" dirty="0"/>
              <a:t> share a common ancestor.</a:t>
            </a:r>
          </a:p>
          <a:p>
            <a:endParaRPr lang="hu-HU" dirty="0"/>
          </a:p>
        </p:txBody>
      </p:sp>
    </p:spTree>
    <p:extLst>
      <p:ext uri="{BB962C8B-B14F-4D97-AF65-F5344CB8AC3E}">
        <p14:creationId xmlns:p14="http://schemas.microsoft.com/office/powerpoint/2010/main" val="1436634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fontScale="92500" lnSpcReduction="20000"/>
          </a:bodyPr>
          <a:lstStyle/>
          <a:p>
            <a:pPr marL="0" indent="0">
              <a:buNone/>
            </a:pPr>
            <a:r>
              <a:rPr lang="hu-HU" dirty="0" err="1"/>
              <a:t>public</a:t>
            </a:r>
            <a:r>
              <a:rPr lang="hu-HU" dirty="0"/>
              <a:t> </a:t>
            </a:r>
            <a:r>
              <a:rPr lang="hu-HU" dirty="0" err="1"/>
              <a:t>interface</a:t>
            </a:r>
            <a:r>
              <a:rPr lang="hu-HU" dirty="0"/>
              <a:t> </a:t>
            </a:r>
            <a:r>
              <a:rPr lang="hu-HU" dirty="0" err="1"/>
              <a:t>Animal</a:t>
            </a:r>
            <a:r>
              <a:rPr lang="hu-HU" dirty="0"/>
              <a:t> { </a:t>
            </a:r>
            <a:endParaRPr lang="hu-HU" dirty="0" smtClean="0"/>
          </a:p>
          <a:p>
            <a:pPr marL="0" indent="0">
              <a:buNone/>
            </a:pPr>
            <a:r>
              <a:rPr lang="hu-HU" dirty="0"/>
              <a:t> </a:t>
            </a:r>
            <a:r>
              <a:rPr lang="hu-HU" dirty="0" smtClean="0"/>
              <a:t> </a:t>
            </a:r>
            <a:r>
              <a:rPr lang="hu-HU" dirty="0" err="1" smtClean="0"/>
              <a:t>default</a:t>
            </a:r>
            <a:r>
              <a:rPr lang="hu-HU" dirty="0" smtClean="0"/>
              <a:t> </a:t>
            </a:r>
            <a:r>
              <a:rPr lang="hu-HU" dirty="0" err="1"/>
              <a:t>public</a:t>
            </a:r>
            <a:r>
              <a:rPr lang="hu-HU" dirty="0"/>
              <a:t> </a:t>
            </a:r>
            <a:r>
              <a:rPr lang="hu-HU" dirty="0" err="1"/>
              <a:t>String</a:t>
            </a:r>
            <a:r>
              <a:rPr lang="hu-HU" dirty="0"/>
              <a:t> </a:t>
            </a:r>
            <a:r>
              <a:rPr lang="hu-HU" dirty="0" err="1"/>
              <a:t>identifyMyself</a:t>
            </a:r>
            <a:r>
              <a:rPr lang="hu-HU" dirty="0"/>
              <a:t>() { </a:t>
            </a:r>
            <a:endParaRPr lang="hu-HU" dirty="0" smtClean="0"/>
          </a:p>
          <a:p>
            <a:pPr marL="0" indent="0">
              <a:buNone/>
            </a:pPr>
            <a:r>
              <a:rPr lang="hu-HU" dirty="0"/>
              <a:t> </a:t>
            </a:r>
            <a:r>
              <a:rPr lang="hu-HU" dirty="0" smtClean="0"/>
              <a:t>   </a:t>
            </a:r>
            <a:r>
              <a:rPr lang="hu-HU" dirty="0" err="1" smtClean="0"/>
              <a:t>return</a:t>
            </a:r>
            <a:r>
              <a:rPr lang="hu-HU" dirty="0" smtClean="0"/>
              <a:t> </a:t>
            </a:r>
            <a:r>
              <a:rPr lang="hu-HU" dirty="0"/>
              <a:t>"I am an animal."; } </a:t>
            </a:r>
            <a:r>
              <a:rPr lang="hu-HU" dirty="0" smtClean="0"/>
              <a:t>}</a:t>
            </a:r>
          </a:p>
          <a:p>
            <a:pPr marL="0" indent="0">
              <a:buNone/>
            </a:pPr>
            <a:r>
              <a:rPr lang="hu-HU" dirty="0" err="1" smtClean="0"/>
              <a:t>public</a:t>
            </a:r>
            <a:r>
              <a:rPr lang="hu-HU" dirty="0" smtClean="0"/>
              <a:t> </a:t>
            </a:r>
            <a:r>
              <a:rPr lang="hu-HU" dirty="0" err="1"/>
              <a:t>interface</a:t>
            </a:r>
            <a:r>
              <a:rPr lang="hu-HU" dirty="0"/>
              <a:t> </a:t>
            </a:r>
            <a:r>
              <a:rPr lang="hu-HU" dirty="0" err="1"/>
              <a:t>EggLayer</a:t>
            </a:r>
            <a:r>
              <a:rPr lang="hu-HU" dirty="0"/>
              <a:t> </a:t>
            </a:r>
            <a:r>
              <a:rPr lang="hu-HU" dirty="0" err="1"/>
              <a:t>extends</a:t>
            </a:r>
            <a:r>
              <a:rPr lang="hu-HU" dirty="0"/>
              <a:t> </a:t>
            </a:r>
            <a:r>
              <a:rPr lang="hu-HU" dirty="0" err="1"/>
              <a:t>Animal</a:t>
            </a:r>
            <a:r>
              <a:rPr lang="hu-HU" dirty="0"/>
              <a:t> { </a:t>
            </a:r>
            <a:endParaRPr lang="hu-HU" dirty="0" smtClean="0"/>
          </a:p>
          <a:p>
            <a:pPr marL="0" indent="0">
              <a:buNone/>
            </a:pPr>
            <a:r>
              <a:rPr lang="hu-HU" dirty="0"/>
              <a:t> </a:t>
            </a:r>
            <a:r>
              <a:rPr lang="hu-HU" dirty="0" smtClean="0"/>
              <a:t> </a:t>
            </a:r>
            <a:r>
              <a:rPr lang="hu-HU" dirty="0" err="1" smtClean="0"/>
              <a:t>default</a:t>
            </a:r>
            <a:r>
              <a:rPr lang="hu-HU" dirty="0" smtClean="0"/>
              <a:t> </a:t>
            </a:r>
            <a:r>
              <a:rPr lang="hu-HU" dirty="0" err="1"/>
              <a:t>public</a:t>
            </a:r>
            <a:r>
              <a:rPr lang="hu-HU" dirty="0"/>
              <a:t> </a:t>
            </a:r>
            <a:r>
              <a:rPr lang="hu-HU" dirty="0" err="1"/>
              <a:t>String</a:t>
            </a:r>
            <a:r>
              <a:rPr lang="hu-HU" dirty="0"/>
              <a:t> </a:t>
            </a:r>
            <a:r>
              <a:rPr lang="hu-HU" dirty="0" err="1"/>
              <a:t>identifyMyself</a:t>
            </a:r>
            <a:r>
              <a:rPr lang="hu-HU" dirty="0"/>
              <a:t>() { </a:t>
            </a:r>
            <a:endParaRPr lang="hu-HU" dirty="0" smtClean="0"/>
          </a:p>
          <a:p>
            <a:pPr marL="0" indent="0">
              <a:buNone/>
            </a:pPr>
            <a:r>
              <a:rPr lang="hu-HU" dirty="0"/>
              <a:t> </a:t>
            </a:r>
            <a:r>
              <a:rPr lang="hu-HU" dirty="0" smtClean="0"/>
              <a:t>   </a:t>
            </a:r>
            <a:r>
              <a:rPr lang="hu-HU" dirty="0" err="1" smtClean="0"/>
              <a:t>return</a:t>
            </a:r>
            <a:r>
              <a:rPr lang="hu-HU" dirty="0" smtClean="0"/>
              <a:t> </a:t>
            </a:r>
            <a:r>
              <a:rPr lang="hu-HU" dirty="0"/>
              <a:t>"I am </a:t>
            </a:r>
            <a:r>
              <a:rPr lang="hu-HU" dirty="0" err="1"/>
              <a:t>able</a:t>
            </a:r>
            <a:r>
              <a:rPr lang="hu-HU" dirty="0"/>
              <a:t> </a:t>
            </a:r>
            <a:r>
              <a:rPr lang="hu-HU" dirty="0" err="1"/>
              <a:t>to</a:t>
            </a:r>
            <a:r>
              <a:rPr lang="hu-HU" dirty="0"/>
              <a:t> </a:t>
            </a:r>
            <a:r>
              <a:rPr lang="hu-HU" dirty="0" err="1"/>
              <a:t>lay</a:t>
            </a:r>
            <a:r>
              <a:rPr lang="hu-HU" dirty="0"/>
              <a:t> </a:t>
            </a:r>
            <a:r>
              <a:rPr lang="hu-HU" dirty="0" err="1"/>
              <a:t>eggs</a:t>
            </a:r>
            <a:r>
              <a:rPr lang="hu-HU" dirty="0"/>
              <a:t>."; } </a:t>
            </a:r>
            <a:r>
              <a:rPr lang="hu-HU" dirty="0" smtClean="0"/>
              <a:t>}</a:t>
            </a:r>
          </a:p>
          <a:p>
            <a:pPr marL="0" indent="0">
              <a:buNone/>
            </a:pPr>
            <a:r>
              <a:rPr lang="hu-HU" dirty="0" err="1" smtClean="0"/>
              <a:t>public</a:t>
            </a:r>
            <a:r>
              <a:rPr lang="hu-HU" dirty="0" smtClean="0"/>
              <a:t> </a:t>
            </a:r>
            <a:r>
              <a:rPr lang="hu-HU" dirty="0" err="1"/>
              <a:t>interface</a:t>
            </a:r>
            <a:r>
              <a:rPr lang="hu-HU" dirty="0"/>
              <a:t> </a:t>
            </a:r>
            <a:r>
              <a:rPr lang="hu-HU" dirty="0" err="1"/>
              <a:t>FireBreather</a:t>
            </a:r>
            <a:r>
              <a:rPr lang="hu-HU" dirty="0"/>
              <a:t> </a:t>
            </a:r>
            <a:r>
              <a:rPr lang="hu-HU" dirty="0" err="1"/>
              <a:t>extends</a:t>
            </a:r>
            <a:r>
              <a:rPr lang="hu-HU" dirty="0"/>
              <a:t> </a:t>
            </a:r>
            <a:r>
              <a:rPr lang="hu-HU" dirty="0" err="1"/>
              <a:t>Animal</a:t>
            </a:r>
            <a:r>
              <a:rPr lang="hu-HU" dirty="0"/>
              <a:t> { </a:t>
            </a:r>
            <a:r>
              <a:rPr lang="hu-HU" dirty="0" smtClean="0"/>
              <a:t>}</a:t>
            </a:r>
          </a:p>
          <a:p>
            <a:pPr marL="0" indent="0">
              <a:buNone/>
            </a:pPr>
            <a:r>
              <a:rPr lang="hu-HU" dirty="0" err="1" smtClean="0"/>
              <a:t>public</a:t>
            </a:r>
            <a:r>
              <a:rPr lang="hu-HU" dirty="0" smtClean="0"/>
              <a:t> </a:t>
            </a:r>
            <a:r>
              <a:rPr lang="hu-HU" dirty="0" err="1"/>
              <a:t>class</a:t>
            </a:r>
            <a:r>
              <a:rPr lang="hu-HU" dirty="0"/>
              <a:t> Dragon </a:t>
            </a:r>
            <a:r>
              <a:rPr lang="hu-HU" dirty="0" err="1"/>
              <a:t>implements</a:t>
            </a:r>
            <a:r>
              <a:rPr lang="hu-HU" dirty="0"/>
              <a:t> </a:t>
            </a:r>
            <a:r>
              <a:rPr lang="hu-HU" dirty="0" err="1"/>
              <a:t>EggLayer</a:t>
            </a:r>
            <a:r>
              <a:rPr lang="hu-HU" dirty="0"/>
              <a:t>, </a:t>
            </a:r>
            <a:r>
              <a:rPr lang="hu-HU" dirty="0" err="1"/>
              <a:t>FireBreather</a:t>
            </a:r>
            <a:r>
              <a:rPr lang="hu-HU" dirty="0"/>
              <a:t> </a:t>
            </a:r>
            <a:r>
              <a:rPr lang="hu-HU" dirty="0" smtClean="0"/>
              <a:t>{</a:t>
            </a:r>
          </a:p>
          <a:p>
            <a:pPr marL="0" indent="0">
              <a:buNone/>
            </a:pPr>
            <a:r>
              <a:rPr lang="hu-HU" dirty="0"/>
              <a:t> </a:t>
            </a:r>
            <a:r>
              <a:rPr lang="hu-HU" dirty="0" smtClean="0"/>
              <a:t>  </a:t>
            </a:r>
            <a:r>
              <a:rPr lang="hu-HU" dirty="0" err="1"/>
              <a:t>public</a:t>
            </a:r>
            <a:r>
              <a:rPr lang="hu-HU" dirty="0"/>
              <a:t> </a:t>
            </a:r>
            <a:r>
              <a:rPr lang="hu-HU" dirty="0" err="1"/>
              <a:t>static</a:t>
            </a:r>
            <a:r>
              <a:rPr lang="hu-HU" dirty="0"/>
              <a:t> </a:t>
            </a:r>
            <a:r>
              <a:rPr lang="hu-HU" dirty="0" err="1"/>
              <a:t>void</a:t>
            </a:r>
            <a:r>
              <a:rPr lang="hu-HU" dirty="0"/>
              <a:t> main (</a:t>
            </a:r>
            <a:r>
              <a:rPr lang="hu-HU" dirty="0" err="1"/>
              <a:t>String</a:t>
            </a:r>
            <a:r>
              <a:rPr lang="hu-HU" dirty="0"/>
              <a:t>... </a:t>
            </a:r>
            <a:r>
              <a:rPr lang="hu-HU" dirty="0" err="1"/>
              <a:t>args</a:t>
            </a:r>
            <a:r>
              <a:rPr lang="hu-HU" dirty="0"/>
              <a:t>) { </a:t>
            </a:r>
            <a:endParaRPr lang="hu-HU" dirty="0" smtClean="0"/>
          </a:p>
          <a:p>
            <a:pPr marL="0" indent="0">
              <a:buNone/>
            </a:pPr>
            <a:r>
              <a:rPr lang="hu-HU" dirty="0"/>
              <a:t> </a:t>
            </a:r>
            <a:r>
              <a:rPr lang="hu-HU" dirty="0" smtClean="0"/>
              <a:t>     Dragon </a:t>
            </a:r>
            <a:r>
              <a:rPr lang="hu-HU" dirty="0" err="1"/>
              <a:t>myApp</a:t>
            </a:r>
            <a:r>
              <a:rPr lang="hu-HU" dirty="0"/>
              <a:t> = </a:t>
            </a:r>
            <a:r>
              <a:rPr lang="hu-HU" dirty="0" err="1"/>
              <a:t>new</a:t>
            </a:r>
            <a:r>
              <a:rPr lang="hu-HU" dirty="0"/>
              <a:t> Dragon(); </a:t>
            </a:r>
            <a:endParaRPr lang="hu-HU" dirty="0" smtClean="0"/>
          </a:p>
          <a:p>
            <a:pPr marL="0" indent="0">
              <a:buNone/>
            </a:pPr>
            <a:r>
              <a:rPr lang="hu-HU" dirty="0"/>
              <a:t> </a:t>
            </a:r>
            <a:r>
              <a:rPr lang="hu-HU" dirty="0" smtClean="0"/>
              <a:t>     </a:t>
            </a:r>
            <a:r>
              <a:rPr lang="hu-HU" dirty="0" err="1" smtClean="0"/>
              <a:t>System.out.println</a:t>
            </a:r>
            <a:r>
              <a:rPr lang="hu-HU" dirty="0" smtClean="0"/>
              <a:t>(</a:t>
            </a:r>
            <a:r>
              <a:rPr lang="hu-HU" dirty="0" err="1" smtClean="0"/>
              <a:t>myApp.identifyMyself</a:t>
            </a:r>
            <a:r>
              <a:rPr lang="hu-HU" dirty="0"/>
              <a:t>()); } </a:t>
            </a:r>
            <a:r>
              <a:rPr lang="hu-HU" dirty="0" smtClean="0"/>
              <a:t>}</a:t>
            </a:r>
          </a:p>
          <a:p>
            <a:pPr marL="0" indent="0">
              <a:buNone/>
            </a:pPr>
            <a:r>
              <a:rPr lang="hu-HU" dirty="0" smtClean="0"/>
              <a:t>„I </a:t>
            </a:r>
            <a:r>
              <a:rPr lang="hu-HU" dirty="0"/>
              <a:t>am </a:t>
            </a:r>
            <a:r>
              <a:rPr lang="hu-HU" dirty="0" err="1"/>
              <a:t>able</a:t>
            </a:r>
            <a:r>
              <a:rPr lang="hu-HU" dirty="0"/>
              <a:t> </a:t>
            </a:r>
            <a:r>
              <a:rPr lang="hu-HU" dirty="0" err="1"/>
              <a:t>to</a:t>
            </a:r>
            <a:r>
              <a:rPr lang="hu-HU" dirty="0"/>
              <a:t> </a:t>
            </a:r>
            <a:r>
              <a:rPr lang="hu-HU" dirty="0" err="1"/>
              <a:t>lay</a:t>
            </a:r>
            <a:r>
              <a:rPr lang="hu-HU" dirty="0"/>
              <a:t> </a:t>
            </a:r>
            <a:r>
              <a:rPr lang="hu-HU" dirty="0" err="1"/>
              <a:t>eggs</a:t>
            </a:r>
            <a:r>
              <a:rPr lang="hu-HU" dirty="0" smtClean="0"/>
              <a:t>.”</a:t>
            </a:r>
            <a:endParaRPr lang="hu-HU" dirty="0"/>
          </a:p>
        </p:txBody>
      </p:sp>
    </p:spTree>
    <p:extLst>
      <p:ext uri="{BB962C8B-B14F-4D97-AF65-F5344CB8AC3E}">
        <p14:creationId xmlns:p14="http://schemas.microsoft.com/office/powerpoint/2010/main" val="406530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pPr marL="0" indent="0">
              <a:buNone/>
            </a:pPr>
            <a:r>
              <a:rPr lang="en-US" dirty="0"/>
              <a:t>If </a:t>
            </a:r>
            <a:r>
              <a:rPr lang="en-US" b="1" dirty="0"/>
              <a:t>two or more independently defined default methods conflict</a:t>
            </a:r>
            <a:r>
              <a:rPr lang="en-US" dirty="0"/>
              <a:t>, or a default method conflicts with an abstract method, then the Java compiler produces a </a:t>
            </a:r>
            <a:r>
              <a:rPr lang="en-US" b="1" dirty="0"/>
              <a:t>compiler error</a:t>
            </a:r>
            <a:r>
              <a:rPr lang="en-US" dirty="0"/>
              <a:t>. You must explicitly override the </a:t>
            </a:r>
            <a:r>
              <a:rPr lang="en-US" dirty="0" err="1"/>
              <a:t>supertype</a:t>
            </a:r>
            <a:r>
              <a:rPr lang="en-US" dirty="0"/>
              <a:t> methods.</a:t>
            </a:r>
            <a:endParaRPr lang="hu-HU" dirty="0"/>
          </a:p>
        </p:txBody>
      </p:sp>
    </p:spTree>
    <p:extLst>
      <p:ext uri="{BB962C8B-B14F-4D97-AF65-F5344CB8AC3E}">
        <p14:creationId xmlns:p14="http://schemas.microsoft.com/office/powerpoint/2010/main" val="137571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https://docs.oracle.com/javase/tutorial/java/IandI/createinterface.html</a:t>
            </a:r>
            <a:endParaRPr lang="hu-HU" dirty="0" smtClean="0"/>
          </a:p>
        </p:txBody>
      </p:sp>
    </p:spTree>
    <p:extLst>
      <p:ext uri="{BB962C8B-B14F-4D97-AF65-F5344CB8AC3E}">
        <p14:creationId xmlns:p14="http://schemas.microsoft.com/office/powerpoint/2010/main" val="584753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(öröklés)</a:t>
            </a:r>
          </a:p>
        </p:txBody>
      </p:sp>
      <p:sp>
        <p:nvSpPr>
          <p:cNvPr id="3" name="Tartalom helye 2"/>
          <p:cNvSpPr>
            <a:spLocks noGrp="1"/>
          </p:cNvSpPr>
          <p:nvPr>
            <p:ph idx="1"/>
          </p:nvPr>
        </p:nvSpPr>
        <p:spPr>
          <a:xfrm>
            <a:off x="628649" y="1228165"/>
            <a:ext cx="8123465" cy="5224886"/>
          </a:xfrm>
        </p:spPr>
        <p:txBody>
          <a:bodyPr>
            <a:normAutofit/>
          </a:bodyPr>
          <a:lstStyle/>
          <a:p>
            <a:pPr marL="0" indent="0">
              <a:buNone/>
            </a:pPr>
            <a:r>
              <a:rPr lang="en-US" dirty="0"/>
              <a:t>Static methods in interfaces are never inherited.</a:t>
            </a:r>
            <a:endParaRPr lang="hu-HU" dirty="0"/>
          </a:p>
        </p:txBody>
      </p:sp>
    </p:spTree>
    <p:extLst>
      <p:ext uri="{BB962C8B-B14F-4D97-AF65-F5344CB8AC3E}">
        <p14:creationId xmlns:p14="http://schemas.microsoft.com/office/powerpoint/2010/main" val="196703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a:t>
            </a:r>
            <a:r>
              <a:rPr lang="hu-HU" dirty="0" err="1"/>
              <a:t>Inheritance</a:t>
            </a:r>
            <a:r>
              <a:rPr lang="hu-HU" dirty="0"/>
              <a:t> </a:t>
            </a:r>
            <a:r>
              <a:rPr lang="hu-HU" dirty="0" smtClean="0"/>
              <a:t>and </a:t>
            </a:r>
            <a:r>
              <a:rPr lang="hu-HU" dirty="0" err="1" smtClean="0"/>
              <a:t>Interface</a:t>
            </a:r>
            <a:endParaRPr lang="hu-HU" dirty="0"/>
          </a:p>
        </p:txBody>
      </p:sp>
      <p:sp>
        <p:nvSpPr>
          <p:cNvPr id="3" name="Tartalom helye 2"/>
          <p:cNvSpPr>
            <a:spLocks noGrp="1"/>
          </p:cNvSpPr>
          <p:nvPr>
            <p:ph idx="1"/>
          </p:nvPr>
        </p:nvSpPr>
        <p:spPr>
          <a:xfrm>
            <a:off x="628649" y="1228165"/>
            <a:ext cx="8123465" cy="5224886"/>
          </a:xfrm>
        </p:spPr>
        <p:txBody>
          <a:bodyPr>
            <a:normAutofit/>
          </a:bodyPr>
          <a:lstStyle/>
          <a:p>
            <a:pPr marL="0" indent="0">
              <a:buNone/>
            </a:pPr>
            <a:r>
              <a:rPr lang="hu-HU" dirty="0" smtClean="0"/>
              <a:t>14_Interface_Inheritance példa</a:t>
            </a:r>
          </a:p>
          <a:p>
            <a:pPr marL="0" indent="0">
              <a:buNone/>
            </a:pPr>
            <a:endParaRPr lang="hu-HU" dirty="0"/>
          </a:p>
        </p:txBody>
      </p:sp>
    </p:spTree>
    <p:extLst>
      <p:ext uri="{BB962C8B-B14F-4D97-AF65-F5344CB8AC3E}">
        <p14:creationId xmlns:p14="http://schemas.microsoft.com/office/powerpoint/2010/main" val="345604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An </a:t>
            </a:r>
            <a:r>
              <a:rPr lang="en-US" b="1" dirty="0"/>
              <a:t>interface declaration </a:t>
            </a:r>
            <a:r>
              <a:rPr lang="en-US" dirty="0"/>
              <a:t>consists of modifiers, the keyword interface, the interface name, a comma-separated list of parent interfaces (if any), and the interface body</a:t>
            </a:r>
            <a:r>
              <a:rPr lang="en-US" dirty="0" smtClean="0"/>
              <a:t>.</a:t>
            </a:r>
            <a:endParaRPr lang="hu-HU" dirty="0" smtClean="0"/>
          </a:p>
          <a:p>
            <a:endParaRPr lang="hu-HU" dirty="0"/>
          </a:p>
        </p:txBody>
      </p:sp>
    </p:spTree>
    <p:extLst>
      <p:ext uri="{BB962C8B-B14F-4D97-AF65-F5344CB8AC3E}">
        <p14:creationId xmlns:p14="http://schemas.microsoft.com/office/powerpoint/2010/main" val="2893215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pPr marL="0" indent="0">
              <a:buNone/>
            </a:pPr>
            <a:r>
              <a:rPr lang="hu-HU" dirty="0" err="1" smtClean="0"/>
              <a:t>public</a:t>
            </a:r>
            <a:r>
              <a:rPr lang="hu-HU" dirty="0" smtClean="0"/>
              <a:t> </a:t>
            </a:r>
            <a:r>
              <a:rPr lang="hu-HU" dirty="0" err="1"/>
              <a:t>interface</a:t>
            </a:r>
            <a:r>
              <a:rPr lang="hu-HU" dirty="0"/>
              <a:t> </a:t>
            </a:r>
            <a:r>
              <a:rPr lang="hu-HU" dirty="0" err="1"/>
              <a:t>GroupedInterface</a:t>
            </a:r>
            <a:r>
              <a:rPr lang="hu-HU" dirty="0"/>
              <a:t> </a:t>
            </a:r>
            <a:r>
              <a:rPr lang="hu-HU" dirty="0" err="1"/>
              <a:t>extends</a:t>
            </a:r>
            <a:r>
              <a:rPr lang="hu-HU" dirty="0"/>
              <a:t> Interface1, Interface2, Interface3 { </a:t>
            </a:r>
            <a:endParaRPr lang="hu-HU" dirty="0" smtClean="0"/>
          </a:p>
          <a:p>
            <a:pPr marL="0" indent="0">
              <a:buNone/>
            </a:pPr>
            <a:r>
              <a:rPr lang="hu-HU" dirty="0" smtClean="0"/>
              <a:t>  // </a:t>
            </a:r>
            <a:r>
              <a:rPr lang="hu-HU" dirty="0"/>
              <a:t>constant </a:t>
            </a:r>
            <a:r>
              <a:rPr lang="hu-HU" dirty="0" err="1"/>
              <a:t>declarations</a:t>
            </a:r>
            <a:r>
              <a:rPr lang="hu-HU" dirty="0"/>
              <a:t> </a:t>
            </a:r>
            <a:endParaRPr lang="hu-HU" dirty="0" smtClean="0"/>
          </a:p>
          <a:p>
            <a:pPr marL="0" indent="0">
              <a:buNone/>
            </a:pPr>
            <a:r>
              <a:rPr lang="hu-HU" dirty="0" smtClean="0"/>
              <a:t>  // </a:t>
            </a:r>
            <a:r>
              <a:rPr lang="hu-HU" dirty="0" err="1"/>
              <a:t>base</a:t>
            </a:r>
            <a:r>
              <a:rPr lang="hu-HU" dirty="0"/>
              <a:t> of </a:t>
            </a:r>
            <a:r>
              <a:rPr lang="hu-HU" dirty="0" err="1"/>
              <a:t>natural</a:t>
            </a:r>
            <a:r>
              <a:rPr lang="hu-HU" dirty="0"/>
              <a:t> </a:t>
            </a:r>
            <a:r>
              <a:rPr lang="hu-HU" dirty="0" err="1"/>
              <a:t>logarithms</a:t>
            </a:r>
            <a:r>
              <a:rPr lang="hu-HU" dirty="0"/>
              <a:t> </a:t>
            </a:r>
            <a:endParaRPr lang="hu-HU" dirty="0" smtClean="0"/>
          </a:p>
          <a:p>
            <a:pPr marL="0" indent="0">
              <a:buNone/>
            </a:pPr>
            <a:r>
              <a:rPr lang="hu-HU" dirty="0" smtClean="0"/>
              <a:t>  </a:t>
            </a:r>
            <a:r>
              <a:rPr lang="hu-HU" dirty="0" err="1" smtClean="0"/>
              <a:t>double</a:t>
            </a:r>
            <a:r>
              <a:rPr lang="hu-HU" dirty="0" smtClean="0"/>
              <a:t> </a:t>
            </a:r>
            <a:r>
              <a:rPr lang="hu-HU" dirty="0"/>
              <a:t>E = 2.718282; </a:t>
            </a:r>
            <a:endParaRPr lang="hu-HU" dirty="0" smtClean="0"/>
          </a:p>
          <a:p>
            <a:pPr marL="0" indent="0">
              <a:buNone/>
            </a:pPr>
            <a:r>
              <a:rPr lang="hu-HU" dirty="0" smtClean="0"/>
              <a:t>  // </a:t>
            </a:r>
            <a:r>
              <a:rPr lang="hu-HU" dirty="0" err="1"/>
              <a:t>method</a:t>
            </a:r>
            <a:r>
              <a:rPr lang="hu-HU" dirty="0"/>
              <a:t> </a:t>
            </a:r>
            <a:r>
              <a:rPr lang="hu-HU" dirty="0" err="1"/>
              <a:t>signatures</a:t>
            </a:r>
            <a:r>
              <a:rPr lang="hu-HU" dirty="0"/>
              <a:t> </a:t>
            </a:r>
            <a:endParaRPr lang="hu-HU" dirty="0" smtClean="0"/>
          </a:p>
          <a:p>
            <a:pPr marL="0" indent="0">
              <a:buNone/>
            </a:pPr>
            <a:r>
              <a:rPr lang="hu-HU" dirty="0" smtClean="0"/>
              <a:t>  </a:t>
            </a:r>
            <a:r>
              <a:rPr lang="hu-HU" dirty="0" err="1" smtClean="0"/>
              <a:t>void</a:t>
            </a:r>
            <a:r>
              <a:rPr lang="hu-HU" dirty="0" smtClean="0"/>
              <a:t> </a:t>
            </a:r>
            <a:r>
              <a:rPr lang="hu-HU" dirty="0" err="1"/>
              <a:t>doSomething</a:t>
            </a:r>
            <a:r>
              <a:rPr lang="hu-HU" dirty="0"/>
              <a:t> (int i, </a:t>
            </a:r>
            <a:r>
              <a:rPr lang="hu-HU" dirty="0" err="1"/>
              <a:t>double</a:t>
            </a:r>
            <a:r>
              <a:rPr lang="hu-HU" dirty="0"/>
              <a:t> x); </a:t>
            </a:r>
            <a:endParaRPr lang="hu-HU" dirty="0" smtClean="0"/>
          </a:p>
          <a:p>
            <a:pPr marL="0" indent="0">
              <a:buNone/>
            </a:pPr>
            <a:r>
              <a:rPr lang="hu-HU" dirty="0" smtClean="0"/>
              <a:t>  int </a:t>
            </a:r>
            <a:r>
              <a:rPr lang="hu-HU" dirty="0" err="1"/>
              <a:t>doSomethingElse</a:t>
            </a:r>
            <a:r>
              <a:rPr lang="hu-HU" dirty="0"/>
              <a:t>(</a:t>
            </a:r>
            <a:r>
              <a:rPr lang="hu-HU" dirty="0" err="1"/>
              <a:t>String</a:t>
            </a:r>
            <a:r>
              <a:rPr lang="hu-HU" dirty="0"/>
              <a:t> s); </a:t>
            </a:r>
            <a:endParaRPr lang="hu-HU" dirty="0" smtClean="0"/>
          </a:p>
          <a:p>
            <a:pPr marL="0" indent="0">
              <a:buNone/>
            </a:pPr>
            <a:r>
              <a:rPr lang="hu-HU" dirty="0" smtClean="0"/>
              <a:t>}</a:t>
            </a:r>
            <a:endParaRPr lang="hu-HU" dirty="0"/>
          </a:p>
          <a:p>
            <a:endParaRPr lang="hu-HU" dirty="0"/>
          </a:p>
        </p:txBody>
      </p:sp>
    </p:spTree>
    <p:extLst>
      <p:ext uri="{BB962C8B-B14F-4D97-AF65-F5344CB8AC3E}">
        <p14:creationId xmlns:p14="http://schemas.microsoft.com/office/powerpoint/2010/main" val="2005159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The </a:t>
            </a:r>
            <a:r>
              <a:rPr lang="en-US" b="1" dirty="0"/>
              <a:t>public</a:t>
            </a:r>
            <a:r>
              <a:rPr lang="en-US" dirty="0"/>
              <a:t> access specifier indicates that the interface can be used by any class in any package. </a:t>
            </a:r>
            <a:endParaRPr lang="hu-HU" dirty="0" smtClean="0"/>
          </a:p>
          <a:p>
            <a:r>
              <a:rPr lang="en-US" dirty="0" smtClean="0"/>
              <a:t>If </a:t>
            </a:r>
            <a:r>
              <a:rPr lang="en-US" dirty="0"/>
              <a:t>you do </a:t>
            </a:r>
            <a:r>
              <a:rPr lang="en-US" b="1" dirty="0"/>
              <a:t>not</a:t>
            </a:r>
            <a:r>
              <a:rPr lang="en-US" dirty="0"/>
              <a:t> specify that the </a:t>
            </a:r>
            <a:r>
              <a:rPr lang="en-US" b="1" dirty="0"/>
              <a:t>interface is public</a:t>
            </a:r>
            <a:r>
              <a:rPr lang="en-US" dirty="0"/>
              <a:t>, then your interface is accessible only to classes defined in the same package as the interface.</a:t>
            </a:r>
            <a:endParaRPr lang="hu-HU" dirty="0"/>
          </a:p>
          <a:p>
            <a:endParaRPr lang="hu-HU" dirty="0"/>
          </a:p>
        </p:txBody>
      </p:sp>
    </p:spTree>
    <p:extLst>
      <p:ext uri="{BB962C8B-B14F-4D97-AF65-F5344CB8AC3E}">
        <p14:creationId xmlns:p14="http://schemas.microsoft.com/office/powerpoint/2010/main" val="4118903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An interface can </a:t>
            </a:r>
            <a:r>
              <a:rPr lang="en-US" b="1" dirty="0"/>
              <a:t>extend</a:t>
            </a:r>
            <a:r>
              <a:rPr lang="en-US" dirty="0"/>
              <a:t> other interfaces, just as a class subclass or extend another class. However, whereas a class can extend only one other class, an </a:t>
            </a:r>
            <a:r>
              <a:rPr lang="en-US" b="1" dirty="0"/>
              <a:t>interface can extend any number of interfaces</a:t>
            </a:r>
            <a:r>
              <a:rPr lang="en-US" dirty="0"/>
              <a:t>. </a:t>
            </a:r>
            <a:endParaRPr lang="hu-HU" dirty="0" smtClean="0"/>
          </a:p>
          <a:p>
            <a:r>
              <a:rPr lang="en-US" dirty="0" smtClean="0"/>
              <a:t>The </a:t>
            </a:r>
            <a:r>
              <a:rPr lang="en-US" dirty="0"/>
              <a:t>interface declaration includes a comma-separated list of all the interfaces that it extends.</a:t>
            </a:r>
            <a:endParaRPr lang="hu-HU" dirty="0"/>
          </a:p>
        </p:txBody>
      </p:sp>
    </p:spTree>
    <p:extLst>
      <p:ext uri="{BB962C8B-B14F-4D97-AF65-F5344CB8AC3E}">
        <p14:creationId xmlns:p14="http://schemas.microsoft.com/office/powerpoint/2010/main" val="1316303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a:t>The </a:t>
            </a:r>
            <a:r>
              <a:rPr lang="en-US" b="1" dirty="0"/>
              <a:t>interface body </a:t>
            </a:r>
            <a:r>
              <a:rPr lang="en-US" dirty="0"/>
              <a:t>can contain </a:t>
            </a:r>
            <a:r>
              <a:rPr lang="en-US" dirty="0">
                <a:hlinkClick r:id="rId3"/>
              </a:rPr>
              <a:t>abstract methods</a:t>
            </a:r>
            <a:r>
              <a:rPr lang="en-US" dirty="0"/>
              <a:t>, </a:t>
            </a:r>
            <a:r>
              <a:rPr lang="en-US" dirty="0">
                <a:hlinkClick r:id="rId4"/>
              </a:rPr>
              <a:t>default methods</a:t>
            </a:r>
            <a:r>
              <a:rPr lang="en-US" dirty="0"/>
              <a:t>, and </a:t>
            </a:r>
            <a:r>
              <a:rPr lang="en-US" dirty="0">
                <a:hlinkClick r:id="rId5"/>
              </a:rPr>
              <a:t>static methods</a:t>
            </a:r>
            <a:r>
              <a:rPr lang="en-US" dirty="0"/>
              <a:t>. </a:t>
            </a:r>
            <a:endParaRPr lang="hu-HU" dirty="0" smtClean="0"/>
          </a:p>
          <a:p>
            <a:r>
              <a:rPr lang="en-US" dirty="0" smtClean="0"/>
              <a:t>An </a:t>
            </a:r>
            <a:r>
              <a:rPr lang="en-US" b="1" dirty="0"/>
              <a:t>abstract method </a:t>
            </a:r>
            <a:r>
              <a:rPr lang="en-US" dirty="0"/>
              <a:t>within an interface is followed by a </a:t>
            </a:r>
            <a:r>
              <a:rPr lang="en-US" b="1" dirty="0"/>
              <a:t>semicolon</a:t>
            </a:r>
            <a:r>
              <a:rPr lang="en-US" dirty="0"/>
              <a:t>, but no braces (an abstract method does not contain an implementation). </a:t>
            </a:r>
            <a:endParaRPr lang="hu-HU" dirty="0" smtClean="0"/>
          </a:p>
          <a:p>
            <a:r>
              <a:rPr lang="en-US" b="1" dirty="0" smtClean="0"/>
              <a:t>Default </a:t>
            </a:r>
            <a:r>
              <a:rPr lang="en-US" b="1" dirty="0"/>
              <a:t>methods </a:t>
            </a:r>
            <a:r>
              <a:rPr lang="en-US" dirty="0"/>
              <a:t>are defined with the </a:t>
            </a:r>
            <a:r>
              <a:rPr lang="en-US" b="1" dirty="0"/>
              <a:t>default modifier</a:t>
            </a:r>
            <a:r>
              <a:rPr lang="en-US" dirty="0"/>
              <a:t>, and </a:t>
            </a:r>
            <a:endParaRPr lang="hu-HU" dirty="0" smtClean="0"/>
          </a:p>
          <a:p>
            <a:r>
              <a:rPr lang="en-US" b="1" dirty="0" smtClean="0"/>
              <a:t>static </a:t>
            </a:r>
            <a:r>
              <a:rPr lang="en-US" b="1" dirty="0"/>
              <a:t>methods </a:t>
            </a:r>
            <a:r>
              <a:rPr lang="en-US" dirty="0"/>
              <a:t>with the </a:t>
            </a:r>
            <a:r>
              <a:rPr lang="en-US" b="1" dirty="0"/>
              <a:t>static keyword</a:t>
            </a:r>
            <a:r>
              <a:rPr lang="en-US" dirty="0"/>
              <a:t>. </a:t>
            </a:r>
            <a:endParaRPr lang="hu-HU" dirty="0" smtClean="0"/>
          </a:p>
          <a:p>
            <a:r>
              <a:rPr lang="en-US" b="1" dirty="0" smtClean="0"/>
              <a:t>All </a:t>
            </a:r>
            <a:r>
              <a:rPr lang="en-US" b="1" dirty="0"/>
              <a:t>abstract, default, and static methods in an interface are implicitly public</a:t>
            </a:r>
            <a:r>
              <a:rPr lang="en-US" dirty="0"/>
              <a:t>, so you can omit the public modifier</a:t>
            </a:r>
            <a:r>
              <a:rPr lang="en-US" dirty="0" smtClean="0"/>
              <a:t>.</a:t>
            </a:r>
            <a:endParaRPr lang="en-US" dirty="0"/>
          </a:p>
        </p:txBody>
      </p:sp>
    </p:spTree>
    <p:extLst>
      <p:ext uri="{BB962C8B-B14F-4D97-AF65-F5344CB8AC3E}">
        <p14:creationId xmlns:p14="http://schemas.microsoft.com/office/powerpoint/2010/main" val="2581235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err="1" smtClean="0"/>
              <a:t>Interface</a:t>
            </a:r>
            <a:endParaRPr lang="hu-HU" dirty="0"/>
          </a:p>
        </p:txBody>
      </p:sp>
      <p:sp>
        <p:nvSpPr>
          <p:cNvPr id="3" name="Tartalom helye 2"/>
          <p:cNvSpPr>
            <a:spLocks noGrp="1"/>
          </p:cNvSpPr>
          <p:nvPr>
            <p:ph idx="1"/>
          </p:nvPr>
        </p:nvSpPr>
        <p:spPr/>
        <p:txBody>
          <a:bodyPr>
            <a:normAutofit/>
          </a:bodyPr>
          <a:lstStyle/>
          <a:p>
            <a:r>
              <a:rPr lang="en-US" dirty="0" smtClean="0"/>
              <a:t>In </a:t>
            </a:r>
            <a:r>
              <a:rPr lang="en-US" dirty="0"/>
              <a:t>addition, an interface can contain constant declarations. </a:t>
            </a:r>
            <a:r>
              <a:rPr lang="en-US" b="1" dirty="0"/>
              <a:t>All constant values defined in an interface are implicitly public, static, and final</a:t>
            </a:r>
            <a:r>
              <a:rPr lang="en-US" dirty="0"/>
              <a:t>. Once again, you can omit these modifiers.</a:t>
            </a:r>
          </a:p>
        </p:txBody>
      </p:sp>
    </p:spTree>
    <p:extLst>
      <p:ext uri="{BB962C8B-B14F-4D97-AF65-F5344CB8AC3E}">
        <p14:creationId xmlns:p14="http://schemas.microsoft.com/office/powerpoint/2010/main" val="2486829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967</TotalTime>
  <Words>3791</Words>
  <Application>Microsoft Office PowerPoint</Application>
  <PresentationFormat>Diavetítés a képernyőre (4:3 oldalarány)</PresentationFormat>
  <Paragraphs>209</Paragraphs>
  <Slides>31</Slides>
  <Notes>23</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31</vt:i4>
      </vt:variant>
    </vt:vector>
  </HeadingPairs>
  <TitlesOfParts>
    <vt:vector size="35" baseType="lpstr">
      <vt:lpstr>Arial</vt:lpstr>
      <vt:lpstr>Calibri</vt:lpstr>
      <vt:lpstr>Calibri Light</vt:lpstr>
      <vt:lpstr>Office-téma</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vt:lpstr>
      <vt:lpstr>Java Interface and inheritance</vt:lpstr>
      <vt:lpstr>PowerPoint-bemutató</vt:lpstr>
      <vt:lpstr>PowerPoint-bemutató</vt:lpstr>
      <vt:lpstr>PowerPoint-bemutató</vt:lpstr>
      <vt:lpstr>Java Inheritance (öröklés)</vt:lpstr>
      <vt:lpstr>Java Inheritance (öröklés)</vt:lpstr>
      <vt:lpstr>Java Inheritance (öröklés)</vt:lpstr>
      <vt:lpstr>Java Inheritance (öröklés)</vt:lpstr>
      <vt:lpstr>Java Inheritance (öröklés)</vt:lpstr>
      <vt:lpstr>Java Inheritance and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94</cp:revision>
  <dcterms:created xsi:type="dcterms:W3CDTF">2023-04-29T10:45:22Z</dcterms:created>
  <dcterms:modified xsi:type="dcterms:W3CDTF">2023-09-09T10:08:25Z</dcterms:modified>
</cp:coreProperties>
</file>