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  <p:sldId id="297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3" r:id="rId33"/>
    <p:sldId id="299" r:id="rId34"/>
    <p:sldId id="300" r:id="rId35"/>
    <p:sldId id="301" r:id="rId36"/>
    <p:sldId id="302" r:id="rId37"/>
    <p:sldId id="303" r:id="rId38"/>
    <p:sldId id="304" r:id="rId39"/>
    <p:sldId id="314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744" autoAdjust="0"/>
  </p:normalViewPr>
  <p:slideViewPr>
    <p:cSldViewPr snapToGrid="0">
      <p:cViewPr varScale="1">
        <p:scale>
          <a:sx n="79" d="100"/>
          <a:sy n="79" d="100"/>
        </p:scale>
        <p:origin x="25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5D52-ED23-4BF9-9B1D-73B01CE24233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EC4C7-4C44-41DB-8F7A-0F0ABB64959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978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defined with the following format: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class name&lt;T1, T2, ..., Tn&gt; { /* ... */ }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type parameter section, delimited by angle brackets (&lt;&gt;), follows the class name. It specifies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T1, T2, ..., and Tn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338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class Pair&lt;K, V&gt; { private K key; private V value; public Pair(K key, V value) { </a:t>
            </a:r>
            <a:r>
              <a:rPr lang="en-US" dirty="0" err="1"/>
              <a:t>this.key</a:t>
            </a:r>
            <a:r>
              <a:rPr lang="en-US" dirty="0"/>
              <a:t> = key; </a:t>
            </a:r>
            <a:r>
              <a:rPr lang="en-US" dirty="0" err="1"/>
              <a:t>this.value</a:t>
            </a:r>
            <a:r>
              <a:rPr lang="en-US" dirty="0"/>
              <a:t> = value; } public void </a:t>
            </a:r>
            <a:r>
              <a:rPr lang="en-US" dirty="0" err="1"/>
              <a:t>setKey</a:t>
            </a:r>
            <a:r>
              <a:rPr lang="en-US" dirty="0"/>
              <a:t>(K key) { </a:t>
            </a:r>
            <a:r>
              <a:rPr lang="en-US" dirty="0" err="1"/>
              <a:t>this.key</a:t>
            </a:r>
            <a:r>
              <a:rPr lang="en-US" dirty="0"/>
              <a:t> = key; } public void </a:t>
            </a:r>
            <a:r>
              <a:rPr lang="en-US" dirty="0" err="1"/>
              <a:t>setValue</a:t>
            </a:r>
            <a:r>
              <a:rPr lang="en-US" dirty="0"/>
              <a:t>(V value) { </a:t>
            </a:r>
            <a:r>
              <a:rPr lang="en-US" dirty="0" err="1"/>
              <a:t>this.value</a:t>
            </a:r>
            <a:r>
              <a:rPr lang="en-US" dirty="0"/>
              <a:t> = value; } public K </a:t>
            </a:r>
            <a:r>
              <a:rPr lang="en-US" dirty="0" err="1"/>
              <a:t>getKey</a:t>
            </a:r>
            <a:r>
              <a:rPr lang="en-US" dirty="0"/>
              <a:t>() { return key; } public V </a:t>
            </a:r>
            <a:r>
              <a:rPr lang="en-US" dirty="0" err="1"/>
              <a:t>getValue</a:t>
            </a:r>
            <a:r>
              <a:rPr lang="en-US" dirty="0"/>
              <a:t>() { return value; }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6892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Pair&lt;Integer, String&gt; p1 = new Pair&lt;&gt;(1, "apple"); Pair&lt;Integer, String&gt; p2 = new Pair&lt;&gt;(2, "pear"); </a:t>
            </a:r>
            <a:r>
              <a:rPr lang="en-US" dirty="0" err="1"/>
              <a:t>boolean</a:t>
            </a:r>
            <a:r>
              <a:rPr lang="en-US" dirty="0"/>
              <a:t> same = </a:t>
            </a:r>
            <a:r>
              <a:rPr lang="en-US" dirty="0" err="1"/>
              <a:t>Util.compare</a:t>
            </a:r>
            <a:r>
              <a:rPr lang="en-US" dirty="0"/>
              <a:t>(p1, p2);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857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Pair&lt;Integer, String&gt; p1 = new Pair&lt;&gt;(1, "apple"); Pair&lt;Integer, String&gt; p2 = new Pair&lt;&gt;(2, "pear"); </a:t>
            </a:r>
            <a:r>
              <a:rPr lang="en-US" dirty="0" err="1"/>
              <a:t>boolean</a:t>
            </a:r>
            <a:r>
              <a:rPr lang="en-US" dirty="0"/>
              <a:t> same = </a:t>
            </a:r>
            <a:r>
              <a:rPr lang="en-US" dirty="0" err="1"/>
              <a:t>Util.compare</a:t>
            </a:r>
            <a:r>
              <a:rPr lang="en-US" dirty="0"/>
              <a:t>(p1, p2);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1815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declare a bounded type parameter, list the type parameter's name, followed by the </a:t>
            </a:r>
            <a:r>
              <a:rPr lang="en-US" dirty="0"/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keyword, followed by its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upper bound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in this example is </a:t>
            </a:r>
            <a:r>
              <a:rPr lang="en-US" dirty="0"/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Note that, in this context, </a:t>
            </a:r>
            <a:r>
              <a:rPr lang="en-US" dirty="0"/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used in a general sense to mean either "extends" (as in classes) or "implements" (as in interfaces).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391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88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T </a:t>
            </a:r>
            <a:r>
              <a:rPr lang="en-US" dirty="0">
                <a:solidFill>
                  <a:srgbClr val="000088"/>
                </a:solidFill>
                <a:effectLst/>
              </a:rPr>
              <a:t>extends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Number</a:t>
            </a:r>
            <a:r>
              <a:rPr lang="en-US" dirty="0">
                <a:solidFill>
                  <a:srgbClr val="666600"/>
                </a:solidFill>
                <a:effectLst/>
              </a:rPr>
              <a:t>&gt;{</a:t>
            </a:r>
            <a:r>
              <a:rPr lang="en-US" dirty="0">
                <a:solidFill>
                  <a:srgbClr val="000000"/>
                </a:solidFill>
                <a:effectLst/>
              </a:rPr>
              <a:t>    T data</a:t>
            </a:r>
            <a:r>
              <a:rPr lang="en-US" dirty="0">
                <a:solidFill>
                  <a:srgbClr val="666600"/>
                </a:solidFill>
                <a:effectLst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T data</a:t>
            </a:r>
            <a:r>
              <a:rPr lang="en-US" dirty="0">
                <a:solidFill>
                  <a:srgbClr val="666600"/>
                </a:solidFill>
                <a:effectLst/>
              </a:rPr>
              <a:t>){</a:t>
            </a: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 err="1">
                <a:solidFill>
                  <a:srgbClr val="000088"/>
                </a:solidFill>
                <a:effectLst/>
              </a:rPr>
              <a:t>this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data</a:t>
            </a:r>
            <a:r>
              <a:rPr lang="en-US" dirty="0">
                <a:solidFill>
                  <a:srgbClr val="666600"/>
                </a:solidFill>
                <a:effectLst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000088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display</a:t>
            </a:r>
            <a:r>
              <a:rPr lang="en-US" dirty="0">
                <a:solidFill>
                  <a:srgbClr val="666600"/>
                </a:solidFill>
                <a:effectLst/>
              </a:rPr>
              <a:t>()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 err="1">
                <a:solidFill>
                  <a:srgbClr val="660066"/>
                </a:solidFill>
                <a:effectLst/>
              </a:rPr>
              <a:t>System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88"/>
                </a:solidFill>
                <a:effectLst/>
              </a:rPr>
              <a:t>out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println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008800"/>
                </a:solidFill>
                <a:effectLst/>
              </a:rPr>
              <a:t>"Data value is: "</a:t>
            </a:r>
            <a:r>
              <a:rPr lang="en-US" dirty="0">
                <a:solidFill>
                  <a:srgbClr val="666600"/>
                </a:solidFill>
                <a:effectLst/>
              </a:rPr>
              <a:t>+</a:t>
            </a:r>
            <a:r>
              <a:rPr lang="en-US" dirty="0" err="1">
                <a:solidFill>
                  <a:srgbClr val="000088"/>
                </a:solidFill>
                <a:effectLst/>
              </a:rPr>
              <a:t>this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data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660066"/>
                </a:solidFill>
                <a:effectLst/>
              </a:rPr>
              <a:t>BoundsExample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000088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main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dirty="0">
                <a:solidFill>
                  <a:srgbClr val="666600"/>
                </a:solidFill>
                <a:effectLst/>
              </a:rPr>
              <a:t>[])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Integer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obj1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Integer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20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   obj1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Double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obj2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Double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20.22d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   obj2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Float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obj3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Float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125.332f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   obj3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78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obj3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8800"/>
                </a:solidFill>
                <a:effectLst/>
              </a:rPr>
              <a:t>"Krishna"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   obj3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024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dirty="0" err="1" smtClean="0"/>
              <a:t>private</a:t>
            </a:r>
            <a:r>
              <a:rPr lang="hu-HU" dirty="0" smtClean="0"/>
              <a:t> T n;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NaturalNumber</a:t>
            </a:r>
            <a:r>
              <a:rPr lang="hu-HU" dirty="0" smtClean="0"/>
              <a:t>(T n) { </a:t>
            </a:r>
            <a:r>
              <a:rPr lang="hu-HU" dirty="0" err="1" smtClean="0"/>
              <a:t>this.n</a:t>
            </a:r>
            <a:r>
              <a:rPr lang="hu-HU" dirty="0" smtClean="0"/>
              <a:t> = n; }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boolean</a:t>
            </a:r>
            <a:r>
              <a:rPr lang="hu-HU" dirty="0" smtClean="0"/>
              <a:t> </a:t>
            </a:r>
            <a:r>
              <a:rPr lang="hu-HU" dirty="0" err="1" smtClean="0"/>
              <a:t>isEven</a:t>
            </a:r>
            <a:r>
              <a:rPr lang="hu-HU" dirty="0" smtClean="0"/>
              <a:t>() {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b="1" dirty="0" err="1" smtClean="0"/>
              <a:t>n.intValue</a:t>
            </a:r>
            <a:r>
              <a:rPr lang="hu-HU" b="1" dirty="0" smtClean="0"/>
              <a:t>()</a:t>
            </a:r>
            <a:r>
              <a:rPr lang="hu-HU" dirty="0" smtClean="0"/>
              <a:t> % 2 == 0; } // ... }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0126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type parameter can have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bounds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 extends B1 &amp; B2 &amp; B3&gt;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38535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static &lt;T&gt;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countGreaterThan</a:t>
            </a:r>
            <a:r>
              <a:rPr lang="en-US" dirty="0" smtClean="0"/>
              <a:t>(T[] </a:t>
            </a:r>
            <a:r>
              <a:rPr lang="en-US" dirty="0" err="1" smtClean="0"/>
              <a:t>anArray</a:t>
            </a:r>
            <a:r>
              <a:rPr lang="en-US" dirty="0" smtClean="0"/>
              <a:t>, T </a:t>
            </a:r>
            <a:r>
              <a:rPr lang="en-US" dirty="0" err="1" smtClean="0"/>
              <a:t>elem</a:t>
            </a:r>
            <a:r>
              <a:rPr lang="en-US" dirty="0" smtClean="0"/>
              <a:t>) { </a:t>
            </a:r>
            <a:r>
              <a:rPr lang="en-US" dirty="0" err="1" smtClean="0"/>
              <a:t>int</a:t>
            </a:r>
            <a:r>
              <a:rPr lang="en-US" dirty="0" smtClean="0"/>
              <a:t> count = 0; for (T e : </a:t>
            </a:r>
            <a:r>
              <a:rPr lang="en-US" dirty="0" err="1" smtClean="0"/>
              <a:t>anArray</a:t>
            </a:r>
            <a:r>
              <a:rPr lang="en-US" dirty="0" smtClean="0"/>
              <a:t>) if (e &gt; </a:t>
            </a:r>
            <a:r>
              <a:rPr lang="en-US" dirty="0" err="1" smtClean="0"/>
              <a:t>elem</a:t>
            </a:r>
            <a:r>
              <a:rPr lang="en-US" dirty="0" smtClean="0"/>
              <a:t>) // compiler error ++count; return count;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87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static &lt;T extends Comparable&lt;T&gt;&gt;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countGreaterThan</a:t>
            </a:r>
            <a:r>
              <a:rPr lang="en-US" dirty="0" smtClean="0"/>
              <a:t>(T[] </a:t>
            </a:r>
            <a:r>
              <a:rPr lang="en-US" dirty="0" err="1" smtClean="0"/>
              <a:t>anArray</a:t>
            </a:r>
            <a:r>
              <a:rPr lang="en-US" dirty="0" smtClean="0"/>
              <a:t>, T </a:t>
            </a:r>
            <a:r>
              <a:rPr lang="en-US" dirty="0" err="1" smtClean="0"/>
              <a:t>elem</a:t>
            </a:r>
            <a:r>
              <a:rPr lang="en-US" dirty="0" smtClean="0"/>
              <a:t>) { </a:t>
            </a:r>
            <a:r>
              <a:rPr lang="en-US" dirty="0" err="1" smtClean="0"/>
              <a:t>int</a:t>
            </a:r>
            <a:r>
              <a:rPr lang="en-US" dirty="0" smtClean="0"/>
              <a:t> count = 0; for (T e : </a:t>
            </a:r>
            <a:r>
              <a:rPr lang="en-US" dirty="0" err="1" smtClean="0"/>
              <a:t>anArray</a:t>
            </a:r>
            <a:r>
              <a:rPr lang="en-US" dirty="0" smtClean="0"/>
              <a:t>) if (</a:t>
            </a:r>
            <a:r>
              <a:rPr lang="en-US" dirty="0" err="1" smtClean="0"/>
              <a:t>e.compareTo</a:t>
            </a:r>
            <a:r>
              <a:rPr lang="en-US" dirty="0" smtClean="0"/>
              <a:t>(</a:t>
            </a:r>
            <a:r>
              <a:rPr lang="en-US" dirty="0" err="1" smtClean="0"/>
              <a:t>elem</a:t>
            </a:r>
            <a:r>
              <a:rPr lang="en-US" dirty="0" smtClean="0"/>
              <a:t>) &gt; 0) ++count; return count;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838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defined with the following format: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class name&lt;T1, T2, ..., Tn&gt; { /* ... */ }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type parameter section, delimited by angle brackets (&lt;&gt;), follows the class name. It specifies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T1, T2, ..., and Tn</a:t>
            </a:r>
          </a:p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53992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interface</a:t>
            </a:r>
            <a:r>
              <a:rPr lang="hu-HU" dirty="0" smtClean="0"/>
              <a:t> </a:t>
            </a:r>
            <a:r>
              <a:rPr lang="hu-HU" dirty="0" err="1" smtClean="0"/>
              <a:t>PayloadList</a:t>
            </a:r>
            <a:r>
              <a:rPr lang="hu-HU" dirty="0" smtClean="0"/>
              <a:t>&lt;E,P&gt; </a:t>
            </a:r>
            <a:r>
              <a:rPr lang="hu-HU" dirty="0" err="1" smtClean="0"/>
              <a:t>extends</a:t>
            </a:r>
            <a:r>
              <a:rPr lang="hu-HU" dirty="0" smtClean="0"/>
              <a:t> List&lt;E&gt; {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setPayload</a:t>
            </a:r>
            <a:r>
              <a:rPr lang="hu-HU" dirty="0" smtClean="0"/>
              <a:t>(int index, P </a:t>
            </a:r>
            <a:r>
              <a:rPr lang="hu-HU" dirty="0" err="1" smtClean="0"/>
              <a:t>val</a:t>
            </a:r>
            <a:r>
              <a:rPr lang="hu-HU" dirty="0" smtClean="0"/>
              <a:t>); ...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093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Wildcards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generic code, the question mark (?), called the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wildcard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represents an unknown type. The wildcard can be used in a variety of situations: as the type of a parameter, field, or local variable; sometimes as a return type (though it is better programming practice to be more specific). The wildcard is never used as a type argument for a generic method invocation, a generic class instance creation, or a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supertype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494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declare an upper-bounded wildcard, use the wildcard character ('</a:t>
            </a:r>
            <a:r>
              <a:rPr lang="en-US" dirty="0" smtClean="0"/>
              <a:t>?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'), followed by the </a:t>
            </a:r>
            <a:r>
              <a:rPr lang="en-US" dirty="0" smtClean="0"/>
              <a:t>extends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keyword, followed by its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upper bound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Note that, in this context, </a:t>
            </a:r>
            <a:r>
              <a:rPr lang="en-US" dirty="0" smtClean="0"/>
              <a:t>extends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used in a general sense to mean either "extends" (as in classes) or "implements" (as in interfaces).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2512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write the method that works on lists of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subtypes of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Double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Float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you would specify </a:t>
            </a:r>
            <a:r>
              <a:rPr lang="en-US" dirty="0" smtClean="0"/>
              <a:t>List&lt;? extends Number&gt;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The term </a:t>
            </a:r>
            <a:r>
              <a:rPr lang="en-US" dirty="0" smtClean="0"/>
              <a:t>List&lt;Number&gt;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more restrictive than </a:t>
            </a:r>
            <a:r>
              <a:rPr lang="en-US" dirty="0" smtClean="0"/>
              <a:t>List&lt;? extends Number&gt;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the former matches a list of type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only, whereas the latter matches a list of type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any of its subclasses.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3692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public static void process(List&lt;? extends Foo&gt; list) { for (Foo </a:t>
            </a:r>
            <a:r>
              <a:rPr lang="en-US" dirty="0" err="1" smtClean="0"/>
              <a:t>elem</a:t>
            </a:r>
            <a:r>
              <a:rPr lang="en-US" dirty="0" smtClean="0"/>
              <a:t> : list) { // ... }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78815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scenarios where an unbounded wildcard is a useful approach: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are writing a method that can be implemented using functionality provided in the Object class.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the code is using methods in the generic class that don't depend on the type parameter. For example,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List.size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List.clear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In fact, Class&lt;?&gt; is so often used because most of the methods in Class&lt;T&gt; do not depend on T.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5347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static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printList(List&lt;?&gt; </a:t>
            </a:r>
            <a:r>
              <a:rPr lang="hu-HU" dirty="0" err="1" smtClean="0"/>
              <a:t>list</a:t>
            </a:r>
            <a:r>
              <a:rPr lang="hu-HU" dirty="0" smtClean="0"/>
              <a:t>) { </a:t>
            </a:r>
            <a:r>
              <a:rPr lang="hu-HU" dirty="0" err="1" smtClean="0"/>
              <a:t>for</a:t>
            </a:r>
            <a:r>
              <a:rPr lang="hu-HU" dirty="0" smtClean="0"/>
              <a:t> (</a:t>
            </a:r>
            <a:r>
              <a:rPr lang="hu-HU" dirty="0" err="1" smtClean="0"/>
              <a:t>Object</a:t>
            </a:r>
            <a:r>
              <a:rPr lang="hu-HU" dirty="0" smtClean="0"/>
              <a:t> elem: </a:t>
            </a:r>
            <a:r>
              <a:rPr lang="hu-HU" dirty="0" err="1" smtClean="0"/>
              <a:t>list</a:t>
            </a:r>
            <a:r>
              <a:rPr lang="hu-HU" dirty="0" smtClean="0"/>
              <a:t>) </a:t>
            </a:r>
            <a:r>
              <a:rPr lang="hu-HU" dirty="0" err="1" smtClean="0"/>
              <a:t>System.out.print</a:t>
            </a:r>
            <a:r>
              <a:rPr lang="hu-HU" dirty="0" smtClean="0"/>
              <a:t>(elem + " "); </a:t>
            </a:r>
            <a:r>
              <a:rPr lang="hu-HU" dirty="0" err="1" smtClean="0"/>
              <a:t>System.out.println</a:t>
            </a:r>
            <a:r>
              <a:rPr lang="hu-HU" dirty="0" smtClean="0"/>
              <a:t>();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00937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specify an upper bound for a wildcard, or you can specify a lower bound, but you cannot specify both.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41026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on lists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Object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0680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on lists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Object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873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interface Pair&lt;K, V&gt; { public K </a:t>
            </a:r>
            <a:r>
              <a:rPr lang="en-US" dirty="0" err="1"/>
              <a:t>getKey</a:t>
            </a:r>
            <a:r>
              <a:rPr lang="en-US" dirty="0"/>
              <a:t>(); public V </a:t>
            </a:r>
            <a:r>
              <a:rPr lang="en-US" dirty="0" err="1"/>
              <a:t>getValue</a:t>
            </a:r>
            <a:r>
              <a:rPr lang="en-US" dirty="0"/>
              <a:t>(); } public class </a:t>
            </a:r>
            <a:r>
              <a:rPr lang="en-US" dirty="0" err="1"/>
              <a:t>OrderedPair</a:t>
            </a:r>
            <a:r>
              <a:rPr lang="en-US" dirty="0"/>
              <a:t>&lt;K, V&gt; implements Pair&lt;K, V&gt; { private K key; private V value; public </a:t>
            </a:r>
            <a:r>
              <a:rPr lang="en-US" dirty="0" err="1"/>
              <a:t>OrderedPair</a:t>
            </a:r>
            <a:r>
              <a:rPr lang="en-US" dirty="0"/>
              <a:t>(K key, V value) { </a:t>
            </a:r>
            <a:r>
              <a:rPr lang="en-US" dirty="0" err="1"/>
              <a:t>this.key</a:t>
            </a:r>
            <a:r>
              <a:rPr lang="en-US" dirty="0"/>
              <a:t> = key; </a:t>
            </a:r>
            <a:r>
              <a:rPr lang="en-US" dirty="0" err="1"/>
              <a:t>this.value</a:t>
            </a:r>
            <a:r>
              <a:rPr lang="en-US" dirty="0"/>
              <a:t> = value; } public K </a:t>
            </a:r>
            <a:r>
              <a:rPr lang="en-US" dirty="0" err="1"/>
              <a:t>getKey</a:t>
            </a:r>
            <a:r>
              <a:rPr lang="en-US" dirty="0"/>
              <a:t>() { return key; } public V </a:t>
            </a:r>
            <a:r>
              <a:rPr lang="en-US" dirty="0" err="1"/>
              <a:t>getValue</a:t>
            </a:r>
            <a:r>
              <a:rPr lang="en-US" dirty="0"/>
              <a:t>() { return value; }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10848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on lists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supertypes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such as </a:t>
            </a:r>
            <a:r>
              <a:rPr lang="en-US" dirty="0" smtClean="0"/>
              <a:t>Integer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dirty="0" smtClean="0"/>
              <a:t>Number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dirty="0" smtClean="0"/>
              <a:t>Object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3997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implement generics, the Java compiler applies type erasure to: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Replace all type parameters in generic types with their bounds or Object if the type parameters are unbounded. The produced bytecode, therefore, contains only ordinary classes, interfaces, and methods.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Insert type casts if necessary to preserve type safety.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Generate bridge methods to preserve polymorphism in extended generic types.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erasure ensures that no new classes are created for parameterized types; consequently, generics incur no runtime overhead.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3090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During the type erasure process, the Java compiler erases all type parameters and replaces each with its first bound if the type parameter is bounded, or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if the type parameter is unbounded.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5596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the type parameter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unbounded, the Java compiler replaces it with </a:t>
            </a:r>
            <a:r>
              <a:rPr lang="en-US" dirty="0" smtClean="0"/>
              <a:t>Object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77345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{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;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;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(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,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) { </a:t>
            </a:r>
            <a:r>
              <a:rPr lang="hu-HU" dirty="0" err="1" smtClean="0"/>
              <a:t>this.data</a:t>
            </a:r>
            <a:r>
              <a:rPr lang="hu-HU" dirty="0" smtClean="0"/>
              <a:t> = </a:t>
            </a:r>
            <a:r>
              <a:rPr lang="hu-HU" dirty="0" err="1" smtClean="0"/>
              <a:t>data</a:t>
            </a:r>
            <a:r>
              <a:rPr lang="hu-HU" dirty="0" smtClean="0"/>
              <a:t>; </a:t>
            </a:r>
            <a:r>
              <a:rPr lang="hu-HU" dirty="0" err="1" smtClean="0"/>
              <a:t>this.next</a:t>
            </a:r>
            <a:r>
              <a:rPr lang="hu-HU" dirty="0" smtClean="0"/>
              <a:t> = </a:t>
            </a:r>
            <a:r>
              <a:rPr lang="hu-HU" dirty="0" err="1" smtClean="0"/>
              <a:t>next</a:t>
            </a:r>
            <a:r>
              <a:rPr lang="hu-HU" dirty="0" smtClean="0"/>
              <a:t>; }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getData</a:t>
            </a:r>
            <a:r>
              <a:rPr lang="hu-HU" dirty="0" smtClean="0"/>
              <a:t>() {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; } // ...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94758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Java compiler replaces the bounded type parameter </a:t>
            </a:r>
            <a:r>
              <a:rPr lang="en-US" dirty="0" smtClean="0"/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 first bound class, </a:t>
            </a:r>
            <a:r>
              <a:rPr lang="en-US" dirty="0" smtClean="0"/>
              <a:t>Comparable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98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{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Comparable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;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;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Node</a:t>
            </a:r>
            <a:r>
              <a:rPr lang="hu-HU" dirty="0" smtClean="0"/>
              <a:t>(</a:t>
            </a:r>
            <a:r>
              <a:rPr lang="hu-HU" dirty="0" err="1" smtClean="0"/>
              <a:t>Comparable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, </a:t>
            </a:r>
            <a:r>
              <a:rPr lang="hu-HU" dirty="0" err="1" smtClean="0"/>
              <a:t>Node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) { </a:t>
            </a:r>
            <a:r>
              <a:rPr lang="hu-HU" dirty="0" err="1" smtClean="0"/>
              <a:t>this.data</a:t>
            </a:r>
            <a:r>
              <a:rPr lang="hu-HU" dirty="0" smtClean="0"/>
              <a:t> = </a:t>
            </a:r>
            <a:r>
              <a:rPr lang="hu-HU" dirty="0" err="1" smtClean="0"/>
              <a:t>data</a:t>
            </a:r>
            <a:r>
              <a:rPr lang="hu-HU" dirty="0" smtClean="0"/>
              <a:t>; </a:t>
            </a:r>
            <a:r>
              <a:rPr lang="hu-HU" dirty="0" err="1" smtClean="0"/>
              <a:t>this.next</a:t>
            </a:r>
            <a:r>
              <a:rPr lang="hu-HU" dirty="0" smtClean="0"/>
              <a:t> = </a:t>
            </a:r>
            <a:r>
              <a:rPr lang="hu-HU" dirty="0" err="1" smtClean="0"/>
              <a:t>next</a:t>
            </a:r>
            <a:r>
              <a:rPr lang="hu-HU" dirty="0" smtClean="0"/>
              <a:t>; }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 smtClean="0"/>
              <a:t>Comparable</a:t>
            </a:r>
            <a:r>
              <a:rPr lang="hu-HU" dirty="0" smtClean="0"/>
              <a:t> </a:t>
            </a:r>
            <a:r>
              <a:rPr lang="hu-HU" dirty="0" err="1" smtClean="0"/>
              <a:t>getData</a:t>
            </a:r>
            <a:r>
              <a:rPr lang="hu-HU" dirty="0" smtClean="0"/>
              <a:t>() {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; } // ... }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36288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have to use a </a:t>
            </a:r>
            <a:r>
              <a:rPr lang="en-US" dirty="0" smtClean="0"/>
              <a:t>Class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instance because of the generic type erasure during compilation.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39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7901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Pair&lt;String, Integer&gt; p1 = new </a:t>
            </a:r>
            <a:r>
              <a:rPr lang="en-US" dirty="0" err="1"/>
              <a:t>OrderedPair</a:t>
            </a:r>
            <a:r>
              <a:rPr lang="en-US" dirty="0"/>
              <a:t>&lt;String, Integer&gt;("Even", 8); Pair&lt;String, String&gt; p2 = new </a:t>
            </a:r>
            <a:r>
              <a:rPr lang="en-US" dirty="0" err="1"/>
              <a:t>OrderedPair</a:t>
            </a:r>
            <a:r>
              <a:rPr lang="en-US" dirty="0"/>
              <a:t>&lt;String, String&gt;("hello", "world");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022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instantiate this class, use the </a:t>
            </a:r>
            <a:r>
              <a:rPr lang="en-US" dirty="0"/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keyword, as usual, but place </a:t>
            </a:r>
            <a:r>
              <a:rPr lang="en-US" dirty="0"/>
              <a:t>&lt;Integer&gt;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between the class name and the parenthesis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1629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OrderedPair</a:t>
            </a:r>
            <a:r>
              <a:rPr lang="en-US" dirty="0"/>
              <a:t>&lt;String, Integer&gt; p1 = new </a:t>
            </a:r>
            <a:r>
              <a:rPr lang="en-US" dirty="0" err="1"/>
              <a:t>OrderedPair</a:t>
            </a:r>
            <a:r>
              <a:rPr lang="en-US" b="1" dirty="0"/>
              <a:t>&lt;&gt;</a:t>
            </a:r>
            <a:r>
              <a:rPr lang="en-US" dirty="0"/>
              <a:t>("Even", 8); </a:t>
            </a:r>
            <a:r>
              <a:rPr lang="en-US" dirty="0" err="1"/>
              <a:t>OrderedPair</a:t>
            </a:r>
            <a:r>
              <a:rPr lang="en-US" dirty="0"/>
              <a:t>&lt;String, String&gt; p2 = new </a:t>
            </a:r>
            <a:r>
              <a:rPr lang="en-US" dirty="0" err="1"/>
              <a:t>OrderedPair</a:t>
            </a:r>
            <a:r>
              <a:rPr lang="en-US" b="1" dirty="0"/>
              <a:t>&lt;&gt;</a:t>
            </a:r>
            <a:r>
              <a:rPr lang="en-US" dirty="0"/>
              <a:t>("hello", "world");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3596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OrderedPair</a:t>
            </a:r>
            <a:r>
              <a:rPr lang="en-US" dirty="0"/>
              <a:t>&lt;String, </a:t>
            </a:r>
            <a:r>
              <a:rPr lang="en-US" b="1" dirty="0"/>
              <a:t>Box&lt;Integer&gt;</a:t>
            </a:r>
            <a:r>
              <a:rPr lang="en-US" dirty="0"/>
              <a:t>&gt; p = new </a:t>
            </a:r>
            <a:r>
              <a:rPr lang="en-US" dirty="0" err="1"/>
              <a:t>OrderedPair</a:t>
            </a:r>
            <a:r>
              <a:rPr lang="en-US" dirty="0"/>
              <a:t>&lt;&gt;("primes", new Box&lt;Integer&gt;(...));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95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Raw types show up in legacy code because lots of API classes (such as the </a:t>
            </a:r>
            <a:r>
              <a:rPr lang="en-US" dirty="0"/>
              <a:t>Collections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classes) were not generic prior to JDK 5.0. 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340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class Util { </a:t>
            </a:r>
            <a:r>
              <a:rPr lang="en-US" b="1" dirty="0"/>
              <a:t>public static &lt;K, V&gt; </a:t>
            </a:r>
            <a:r>
              <a:rPr lang="en-US" b="1" dirty="0" err="1"/>
              <a:t>boolean</a:t>
            </a:r>
            <a:r>
              <a:rPr lang="en-US" b="1" dirty="0"/>
              <a:t> compare(Pair&lt;K, V&gt; p1, Pair&lt;K, V&gt; p2)</a:t>
            </a:r>
            <a:r>
              <a:rPr lang="en-US" dirty="0"/>
              <a:t> { return p1.getKey().equals(p2.getKey()) &amp;&amp; p1.getValue().equals(p2.getValue()); }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0EC4C7-4C44-41DB-8F7A-0F0ABB649596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32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811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426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258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856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28165"/>
            <a:ext cx="7886700" cy="4948798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608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403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3341"/>
            <a:ext cx="3886200" cy="499362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3341"/>
            <a:ext cx="3886200" cy="499362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497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392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411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840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380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051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9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28165"/>
            <a:ext cx="7886700" cy="4948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84452-A9FE-4319-9216-AA364A03E886}" type="datetimeFigureOut">
              <a:rPr lang="hu-HU" smtClean="0"/>
              <a:t>2023. 11. 06.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5F4D-AC26-45E5-AF0E-B4EEB95D4D7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086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generics/inheritanc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nutshell, generics enable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(classes and interfaces) to be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defining classes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interfaces and methods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Much like the more familiar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formal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used in method declarations,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provide a way for you to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re-use the same code with different inputs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The difference is that the inputs to formal parameters are values, while the inputs to type parameters are types.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244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Generic Methods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methods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methods that introduce their own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is similar to declaring a generic type, but the type parameter's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limited to the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where it is declared.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non-static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generic methods are allowed, as well as generic class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constructors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syntax for a generic method includes a list of type parameters, inside angle brackets, which appears before the method's return type. For static generic methods, the type parameter section must appear before the method's return type.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87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Generic Methods</a:t>
            </a:r>
          </a:p>
          <a:p>
            <a:pPr marL="0" indent="0" algn="l">
              <a:buNone/>
            </a:pPr>
            <a:r>
              <a:rPr lang="en-US" dirty="0"/>
              <a:t>public class Util { </a:t>
            </a:r>
          </a:p>
          <a:p>
            <a:pPr marL="0" indent="0" algn="l">
              <a:buNone/>
            </a:pPr>
            <a:r>
              <a:rPr lang="en-US" b="1" dirty="0"/>
              <a:t>  public static &lt;K, V&gt;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</a:p>
          <a:p>
            <a:pPr marL="0" indent="0" algn="l">
              <a:buNone/>
            </a:pPr>
            <a:r>
              <a:rPr lang="en-US" b="1" dirty="0"/>
              <a:t>      compare(Pair&lt;K, V&gt; p1, Pair&lt;K, V&gt; p2)</a:t>
            </a:r>
            <a:r>
              <a:rPr lang="en-US" dirty="0"/>
              <a:t> { </a:t>
            </a:r>
          </a:p>
          <a:p>
            <a:pPr marL="0" indent="0" algn="l">
              <a:buNone/>
            </a:pPr>
            <a:r>
              <a:rPr lang="en-US" dirty="0"/>
              <a:t>    return p1.getKey().equals(p2.getKey()) &amp;&amp;</a:t>
            </a:r>
          </a:p>
          <a:p>
            <a:pPr marL="0" indent="0" algn="l">
              <a:buNone/>
            </a:pPr>
            <a:r>
              <a:rPr lang="en-US" dirty="0"/>
              <a:t>                p1.getValue().equals(p2.getValue()); } 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63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Generic Methods</a:t>
            </a:r>
          </a:p>
          <a:p>
            <a:pPr marL="0" indent="0" algn="l">
              <a:buNone/>
            </a:pPr>
            <a:r>
              <a:rPr lang="en-US" dirty="0"/>
              <a:t>public class Pair&lt;K, V&gt; { </a:t>
            </a:r>
          </a:p>
          <a:p>
            <a:pPr marL="0" indent="0" algn="l">
              <a:buNone/>
            </a:pPr>
            <a:r>
              <a:rPr lang="en-US" dirty="0"/>
              <a:t>  private K key; private V value; </a:t>
            </a:r>
          </a:p>
          <a:p>
            <a:pPr marL="0" indent="0" algn="l">
              <a:buNone/>
            </a:pPr>
            <a:r>
              <a:rPr lang="en-US" dirty="0"/>
              <a:t>  public Pair(K key, V value) { 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this.key</a:t>
            </a:r>
            <a:r>
              <a:rPr lang="en-US" dirty="0"/>
              <a:t> = key; </a:t>
            </a:r>
            <a:r>
              <a:rPr lang="en-US" dirty="0" err="1"/>
              <a:t>this.value</a:t>
            </a:r>
            <a:r>
              <a:rPr lang="en-US" dirty="0"/>
              <a:t> = value; } </a:t>
            </a:r>
          </a:p>
          <a:p>
            <a:pPr marL="0" indent="0" algn="l">
              <a:buNone/>
            </a:pPr>
            <a:r>
              <a:rPr lang="en-US" dirty="0"/>
              <a:t>  public void </a:t>
            </a:r>
            <a:r>
              <a:rPr lang="en-US" dirty="0" err="1"/>
              <a:t>setKey</a:t>
            </a:r>
            <a:r>
              <a:rPr lang="en-US" dirty="0"/>
              <a:t>(K key) { </a:t>
            </a:r>
            <a:r>
              <a:rPr lang="en-US" dirty="0" err="1"/>
              <a:t>this.key</a:t>
            </a:r>
            <a:r>
              <a:rPr lang="en-US" dirty="0"/>
              <a:t> = key; } </a:t>
            </a:r>
          </a:p>
          <a:p>
            <a:pPr marL="0" indent="0" algn="l">
              <a:buNone/>
            </a:pPr>
            <a:r>
              <a:rPr lang="en-US" dirty="0"/>
              <a:t>  public void </a:t>
            </a:r>
            <a:r>
              <a:rPr lang="en-US" dirty="0" err="1"/>
              <a:t>setValue</a:t>
            </a:r>
            <a:r>
              <a:rPr lang="en-US" dirty="0"/>
              <a:t>(V value) { </a:t>
            </a:r>
            <a:r>
              <a:rPr lang="en-US" dirty="0" err="1"/>
              <a:t>this.value</a:t>
            </a:r>
            <a:r>
              <a:rPr lang="en-US" dirty="0"/>
              <a:t> = value; }</a:t>
            </a:r>
          </a:p>
          <a:p>
            <a:pPr marL="0" indent="0" algn="l">
              <a:buNone/>
            </a:pPr>
            <a:r>
              <a:rPr lang="en-US" dirty="0"/>
              <a:t>  public K </a:t>
            </a:r>
            <a:r>
              <a:rPr lang="en-US" dirty="0" err="1"/>
              <a:t>getKey</a:t>
            </a:r>
            <a:r>
              <a:rPr lang="en-US" dirty="0"/>
              <a:t>() { return key; } </a:t>
            </a:r>
          </a:p>
          <a:p>
            <a:pPr marL="0" indent="0" algn="l">
              <a:buNone/>
            </a:pPr>
            <a:r>
              <a:rPr lang="en-US" dirty="0"/>
              <a:t>  public V </a:t>
            </a:r>
            <a:r>
              <a:rPr lang="en-US" dirty="0" err="1"/>
              <a:t>getValue</a:t>
            </a:r>
            <a:r>
              <a:rPr lang="en-US" dirty="0"/>
              <a:t>() { return value; } </a:t>
            </a:r>
          </a:p>
          <a:p>
            <a:pPr marL="0" indent="0" algn="l">
              <a:buNone/>
            </a:pPr>
            <a:r>
              <a:rPr lang="en-US" dirty="0"/>
              <a:t>}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0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Generic Methods</a:t>
            </a:r>
          </a:p>
          <a:p>
            <a:pPr marL="0" indent="0" algn="l">
              <a:buNone/>
            </a:pPr>
            <a:r>
              <a:rPr lang="en-US" dirty="0"/>
              <a:t>Pair&lt;Integer, String&gt; p1 = new Pair&lt;&gt;(1, "apple");</a:t>
            </a:r>
          </a:p>
          <a:p>
            <a:pPr marL="0" indent="0" algn="l">
              <a:buNone/>
            </a:pPr>
            <a:r>
              <a:rPr lang="en-US" dirty="0"/>
              <a:t>Pair&lt;Integer, String&gt; p2 = new Pair&lt;&gt;(2, "pear"); </a:t>
            </a:r>
          </a:p>
          <a:p>
            <a:pPr marL="0" indent="0" algn="l">
              <a:buNone/>
            </a:pPr>
            <a:r>
              <a:rPr lang="en-US" dirty="0" err="1"/>
              <a:t>boolean</a:t>
            </a:r>
            <a:r>
              <a:rPr lang="en-US" dirty="0"/>
              <a:t> same = Util.</a:t>
            </a:r>
            <a:r>
              <a:rPr lang="en-US" b="1" dirty="0"/>
              <a:t>&lt;Integer, String&gt;</a:t>
            </a:r>
            <a:r>
              <a:rPr lang="en-US" dirty="0"/>
              <a:t>compare(p1,p2);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945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Generic Methods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type has been explicitly provided, as shown in bold. Generally, this can be left out and the compiler will infer the type that is needed:</a:t>
            </a:r>
          </a:p>
          <a:p>
            <a:pPr marL="0" indent="0">
              <a:buNone/>
            </a:pPr>
            <a:r>
              <a:rPr lang="en-US" dirty="0"/>
              <a:t>Pair&lt;Integer, String&gt; p1 = new Pair&lt;&gt;(1, "apple"); Pair&lt;Integer, String&gt; p2 = new Pair&lt;&gt;(2, "pear"); </a:t>
            </a:r>
            <a:r>
              <a:rPr lang="en-US" b="1" dirty="0" err="1"/>
              <a:t>boolean</a:t>
            </a:r>
            <a:r>
              <a:rPr lang="en-US" b="1" dirty="0"/>
              <a:t> same = </a:t>
            </a:r>
            <a:r>
              <a:rPr lang="en-US" b="1" dirty="0" err="1"/>
              <a:t>Util.compare</a:t>
            </a:r>
            <a:r>
              <a:rPr lang="en-US" b="1" dirty="0"/>
              <a:t>(p1, p2);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feature, known as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inference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allows you to invoke a generic method as an ordinary method, without specifying a type between angle brackets. </a:t>
            </a:r>
            <a:endParaRPr lang="en-US" b="1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3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may be times when you want to restrict the types that can be used as type arguments in a parameterized type. For example, a method that operates on numbers might only want to accept instances of </a:t>
            </a:r>
            <a:r>
              <a:rPr lang="en-US" dirty="0"/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or its subclasses. This is what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bounded 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are for.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declare a bounded type parameter, list the type parameter's name, followed by the </a:t>
            </a:r>
            <a:r>
              <a:rPr lang="en-US" b="1" dirty="0"/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keyword, followed by its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upper bound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in this example is </a:t>
            </a:r>
            <a:r>
              <a:rPr lang="en-US" dirty="0"/>
              <a:t>Number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Note that, in this context, </a:t>
            </a:r>
            <a:r>
              <a:rPr lang="en-US" dirty="0"/>
              <a:t>extends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used in a general sense to mean either "extends" (as in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or "implements" (as in 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interfaces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</a:t>
            </a:r>
            <a:endParaRPr lang="en-US" dirty="0"/>
          </a:p>
          <a:p>
            <a:pPr lvl="1"/>
            <a:endParaRPr lang="en-US" dirty="0"/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44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88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000000"/>
                </a:solidFill>
                <a:effectLst/>
              </a:rPr>
              <a:t>T </a:t>
            </a:r>
            <a:r>
              <a:rPr lang="en-US" dirty="0">
                <a:solidFill>
                  <a:srgbClr val="000088"/>
                </a:solidFill>
                <a:effectLst/>
              </a:rPr>
              <a:t>extends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Number</a:t>
            </a:r>
            <a:r>
              <a:rPr lang="en-US" dirty="0">
                <a:solidFill>
                  <a:srgbClr val="666600"/>
                </a:solidFill>
                <a:effectLst/>
              </a:rPr>
              <a:t>&gt;{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 T data</a:t>
            </a:r>
            <a:r>
              <a:rPr lang="en-US" dirty="0">
                <a:solidFill>
                  <a:srgbClr val="666600"/>
                </a:solidFill>
                <a:effectLst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T data</a:t>
            </a:r>
            <a:r>
              <a:rPr lang="en-US" dirty="0">
                <a:solidFill>
                  <a:srgbClr val="666600"/>
                </a:solidFill>
                <a:effectLst/>
              </a:rPr>
              <a:t>){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 err="1">
                <a:solidFill>
                  <a:srgbClr val="000088"/>
                </a:solidFill>
                <a:effectLst/>
              </a:rPr>
              <a:t>this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data</a:t>
            </a:r>
            <a:r>
              <a:rPr lang="en-US" dirty="0">
                <a:solidFill>
                  <a:srgbClr val="666600"/>
                </a:solidFill>
                <a:effectLst/>
              </a:rPr>
              <a:t>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88"/>
                </a:solidFill>
                <a:effectLst/>
              </a:rPr>
              <a:t>  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display</a:t>
            </a:r>
            <a:r>
              <a:rPr lang="en-US" dirty="0">
                <a:solidFill>
                  <a:srgbClr val="666600"/>
                </a:solidFill>
                <a:effectLst/>
              </a:rPr>
              <a:t>()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6666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      </a:t>
            </a:r>
            <a:r>
              <a:rPr lang="en-US" dirty="0" err="1">
                <a:solidFill>
                  <a:srgbClr val="660066"/>
                </a:solidFill>
                <a:effectLst/>
              </a:rPr>
              <a:t>System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88"/>
                </a:solidFill>
                <a:effectLst/>
              </a:rPr>
              <a:t>out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println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008800"/>
                </a:solidFill>
                <a:effectLst/>
              </a:rPr>
              <a:t>"Data value is: "</a:t>
            </a:r>
            <a:r>
              <a:rPr lang="en-US" dirty="0">
                <a:solidFill>
                  <a:srgbClr val="666600"/>
                </a:solidFill>
                <a:effectLst/>
              </a:rPr>
              <a:t>+</a:t>
            </a:r>
            <a:r>
              <a:rPr lang="en-US" dirty="0" err="1">
                <a:solidFill>
                  <a:srgbClr val="000088"/>
                </a:solidFill>
                <a:effectLst/>
              </a:rPr>
              <a:t>this</a:t>
            </a:r>
            <a:r>
              <a:rPr lang="en-US" dirty="0" err="1">
                <a:solidFill>
                  <a:srgbClr val="666600"/>
                </a:solidFill>
                <a:effectLst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</a:rPr>
              <a:t>data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</a:t>
            </a:r>
          </a:p>
          <a:p>
            <a:pPr marL="0" indent="0" algn="l">
              <a:buNone/>
            </a:pPr>
            <a:endParaRPr lang="en-US" dirty="0">
              <a:solidFill>
                <a:srgbClr val="000088"/>
              </a:solidFill>
              <a:effectLst/>
            </a:endParaRPr>
          </a:p>
          <a:p>
            <a:pPr algn="l"/>
            <a:endParaRPr lang="en-US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4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 fontScale="62500" lnSpcReduction="20000"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88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660066"/>
                </a:solidFill>
                <a:effectLst/>
              </a:rPr>
              <a:t>BoundsExample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  <a:r>
              <a:rPr lang="en-US" dirty="0">
                <a:solidFill>
                  <a:srgbClr val="000000"/>
                </a:solidFill>
                <a:effectLst/>
              </a:rPr>
              <a:t>    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88"/>
                </a:solidFill>
                <a:effectLst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</a:rPr>
              <a:t> main</a:t>
            </a:r>
            <a:r>
              <a:rPr lang="en-US" dirty="0">
                <a:solidFill>
                  <a:srgbClr val="666600"/>
                </a:solidFill>
                <a:effectLst/>
              </a:rPr>
              <a:t>(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args</a:t>
            </a:r>
            <a:r>
              <a:rPr lang="en-US" dirty="0">
                <a:solidFill>
                  <a:srgbClr val="666600"/>
                </a:solidFill>
                <a:effectLst/>
              </a:rPr>
              <a:t>[])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{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Integer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obj1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Integer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20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obj1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Double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obj2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           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Double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20.22d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obj2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Float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obj3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</a:rPr>
              <a:t>          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Float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6666"/>
                </a:solidFill>
                <a:effectLst/>
              </a:rPr>
              <a:t>125.332f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</a:p>
          <a:p>
            <a:pPr marL="0" indent="0" algn="l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      obj3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660066"/>
                </a:solidFill>
                <a:effectLst/>
              </a:rPr>
              <a:t>      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666600"/>
                </a:solidFill>
                <a:effectLst/>
              </a:rPr>
              <a:t>&gt;</a:t>
            </a:r>
            <a:r>
              <a:rPr lang="en-US" dirty="0">
                <a:solidFill>
                  <a:srgbClr val="000000"/>
                </a:solidFill>
                <a:effectLst/>
              </a:rPr>
              <a:t> obj4 </a:t>
            </a:r>
            <a:r>
              <a:rPr lang="en-US" dirty="0">
                <a:solidFill>
                  <a:srgbClr val="666600"/>
                </a:solidFill>
                <a:effectLst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0088"/>
                </a:solidFill>
                <a:effectLst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</a:rPr>
              <a:t>Sample</a:t>
            </a:r>
            <a:r>
              <a:rPr lang="en-US" dirty="0">
                <a:solidFill>
                  <a:srgbClr val="666600"/>
                </a:solidFill>
                <a:effectLst/>
              </a:rPr>
              <a:t>&lt;</a:t>
            </a:r>
            <a:r>
              <a:rPr lang="en-US" dirty="0">
                <a:solidFill>
                  <a:srgbClr val="660066"/>
                </a:solidFill>
                <a:effectLst/>
              </a:rPr>
              <a:t>String</a:t>
            </a:r>
            <a:r>
              <a:rPr lang="en-US" dirty="0">
                <a:solidFill>
                  <a:srgbClr val="666600"/>
                </a:solidFill>
                <a:effectLst/>
              </a:rPr>
              <a:t>&gt;(</a:t>
            </a:r>
            <a:r>
              <a:rPr lang="en-US" dirty="0">
                <a:solidFill>
                  <a:srgbClr val="008800"/>
                </a:solidFill>
                <a:effectLst/>
              </a:rPr>
              <a:t>“Apple"</a:t>
            </a:r>
            <a:r>
              <a:rPr lang="en-US" dirty="0">
                <a:solidFill>
                  <a:srgbClr val="666600"/>
                </a:solidFill>
                <a:effectLst/>
              </a:rPr>
              <a:t>);</a:t>
            </a:r>
            <a:r>
              <a:rPr lang="en-US" dirty="0">
                <a:solidFill>
                  <a:srgbClr val="000000"/>
                </a:solidFill>
                <a:effectLst/>
              </a:rPr>
              <a:t>        //</a:t>
            </a:r>
            <a:r>
              <a:rPr lang="en-US">
                <a:solidFill>
                  <a:srgbClr val="000000"/>
                </a:solidFill>
                <a:effectLst/>
              </a:rPr>
              <a:t>error String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      obj3</a:t>
            </a:r>
            <a:r>
              <a:rPr lang="en-US" dirty="0">
                <a:solidFill>
                  <a:srgbClr val="6666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display</a:t>
            </a:r>
            <a:r>
              <a:rPr lang="en-US" dirty="0">
                <a:solidFill>
                  <a:srgbClr val="666600"/>
                </a:solidFill>
                <a:effectLst/>
              </a:rPr>
              <a:t>();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666600"/>
                </a:solidFill>
                <a:effectLst/>
              </a:rPr>
              <a:t>}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9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r>
              <a:rPr lang="en-US" dirty="0"/>
              <a:t> </a:t>
            </a:r>
            <a:r>
              <a:rPr lang="hu-HU" dirty="0" smtClean="0"/>
              <a:t>B</a:t>
            </a:r>
            <a:r>
              <a:rPr lang="en-US" dirty="0" err="1" smtClean="0"/>
              <a:t>ounded</a:t>
            </a:r>
            <a:r>
              <a:rPr lang="en-US" dirty="0" smtClean="0"/>
              <a:t> </a:t>
            </a:r>
            <a:r>
              <a:rPr lang="en-US" dirty="0"/>
              <a:t>type parameters allow you to invoke methods defined in the bounds</a:t>
            </a:r>
            <a:r>
              <a:rPr lang="en-US" dirty="0" smtClean="0"/>
              <a:t>:</a:t>
            </a:r>
            <a:endParaRPr lang="hu-HU" dirty="0" smtClean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NaturalNumber</a:t>
            </a:r>
            <a:r>
              <a:rPr lang="en-US" dirty="0"/>
              <a:t>&lt;T extends Integer&gt; </a:t>
            </a:r>
            <a:r>
              <a:rPr lang="en-US" dirty="0" smtClean="0"/>
              <a:t>{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private</a:t>
            </a:r>
            <a:r>
              <a:rPr lang="hu-HU" dirty="0"/>
              <a:t> T n;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NaturalNumber</a:t>
            </a:r>
            <a:r>
              <a:rPr lang="hu-HU" dirty="0"/>
              <a:t>(T n) { </a:t>
            </a:r>
            <a:r>
              <a:rPr lang="hu-HU" dirty="0" err="1"/>
              <a:t>this.n</a:t>
            </a:r>
            <a:r>
              <a:rPr lang="hu-HU" dirty="0"/>
              <a:t> = n; }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boolean</a:t>
            </a:r>
            <a:r>
              <a:rPr lang="hu-HU" dirty="0"/>
              <a:t> </a:t>
            </a:r>
            <a:r>
              <a:rPr lang="hu-HU" dirty="0" err="1"/>
              <a:t>isEven</a:t>
            </a:r>
            <a:r>
              <a:rPr lang="hu-HU" dirty="0"/>
              <a:t>() {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b="1" dirty="0" err="1"/>
              <a:t>n.intValue</a:t>
            </a:r>
            <a:r>
              <a:rPr lang="hu-HU" b="1" dirty="0"/>
              <a:t>()</a:t>
            </a:r>
            <a:r>
              <a:rPr lang="hu-HU" dirty="0"/>
              <a:t> % 2 == 0; </a:t>
            </a:r>
            <a:r>
              <a:rPr lang="hu-HU" dirty="0" smtClean="0"/>
              <a:t>}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r>
              <a:rPr lang="hu-HU" dirty="0"/>
              <a:t>// ...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70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r>
              <a:rPr lang="en-US" dirty="0"/>
              <a:t> a type parameter can have </a:t>
            </a:r>
            <a:r>
              <a:rPr lang="en-US" i="1" dirty="0"/>
              <a:t>multiple bounds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&lt;T extends B1 &amp; B2 &amp; B3</a:t>
            </a:r>
            <a:r>
              <a:rPr lang="en-US" dirty="0" smtClean="0"/>
              <a:t>&gt;</a:t>
            </a:r>
            <a:endParaRPr lang="hu-HU" dirty="0" smtClean="0"/>
          </a:p>
          <a:p>
            <a:r>
              <a:rPr lang="en-US" dirty="0"/>
              <a:t>A type variable with multiple bounds is a </a:t>
            </a:r>
            <a:r>
              <a:rPr lang="en-US" b="1" dirty="0"/>
              <a:t>subtype of all the types</a:t>
            </a:r>
            <a:r>
              <a:rPr lang="en-US" dirty="0"/>
              <a:t> listed in the bound. If one of the bounds is a </a:t>
            </a:r>
            <a:r>
              <a:rPr lang="en-US" b="1" dirty="0"/>
              <a:t>class</a:t>
            </a:r>
            <a:r>
              <a:rPr lang="en-US" dirty="0"/>
              <a:t>, it must be specified </a:t>
            </a:r>
            <a:r>
              <a:rPr lang="en-US" b="1" dirty="0"/>
              <a:t>first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96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 that uses generics has many benefits over non-generic code: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Stronger type checks at compile time.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Java compiler applies strong type checking to generic code and issues errors if the code violates type safety. Fixing compile-time errors is easier than fixing runtime errors, which can be difficult to find.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Elimination of casts.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Enabling programmers to implement generic algorithms.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using generics, programmers can implement generic algorithms that work on collections of different types, can be customized, and are type safe and easier to read.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27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pPr marL="0" indent="0">
              <a:buNone/>
            </a:pPr>
            <a:r>
              <a:rPr lang="en-US" dirty="0"/>
              <a:t> public static &lt;T&gt;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countGreaterThan</a:t>
            </a:r>
            <a:r>
              <a:rPr lang="en-US" dirty="0" smtClean="0"/>
              <a:t>(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</a:t>
            </a:r>
            <a:r>
              <a:rPr lang="en-US" dirty="0" smtClean="0"/>
              <a:t>T</a:t>
            </a:r>
            <a:r>
              <a:rPr lang="en-US" dirty="0"/>
              <a:t>[] </a:t>
            </a:r>
            <a:r>
              <a:rPr lang="en-US" dirty="0" err="1"/>
              <a:t>anArray</a:t>
            </a:r>
            <a:r>
              <a:rPr lang="en-US" dirty="0"/>
              <a:t>, T </a:t>
            </a:r>
            <a:r>
              <a:rPr lang="en-US" dirty="0" err="1"/>
              <a:t>elem</a:t>
            </a:r>
            <a:r>
              <a:rPr lang="en-US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 = 0;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(T e : </a:t>
            </a:r>
            <a:r>
              <a:rPr lang="en-US" dirty="0" err="1"/>
              <a:t>anArray</a:t>
            </a:r>
            <a:r>
              <a:rPr lang="en-US" dirty="0"/>
              <a:t>)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/>
              <a:t>e &gt; </a:t>
            </a:r>
            <a:r>
              <a:rPr lang="en-US" b="1" dirty="0" err="1"/>
              <a:t>elem</a:t>
            </a:r>
            <a:r>
              <a:rPr lang="en-US" b="1" dirty="0"/>
              <a:t>) // compiler error </a:t>
            </a:r>
            <a:endParaRPr lang="hu-HU" b="1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en-US" dirty="0" smtClean="0"/>
              <a:t>++</a:t>
            </a:r>
            <a:r>
              <a:rPr lang="en-US" dirty="0"/>
              <a:t>count;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return </a:t>
            </a:r>
            <a:r>
              <a:rPr lang="en-US" dirty="0"/>
              <a:t>count;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05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Bounded Type Parameters</a:t>
            </a:r>
          </a:p>
          <a:p>
            <a:pPr marL="0" indent="0">
              <a:buNone/>
            </a:pPr>
            <a:r>
              <a:rPr lang="en-US" dirty="0"/>
              <a:t> public static &lt;</a:t>
            </a:r>
            <a:r>
              <a:rPr lang="en-US" b="1" dirty="0"/>
              <a:t>T extends Comparable&lt;T&gt;</a:t>
            </a:r>
            <a:r>
              <a:rPr lang="en-US" dirty="0"/>
              <a:t>&gt;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countGreaterThan</a:t>
            </a:r>
            <a:r>
              <a:rPr lang="en-US" dirty="0"/>
              <a:t>(T[] </a:t>
            </a:r>
            <a:r>
              <a:rPr lang="en-US" dirty="0" err="1"/>
              <a:t>anArray</a:t>
            </a:r>
            <a:r>
              <a:rPr lang="en-US" dirty="0"/>
              <a:t>, T </a:t>
            </a:r>
            <a:r>
              <a:rPr lang="en-US" dirty="0" err="1"/>
              <a:t>elem</a:t>
            </a:r>
            <a:r>
              <a:rPr lang="en-US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count = 0;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(T e : </a:t>
            </a:r>
            <a:r>
              <a:rPr lang="en-US" dirty="0" err="1"/>
              <a:t>anArray</a:t>
            </a:r>
            <a:r>
              <a:rPr lang="en-US" dirty="0"/>
              <a:t>)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b="1" dirty="0" err="1"/>
              <a:t>e.compareTo</a:t>
            </a:r>
            <a:r>
              <a:rPr lang="en-US" b="1" dirty="0"/>
              <a:t>(</a:t>
            </a:r>
            <a:r>
              <a:rPr lang="en-US" b="1" dirty="0" err="1"/>
              <a:t>elem</a:t>
            </a:r>
            <a:r>
              <a:rPr lang="en-US" b="1" dirty="0"/>
              <a:t>)</a:t>
            </a:r>
            <a:r>
              <a:rPr lang="en-US" dirty="0"/>
              <a:t> &gt; 0)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en-US" dirty="0" smtClean="0"/>
              <a:t>++</a:t>
            </a:r>
            <a:r>
              <a:rPr lang="en-US" dirty="0"/>
              <a:t>count;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return </a:t>
            </a:r>
            <a:r>
              <a:rPr lang="en-US" dirty="0"/>
              <a:t>count; </a:t>
            </a:r>
            <a:endParaRPr lang="hu-HU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2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hu-HU" b="1" dirty="0" err="1"/>
              <a:t>Generic</a:t>
            </a:r>
            <a:r>
              <a:rPr lang="hu-HU" b="1" dirty="0"/>
              <a:t> </a:t>
            </a:r>
            <a:r>
              <a:rPr lang="hu-HU" b="1" dirty="0" err="1"/>
              <a:t>Classes</a:t>
            </a:r>
            <a:r>
              <a:rPr lang="hu-HU" b="1" dirty="0"/>
              <a:t> and </a:t>
            </a:r>
            <a:r>
              <a:rPr lang="hu-HU" b="1" dirty="0" err="1"/>
              <a:t>Subtyping</a:t>
            </a:r>
            <a:endParaRPr lang="hu-HU" b="1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docs.oracle.com/javase/tutorial/java/generics/inheritance.html</a:t>
            </a:r>
            <a:endParaRPr lang="hu-HU" dirty="0" smtClean="0"/>
          </a:p>
          <a:p>
            <a:endParaRPr lang="hu-HU" dirty="0"/>
          </a:p>
          <a:p>
            <a:endParaRPr lang="en-US" dirty="0"/>
          </a:p>
          <a:p>
            <a:pPr marL="0" indent="0">
              <a:buNone/>
            </a:pP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PayloadList</a:t>
            </a:r>
            <a:r>
              <a:rPr lang="hu-HU" dirty="0"/>
              <a:t>&lt;E,P&gt; </a:t>
            </a:r>
            <a:r>
              <a:rPr lang="hu-HU" dirty="0" err="1"/>
              <a:t>extends</a:t>
            </a:r>
            <a:r>
              <a:rPr lang="hu-HU" dirty="0"/>
              <a:t> List&lt;E&gt;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/>
              <a:t>setPayload</a:t>
            </a:r>
            <a:r>
              <a:rPr lang="hu-HU" dirty="0"/>
              <a:t>(int index, P </a:t>
            </a:r>
            <a:r>
              <a:rPr lang="hu-HU" dirty="0" err="1"/>
              <a:t>val</a:t>
            </a:r>
            <a:r>
              <a:rPr lang="hu-HU" dirty="0"/>
              <a:t>); ... }</a:t>
            </a:r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28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en-US" dirty="0"/>
              <a:t>In generic code, the </a:t>
            </a:r>
            <a:r>
              <a:rPr lang="en-US" b="1" dirty="0"/>
              <a:t>question mark (?)</a:t>
            </a:r>
            <a:r>
              <a:rPr lang="en-US" dirty="0"/>
              <a:t>, called the </a:t>
            </a:r>
            <a:r>
              <a:rPr lang="en-US" i="1" dirty="0"/>
              <a:t>wildcard</a:t>
            </a:r>
            <a:r>
              <a:rPr lang="en-US" dirty="0"/>
              <a:t>, represents an </a:t>
            </a:r>
            <a:r>
              <a:rPr lang="en-US" b="1" dirty="0"/>
              <a:t>unknown type</a:t>
            </a:r>
            <a:r>
              <a:rPr lang="en-US" dirty="0"/>
              <a:t>. The wildcard can be used in a variety of situations: as the type of a parameter, field, or local variable; sometimes as a return type (though it is better programming practice to be more specific). The wildcard is never used as a type argument for a generic method invocation, a generic class instance creation, or a </a:t>
            </a:r>
            <a:r>
              <a:rPr lang="en-US" dirty="0" err="1"/>
              <a:t>supertype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0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Upper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 smtClean="0"/>
              <a:t>Wildcards</a:t>
            </a:r>
            <a:endParaRPr lang="hu-HU" b="1" dirty="0" smtClean="0"/>
          </a:p>
          <a:p>
            <a:r>
              <a:rPr lang="en-US" dirty="0"/>
              <a:t>You can use an upper bounded wildcard to relax the restrictions on a variable. For example, say you want to write a method that works on List&lt;Integer&gt;, List&lt;Double&gt;, </a:t>
            </a:r>
            <a:r>
              <a:rPr lang="en-US" i="1" dirty="0"/>
              <a:t>and</a:t>
            </a:r>
            <a:r>
              <a:rPr lang="en-US" dirty="0"/>
              <a:t> List&lt;Number&gt;; you can achieve this by using an upper bounded wildcard</a:t>
            </a:r>
            <a:r>
              <a:rPr lang="en-US" dirty="0" smtClean="0"/>
              <a:t>.</a:t>
            </a:r>
            <a:endParaRPr lang="hu-HU" dirty="0" smtClean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82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Upper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 smtClean="0"/>
              <a:t>Wildcards</a:t>
            </a:r>
            <a:endParaRPr lang="hu-HU" b="1" dirty="0" smtClean="0"/>
          </a:p>
          <a:p>
            <a:r>
              <a:rPr lang="en-US" dirty="0" smtClean="0"/>
              <a:t>To </a:t>
            </a:r>
            <a:r>
              <a:rPr lang="en-US" dirty="0"/>
              <a:t>declare an upper-bounded wildcard, use the wildcard character ('?'), followed by the extends keyword, followed by its </a:t>
            </a:r>
            <a:r>
              <a:rPr lang="en-US" i="1" dirty="0"/>
              <a:t>upper bound</a:t>
            </a:r>
            <a:r>
              <a:rPr lang="en-US" dirty="0"/>
              <a:t>. Note that, in this context, extends is used in a general sense to mean either "extends" (as in classes) or "implements" (as in interfaces</a:t>
            </a:r>
            <a:r>
              <a:rPr lang="en-US" dirty="0" smtClean="0"/>
              <a:t>).</a:t>
            </a:r>
            <a:endParaRPr lang="hu-HU" dirty="0" smtClean="0"/>
          </a:p>
          <a:p>
            <a:r>
              <a:rPr lang="en-US" dirty="0"/>
              <a:t>To write the method that works on lists of Number and the subtypes of Number, such as Integer, Double, and Float, you would specify</a:t>
            </a:r>
            <a:r>
              <a:rPr lang="en-US" b="1" dirty="0"/>
              <a:t> List&lt;? extends Number&gt;. </a:t>
            </a:r>
            <a:r>
              <a:rPr lang="en-US" dirty="0"/>
              <a:t>The term List&lt;Number&gt; is more restrictive than List&lt;? extends Number&gt; because the former matches a list of type Number only, whereas the latter matches a list of type Number or any of its subclasses.</a:t>
            </a:r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20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Upper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 smtClean="0"/>
              <a:t>Wildcards</a:t>
            </a:r>
            <a:endParaRPr lang="hu-HU" b="1" dirty="0" smtClean="0"/>
          </a:p>
          <a:p>
            <a:pPr marL="0" indent="0">
              <a:buNone/>
            </a:pPr>
            <a:r>
              <a:rPr lang="en-US" dirty="0"/>
              <a:t>public static void process(List&lt;? extends </a:t>
            </a:r>
            <a:r>
              <a:rPr lang="en-US" b="1" dirty="0"/>
              <a:t>Foo</a:t>
            </a:r>
            <a:r>
              <a:rPr lang="en-US" dirty="0"/>
              <a:t>&gt; list)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b="1" dirty="0"/>
              <a:t>Foo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: list) { // ... } </a:t>
            </a:r>
            <a:r>
              <a:rPr lang="en-US" dirty="0" smtClean="0"/>
              <a:t>}</a:t>
            </a:r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i="1" dirty="0" smtClean="0"/>
              <a:t>It is </a:t>
            </a:r>
            <a:r>
              <a:rPr lang="hu-HU" i="1" dirty="0" err="1" smtClean="0"/>
              <a:t>true</a:t>
            </a:r>
            <a:r>
              <a:rPr lang="hu-HU" i="1" dirty="0" smtClean="0"/>
              <a:t> </a:t>
            </a:r>
            <a:r>
              <a:rPr lang="hu-HU" i="1" dirty="0" err="1" smtClean="0"/>
              <a:t>that</a:t>
            </a:r>
            <a:r>
              <a:rPr lang="hu-HU" i="1" dirty="0" smtClean="0"/>
              <a:t> ? is </a:t>
            </a:r>
            <a:r>
              <a:rPr lang="hu-HU" i="1" dirty="0" err="1" smtClean="0"/>
              <a:t>extends</a:t>
            </a:r>
            <a:r>
              <a:rPr lang="hu-HU" i="1" dirty="0" smtClean="0"/>
              <a:t> </a:t>
            </a:r>
            <a:r>
              <a:rPr lang="hu-HU" i="1" dirty="0" err="1" smtClean="0"/>
              <a:t>Foo</a:t>
            </a:r>
            <a:endParaRPr lang="en-US" i="1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1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Unbounded</a:t>
            </a:r>
            <a:r>
              <a:rPr lang="hu-HU" b="1" dirty="0"/>
              <a:t> </a:t>
            </a:r>
            <a:r>
              <a:rPr lang="hu-HU" b="1" dirty="0" err="1" smtClean="0"/>
              <a:t>Wildcards</a:t>
            </a:r>
            <a:endParaRPr lang="hu-HU" b="1" dirty="0" smtClean="0"/>
          </a:p>
          <a:p>
            <a:pPr marL="0" indent="0">
              <a:buNone/>
            </a:pPr>
            <a:r>
              <a:rPr lang="hu-HU" dirty="0"/>
              <a:t>List</a:t>
            </a:r>
            <a:r>
              <a:rPr lang="hu-HU" dirty="0" smtClean="0"/>
              <a:t>&lt;?&gt;</a:t>
            </a:r>
          </a:p>
          <a:p>
            <a:r>
              <a:rPr lang="en-US" dirty="0"/>
              <a:t>There are two scenarios where an unbounded wildcard is a useful approach:</a:t>
            </a:r>
          </a:p>
          <a:p>
            <a:pPr lvl="1"/>
            <a:r>
              <a:rPr lang="en-US" dirty="0"/>
              <a:t>If you are writing a </a:t>
            </a:r>
            <a:r>
              <a:rPr lang="en-US" b="1" dirty="0"/>
              <a:t>method</a:t>
            </a:r>
            <a:r>
              <a:rPr lang="en-US" dirty="0"/>
              <a:t> that can be implemented using </a:t>
            </a:r>
            <a:r>
              <a:rPr lang="en-US" b="1" dirty="0"/>
              <a:t>functionality</a:t>
            </a:r>
            <a:r>
              <a:rPr lang="en-US" dirty="0"/>
              <a:t> provided in the </a:t>
            </a:r>
            <a:r>
              <a:rPr lang="en-US" b="1" dirty="0"/>
              <a:t>Object</a:t>
            </a:r>
            <a:r>
              <a:rPr lang="en-US" dirty="0"/>
              <a:t> class.</a:t>
            </a:r>
          </a:p>
          <a:p>
            <a:pPr lvl="1"/>
            <a:r>
              <a:rPr lang="en-US" dirty="0"/>
              <a:t>When the code is using methods in the generic class that </a:t>
            </a:r>
            <a:r>
              <a:rPr lang="en-US" b="1" dirty="0"/>
              <a:t>don't depend on the type parameter</a:t>
            </a:r>
            <a:r>
              <a:rPr lang="en-US" dirty="0"/>
              <a:t>. For example, </a:t>
            </a:r>
            <a:r>
              <a:rPr lang="en-US" b="1" dirty="0" err="1"/>
              <a:t>List.size</a:t>
            </a:r>
            <a:r>
              <a:rPr lang="en-US" dirty="0"/>
              <a:t> or </a:t>
            </a:r>
            <a:r>
              <a:rPr lang="en-US" b="1" dirty="0" err="1"/>
              <a:t>List.clear</a:t>
            </a:r>
            <a:r>
              <a:rPr lang="en-US" dirty="0"/>
              <a:t>. In fact, Class&lt;?&gt; is so often used because most of the methods in Class&lt;T&gt; do not depend on 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4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Unbounded</a:t>
            </a:r>
            <a:r>
              <a:rPr lang="hu-HU" b="1" dirty="0"/>
              <a:t> </a:t>
            </a:r>
            <a:r>
              <a:rPr lang="hu-HU" b="1" dirty="0" err="1" smtClean="0"/>
              <a:t>Wildcards</a:t>
            </a:r>
            <a:endParaRPr lang="hu-HU" b="1" dirty="0" smtClean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printList(List&lt;?&gt; </a:t>
            </a:r>
            <a:r>
              <a:rPr lang="hu-HU" dirty="0" err="1"/>
              <a:t>list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(</a:t>
            </a:r>
            <a:r>
              <a:rPr lang="hu-HU" dirty="0" err="1"/>
              <a:t>Object</a:t>
            </a:r>
            <a:r>
              <a:rPr lang="hu-HU" dirty="0"/>
              <a:t> elem: </a:t>
            </a:r>
            <a:r>
              <a:rPr lang="hu-HU" dirty="0" err="1"/>
              <a:t>list</a:t>
            </a:r>
            <a:r>
              <a:rPr lang="hu-HU" dirty="0"/>
              <a:t>)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System.out.print</a:t>
            </a:r>
            <a:r>
              <a:rPr lang="hu-HU" dirty="0" smtClean="0"/>
              <a:t>(elem </a:t>
            </a:r>
            <a:r>
              <a:rPr lang="hu-HU" dirty="0"/>
              <a:t>+ " ");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System.out.println</a:t>
            </a:r>
            <a:r>
              <a:rPr lang="hu-HU" dirty="0"/>
              <a:t>();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21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Lower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/>
              <a:t>Wildcards</a:t>
            </a:r>
            <a:endParaRPr lang="hu-HU" b="1" dirty="0"/>
          </a:p>
          <a:p>
            <a:r>
              <a:rPr lang="hu-HU" dirty="0" smtClean="0"/>
              <a:t>A</a:t>
            </a:r>
            <a:r>
              <a:rPr lang="en-US" dirty="0"/>
              <a:t> </a:t>
            </a:r>
            <a:r>
              <a:rPr lang="en-US" i="1" dirty="0"/>
              <a:t>lower bounded</a:t>
            </a:r>
            <a:r>
              <a:rPr lang="en-US" dirty="0"/>
              <a:t> wildcard restricts the unknown type to be a </a:t>
            </a:r>
            <a:r>
              <a:rPr lang="en-US" b="1" dirty="0"/>
              <a:t>specific type </a:t>
            </a:r>
            <a:r>
              <a:rPr lang="en-US" dirty="0"/>
              <a:t>or a </a:t>
            </a:r>
            <a:r>
              <a:rPr lang="en-US" b="1" i="1" dirty="0"/>
              <a:t>super type</a:t>
            </a:r>
            <a:r>
              <a:rPr lang="en-US" b="1" dirty="0"/>
              <a:t> of that type</a:t>
            </a:r>
            <a:r>
              <a:rPr lang="en-US" dirty="0" smtClean="0"/>
              <a:t>.</a:t>
            </a:r>
            <a:endParaRPr lang="hu-HU" dirty="0" smtClean="0"/>
          </a:p>
          <a:p>
            <a:r>
              <a:rPr lang="en-US" dirty="0"/>
              <a:t>A lower bounded wildcard is expressed using the wildcard character ('?'), following by the super keyword, followed by its </a:t>
            </a:r>
            <a:r>
              <a:rPr lang="en-US" i="1" dirty="0"/>
              <a:t>lower bound</a:t>
            </a:r>
            <a:r>
              <a:rPr lang="en-US" dirty="0"/>
              <a:t>: &lt;? super A</a:t>
            </a:r>
            <a:r>
              <a:rPr lang="en-US" dirty="0" smtClean="0"/>
              <a:t>&gt;.</a:t>
            </a:r>
            <a:endParaRPr lang="hu-HU" dirty="0" smtClean="0"/>
          </a:p>
          <a:p>
            <a:r>
              <a:rPr lang="en-US" b="1" dirty="0"/>
              <a:t>You can specify an upper bound for a wildcard, or you can specify a lower bound, but you cannot specify both.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60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type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generic class or interface that is parameterized over types.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class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defined with the following format: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Monaco"/>
              </a:rPr>
              <a:t>class name&lt;T1, T2, ..., Tn&gt; { /* ... */ }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type parameter section, delimited by angle brackets (&lt;&gt;), follows the class name. It specifies the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(also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variables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T1, T2, ..., and Tn.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type variable can be any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non-primitive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type you specify: any class type, any interface type, any array type, or even another type variable.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same technique can be applied to create generic interfaces.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71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Lower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/>
              <a:t>Wildcards</a:t>
            </a:r>
            <a:endParaRPr lang="hu-HU" b="1" dirty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addNumbers</a:t>
            </a:r>
            <a:r>
              <a:rPr lang="hu-HU" dirty="0" smtClean="0"/>
              <a:t>(List</a:t>
            </a:r>
            <a:r>
              <a:rPr lang="hu-HU" dirty="0"/>
              <a:t>&lt;? </a:t>
            </a:r>
            <a:r>
              <a:rPr lang="hu-HU" dirty="0" err="1"/>
              <a:t>super</a:t>
            </a:r>
            <a:r>
              <a:rPr lang="hu-HU" dirty="0"/>
              <a:t> Integer&gt; </a:t>
            </a:r>
            <a:r>
              <a:rPr lang="hu-HU" dirty="0" err="1"/>
              <a:t>list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 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(int i = 1; i &lt;= 10; i++)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list.add</a:t>
            </a:r>
            <a:r>
              <a:rPr lang="hu-HU" dirty="0" smtClean="0"/>
              <a:t>(i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 }</a:t>
            </a:r>
          </a:p>
          <a:p>
            <a:pPr marL="0" indent="0">
              <a:buNone/>
            </a:pPr>
            <a:r>
              <a:rPr lang="hu-HU" dirty="0" smtClean="0"/>
              <a:t>It </a:t>
            </a:r>
            <a:r>
              <a:rPr lang="en-US" dirty="0" smtClean="0"/>
              <a:t>works </a:t>
            </a:r>
            <a:r>
              <a:rPr lang="en-US" dirty="0"/>
              <a:t>on lists of </a:t>
            </a:r>
            <a:r>
              <a:rPr lang="en-US" b="1" dirty="0"/>
              <a:t>Integer</a:t>
            </a:r>
            <a:r>
              <a:rPr lang="en-US" dirty="0"/>
              <a:t> and the </a:t>
            </a:r>
            <a:r>
              <a:rPr lang="en-US" b="1" dirty="0" err="1"/>
              <a:t>supertypes</a:t>
            </a:r>
            <a:r>
              <a:rPr lang="en-US" dirty="0"/>
              <a:t> of Integer, such as Integer, </a:t>
            </a:r>
            <a:r>
              <a:rPr lang="en-US" b="1" dirty="0"/>
              <a:t>Number</a:t>
            </a:r>
            <a:r>
              <a:rPr lang="en-US" dirty="0"/>
              <a:t>, and </a:t>
            </a:r>
            <a:r>
              <a:rPr lang="en-US" b="1" dirty="0" smtClean="0"/>
              <a:t>Object</a:t>
            </a:r>
            <a:endParaRPr lang="hu-HU" b="1" dirty="0" smtClean="0"/>
          </a:p>
          <a:p>
            <a:pPr marL="0" indent="0">
              <a:buNone/>
            </a:pPr>
            <a:r>
              <a:rPr lang="hu-HU" i="1" dirty="0" smtClean="0"/>
              <a:t>? </a:t>
            </a:r>
            <a:r>
              <a:rPr lang="hu-HU" i="1" dirty="0"/>
              <a:t>i</a:t>
            </a:r>
            <a:r>
              <a:rPr lang="hu-HU" i="1" dirty="0" smtClean="0"/>
              <a:t>s a </a:t>
            </a:r>
            <a:r>
              <a:rPr lang="hu-HU" i="1" dirty="0" err="1" smtClean="0"/>
              <a:t>supertype</a:t>
            </a:r>
            <a:r>
              <a:rPr lang="hu-HU" i="1" dirty="0" smtClean="0"/>
              <a:t> of Integer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2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Lower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/>
              <a:t>Wildcards</a:t>
            </a:r>
            <a:endParaRPr lang="hu-HU" b="1" dirty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addNumbers</a:t>
            </a:r>
            <a:r>
              <a:rPr lang="hu-HU" dirty="0" smtClean="0"/>
              <a:t>(List</a:t>
            </a:r>
            <a:r>
              <a:rPr lang="hu-HU" dirty="0"/>
              <a:t>&lt;? </a:t>
            </a:r>
            <a:r>
              <a:rPr lang="hu-HU" dirty="0" err="1"/>
              <a:t>super</a:t>
            </a:r>
            <a:r>
              <a:rPr lang="hu-HU" dirty="0"/>
              <a:t> Integer&gt; </a:t>
            </a:r>
            <a:r>
              <a:rPr lang="hu-HU" dirty="0" err="1"/>
              <a:t>list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 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/>
              <a:t>(int i = 1; i &lt;= 10; i++)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</a:t>
            </a:r>
            <a:r>
              <a:rPr lang="hu-HU" dirty="0" err="1" smtClean="0"/>
              <a:t>list.add</a:t>
            </a:r>
            <a:r>
              <a:rPr lang="hu-HU" dirty="0" smtClean="0"/>
              <a:t>(i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 }</a:t>
            </a:r>
          </a:p>
          <a:p>
            <a:pPr marL="0" indent="0">
              <a:buNone/>
            </a:pPr>
            <a:r>
              <a:rPr lang="hu-HU" dirty="0" smtClean="0"/>
              <a:t>It </a:t>
            </a:r>
            <a:r>
              <a:rPr lang="en-US" dirty="0" smtClean="0"/>
              <a:t>works </a:t>
            </a:r>
            <a:r>
              <a:rPr lang="en-US" dirty="0"/>
              <a:t>on lists of </a:t>
            </a:r>
            <a:r>
              <a:rPr lang="en-US" b="1" dirty="0"/>
              <a:t>Integer</a:t>
            </a:r>
            <a:r>
              <a:rPr lang="en-US" dirty="0"/>
              <a:t> and the </a:t>
            </a:r>
            <a:r>
              <a:rPr lang="en-US" b="1" dirty="0" err="1"/>
              <a:t>supertypes</a:t>
            </a:r>
            <a:r>
              <a:rPr lang="en-US" dirty="0"/>
              <a:t> of Integer, such as Integer, </a:t>
            </a:r>
            <a:r>
              <a:rPr lang="en-US" b="1" dirty="0"/>
              <a:t>Number</a:t>
            </a:r>
            <a:r>
              <a:rPr lang="en-US" dirty="0"/>
              <a:t>, and </a:t>
            </a:r>
            <a:r>
              <a:rPr lang="en-US" b="1" dirty="0" smtClean="0"/>
              <a:t>Object</a:t>
            </a:r>
            <a:endParaRPr lang="hu-HU" b="1" dirty="0" smtClean="0"/>
          </a:p>
          <a:p>
            <a:pPr marL="0" indent="0">
              <a:buNone/>
            </a:pPr>
            <a:r>
              <a:rPr lang="hu-HU" i="1" dirty="0" smtClean="0"/>
              <a:t>? </a:t>
            </a:r>
            <a:r>
              <a:rPr lang="hu-HU" i="1" dirty="0"/>
              <a:t>i</a:t>
            </a:r>
            <a:r>
              <a:rPr lang="hu-HU" i="1" dirty="0" smtClean="0"/>
              <a:t>s a </a:t>
            </a:r>
            <a:r>
              <a:rPr lang="hu-HU" i="1" dirty="0" err="1" smtClean="0"/>
              <a:t>supertype</a:t>
            </a:r>
            <a:r>
              <a:rPr lang="hu-HU" i="1" dirty="0" smtClean="0"/>
              <a:t> of Integer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373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1959" y="1228165"/>
            <a:ext cx="8143391" cy="4948798"/>
          </a:xfrm>
        </p:spPr>
        <p:txBody>
          <a:bodyPr>
            <a:normAutofit/>
          </a:bodyPr>
          <a:lstStyle/>
          <a:p>
            <a:r>
              <a:rPr lang="en-US" b="1" dirty="0"/>
              <a:t>Wildcards</a:t>
            </a:r>
          </a:p>
          <a:p>
            <a:r>
              <a:rPr lang="hu-HU" b="1" dirty="0" err="1"/>
              <a:t>Lower</a:t>
            </a:r>
            <a:r>
              <a:rPr lang="hu-HU" b="1" dirty="0"/>
              <a:t> </a:t>
            </a:r>
            <a:r>
              <a:rPr lang="hu-HU" b="1" dirty="0" err="1"/>
              <a:t>Bounded</a:t>
            </a:r>
            <a:r>
              <a:rPr lang="hu-HU" b="1" dirty="0"/>
              <a:t> </a:t>
            </a:r>
            <a:r>
              <a:rPr lang="hu-HU" b="1" dirty="0" err="1"/>
              <a:t>Wildcards</a:t>
            </a:r>
            <a:endParaRPr lang="hu-HU" b="1" dirty="0"/>
          </a:p>
          <a:p>
            <a:pPr marL="0" indent="0">
              <a:buNone/>
            </a:pPr>
            <a:r>
              <a:rPr lang="hu-HU" dirty="0" err="1" smtClean="0"/>
              <a:t>Example</a:t>
            </a:r>
            <a:r>
              <a:rPr lang="hu-HU" smtClean="0"/>
              <a:t>: 15Generics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hu-HU" dirty="0" smtClean="0"/>
          </a:p>
          <a:p>
            <a:endParaRPr lang="en-US" dirty="0"/>
          </a:p>
          <a:p>
            <a:endParaRPr lang="hu-HU" b="1" dirty="0" smtClean="0"/>
          </a:p>
          <a:p>
            <a:endParaRPr lang="hu-HU" b="1" dirty="0"/>
          </a:p>
          <a:p>
            <a:endParaRPr lang="en-US" dirty="0"/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0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r>
              <a:rPr lang="en-US" dirty="0" smtClean="0"/>
              <a:t>To </a:t>
            </a:r>
            <a:r>
              <a:rPr lang="en-US" dirty="0"/>
              <a:t>implement generics, the Java compiler applies type erasure to:</a:t>
            </a:r>
          </a:p>
          <a:p>
            <a:pPr lvl="1"/>
            <a:r>
              <a:rPr lang="en-US" dirty="0"/>
              <a:t>Replace all type parameters in generic types with their bounds or Object if the type parameters are unbounded. The produced bytecode, therefore, contains only ordinary classes, interfaces, and methods.</a:t>
            </a:r>
          </a:p>
          <a:p>
            <a:pPr lvl="1"/>
            <a:r>
              <a:rPr lang="en-US" dirty="0"/>
              <a:t>Insert type casts if necessary to preserve type safety.</a:t>
            </a:r>
          </a:p>
          <a:p>
            <a:pPr lvl="1"/>
            <a:r>
              <a:rPr lang="en-US" dirty="0"/>
              <a:t>Generate bridge methods to preserve polymorphism in extended generic types.</a:t>
            </a:r>
          </a:p>
          <a:p>
            <a:r>
              <a:rPr lang="en-US" dirty="0"/>
              <a:t>Type erasure ensures that no new classes are created for parameterized types; consequently, generics incur no runtime overhead.</a:t>
            </a:r>
          </a:p>
        </p:txBody>
      </p:sp>
    </p:spTree>
    <p:extLst>
      <p:ext uri="{BB962C8B-B14F-4D97-AF65-F5344CB8AC3E}">
        <p14:creationId xmlns:p14="http://schemas.microsoft.com/office/powerpoint/2010/main" val="372574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r>
              <a:rPr lang="en-US" dirty="0" smtClean="0"/>
              <a:t>During </a:t>
            </a:r>
            <a:r>
              <a:rPr lang="en-US" dirty="0"/>
              <a:t>the type erasure process, the </a:t>
            </a:r>
            <a:r>
              <a:rPr lang="en-US" b="1" dirty="0"/>
              <a:t>Java compiler erases all type parameters </a:t>
            </a:r>
            <a:r>
              <a:rPr lang="en-US" dirty="0"/>
              <a:t>and </a:t>
            </a:r>
            <a:r>
              <a:rPr lang="en-US" b="1" dirty="0"/>
              <a:t>replaces</a:t>
            </a:r>
            <a:r>
              <a:rPr lang="en-US" dirty="0"/>
              <a:t> each with its </a:t>
            </a:r>
            <a:r>
              <a:rPr lang="en-US" b="1" dirty="0"/>
              <a:t>first bound </a:t>
            </a:r>
            <a:r>
              <a:rPr lang="en-US" dirty="0"/>
              <a:t>if the type parameter is bounded, or </a:t>
            </a:r>
            <a:r>
              <a:rPr lang="en-US" b="1" dirty="0"/>
              <a:t>Object</a:t>
            </a:r>
            <a:r>
              <a:rPr lang="en-US" dirty="0"/>
              <a:t> if the type parameter is unbounded.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413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&lt;T&gt; {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/>
              <a:t>T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 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&lt;T&gt; </a:t>
            </a:r>
            <a:r>
              <a:rPr lang="hu-HU" dirty="0" err="1"/>
              <a:t>next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(T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Node</a:t>
            </a:r>
            <a:r>
              <a:rPr lang="hu-HU" dirty="0"/>
              <a:t>&lt;T&gt; </a:t>
            </a:r>
            <a:r>
              <a:rPr lang="hu-HU" dirty="0" err="1"/>
              <a:t>next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this.data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this.next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next</a:t>
            </a:r>
            <a:r>
              <a:rPr lang="hu-HU" dirty="0"/>
              <a:t>; }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/>
              <a:t>T </a:t>
            </a:r>
            <a:r>
              <a:rPr lang="hu-HU" dirty="0" err="1"/>
              <a:t>getData</a:t>
            </a:r>
            <a:r>
              <a:rPr lang="hu-HU" dirty="0"/>
              <a:t>() {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; } // ...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en-US" dirty="0"/>
          </a:p>
          <a:p>
            <a:r>
              <a:rPr lang="en-US" dirty="0"/>
              <a:t>Because the type parameter T is unbounded, the Java compiler replaces it with Object: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42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(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this.data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this.next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next</a:t>
            </a:r>
            <a:r>
              <a:rPr lang="hu-HU" dirty="0"/>
              <a:t>; }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getData</a:t>
            </a:r>
            <a:r>
              <a:rPr lang="hu-HU" dirty="0"/>
              <a:t>()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/>
              <a:t>data</a:t>
            </a:r>
            <a:r>
              <a:rPr lang="hu-HU" dirty="0"/>
              <a:t>; } // ...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13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&lt;T </a:t>
            </a:r>
            <a:r>
              <a:rPr lang="hu-HU" dirty="0" err="1"/>
              <a:t>extends</a:t>
            </a:r>
            <a:r>
              <a:rPr lang="hu-HU" dirty="0"/>
              <a:t> </a:t>
            </a:r>
            <a:r>
              <a:rPr lang="hu-HU" dirty="0" err="1"/>
              <a:t>Comparable</a:t>
            </a:r>
            <a:r>
              <a:rPr lang="hu-HU" dirty="0"/>
              <a:t>&lt;T&gt;&gt;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/>
              <a:t>T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&lt;T&gt; </a:t>
            </a:r>
            <a:r>
              <a:rPr lang="hu-HU" dirty="0" err="1"/>
              <a:t>next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(T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Node</a:t>
            </a:r>
            <a:r>
              <a:rPr lang="hu-HU" dirty="0"/>
              <a:t>&lt;T&gt; </a:t>
            </a:r>
            <a:r>
              <a:rPr lang="hu-HU" dirty="0" err="1"/>
              <a:t>next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this.data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this.next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next</a:t>
            </a:r>
            <a:r>
              <a:rPr lang="hu-HU" dirty="0"/>
              <a:t>; }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/>
              <a:t>T </a:t>
            </a:r>
            <a:r>
              <a:rPr lang="hu-HU" dirty="0" err="1"/>
              <a:t>getData</a:t>
            </a:r>
            <a:r>
              <a:rPr lang="hu-HU" dirty="0"/>
              <a:t>() {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; } // ...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Java compiler replaces the bounded type parameter T with the first bound class, Comparable: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350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Type</a:t>
            </a:r>
            <a:r>
              <a:rPr lang="hu-HU" b="1" dirty="0"/>
              <a:t> </a:t>
            </a:r>
            <a:r>
              <a:rPr lang="hu-HU" b="1" dirty="0" err="1" smtClean="0"/>
              <a:t>Erasure</a:t>
            </a:r>
            <a:endParaRPr lang="hu-HU" dirty="0" smtClean="0"/>
          </a:p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dirty="0"/>
              <a:t>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Comparable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private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Node</a:t>
            </a:r>
            <a:r>
              <a:rPr lang="hu-HU" dirty="0"/>
              <a:t>(</a:t>
            </a:r>
            <a:r>
              <a:rPr lang="hu-HU" dirty="0" err="1"/>
              <a:t>Comparable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, </a:t>
            </a:r>
            <a:r>
              <a:rPr lang="hu-HU" dirty="0" err="1"/>
              <a:t>Node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) </a:t>
            </a:r>
            <a:r>
              <a:rPr lang="hu-HU" dirty="0" smtClean="0"/>
              <a:t>{</a:t>
            </a:r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 err="1"/>
              <a:t>this.data</a:t>
            </a:r>
            <a:r>
              <a:rPr lang="hu-HU" dirty="0"/>
              <a:t> = </a:t>
            </a:r>
            <a:r>
              <a:rPr lang="hu-HU" dirty="0" err="1"/>
              <a:t>data</a:t>
            </a:r>
            <a:r>
              <a:rPr lang="hu-HU" dirty="0"/>
              <a:t>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</a:t>
            </a:r>
            <a:r>
              <a:rPr lang="hu-HU" dirty="0" err="1" smtClean="0"/>
              <a:t>this.next</a:t>
            </a:r>
            <a:r>
              <a:rPr lang="hu-HU" dirty="0" smtClean="0"/>
              <a:t> </a:t>
            </a:r>
            <a:r>
              <a:rPr lang="hu-HU" dirty="0"/>
              <a:t>= </a:t>
            </a:r>
            <a:r>
              <a:rPr lang="hu-HU" dirty="0" err="1"/>
              <a:t>next</a:t>
            </a:r>
            <a:r>
              <a:rPr lang="hu-HU" dirty="0"/>
              <a:t>; }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Comparable</a:t>
            </a:r>
            <a:r>
              <a:rPr lang="hu-HU" dirty="0"/>
              <a:t> </a:t>
            </a:r>
            <a:r>
              <a:rPr lang="hu-HU" dirty="0" err="1"/>
              <a:t>getData</a:t>
            </a:r>
            <a:r>
              <a:rPr lang="hu-HU" dirty="0"/>
              <a:t>()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/>
              <a:t>data</a:t>
            </a:r>
            <a:r>
              <a:rPr lang="hu-HU" dirty="0"/>
              <a:t>; } // ... 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700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static</a:t>
            </a:r>
            <a:r>
              <a:rPr lang="hu-HU" dirty="0"/>
              <a:t> &lt;T&gt; T </a:t>
            </a:r>
            <a:r>
              <a:rPr lang="hu-HU" dirty="0" err="1"/>
              <a:t>convertInstanceOfObject</a:t>
            </a:r>
            <a:r>
              <a:rPr lang="hu-HU" dirty="0" smtClean="0"/>
              <a:t>( 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/>
              <a:t>o, </a:t>
            </a:r>
            <a:r>
              <a:rPr lang="hu-HU" dirty="0" err="1"/>
              <a:t>Class</a:t>
            </a:r>
            <a:r>
              <a:rPr lang="hu-HU" dirty="0"/>
              <a:t>&lt;T&gt; </a:t>
            </a:r>
            <a:r>
              <a:rPr lang="hu-HU" dirty="0" err="1"/>
              <a:t>clazz</a:t>
            </a:r>
            <a:r>
              <a:rPr lang="hu-HU" dirty="0"/>
              <a:t>) {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</a:t>
            </a:r>
            <a:r>
              <a:rPr lang="hu-HU" dirty="0" err="1" smtClean="0"/>
              <a:t>try</a:t>
            </a:r>
            <a:r>
              <a:rPr lang="hu-HU" dirty="0" smtClean="0"/>
              <a:t> </a:t>
            </a:r>
            <a:r>
              <a:rPr lang="hu-HU" dirty="0"/>
              <a:t>{ </a:t>
            </a:r>
            <a:r>
              <a:rPr lang="hu-HU" dirty="0" err="1"/>
              <a:t>return</a:t>
            </a:r>
            <a:r>
              <a:rPr lang="hu-HU" dirty="0"/>
              <a:t> </a:t>
            </a:r>
            <a:r>
              <a:rPr lang="hu-HU" dirty="0" err="1"/>
              <a:t>clazz.cast</a:t>
            </a:r>
            <a:r>
              <a:rPr lang="hu-HU" dirty="0"/>
              <a:t>(o);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 </a:t>
            </a:r>
            <a:r>
              <a:rPr lang="hu-HU" dirty="0" smtClean="0"/>
              <a:t>     } </a:t>
            </a:r>
            <a:r>
              <a:rPr lang="hu-HU" dirty="0" err="1"/>
              <a:t>catch</a:t>
            </a:r>
            <a:r>
              <a:rPr lang="hu-HU" dirty="0"/>
              <a:t>(</a:t>
            </a:r>
            <a:r>
              <a:rPr lang="hu-HU" dirty="0" err="1"/>
              <a:t>ClassCastException</a:t>
            </a:r>
            <a:r>
              <a:rPr lang="hu-HU" dirty="0"/>
              <a:t> e) { </a:t>
            </a:r>
            <a:r>
              <a:rPr lang="hu-HU" dirty="0" err="1"/>
              <a:t>return</a:t>
            </a:r>
            <a:r>
              <a:rPr lang="hu-HU" dirty="0"/>
              <a:t> null; } } </a:t>
            </a:r>
            <a:endParaRPr lang="hu-HU" dirty="0" smtClean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 smtClean="0"/>
              <a:t>public</a:t>
            </a:r>
            <a:r>
              <a:rPr lang="hu-HU" dirty="0" smtClean="0"/>
              <a:t> </a:t>
            </a:r>
            <a:r>
              <a:rPr lang="hu-HU" dirty="0" err="1"/>
              <a:t>static</a:t>
            </a:r>
            <a:r>
              <a:rPr lang="hu-HU" dirty="0"/>
              <a:t> </a:t>
            </a:r>
            <a:r>
              <a:rPr lang="hu-HU" dirty="0" err="1"/>
              <a:t>void</a:t>
            </a:r>
            <a:r>
              <a:rPr lang="hu-HU" dirty="0"/>
              <a:t> main(</a:t>
            </a:r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args</a:t>
            </a:r>
            <a:r>
              <a:rPr lang="hu-HU" dirty="0"/>
              <a:t>[]) {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/>
              <a:t>s = </a:t>
            </a:r>
            <a:r>
              <a:rPr lang="hu-HU" dirty="0" err="1"/>
              <a:t>convertInstanceOfObject</a:t>
            </a:r>
            <a:r>
              <a:rPr lang="hu-HU" dirty="0"/>
              <a:t>("</a:t>
            </a:r>
            <a:r>
              <a:rPr lang="hu-HU" dirty="0" err="1"/>
              <a:t>string</a:t>
            </a:r>
            <a:r>
              <a:rPr lang="hu-HU" dirty="0"/>
              <a:t>", </a:t>
            </a:r>
            <a:r>
              <a:rPr lang="hu-HU" dirty="0" err="1"/>
              <a:t>String.class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System.out.println</a:t>
            </a:r>
            <a:r>
              <a:rPr lang="hu-HU" dirty="0" smtClean="0"/>
              <a:t>(s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Integer </a:t>
            </a:r>
            <a:r>
              <a:rPr lang="hu-HU" dirty="0"/>
              <a:t>i = </a:t>
            </a:r>
            <a:r>
              <a:rPr lang="hu-HU" dirty="0" err="1"/>
              <a:t>convertInstanceOfObject</a:t>
            </a:r>
            <a:r>
              <a:rPr lang="hu-HU" dirty="0"/>
              <a:t>(4, </a:t>
            </a:r>
            <a:r>
              <a:rPr lang="hu-HU" dirty="0" err="1"/>
              <a:t>Integer.class</a:t>
            </a:r>
            <a:r>
              <a:rPr lang="hu-HU" dirty="0" smtClean="0"/>
              <a:t>);</a:t>
            </a:r>
          </a:p>
          <a:p>
            <a:pPr marL="0" indent="0">
              <a:buNone/>
            </a:pPr>
            <a:r>
              <a:rPr lang="hu-HU" dirty="0" err="1" smtClean="0"/>
              <a:t>System.out.println</a:t>
            </a:r>
            <a:r>
              <a:rPr lang="hu-HU" dirty="0" smtClean="0"/>
              <a:t>(i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String</a:t>
            </a:r>
            <a:r>
              <a:rPr lang="hu-HU" dirty="0" smtClean="0"/>
              <a:t> </a:t>
            </a:r>
            <a:r>
              <a:rPr lang="hu-HU" dirty="0"/>
              <a:t>k = </a:t>
            </a:r>
            <a:r>
              <a:rPr lang="hu-HU" dirty="0" err="1"/>
              <a:t>convertInstanceOfObject</a:t>
            </a:r>
            <a:r>
              <a:rPr lang="hu-HU" dirty="0"/>
              <a:t>(345435.34, </a:t>
            </a:r>
            <a:r>
              <a:rPr lang="hu-HU" dirty="0" err="1"/>
              <a:t>String.class</a:t>
            </a:r>
            <a:r>
              <a:rPr lang="hu-HU" dirty="0"/>
              <a:t>); </a:t>
            </a:r>
            <a:endParaRPr lang="hu-HU" dirty="0" smtClean="0"/>
          </a:p>
          <a:p>
            <a:pPr marL="0" indent="0">
              <a:buNone/>
            </a:pPr>
            <a:r>
              <a:rPr lang="hu-HU" dirty="0" err="1" smtClean="0"/>
              <a:t>System.out.println</a:t>
            </a:r>
            <a:r>
              <a:rPr lang="hu-HU" dirty="0" smtClean="0"/>
              <a:t>(k</a:t>
            </a:r>
            <a:r>
              <a:rPr lang="hu-HU" dirty="0"/>
              <a:t>); </a:t>
            </a:r>
            <a:r>
              <a:rPr lang="hu-HU" dirty="0" smtClean="0"/>
              <a:t>}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You have to use a Class instance because of the generic type erasure during </a:t>
            </a:r>
            <a:r>
              <a:rPr lang="en-US"/>
              <a:t>compilation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0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convention, type parameter names are single, uppercase letters.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most commonly used type parameter names are: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 - Element (used extensively by the Java Collections Framework)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 - Key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 - Number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- Type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 - Value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S,U,V etc. - 2nd, 3rd, 4th types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92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dirty="0"/>
              <a:t>public interface Pair&lt;K, V&gt; { </a:t>
            </a:r>
          </a:p>
          <a:p>
            <a:pPr marL="0" indent="0" algn="l">
              <a:buNone/>
            </a:pPr>
            <a:r>
              <a:rPr lang="en-US" dirty="0"/>
              <a:t>  public K </a:t>
            </a:r>
            <a:r>
              <a:rPr lang="en-US" dirty="0" err="1"/>
              <a:t>getKey</a:t>
            </a:r>
            <a:r>
              <a:rPr lang="en-US" dirty="0"/>
              <a:t>(); public V </a:t>
            </a:r>
            <a:r>
              <a:rPr lang="en-US" dirty="0" err="1"/>
              <a:t>getValue</a:t>
            </a:r>
            <a:r>
              <a:rPr lang="en-US" dirty="0"/>
              <a:t>(); } 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public class </a:t>
            </a:r>
            <a:r>
              <a:rPr lang="en-US" dirty="0" err="1"/>
              <a:t>OrderedPair</a:t>
            </a:r>
            <a:r>
              <a:rPr lang="en-US" dirty="0"/>
              <a:t>&lt;K, V&gt; implements Pair&lt;K, V&gt; { </a:t>
            </a:r>
          </a:p>
          <a:p>
            <a:pPr marL="0" indent="0" algn="l">
              <a:buNone/>
            </a:pPr>
            <a:r>
              <a:rPr lang="en-US" dirty="0"/>
              <a:t>  private K key; private V value; </a:t>
            </a:r>
          </a:p>
          <a:p>
            <a:pPr marL="0" indent="0" algn="l">
              <a:buNone/>
            </a:pPr>
            <a:r>
              <a:rPr lang="en-US" dirty="0"/>
              <a:t>  public </a:t>
            </a:r>
            <a:r>
              <a:rPr lang="en-US" dirty="0" err="1"/>
              <a:t>OrderedPair</a:t>
            </a:r>
            <a:r>
              <a:rPr lang="en-US" dirty="0"/>
              <a:t>(K key, V value) { 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this.key</a:t>
            </a:r>
            <a:r>
              <a:rPr lang="en-US" dirty="0"/>
              <a:t> = key; </a:t>
            </a:r>
          </a:p>
          <a:p>
            <a:pPr marL="0" indent="0" algn="l">
              <a:buNone/>
            </a:pPr>
            <a:r>
              <a:rPr lang="en-US" dirty="0"/>
              <a:t>    </a:t>
            </a:r>
            <a:r>
              <a:rPr lang="en-US" dirty="0" err="1"/>
              <a:t>this.value</a:t>
            </a:r>
            <a:r>
              <a:rPr lang="en-US" dirty="0"/>
              <a:t> = value; } </a:t>
            </a:r>
          </a:p>
          <a:p>
            <a:pPr marL="0" indent="0" algn="l">
              <a:buNone/>
            </a:pPr>
            <a:r>
              <a:rPr lang="en-US" dirty="0"/>
              <a:t>  public K </a:t>
            </a:r>
            <a:r>
              <a:rPr lang="en-US" dirty="0" err="1"/>
              <a:t>getKey</a:t>
            </a:r>
            <a:r>
              <a:rPr lang="en-US" dirty="0"/>
              <a:t>() { </a:t>
            </a:r>
          </a:p>
          <a:p>
            <a:pPr marL="0" indent="0" algn="l">
              <a:buNone/>
            </a:pPr>
            <a:r>
              <a:rPr lang="en-US" dirty="0"/>
              <a:t>    return key; } </a:t>
            </a:r>
          </a:p>
          <a:p>
            <a:pPr marL="0" indent="0" algn="l">
              <a:buNone/>
            </a:pPr>
            <a:r>
              <a:rPr lang="en-US" dirty="0"/>
              <a:t>  public V </a:t>
            </a:r>
            <a:r>
              <a:rPr lang="en-US" dirty="0" err="1"/>
              <a:t>getValue</a:t>
            </a:r>
            <a:r>
              <a:rPr lang="en-US" dirty="0"/>
              <a:t>() { </a:t>
            </a:r>
          </a:p>
          <a:p>
            <a:pPr marL="0" indent="0" algn="l">
              <a:buNone/>
            </a:pPr>
            <a:r>
              <a:rPr lang="en-US" dirty="0"/>
              <a:t>    return value; } 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3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Pair&lt;String, Integer&gt; p1 = </a:t>
            </a:r>
          </a:p>
          <a:p>
            <a:pPr marL="0" indent="0" algn="l">
              <a:buNone/>
            </a:pPr>
            <a:r>
              <a:rPr lang="en-US" dirty="0"/>
              <a:t>    new </a:t>
            </a:r>
            <a:r>
              <a:rPr lang="en-US" dirty="0" err="1"/>
              <a:t>OrderedPair</a:t>
            </a:r>
            <a:r>
              <a:rPr lang="en-US" dirty="0"/>
              <a:t>&lt;String, Integer&gt;("Even", 8); </a:t>
            </a:r>
          </a:p>
          <a:p>
            <a:pPr marL="0" indent="0" algn="l">
              <a:buNone/>
            </a:pPr>
            <a:r>
              <a:rPr lang="en-US" dirty="0"/>
              <a:t>Pair&lt;String, String&gt; p2 = </a:t>
            </a:r>
          </a:p>
          <a:p>
            <a:pPr marL="0" indent="0" algn="l">
              <a:buNone/>
            </a:pPr>
            <a:r>
              <a:rPr lang="en-US" dirty="0"/>
              <a:t>    new </a:t>
            </a:r>
            <a:r>
              <a:rPr lang="en-US" dirty="0" err="1"/>
              <a:t>OrderedPair</a:t>
            </a:r>
            <a:r>
              <a:rPr lang="en-US" dirty="0"/>
              <a:t>&lt;String, String&gt;("hello", "world");</a:t>
            </a: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reference the generic class from within your code, you must perform 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generic type invocation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replaces </a:t>
            </a:r>
            <a:r>
              <a:rPr lang="en-US" dirty="0"/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with some concrete value, such as </a:t>
            </a:r>
            <a:r>
              <a:rPr lang="en-US" dirty="0"/>
              <a:t>Integer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think of a generic type invocation as being similar to an ordinary method invocation, but instead of passing an argument to a method, you are passing 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 argument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invocation of a generic type is generally known as a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parameterized type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instantiate this class, use the </a:t>
            </a:r>
            <a:r>
              <a:rPr lang="en-US" dirty="0"/>
              <a:t>new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keyword, as usual, but place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i.e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&lt;Integer&gt;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between the class name and the parenthesis.</a:t>
            </a:r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9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hu-HU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US" b="0" i="0" dirty="0" err="1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replace the type arguments required to invoke the constructor of a generic class with an empty set of type arguments (&lt;&gt;) as long as the compiler can determine, or infer, the type arguments from the context. This pair of angle brackets, &lt;&gt;, is informally called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diamond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 err="1"/>
              <a:t>OrderedPair</a:t>
            </a:r>
            <a:r>
              <a:rPr lang="en-US" dirty="0"/>
              <a:t>&lt;String, Integer&gt; p1 = </a:t>
            </a:r>
          </a:p>
          <a:p>
            <a:pPr marL="0" indent="0" algn="l">
              <a:buNone/>
            </a:pPr>
            <a:r>
              <a:rPr lang="en-US" dirty="0"/>
              <a:t>    new </a:t>
            </a:r>
            <a:r>
              <a:rPr lang="en-US" dirty="0" err="1"/>
              <a:t>OrderedPair</a:t>
            </a:r>
            <a:r>
              <a:rPr lang="en-US" b="1" dirty="0"/>
              <a:t>&lt;&gt;</a:t>
            </a:r>
            <a:r>
              <a:rPr lang="en-US" dirty="0"/>
              <a:t>("Even", 8);</a:t>
            </a:r>
          </a:p>
          <a:p>
            <a:pPr marL="0" indent="0" algn="l">
              <a:buNone/>
            </a:pPr>
            <a:r>
              <a:rPr lang="en-US" dirty="0" err="1"/>
              <a:t>OrderedPair</a:t>
            </a:r>
            <a:r>
              <a:rPr lang="en-US" dirty="0"/>
              <a:t>&lt;String, String&gt; p2 = </a:t>
            </a:r>
          </a:p>
          <a:p>
            <a:pPr marL="0" indent="0" algn="l">
              <a:buNone/>
            </a:pPr>
            <a:r>
              <a:rPr lang="en-US" dirty="0"/>
              <a:t>    new </a:t>
            </a:r>
            <a:r>
              <a:rPr lang="en-US" dirty="0" err="1"/>
              <a:t>OrderedPair</a:t>
            </a:r>
            <a:r>
              <a:rPr lang="en-US" b="1" dirty="0"/>
              <a:t>&lt;&gt;</a:t>
            </a:r>
            <a:r>
              <a:rPr lang="en-US" dirty="0"/>
              <a:t>("hello", "world");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1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can also substitute a type parameter with a parameterized type:</a:t>
            </a:r>
          </a:p>
          <a:p>
            <a:pPr marL="0" indent="0">
              <a:buNone/>
            </a:pPr>
            <a:r>
              <a:rPr lang="en-US" dirty="0" err="1"/>
              <a:t>OrderedPair</a:t>
            </a:r>
            <a:r>
              <a:rPr lang="en-US" dirty="0"/>
              <a:t>&lt;String, </a:t>
            </a:r>
            <a:r>
              <a:rPr lang="en-US" b="1" dirty="0"/>
              <a:t>Box&lt;Integer&gt;</a:t>
            </a:r>
            <a:r>
              <a:rPr lang="en-US" dirty="0"/>
              <a:t>&gt; p = </a:t>
            </a:r>
          </a:p>
          <a:p>
            <a:pPr marL="0" indent="0">
              <a:buNone/>
            </a:pPr>
            <a:r>
              <a:rPr lang="en-US" dirty="0"/>
              <a:t>   new </a:t>
            </a:r>
            <a:r>
              <a:rPr lang="en-US" dirty="0" err="1"/>
              <a:t>OrderedPair</a:t>
            </a:r>
            <a:r>
              <a:rPr lang="en-US" dirty="0"/>
              <a:t>&lt;&gt;("primes", </a:t>
            </a:r>
          </a:p>
          <a:p>
            <a:pPr marL="0" indent="0">
              <a:buNone/>
            </a:pPr>
            <a:r>
              <a:rPr lang="en-US" dirty="0"/>
              <a:t>        new Box&lt;Integer&gt;(...));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dirty="0"/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0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1007</TotalTime>
  <Words>2097</Words>
  <Application>Microsoft Office PowerPoint</Application>
  <PresentationFormat>Diavetítés a képernyőre (4:3 oldalarány)</PresentationFormat>
  <Paragraphs>663</Paragraphs>
  <Slides>39</Slides>
  <Notes>37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Monaco</vt:lpstr>
      <vt:lpstr>Office-téma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  <vt:lpstr>Generics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 2</dc:title>
  <dc:creator>A</dc:creator>
  <cp:lastModifiedBy>Bence</cp:lastModifiedBy>
  <cp:revision>90</cp:revision>
  <dcterms:created xsi:type="dcterms:W3CDTF">2023-04-29T10:45:22Z</dcterms:created>
  <dcterms:modified xsi:type="dcterms:W3CDTF">2023-11-06T19:30:20Z</dcterms:modified>
</cp:coreProperties>
</file>