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8"/>
  </p:notesMasterIdLst>
  <p:sldIdLst>
    <p:sldId id="271" r:id="rId2"/>
    <p:sldId id="272" r:id="rId3"/>
    <p:sldId id="273" r:id="rId4"/>
    <p:sldId id="274" r:id="rId5"/>
    <p:sldId id="275" r:id="rId6"/>
    <p:sldId id="276" r:id="rId7"/>
    <p:sldId id="277" r:id="rId8"/>
    <p:sldId id="280" r:id="rId9"/>
    <p:sldId id="279" r:id="rId10"/>
    <p:sldId id="281" r:id="rId11"/>
    <p:sldId id="278"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6" r:id="rId26"/>
    <p:sldId id="29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744" autoAdjust="0"/>
  </p:normalViewPr>
  <p:slideViewPr>
    <p:cSldViewPr snapToGrid="0">
      <p:cViewPr varScale="1">
        <p:scale>
          <a:sx n="59" d="100"/>
          <a:sy n="59" d="100"/>
        </p:scale>
        <p:origin x="21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2023. 09. 09.</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oracle.com/en/java/javase/20/docs/api/java.base/java/util/NavigableSet.html"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docs.oracle.com/en/java/javase/20/docs/api/java.base/java/util/Comparator.html" TargetMode="External"/><Relationship Id="rId5" Type="http://schemas.openxmlformats.org/officeDocument/2006/relationships/hyperlink" Target="https://docs.oracle.com/en/java/javase/20/docs/api/java.base/java/lang/Comparable.html" TargetMode="External"/><Relationship Id="rId4" Type="http://schemas.openxmlformats.org/officeDocument/2006/relationships/hyperlink" Target="https://docs.oracle.com/en/java/javase/20/docs/api/java.base/java/util/TreeMap.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oracle.com/en/java/javase/20/docs/api/java.base/java/util/NavigableMap.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ocs.oracle.com/en/java/javase/20/docs/api/java.base/java/util/Comparator.html" TargetMode="External"/><Relationship Id="rId4" Type="http://schemas.openxmlformats.org/officeDocument/2006/relationships/hyperlink" Target="https://docs.oracle.com/en/java/javase/20/docs/api/java.base/java/lang/Comparable.html"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oracle.com/javase/8/docs/api/java/lang/UnsupportedOperationException.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docs.oracle.com/javase/tutorial/collections/interfaces/map.html" TargetMode="External"/><Relationship Id="rId3" Type="http://schemas.openxmlformats.org/officeDocument/2006/relationships/hyperlink" Target="https://docs.oracle.com/javase/tutorial/collections/interfaces/collection.html" TargetMode="External"/><Relationship Id="rId7" Type="http://schemas.openxmlformats.org/officeDocument/2006/relationships/hyperlink" Target="https://docs.oracle.com/javase/tutorial/collections/interfaces/deque.htm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ocs.oracle.com/javase/tutorial/collections/interfaces/queue.html" TargetMode="External"/><Relationship Id="rId5" Type="http://schemas.openxmlformats.org/officeDocument/2006/relationships/hyperlink" Target="https://docs.oracle.com/javase/tutorial/collections/interfaces/list.html" TargetMode="External"/><Relationship Id="rId4" Type="http://schemas.openxmlformats.org/officeDocument/2006/relationships/hyperlink" Target="https://docs.oracle.com/javase/tutorial/collections/interfaces/set.html" TargetMode="External"/><Relationship Id="rId9" Type="http://schemas.openxmlformats.org/officeDocument/2006/relationships/hyperlink" Target="https://docs.oracle.com/javase/tutorial/collections/interfaces/sorted-set.html"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ocs.oracle.com/javase/tutorial/collections/interfaces/map.html" TargetMode="External"/><Relationship Id="rId3" Type="http://schemas.openxmlformats.org/officeDocument/2006/relationships/hyperlink" Target="https://docs.oracle.com/javase/tutorial/collections/interfaces/collection.html" TargetMode="External"/><Relationship Id="rId7" Type="http://schemas.openxmlformats.org/officeDocument/2006/relationships/hyperlink" Target="https://docs.oracle.com/javase/tutorial/collections/interfaces/deque.htm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docs.oracle.com/javase/tutorial/collections/interfaces/queue.html" TargetMode="External"/><Relationship Id="rId5" Type="http://schemas.openxmlformats.org/officeDocument/2006/relationships/hyperlink" Target="https://docs.oracle.com/javase/tutorial/collections/interfaces/list.html" TargetMode="External"/><Relationship Id="rId4" Type="http://schemas.openxmlformats.org/officeDocument/2006/relationships/hyperlink" Target="https://docs.oracle.com/javase/tutorial/collections/interfaces/set.html" TargetMode="External"/><Relationship Id="rId9" Type="http://schemas.openxmlformats.org/officeDocument/2006/relationships/hyperlink" Target="https://docs.oracle.com/javase/tutorial/collections/interfaces/sorted-set.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ocs.oracle.com/javase/tutorial/collections/interfaces/map.html" TargetMode="External"/><Relationship Id="rId3" Type="http://schemas.openxmlformats.org/officeDocument/2006/relationships/hyperlink" Target="https://docs.oracle.com/javase/tutorial/collections/interfaces/collection.html" TargetMode="External"/><Relationship Id="rId7" Type="http://schemas.openxmlformats.org/officeDocument/2006/relationships/hyperlink" Target="https://docs.oracle.com/javase/tutorial/collections/interfaces/deque.html"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docs.oracle.com/javase/tutorial/collections/interfaces/queue.html" TargetMode="External"/><Relationship Id="rId5" Type="http://schemas.openxmlformats.org/officeDocument/2006/relationships/hyperlink" Target="https://docs.oracle.com/javase/tutorial/collections/interfaces/list.html" TargetMode="External"/><Relationship Id="rId4" Type="http://schemas.openxmlformats.org/officeDocument/2006/relationships/hyperlink" Target="https://docs.oracle.com/javase/tutorial/collections/interfaces/set.html" TargetMode="External"/><Relationship Id="rId9" Type="http://schemas.openxmlformats.org/officeDocument/2006/relationships/hyperlink" Target="https://docs.oracle.com/javase/tutorial/collections/interfaces/sorted-set.htm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docs.oracle.com/javase/tutorial/collections/interfaces/map.html" TargetMode="External"/><Relationship Id="rId3" Type="http://schemas.openxmlformats.org/officeDocument/2006/relationships/hyperlink" Target="https://docs.oracle.com/javase/tutorial/collections/interfaces/collection.html" TargetMode="External"/><Relationship Id="rId7" Type="http://schemas.openxmlformats.org/officeDocument/2006/relationships/hyperlink" Target="https://docs.oracle.com/javase/tutorial/collections/interfaces/deque.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oracle.com/javase/tutorial/collections/interfaces/queue.html" TargetMode="External"/><Relationship Id="rId5" Type="http://schemas.openxmlformats.org/officeDocument/2006/relationships/hyperlink" Target="https://docs.oracle.com/javase/tutorial/collections/interfaces/list.html" TargetMode="External"/><Relationship Id="rId4" Type="http://schemas.openxmlformats.org/officeDocument/2006/relationships/hyperlink" Target="https://docs.oracle.com/javase/tutorial/collections/interfaces/set.html" TargetMode="External"/><Relationship Id="rId9" Type="http://schemas.openxmlformats.org/officeDocument/2006/relationships/hyperlink" Target="https://docs.oracle.com/javase/tutorial/collections/interfaces/sorted-set.html"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docs.oracle.com/javase/tutorial/collections/interfaces/map.html" TargetMode="External"/><Relationship Id="rId3" Type="http://schemas.openxmlformats.org/officeDocument/2006/relationships/hyperlink" Target="https://docs.oracle.com/javase/tutorial/collections/interfaces/collection.html" TargetMode="External"/><Relationship Id="rId7" Type="http://schemas.openxmlformats.org/officeDocument/2006/relationships/hyperlink" Target="https://docs.oracle.com/javase/tutorial/collections/interfaces/deque.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ocs.oracle.com/javase/tutorial/collections/interfaces/queue.html" TargetMode="External"/><Relationship Id="rId5" Type="http://schemas.openxmlformats.org/officeDocument/2006/relationships/hyperlink" Target="https://docs.oracle.com/javase/tutorial/collections/interfaces/list.html" TargetMode="External"/><Relationship Id="rId4" Type="http://schemas.openxmlformats.org/officeDocument/2006/relationships/hyperlink" Target="https://docs.oracle.com/javase/tutorial/collections/interfaces/set.html" TargetMode="External"/><Relationship Id="rId9" Type="http://schemas.openxmlformats.org/officeDocument/2006/relationships/hyperlink" Target="https://docs.oracle.com/javase/tutorial/collections/interfaces/sorted-set.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Map is not a true Collection.</a:t>
            </a:r>
          </a:p>
          <a:p>
            <a:r>
              <a:rPr lang="en-US" sz="1200" b="0" i="0" kern="1200" dirty="0" smtClean="0">
                <a:solidFill>
                  <a:schemeClr val="tx1"/>
                </a:solidFill>
                <a:effectLst/>
                <a:latin typeface="+mn-lt"/>
                <a:ea typeface="+mn-ea"/>
                <a:cs typeface="+mn-cs"/>
              </a:rPr>
              <a:t>Note that all the core collection interfaces are generic. </a:t>
            </a: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756765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compareTo</a:t>
            </a:r>
            <a:r>
              <a:rPr lang="en-US" sz="1200" b="0" i="0" kern="1200" dirty="0" smtClean="0">
                <a:solidFill>
                  <a:schemeClr val="tx1"/>
                </a:solidFill>
                <a:effectLst/>
                <a:latin typeface="+mn-lt"/>
                <a:ea typeface="+mn-ea"/>
                <a:cs typeface="+mn-cs"/>
              </a:rPr>
              <a:t> method compares the receiving object with the specified object and returns a negative integer, 0, or a positive integer depending on whether the receiving object is less than, equal to, or greater than the specified object. If the specified object cannot be compared to the receiving object, the method throws a </a:t>
            </a:r>
            <a:r>
              <a:rPr lang="en-US" dirty="0" err="1" smtClean="0"/>
              <a:t>ClassCastException</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1536417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err="1" smtClean="0"/>
              <a:t>compareTo</a:t>
            </a:r>
            <a:r>
              <a:rPr lang="en-US" sz="1200" b="0" i="0" kern="1200" dirty="0" smtClean="0">
                <a:solidFill>
                  <a:schemeClr val="tx1"/>
                </a:solidFill>
                <a:effectLst/>
                <a:latin typeface="+mn-lt"/>
                <a:ea typeface="+mn-ea"/>
                <a:cs typeface="+mn-cs"/>
              </a:rPr>
              <a:t> method compares the receiving object with the specified object and returns a negative integer, 0, or a positive integer depending on whether the receiving object is less than, equal to, or greater than the specified object. If the specified object cannot be compared to the receiving object, the method throws a </a:t>
            </a:r>
            <a:r>
              <a:rPr lang="en-US" dirty="0" err="1" smtClean="0"/>
              <a:t>ClassCastException</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210687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compare</a:t>
            </a:r>
            <a:r>
              <a:rPr lang="en-US" sz="1200" b="0" i="0" kern="1200" dirty="0" smtClean="0">
                <a:solidFill>
                  <a:schemeClr val="tx1"/>
                </a:solidFill>
                <a:effectLst/>
                <a:latin typeface="+mn-lt"/>
                <a:ea typeface="+mn-ea"/>
                <a:cs typeface="+mn-cs"/>
              </a:rPr>
              <a:t> method compares its two arguments, returning a negative integer, 0, or a positive integer depending on whether the first argument is less than, equal to, or greater than the second.</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3080997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import </a:t>
            </a:r>
            <a:r>
              <a:rPr lang="hu-HU" dirty="0" err="1" smtClean="0"/>
              <a:t>java.util</a:t>
            </a:r>
            <a:r>
              <a:rPr lang="hu-HU" dirty="0" smtClean="0"/>
              <a:t>.*; </a:t>
            </a:r>
            <a:r>
              <a:rPr lang="hu-HU" dirty="0" err="1" smtClean="0"/>
              <a:t>public</a:t>
            </a:r>
            <a:r>
              <a:rPr lang="hu-HU" dirty="0" smtClean="0"/>
              <a:t> </a:t>
            </a:r>
            <a:r>
              <a:rPr lang="hu-HU" dirty="0" err="1" smtClean="0"/>
              <a:t>class</a:t>
            </a:r>
            <a:r>
              <a:rPr lang="hu-HU" dirty="0" smtClean="0"/>
              <a:t> </a:t>
            </a:r>
            <a:r>
              <a:rPr lang="hu-HU" dirty="0" err="1" smtClean="0"/>
              <a:t>EmpSort</a:t>
            </a:r>
            <a:r>
              <a:rPr lang="hu-HU" dirty="0" smtClean="0"/>
              <a:t> { </a:t>
            </a:r>
            <a:r>
              <a:rPr lang="hu-HU" dirty="0" err="1" smtClean="0"/>
              <a:t>static</a:t>
            </a:r>
            <a:r>
              <a:rPr lang="hu-HU" dirty="0" smtClean="0"/>
              <a:t> </a:t>
            </a:r>
            <a:r>
              <a:rPr lang="hu-HU" dirty="0" err="1" smtClean="0"/>
              <a:t>final</a:t>
            </a:r>
            <a:r>
              <a:rPr lang="hu-HU" dirty="0" smtClean="0"/>
              <a:t> </a:t>
            </a:r>
            <a:r>
              <a:rPr lang="hu-HU" dirty="0" err="1" smtClean="0"/>
              <a:t>Comparator</a:t>
            </a:r>
            <a:r>
              <a:rPr lang="hu-HU" dirty="0" smtClean="0"/>
              <a:t>&lt;</a:t>
            </a:r>
            <a:r>
              <a:rPr lang="hu-HU" dirty="0" err="1" smtClean="0"/>
              <a:t>Employee</a:t>
            </a:r>
            <a:r>
              <a:rPr lang="hu-HU" dirty="0" smtClean="0"/>
              <a:t>&gt; SENIORITY_ORDER = </a:t>
            </a:r>
            <a:r>
              <a:rPr lang="hu-HU" dirty="0" err="1" smtClean="0"/>
              <a:t>new</a:t>
            </a:r>
            <a:r>
              <a:rPr lang="hu-HU" dirty="0" smtClean="0"/>
              <a:t> </a:t>
            </a:r>
            <a:r>
              <a:rPr lang="hu-HU" dirty="0" err="1" smtClean="0"/>
              <a:t>Comparator</a:t>
            </a:r>
            <a:r>
              <a:rPr lang="hu-HU" dirty="0" smtClean="0"/>
              <a:t>&lt;</a:t>
            </a:r>
            <a:r>
              <a:rPr lang="hu-HU" dirty="0" err="1" smtClean="0"/>
              <a:t>Employee</a:t>
            </a:r>
            <a:r>
              <a:rPr lang="hu-HU" dirty="0" smtClean="0"/>
              <a:t>&gt;() { </a:t>
            </a:r>
            <a:r>
              <a:rPr lang="hu-HU" dirty="0" err="1" smtClean="0"/>
              <a:t>public</a:t>
            </a:r>
            <a:r>
              <a:rPr lang="hu-HU" dirty="0" smtClean="0"/>
              <a:t> int </a:t>
            </a:r>
            <a:r>
              <a:rPr lang="hu-HU" dirty="0" err="1" smtClean="0"/>
              <a:t>compare</a:t>
            </a:r>
            <a:r>
              <a:rPr lang="hu-HU" dirty="0" smtClean="0"/>
              <a:t>(</a:t>
            </a:r>
            <a:r>
              <a:rPr lang="hu-HU" dirty="0" err="1" smtClean="0"/>
              <a:t>Employee</a:t>
            </a:r>
            <a:r>
              <a:rPr lang="hu-HU" dirty="0" smtClean="0"/>
              <a:t> e1, </a:t>
            </a:r>
            <a:r>
              <a:rPr lang="hu-HU" dirty="0" err="1" smtClean="0"/>
              <a:t>Employee</a:t>
            </a:r>
            <a:r>
              <a:rPr lang="hu-HU" dirty="0" smtClean="0"/>
              <a:t> e2) { </a:t>
            </a:r>
            <a:r>
              <a:rPr lang="hu-HU" dirty="0" err="1" smtClean="0"/>
              <a:t>return</a:t>
            </a:r>
            <a:r>
              <a:rPr lang="hu-HU" dirty="0" smtClean="0"/>
              <a:t> e2.hireDate().</a:t>
            </a:r>
            <a:r>
              <a:rPr lang="hu-HU" dirty="0" err="1" smtClean="0"/>
              <a:t>compareTo</a:t>
            </a:r>
            <a:r>
              <a:rPr lang="hu-HU" dirty="0" smtClean="0"/>
              <a:t>(e1.hireDate()); } }; // </a:t>
            </a:r>
            <a:r>
              <a:rPr lang="hu-HU" dirty="0" err="1" smtClean="0"/>
              <a:t>Employee</a:t>
            </a:r>
            <a:r>
              <a:rPr lang="hu-HU" dirty="0" smtClean="0"/>
              <a:t> </a:t>
            </a:r>
            <a:r>
              <a:rPr lang="hu-HU" dirty="0" err="1" smtClean="0"/>
              <a:t>database</a:t>
            </a:r>
            <a:r>
              <a:rPr lang="hu-HU" dirty="0" smtClean="0"/>
              <a:t> </a:t>
            </a:r>
            <a:r>
              <a:rPr lang="hu-HU" dirty="0" err="1" smtClean="0"/>
              <a:t>static</a:t>
            </a:r>
            <a:r>
              <a:rPr lang="hu-HU" dirty="0" smtClean="0"/>
              <a:t> </a:t>
            </a:r>
            <a:r>
              <a:rPr lang="hu-HU" dirty="0" err="1" smtClean="0"/>
              <a:t>final</a:t>
            </a:r>
            <a:r>
              <a:rPr lang="hu-HU" dirty="0" smtClean="0"/>
              <a:t> </a:t>
            </a:r>
            <a:r>
              <a:rPr lang="hu-HU" dirty="0" err="1" smtClean="0"/>
              <a:t>Collection</a:t>
            </a:r>
            <a:r>
              <a:rPr lang="hu-HU" dirty="0" smtClean="0"/>
              <a:t>&lt;</a:t>
            </a:r>
            <a:r>
              <a:rPr lang="hu-HU" dirty="0" err="1" smtClean="0"/>
              <a:t>Employee</a:t>
            </a:r>
            <a:r>
              <a:rPr lang="hu-HU" dirty="0" smtClean="0"/>
              <a:t>&gt; </a:t>
            </a:r>
            <a:r>
              <a:rPr lang="hu-HU" dirty="0" err="1" smtClean="0"/>
              <a:t>employees</a:t>
            </a:r>
            <a:r>
              <a:rPr lang="hu-HU" dirty="0" smtClean="0"/>
              <a:t> = ...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List&lt;</a:t>
            </a:r>
            <a:r>
              <a:rPr lang="hu-HU" dirty="0" err="1" smtClean="0"/>
              <a:t>Employee</a:t>
            </a:r>
            <a:r>
              <a:rPr lang="hu-HU" dirty="0" smtClean="0"/>
              <a:t>&gt; e = </a:t>
            </a:r>
            <a:r>
              <a:rPr lang="hu-HU" dirty="0" err="1" smtClean="0"/>
              <a:t>new</a:t>
            </a:r>
            <a:r>
              <a:rPr lang="hu-HU" dirty="0" smtClean="0"/>
              <a:t> </a:t>
            </a:r>
            <a:r>
              <a:rPr lang="hu-HU" dirty="0" err="1" smtClean="0"/>
              <a:t>ArrayList</a:t>
            </a:r>
            <a:r>
              <a:rPr lang="hu-HU" dirty="0" smtClean="0"/>
              <a:t>&lt;</a:t>
            </a:r>
            <a:r>
              <a:rPr lang="hu-HU" dirty="0" err="1" smtClean="0"/>
              <a:t>Employee</a:t>
            </a:r>
            <a:r>
              <a:rPr lang="hu-HU" dirty="0" smtClean="0"/>
              <a:t>&gt;(</a:t>
            </a:r>
            <a:r>
              <a:rPr lang="hu-HU" dirty="0" err="1" smtClean="0"/>
              <a:t>employees</a:t>
            </a:r>
            <a:r>
              <a:rPr lang="hu-HU" dirty="0" smtClean="0"/>
              <a:t>); </a:t>
            </a:r>
            <a:r>
              <a:rPr lang="hu-HU" dirty="0" err="1" smtClean="0"/>
              <a:t>Collections.sort</a:t>
            </a:r>
            <a:r>
              <a:rPr lang="hu-HU" dirty="0" smtClean="0"/>
              <a:t>(e, SENIORITY_ORDER); </a:t>
            </a:r>
            <a:r>
              <a:rPr lang="hu-HU" dirty="0" err="1" smtClean="0"/>
              <a:t>System.out.println</a:t>
            </a:r>
            <a:r>
              <a:rPr lang="hu-HU" dirty="0" smtClean="0"/>
              <a:t>(e);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3480211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import </a:t>
            </a:r>
            <a:r>
              <a:rPr lang="hu-HU" dirty="0" err="1" smtClean="0"/>
              <a:t>java.util</a:t>
            </a:r>
            <a:r>
              <a:rPr lang="hu-HU" dirty="0" smtClean="0"/>
              <a:t>.*; </a:t>
            </a:r>
            <a:r>
              <a:rPr lang="hu-HU" dirty="0" err="1" smtClean="0"/>
              <a:t>public</a:t>
            </a:r>
            <a:r>
              <a:rPr lang="hu-HU" dirty="0" smtClean="0"/>
              <a:t> </a:t>
            </a:r>
            <a:r>
              <a:rPr lang="hu-HU" dirty="0" err="1" smtClean="0"/>
              <a:t>class</a:t>
            </a:r>
            <a:r>
              <a:rPr lang="hu-HU" dirty="0" smtClean="0"/>
              <a:t> </a:t>
            </a:r>
            <a:r>
              <a:rPr lang="hu-HU" dirty="0" err="1" smtClean="0"/>
              <a:t>EmpSort</a:t>
            </a:r>
            <a:r>
              <a:rPr lang="hu-HU" dirty="0" smtClean="0"/>
              <a:t> { </a:t>
            </a:r>
            <a:r>
              <a:rPr lang="hu-HU" dirty="0" err="1" smtClean="0"/>
              <a:t>static</a:t>
            </a:r>
            <a:r>
              <a:rPr lang="hu-HU" dirty="0" smtClean="0"/>
              <a:t> </a:t>
            </a:r>
            <a:r>
              <a:rPr lang="hu-HU" dirty="0" err="1" smtClean="0"/>
              <a:t>final</a:t>
            </a:r>
            <a:r>
              <a:rPr lang="hu-HU" dirty="0" smtClean="0"/>
              <a:t> </a:t>
            </a:r>
            <a:r>
              <a:rPr lang="hu-HU" dirty="0" err="1" smtClean="0"/>
              <a:t>Comparator</a:t>
            </a:r>
            <a:r>
              <a:rPr lang="hu-HU" dirty="0" smtClean="0"/>
              <a:t>&lt;</a:t>
            </a:r>
            <a:r>
              <a:rPr lang="hu-HU" dirty="0" err="1" smtClean="0"/>
              <a:t>Employee</a:t>
            </a:r>
            <a:r>
              <a:rPr lang="hu-HU" dirty="0" smtClean="0"/>
              <a:t>&gt; SENIORITY_ORDER = </a:t>
            </a:r>
            <a:r>
              <a:rPr lang="hu-HU" dirty="0" err="1" smtClean="0"/>
              <a:t>new</a:t>
            </a:r>
            <a:r>
              <a:rPr lang="hu-HU" dirty="0" smtClean="0"/>
              <a:t> </a:t>
            </a:r>
            <a:r>
              <a:rPr lang="hu-HU" dirty="0" err="1" smtClean="0"/>
              <a:t>Comparator</a:t>
            </a:r>
            <a:r>
              <a:rPr lang="hu-HU" dirty="0" smtClean="0"/>
              <a:t>&lt;</a:t>
            </a:r>
            <a:r>
              <a:rPr lang="hu-HU" dirty="0" err="1" smtClean="0"/>
              <a:t>Employee</a:t>
            </a:r>
            <a:r>
              <a:rPr lang="hu-HU" dirty="0" smtClean="0"/>
              <a:t>&gt;() { </a:t>
            </a:r>
            <a:r>
              <a:rPr lang="hu-HU" dirty="0" err="1" smtClean="0"/>
              <a:t>public</a:t>
            </a:r>
            <a:r>
              <a:rPr lang="hu-HU" dirty="0" smtClean="0"/>
              <a:t> int </a:t>
            </a:r>
            <a:r>
              <a:rPr lang="hu-HU" dirty="0" err="1" smtClean="0"/>
              <a:t>compare</a:t>
            </a:r>
            <a:r>
              <a:rPr lang="hu-HU" dirty="0" smtClean="0"/>
              <a:t>(</a:t>
            </a:r>
            <a:r>
              <a:rPr lang="hu-HU" dirty="0" err="1" smtClean="0"/>
              <a:t>Employee</a:t>
            </a:r>
            <a:r>
              <a:rPr lang="hu-HU" dirty="0" smtClean="0"/>
              <a:t> e1, </a:t>
            </a:r>
            <a:r>
              <a:rPr lang="hu-HU" dirty="0" err="1" smtClean="0"/>
              <a:t>Employee</a:t>
            </a:r>
            <a:r>
              <a:rPr lang="hu-HU" dirty="0" smtClean="0"/>
              <a:t> e2) { </a:t>
            </a:r>
            <a:r>
              <a:rPr lang="hu-HU" dirty="0" err="1" smtClean="0"/>
              <a:t>return</a:t>
            </a:r>
            <a:r>
              <a:rPr lang="hu-HU" dirty="0" smtClean="0"/>
              <a:t> e2.hireDate().</a:t>
            </a:r>
            <a:r>
              <a:rPr lang="hu-HU" dirty="0" err="1" smtClean="0"/>
              <a:t>compareTo</a:t>
            </a:r>
            <a:r>
              <a:rPr lang="hu-HU" dirty="0" smtClean="0"/>
              <a:t>(e1.hireDate()); } }; // </a:t>
            </a:r>
            <a:r>
              <a:rPr lang="hu-HU" dirty="0" err="1" smtClean="0"/>
              <a:t>Employee</a:t>
            </a:r>
            <a:r>
              <a:rPr lang="hu-HU" dirty="0" smtClean="0"/>
              <a:t> </a:t>
            </a:r>
            <a:r>
              <a:rPr lang="hu-HU" dirty="0" err="1" smtClean="0"/>
              <a:t>database</a:t>
            </a:r>
            <a:r>
              <a:rPr lang="hu-HU" dirty="0" smtClean="0"/>
              <a:t> </a:t>
            </a:r>
            <a:r>
              <a:rPr lang="hu-HU" dirty="0" err="1" smtClean="0"/>
              <a:t>static</a:t>
            </a:r>
            <a:r>
              <a:rPr lang="hu-HU" dirty="0" smtClean="0"/>
              <a:t> </a:t>
            </a:r>
            <a:r>
              <a:rPr lang="hu-HU" dirty="0" err="1" smtClean="0"/>
              <a:t>final</a:t>
            </a:r>
            <a:r>
              <a:rPr lang="hu-HU" dirty="0" smtClean="0"/>
              <a:t> </a:t>
            </a:r>
            <a:r>
              <a:rPr lang="hu-HU" dirty="0" err="1" smtClean="0"/>
              <a:t>Collection</a:t>
            </a:r>
            <a:r>
              <a:rPr lang="hu-HU" dirty="0" smtClean="0"/>
              <a:t>&lt;</a:t>
            </a:r>
            <a:r>
              <a:rPr lang="hu-HU" dirty="0" err="1" smtClean="0"/>
              <a:t>Employee</a:t>
            </a:r>
            <a:r>
              <a:rPr lang="hu-HU" dirty="0" smtClean="0"/>
              <a:t>&gt; </a:t>
            </a:r>
            <a:r>
              <a:rPr lang="hu-HU" dirty="0" err="1" smtClean="0"/>
              <a:t>employees</a:t>
            </a:r>
            <a:r>
              <a:rPr lang="hu-HU" dirty="0" smtClean="0"/>
              <a:t> = ...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List&lt;</a:t>
            </a:r>
            <a:r>
              <a:rPr lang="hu-HU" dirty="0" err="1" smtClean="0"/>
              <a:t>Employee</a:t>
            </a:r>
            <a:r>
              <a:rPr lang="hu-HU" dirty="0" smtClean="0"/>
              <a:t>&gt; e = </a:t>
            </a:r>
            <a:r>
              <a:rPr lang="hu-HU" dirty="0" err="1" smtClean="0"/>
              <a:t>new</a:t>
            </a:r>
            <a:r>
              <a:rPr lang="hu-HU" dirty="0" smtClean="0"/>
              <a:t> </a:t>
            </a:r>
            <a:r>
              <a:rPr lang="hu-HU" dirty="0" err="1" smtClean="0"/>
              <a:t>ArrayList</a:t>
            </a:r>
            <a:r>
              <a:rPr lang="hu-HU" dirty="0" smtClean="0"/>
              <a:t>&lt;</a:t>
            </a:r>
            <a:r>
              <a:rPr lang="hu-HU" dirty="0" err="1" smtClean="0"/>
              <a:t>Employee</a:t>
            </a:r>
            <a:r>
              <a:rPr lang="hu-HU" dirty="0" smtClean="0"/>
              <a:t>&gt;(</a:t>
            </a:r>
            <a:r>
              <a:rPr lang="hu-HU" dirty="0" err="1" smtClean="0"/>
              <a:t>employees</a:t>
            </a:r>
            <a:r>
              <a:rPr lang="hu-HU" dirty="0" smtClean="0"/>
              <a:t>); </a:t>
            </a:r>
            <a:r>
              <a:rPr lang="hu-HU" dirty="0" err="1" smtClean="0"/>
              <a:t>Collections.sort</a:t>
            </a:r>
            <a:r>
              <a:rPr lang="hu-HU" dirty="0" smtClean="0"/>
              <a:t>(e, SENIORITY_ORDER); </a:t>
            </a:r>
            <a:r>
              <a:rPr lang="hu-HU" dirty="0" err="1" smtClean="0"/>
              <a:t>System.out.println</a:t>
            </a:r>
            <a:r>
              <a:rPr lang="hu-HU" dirty="0" smtClean="0"/>
              <a:t>(e);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2872538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import </a:t>
            </a:r>
            <a:r>
              <a:rPr lang="hu-HU" dirty="0" err="1" smtClean="0"/>
              <a:t>java.util</a:t>
            </a:r>
            <a:r>
              <a:rPr lang="hu-HU" dirty="0" smtClean="0"/>
              <a:t>.*; </a:t>
            </a:r>
            <a:r>
              <a:rPr lang="hu-HU" dirty="0" err="1" smtClean="0"/>
              <a:t>public</a:t>
            </a:r>
            <a:r>
              <a:rPr lang="hu-HU" dirty="0" smtClean="0"/>
              <a:t> </a:t>
            </a:r>
            <a:r>
              <a:rPr lang="hu-HU" dirty="0" err="1" smtClean="0"/>
              <a:t>class</a:t>
            </a:r>
            <a:r>
              <a:rPr lang="hu-HU" dirty="0" smtClean="0"/>
              <a:t> </a:t>
            </a:r>
            <a:r>
              <a:rPr lang="hu-HU" dirty="0" err="1" smtClean="0"/>
              <a:t>EmpSort</a:t>
            </a:r>
            <a:r>
              <a:rPr lang="hu-HU" dirty="0" smtClean="0"/>
              <a:t> { </a:t>
            </a:r>
            <a:r>
              <a:rPr lang="hu-HU" dirty="0" err="1" smtClean="0"/>
              <a:t>static</a:t>
            </a:r>
            <a:r>
              <a:rPr lang="hu-HU" dirty="0" smtClean="0"/>
              <a:t> </a:t>
            </a:r>
            <a:r>
              <a:rPr lang="hu-HU" dirty="0" err="1" smtClean="0"/>
              <a:t>final</a:t>
            </a:r>
            <a:r>
              <a:rPr lang="hu-HU" dirty="0" smtClean="0"/>
              <a:t> </a:t>
            </a:r>
            <a:r>
              <a:rPr lang="hu-HU" dirty="0" err="1" smtClean="0"/>
              <a:t>Comparator</a:t>
            </a:r>
            <a:r>
              <a:rPr lang="hu-HU" dirty="0" smtClean="0"/>
              <a:t>&lt;</a:t>
            </a:r>
            <a:r>
              <a:rPr lang="hu-HU" dirty="0" err="1" smtClean="0"/>
              <a:t>Employee</a:t>
            </a:r>
            <a:r>
              <a:rPr lang="hu-HU" dirty="0" smtClean="0"/>
              <a:t>&gt; SENIORITY_ORDER = </a:t>
            </a:r>
            <a:r>
              <a:rPr lang="hu-HU" dirty="0" err="1" smtClean="0"/>
              <a:t>new</a:t>
            </a:r>
            <a:r>
              <a:rPr lang="hu-HU" dirty="0" smtClean="0"/>
              <a:t> </a:t>
            </a:r>
            <a:r>
              <a:rPr lang="hu-HU" dirty="0" err="1" smtClean="0"/>
              <a:t>Comparator</a:t>
            </a:r>
            <a:r>
              <a:rPr lang="hu-HU" dirty="0" smtClean="0"/>
              <a:t>&lt;</a:t>
            </a:r>
            <a:r>
              <a:rPr lang="hu-HU" dirty="0" err="1" smtClean="0"/>
              <a:t>Employee</a:t>
            </a:r>
            <a:r>
              <a:rPr lang="hu-HU" dirty="0" smtClean="0"/>
              <a:t>&gt;() { </a:t>
            </a:r>
            <a:r>
              <a:rPr lang="hu-HU" dirty="0" err="1" smtClean="0"/>
              <a:t>public</a:t>
            </a:r>
            <a:r>
              <a:rPr lang="hu-HU" dirty="0" smtClean="0"/>
              <a:t> int </a:t>
            </a:r>
            <a:r>
              <a:rPr lang="hu-HU" dirty="0" err="1" smtClean="0"/>
              <a:t>compare</a:t>
            </a:r>
            <a:r>
              <a:rPr lang="hu-HU" dirty="0" smtClean="0"/>
              <a:t>(</a:t>
            </a:r>
            <a:r>
              <a:rPr lang="hu-HU" dirty="0" err="1" smtClean="0"/>
              <a:t>Employee</a:t>
            </a:r>
            <a:r>
              <a:rPr lang="hu-HU" dirty="0" smtClean="0"/>
              <a:t> e1, </a:t>
            </a:r>
            <a:r>
              <a:rPr lang="hu-HU" dirty="0" err="1" smtClean="0"/>
              <a:t>Employee</a:t>
            </a:r>
            <a:r>
              <a:rPr lang="hu-HU" dirty="0" smtClean="0"/>
              <a:t> e2) { </a:t>
            </a:r>
            <a:r>
              <a:rPr lang="hu-HU" dirty="0" err="1" smtClean="0"/>
              <a:t>return</a:t>
            </a:r>
            <a:r>
              <a:rPr lang="hu-HU" dirty="0" smtClean="0"/>
              <a:t> e2.hireDate().</a:t>
            </a:r>
            <a:r>
              <a:rPr lang="hu-HU" dirty="0" err="1" smtClean="0"/>
              <a:t>compareTo</a:t>
            </a:r>
            <a:r>
              <a:rPr lang="hu-HU" dirty="0" smtClean="0"/>
              <a:t>(e1.hireDate()); } }; // </a:t>
            </a:r>
            <a:r>
              <a:rPr lang="hu-HU" dirty="0" err="1" smtClean="0"/>
              <a:t>Employee</a:t>
            </a:r>
            <a:r>
              <a:rPr lang="hu-HU" dirty="0" smtClean="0"/>
              <a:t> </a:t>
            </a:r>
            <a:r>
              <a:rPr lang="hu-HU" dirty="0" err="1" smtClean="0"/>
              <a:t>database</a:t>
            </a:r>
            <a:r>
              <a:rPr lang="hu-HU" dirty="0" smtClean="0"/>
              <a:t> </a:t>
            </a:r>
            <a:r>
              <a:rPr lang="hu-HU" dirty="0" err="1" smtClean="0"/>
              <a:t>static</a:t>
            </a:r>
            <a:r>
              <a:rPr lang="hu-HU" dirty="0" smtClean="0"/>
              <a:t> </a:t>
            </a:r>
            <a:r>
              <a:rPr lang="hu-HU" dirty="0" err="1" smtClean="0"/>
              <a:t>final</a:t>
            </a:r>
            <a:r>
              <a:rPr lang="hu-HU" dirty="0" smtClean="0"/>
              <a:t> </a:t>
            </a:r>
            <a:r>
              <a:rPr lang="hu-HU" dirty="0" err="1" smtClean="0"/>
              <a:t>Collection</a:t>
            </a:r>
            <a:r>
              <a:rPr lang="hu-HU" dirty="0" smtClean="0"/>
              <a:t>&lt;</a:t>
            </a:r>
            <a:r>
              <a:rPr lang="hu-HU" dirty="0" err="1" smtClean="0"/>
              <a:t>Employee</a:t>
            </a:r>
            <a:r>
              <a:rPr lang="hu-HU" dirty="0" smtClean="0"/>
              <a:t>&gt; </a:t>
            </a:r>
            <a:r>
              <a:rPr lang="hu-HU" dirty="0" err="1" smtClean="0"/>
              <a:t>employees</a:t>
            </a:r>
            <a:r>
              <a:rPr lang="hu-HU" dirty="0" smtClean="0"/>
              <a:t> = ...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List&lt;</a:t>
            </a:r>
            <a:r>
              <a:rPr lang="hu-HU" dirty="0" err="1" smtClean="0"/>
              <a:t>Employee</a:t>
            </a:r>
            <a:r>
              <a:rPr lang="hu-HU" dirty="0" smtClean="0"/>
              <a:t>&gt; e = </a:t>
            </a:r>
            <a:r>
              <a:rPr lang="hu-HU" dirty="0" err="1" smtClean="0"/>
              <a:t>new</a:t>
            </a:r>
            <a:r>
              <a:rPr lang="hu-HU" dirty="0" smtClean="0"/>
              <a:t> </a:t>
            </a:r>
            <a:r>
              <a:rPr lang="hu-HU" dirty="0" err="1" smtClean="0"/>
              <a:t>ArrayList</a:t>
            </a:r>
            <a:r>
              <a:rPr lang="hu-HU" dirty="0" smtClean="0"/>
              <a:t>&lt;</a:t>
            </a:r>
            <a:r>
              <a:rPr lang="hu-HU" dirty="0" err="1" smtClean="0"/>
              <a:t>Employee</a:t>
            </a:r>
            <a:r>
              <a:rPr lang="hu-HU" dirty="0" smtClean="0"/>
              <a:t>&gt;(</a:t>
            </a:r>
            <a:r>
              <a:rPr lang="hu-HU" dirty="0" err="1" smtClean="0"/>
              <a:t>employees</a:t>
            </a:r>
            <a:r>
              <a:rPr lang="hu-HU" dirty="0" smtClean="0"/>
              <a:t>); </a:t>
            </a:r>
            <a:r>
              <a:rPr lang="hu-HU" dirty="0" err="1" smtClean="0"/>
              <a:t>Collections.sort</a:t>
            </a:r>
            <a:r>
              <a:rPr lang="hu-HU" dirty="0" smtClean="0"/>
              <a:t>(e, SENIORITY_ORDER); </a:t>
            </a:r>
            <a:r>
              <a:rPr lang="hu-HU" dirty="0" err="1" smtClean="0"/>
              <a:t>System.out.println</a:t>
            </a:r>
            <a:r>
              <a:rPr lang="hu-HU" dirty="0" smtClean="0"/>
              <a:t>(e);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14628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import </a:t>
            </a:r>
            <a:r>
              <a:rPr lang="hu-HU" dirty="0" err="1" smtClean="0"/>
              <a:t>java.util</a:t>
            </a:r>
            <a:r>
              <a:rPr lang="hu-HU" dirty="0" smtClean="0"/>
              <a:t>.*; </a:t>
            </a:r>
            <a:r>
              <a:rPr lang="hu-HU" dirty="0" err="1" smtClean="0"/>
              <a:t>public</a:t>
            </a:r>
            <a:r>
              <a:rPr lang="hu-HU" dirty="0" smtClean="0"/>
              <a:t> </a:t>
            </a:r>
            <a:r>
              <a:rPr lang="hu-HU" dirty="0" err="1" smtClean="0"/>
              <a:t>class</a:t>
            </a:r>
            <a:r>
              <a:rPr lang="hu-HU" dirty="0" smtClean="0"/>
              <a:t> </a:t>
            </a:r>
            <a:r>
              <a:rPr lang="hu-HU" dirty="0" err="1" smtClean="0"/>
              <a:t>EmpSort</a:t>
            </a:r>
            <a:r>
              <a:rPr lang="hu-HU" dirty="0" smtClean="0"/>
              <a:t> { </a:t>
            </a:r>
            <a:r>
              <a:rPr lang="hu-HU" dirty="0" err="1" smtClean="0"/>
              <a:t>static</a:t>
            </a:r>
            <a:r>
              <a:rPr lang="hu-HU" dirty="0" smtClean="0"/>
              <a:t> </a:t>
            </a:r>
            <a:r>
              <a:rPr lang="hu-HU" dirty="0" err="1" smtClean="0"/>
              <a:t>final</a:t>
            </a:r>
            <a:r>
              <a:rPr lang="hu-HU" dirty="0" smtClean="0"/>
              <a:t> </a:t>
            </a:r>
            <a:r>
              <a:rPr lang="hu-HU" dirty="0" err="1" smtClean="0"/>
              <a:t>Comparator</a:t>
            </a:r>
            <a:r>
              <a:rPr lang="hu-HU" dirty="0" smtClean="0"/>
              <a:t>&lt;</a:t>
            </a:r>
            <a:r>
              <a:rPr lang="hu-HU" dirty="0" err="1" smtClean="0"/>
              <a:t>Employee</a:t>
            </a:r>
            <a:r>
              <a:rPr lang="hu-HU" dirty="0" smtClean="0"/>
              <a:t>&gt; SENIORITY_ORDER = </a:t>
            </a:r>
            <a:r>
              <a:rPr lang="hu-HU" dirty="0" err="1" smtClean="0"/>
              <a:t>new</a:t>
            </a:r>
            <a:r>
              <a:rPr lang="hu-HU" dirty="0" smtClean="0"/>
              <a:t> </a:t>
            </a:r>
            <a:r>
              <a:rPr lang="hu-HU" dirty="0" err="1" smtClean="0"/>
              <a:t>Comparator</a:t>
            </a:r>
            <a:r>
              <a:rPr lang="hu-HU" dirty="0" smtClean="0"/>
              <a:t>&lt;</a:t>
            </a:r>
            <a:r>
              <a:rPr lang="hu-HU" dirty="0" err="1" smtClean="0"/>
              <a:t>Employee</a:t>
            </a:r>
            <a:r>
              <a:rPr lang="hu-HU" dirty="0" smtClean="0"/>
              <a:t>&gt;() { </a:t>
            </a:r>
            <a:r>
              <a:rPr lang="hu-HU" dirty="0" err="1" smtClean="0"/>
              <a:t>public</a:t>
            </a:r>
            <a:r>
              <a:rPr lang="hu-HU" dirty="0" smtClean="0"/>
              <a:t> int </a:t>
            </a:r>
            <a:r>
              <a:rPr lang="hu-HU" dirty="0" err="1" smtClean="0"/>
              <a:t>compare</a:t>
            </a:r>
            <a:r>
              <a:rPr lang="hu-HU" dirty="0" smtClean="0"/>
              <a:t>(</a:t>
            </a:r>
            <a:r>
              <a:rPr lang="hu-HU" dirty="0" err="1" smtClean="0"/>
              <a:t>Employee</a:t>
            </a:r>
            <a:r>
              <a:rPr lang="hu-HU" dirty="0" smtClean="0"/>
              <a:t> e1, </a:t>
            </a:r>
            <a:r>
              <a:rPr lang="hu-HU" dirty="0" err="1" smtClean="0"/>
              <a:t>Employee</a:t>
            </a:r>
            <a:r>
              <a:rPr lang="hu-HU" dirty="0" smtClean="0"/>
              <a:t> e2) { </a:t>
            </a:r>
            <a:r>
              <a:rPr lang="hu-HU" dirty="0" err="1" smtClean="0"/>
              <a:t>return</a:t>
            </a:r>
            <a:r>
              <a:rPr lang="hu-HU" dirty="0" smtClean="0"/>
              <a:t> e2.hireDate().</a:t>
            </a:r>
            <a:r>
              <a:rPr lang="hu-HU" dirty="0" err="1" smtClean="0"/>
              <a:t>compareTo</a:t>
            </a:r>
            <a:r>
              <a:rPr lang="hu-HU" dirty="0" smtClean="0"/>
              <a:t>(e1.hireDate()); } }; // </a:t>
            </a:r>
            <a:r>
              <a:rPr lang="hu-HU" dirty="0" err="1" smtClean="0"/>
              <a:t>Employee</a:t>
            </a:r>
            <a:r>
              <a:rPr lang="hu-HU" dirty="0" smtClean="0"/>
              <a:t> </a:t>
            </a:r>
            <a:r>
              <a:rPr lang="hu-HU" dirty="0" err="1" smtClean="0"/>
              <a:t>database</a:t>
            </a:r>
            <a:r>
              <a:rPr lang="hu-HU" dirty="0" smtClean="0"/>
              <a:t> </a:t>
            </a:r>
            <a:r>
              <a:rPr lang="hu-HU" dirty="0" err="1" smtClean="0"/>
              <a:t>static</a:t>
            </a:r>
            <a:r>
              <a:rPr lang="hu-HU" dirty="0" smtClean="0"/>
              <a:t> </a:t>
            </a:r>
            <a:r>
              <a:rPr lang="hu-HU" dirty="0" err="1" smtClean="0"/>
              <a:t>final</a:t>
            </a:r>
            <a:r>
              <a:rPr lang="hu-HU" dirty="0" smtClean="0"/>
              <a:t> </a:t>
            </a:r>
            <a:r>
              <a:rPr lang="hu-HU" dirty="0" err="1" smtClean="0"/>
              <a:t>Collection</a:t>
            </a:r>
            <a:r>
              <a:rPr lang="hu-HU" dirty="0" smtClean="0"/>
              <a:t>&lt;</a:t>
            </a:r>
            <a:r>
              <a:rPr lang="hu-HU" dirty="0" err="1" smtClean="0"/>
              <a:t>Employee</a:t>
            </a:r>
            <a:r>
              <a:rPr lang="hu-HU" dirty="0" smtClean="0"/>
              <a:t>&gt; </a:t>
            </a:r>
            <a:r>
              <a:rPr lang="hu-HU" dirty="0" err="1" smtClean="0"/>
              <a:t>employees</a:t>
            </a:r>
            <a:r>
              <a:rPr lang="hu-HU" dirty="0" smtClean="0"/>
              <a:t> = ...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List&lt;</a:t>
            </a:r>
            <a:r>
              <a:rPr lang="hu-HU" dirty="0" err="1" smtClean="0"/>
              <a:t>Employee</a:t>
            </a:r>
            <a:r>
              <a:rPr lang="hu-HU" dirty="0" smtClean="0"/>
              <a:t>&gt; e = </a:t>
            </a:r>
            <a:r>
              <a:rPr lang="hu-HU" dirty="0" err="1" smtClean="0"/>
              <a:t>new</a:t>
            </a:r>
            <a:r>
              <a:rPr lang="hu-HU" dirty="0" smtClean="0"/>
              <a:t> </a:t>
            </a:r>
            <a:r>
              <a:rPr lang="hu-HU" dirty="0" err="1" smtClean="0"/>
              <a:t>ArrayList</a:t>
            </a:r>
            <a:r>
              <a:rPr lang="hu-HU" dirty="0" smtClean="0"/>
              <a:t>&lt;</a:t>
            </a:r>
            <a:r>
              <a:rPr lang="hu-HU" dirty="0" err="1" smtClean="0"/>
              <a:t>Employee</a:t>
            </a:r>
            <a:r>
              <a:rPr lang="hu-HU" dirty="0" smtClean="0"/>
              <a:t>&gt;(</a:t>
            </a:r>
            <a:r>
              <a:rPr lang="hu-HU" dirty="0" err="1" smtClean="0"/>
              <a:t>employees</a:t>
            </a:r>
            <a:r>
              <a:rPr lang="hu-HU" dirty="0" smtClean="0"/>
              <a:t>); </a:t>
            </a:r>
            <a:r>
              <a:rPr lang="hu-HU" dirty="0" err="1" smtClean="0"/>
              <a:t>Collections.sort</a:t>
            </a:r>
            <a:r>
              <a:rPr lang="hu-HU" dirty="0" smtClean="0"/>
              <a:t>(e, SENIORITY_ORDER); </a:t>
            </a:r>
            <a:r>
              <a:rPr lang="hu-HU" dirty="0" err="1" smtClean="0"/>
              <a:t>System.out.println</a:t>
            </a:r>
            <a:r>
              <a:rPr lang="hu-HU" dirty="0" smtClean="0"/>
              <a:t>(e);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1610299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import </a:t>
            </a:r>
            <a:r>
              <a:rPr lang="hu-HU" dirty="0" err="1" smtClean="0"/>
              <a:t>java.util</a:t>
            </a:r>
            <a:r>
              <a:rPr lang="hu-HU" dirty="0" smtClean="0"/>
              <a:t>.*; </a:t>
            </a:r>
            <a:r>
              <a:rPr lang="hu-HU" dirty="0" err="1" smtClean="0"/>
              <a:t>public</a:t>
            </a:r>
            <a:r>
              <a:rPr lang="hu-HU" dirty="0" smtClean="0"/>
              <a:t> </a:t>
            </a:r>
            <a:r>
              <a:rPr lang="hu-HU" dirty="0" err="1" smtClean="0"/>
              <a:t>class</a:t>
            </a:r>
            <a:r>
              <a:rPr lang="hu-HU" dirty="0" smtClean="0"/>
              <a:t> </a:t>
            </a:r>
            <a:r>
              <a:rPr lang="hu-HU" dirty="0" err="1" smtClean="0"/>
              <a:t>EmpSort</a:t>
            </a:r>
            <a:r>
              <a:rPr lang="hu-HU" dirty="0" smtClean="0"/>
              <a:t> { </a:t>
            </a:r>
            <a:r>
              <a:rPr lang="hu-HU" dirty="0" err="1" smtClean="0"/>
              <a:t>static</a:t>
            </a:r>
            <a:r>
              <a:rPr lang="hu-HU" dirty="0" smtClean="0"/>
              <a:t> </a:t>
            </a:r>
            <a:r>
              <a:rPr lang="hu-HU" dirty="0" err="1" smtClean="0"/>
              <a:t>final</a:t>
            </a:r>
            <a:r>
              <a:rPr lang="hu-HU" dirty="0" smtClean="0"/>
              <a:t> </a:t>
            </a:r>
            <a:r>
              <a:rPr lang="hu-HU" dirty="0" err="1" smtClean="0"/>
              <a:t>Comparator</a:t>
            </a:r>
            <a:r>
              <a:rPr lang="hu-HU" dirty="0" smtClean="0"/>
              <a:t>&lt;</a:t>
            </a:r>
            <a:r>
              <a:rPr lang="hu-HU" dirty="0" err="1" smtClean="0"/>
              <a:t>Employee</a:t>
            </a:r>
            <a:r>
              <a:rPr lang="hu-HU" dirty="0" smtClean="0"/>
              <a:t>&gt; SENIORITY_ORDER = </a:t>
            </a:r>
            <a:r>
              <a:rPr lang="hu-HU" dirty="0" err="1" smtClean="0"/>
              <a:t>new</a:t>
            </a:r>
            <a:r>
              <a:rPr lang="hu-HU" dirty="0" smtClean="0"/>
              <a:t> </a:t>
            </a:r>
            <a:r>
              <a:rPr lang="hu-HU" dirty="0" err="1" smtClean="0"/>
              <a:t>Comparator</a:t>
            </a:r>
            <a:r>
              <a:rPr lang="hu-HU" dirty="0" smtClean="0"/>
              <a:t>&lt;</a:t>
            </a:r>
            <a:r>
              <a:rPr lang="hu-HU" dirty="0" err="1" smtClean="0"/>
              <a:t>Employee</a:t>
            </a:r>
            <a:r>
              <a:rPr lang="hu-HU" dirty="0" smtClean="0"/>
              <a:t>&gt;() { </a:t>
            </a:r>
            <a:r>
              <a:rPr lang="hu-HU" dirty="0" err="1" smtClean="0"/>
              <a:t>public</a:t>
            </a:r>
            <a:r>
              <a:rPr lang="hu-HU" dirty="0" smtClean="0"/>
              <a:t> int </a:t>
            </a:r>
            <a:r>
              <a:rPr lang="hu-HU" dirty="0" err="1" smtClean="0"/>
              <a:t>compare</a:t>
            </a:r>
            <a:r>
              <a:rPr lang="hu-HU" dirty="0" smtClean="0"/>
              <a:t>(</a:t>
            </a:r>
            <a:r>
              <a:rPr lang="hu-HU" dirty="0" err="1" smtClean="0"/>
              <a:t>Employee</a:t>
            </a:r>
            <a:r>
              <a:rPr lang="hu-HU" dirty="0" smtClean="0"/>
              <a:t> e1, </a:t>
            </a:r>
            <a:r>
              <a:rPr lang="hu-HU" dirty="0" err="1" smtClean="0"/>
              <a:t>Employee</a:t>
            </a:r>
            <a:r>
              <a:rPr lang="hu-HU" dirty="0" smtClean="0"/>
              <a:t> e2) { </a:t>
            </a:r>
            <a:r>
              <a:rPr lang="hu-HU" dirty="0" err="1" smtClean="0"/>
              <a:t>return</a:t>
            </a:r>
            <a:r>
              <a:rPr lang="hu-HU" dirty="0" smtClean="0"/>
              <a:t> e2.hireDate().</a:t>
            </a:r>
            <a:r>
              <a:rPr lang="hu-HU" dirty="0" err="1" smtClean="0"/>
              <a:t>compareTo</a:t>
            </a:r>
            <a:r>
              <a:rPr lang="hu-HU" dirty="0" smtClean="0"/>
              <a:t>(e1.hireDate()); } }; // </a:t>
            </a:r>
            <a:r>
              <a:rPr lang="hu-HU" dirty="0" err="1" smtClean="0"/>
              <a:t>Employee</a:t>
            </a:r>
            <a:r>
              <a:rPr lang="hu-HU" dirty="0" smtClean="0"/>
              <a:t> </a:t>
            </a:r>
            <a:r>
              <a:rPr lang="hu-HU" dirty="0" err="1" smtClean="0"/>
              <a:t>database</a:t>
            </a:r>
            <a:r>
              <a:rPr lang="hu-HU" dirty="0" smtClean="0"/>
              <a:t> </a:t>
            </a:r>
            <a:r>
              <a:rPr lang="hu-HU" dirty="0" err="1" smtClean="0"/>
              <a:t>static</a:t>
            </a:r>
            <a:r>
              <a:rPr lang="hu-HU" dirty="0" smtClean="0"/>
              <a:t> </a:t>
            </a:r>
            <a:r>
              <a:rPr lang="hu-HU" dirty="0" err="1" smtClean="0"/>
              <a:t>final</a:t>
            </a:r>
            <a:r>
              <a:rPr lang="hu-HU" dirty="0" smtClean="0"/>
              <a:t> </a:t>
            </a:r>
            <a:r>
              <a:rPr lang="hu-HU" dirty="0" err="1" smtClean="0"/>
              <a:t>Collection</a:t>
            </a:r>
            <a:r>
              <a:rPr lang="hu-HU" dirty="0" smtClean="0"/>
              <a:t>&lt;</a:t>
            </a:r>
            <a:r>
              <a:rPr lang="hu-HU" dirty="0" err="1" smtClean="0"/>
              <a:t>Employee</a:t>
            </a:r>
            <a:r>
              <a:rPr lang="hu-HU" dirty="0" smtClean="0"/>
              <a:t>&gt; </a:t>
            </a:r>
            <a:r>
              <a:rPr lang="hu-HU" dirty="0" err="1" smtClean="0"/>
              <a:t>employees</a:t>
            </a:r>
            <a:r>
              <a:rPr lang="hu-HU" dirty="0" smtClean="0"/>
              <a:t> = ... ; </a:t>
            </a:r>
            <a:r>
              <a:rPr lang="hu-HU" dirty="0" err="1" smtClean="0"/>
              <a:t>public</a:t>
            </a:r>
            <a:r>
              <a:rPr lang="hu-HU" dirty="0" smtClean="0"/>
              <a:t> </a:t>
            </a:r>
            <a:r>
              <a:rPr lang="hu-HU" dirty="0" err="1" smtClean="0"/>
              <a:t>static</a:t>
            </a:r>
            <a:r>
              <a:rPr lang="hu-HU" dirty="0" smtClean="0"/>
              <a:t> </a:t>
            </a:r>
            <a:r>
              <a:rPr lang="hu-HU" dirty="0" err="1" smtClean="0"/>
              <a:t>void</a:t>
            </a:r>
            <a:r>
              <a:rPr lang="hu-HU" dirty="0" smtClean="0"/>
              <a:t> main(</a:t>
            </a:r>
            <a:r>
              <a:rPr lang="hu-HU" dirty="0" err="1" smtClean="0"/>
              <a:t>String</a:t>
            </a:r>
            <a:r>
              <a:rPr lang="hu-HU" dirty="0" smtClean="0"/>
              <a:t>[] </a:t>
            </a:r>
            <a:r>
              <a:rPr lang="hu-HU" dirty="0" err="1" smtClean="0"/>
              <a:t>args</a:t>
            </a:r>
            <a:r>
              <a:rPr lang="hu-HU" dirty="0" smtClean="0"/>
              <a:t>) { List&lt;</a:t>
            </a:r>
            <a:r>
              <a:rPr lang="hu-HU" dirty="0" err="1" smtClean="0"/>
              <a:t>Employee</a:t>
            </a:r>
            <a:r>
              <a:rPr lang="hu-HU" dirty="0" smtClean="0"/>
              <a:t>&gt; e = </a:t>
            </a:r>
            <a:r>
              <a:rPr lang="hu-HU" dirty="0" err="1" smtClean="0"/>
              <a:t>new</a:t>
            </a:r>
            <a:r>
              <a:rPr lang="hu-HU" dirty="0" smtClean="0"/>
              <a:t> </a:t>
            </a:r>
            <a:r>
              <a:rPr lang="hu-HU" dirty="0" err="1" smtClean="0"/>
              <a:t>ArrayList</a:t>
            </a:r>
            <a:r>
              <a:rPr lang="hu-HU" dirty="0" smtClean="0"/>
              <a:t>&lt;</a:t>
            </a:r>
            <a:r>
              <a:rPr lang="hu-HU" dirty="0" err="1" smtClean="0"/>
              <a:t>Employee</a:t>
            </a:r>
            <a:r>
              <a:rPr lang="hu-HU" dirty="0" smtClean="0"/>
              <a:t>&gt;(</a:t>
            </a:r>
            <a:r>
              <a:rPr lang="hu-HU" dirty="0" err="1" smtClean="0"/>
              <a:t>employees</a:t>
            </a:r>
            <a:r>
              <a:rPr lang="hu-HU" dirty="0" smtClean="0"/>
              <a:t>); </a:t>
            </a:r>
            <a:r>
              <a:rPr lang="hu-HU" dirty="0" err="1" smtClean="0"/>
              <a:t>Collections.sort</a:t>
            </a:r>
            <a:r>
              <a:rPr lang="hu-HU" dirty="0" smtClean="0"/>
              <a:t>(e, SENIORITY_ORDER); </a:t>
            </a:r>
            <a:r>
              <a:rPr lang="hu-HU" dirty="0" err="1" smtClean="0"/>
              <a:t>System.out.println</a:t>
            </a:r>
            <a:r>
              <a:rPr lang="hu-HU" dirty="0" smtClean="0"/>
              <a:t>(e); }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1237264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frequency — counts the number of times the specified element occurs in the specified collection</a:t>
            </a:r>
          </a:p>
          <a:p>
            <a:r>
              <a:rPr lang="en-US" sz="1200" b="0" i="0" kern="1200" dirty="0" smtClean="0">
                <a:solidFill>
                  <a:schemeClr val="tx1"/>
                </a:solidFill>
                <a:effectLst/>
                <a:latin typeface="+mn-lt"/>
                <a:ea typeface="+mn-ea"/>
                <a:cs typeface="+mn-cs"/>
              </a:rPr>
              <a:t>disjoint — determines whether two Collections are disjoint; that is, whether they contain no elements in common</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2177247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0" i="0" u="none" strike="noStrike" kern="1200" dirty="0" err="1" smtClean="0">
                <a:solidFill>
                  <a:schemeClr val="tx1"/>
                </a:solidFill>
                <a:effectLst/>
                <a:latin typeface="+mn-lt"/>
                <a:ea typeface="+mn-ea"/>
                <a:cs typeface="+mn-cs"/>
                <a:hlinkClick r:id="rId3" tooltip="interface in java.util"/>
              </a:rPr>
              <a:t>NavigableSet</a:t>
            </a:r>
            <a:r>
              <a:rPr lang="en-US" sz="1200" b="0" i="0" kern="1200" dirty="0" smtClean="0">
                <a:solidFill>
                  <a:schemeClr val="tx1"/>
                </a:solidFill>
                <a:effectLst/>
                <a:latin typeface="+mn-lt"/>
                <a:ea typeface="+mn-ea"/>
                <a:cs typeface="+mn-cs"/>
              </a:rPr>
              <a:t> implementation based on a </a:t>
            </a:r>
            <a:r>
              <a:rPr lang="en-US" sz="1200" b="0" i="0" u="none" strike="noStrike" kern="1200" dirty="0" err="1" smtClean="0">
                <a:solidFill>
                  <a:schemeClr val="tx1"/>
                </a:solidFill>
                <a:effectLst/>
                <a:latin typeface="+mn-lt"/>
                <a:ea typeface="+mn-ea"/>
                <a:cs typeface="+mn-cs"/>
                <a:hlinkClick r:id="rId4" tooltip="class in java.util"/>
              </a:rPr>
              <a:t>TreeMap</a:t>
            </a:r>
            <a:r>
              <a:rPr lang="en-US" sz="1200" b="0" i="0" kern="1200" dirty="0" smtClean="0">
                <a:solidFill>
                  <a:schemeClr val="tx1"/>
                </a:solidFill>
                <a:effectLst/>
                <a:latin typeface="+mn-lt"/>
                <a:ea typeface="+mn-ea"/>
                <a:cs typeface="+mn-cs"/>
              </a:rPr>
              <a:t>. The elements are ordered using their </a:t>
            </a:r>
            <a:r>
              <a:rPr lang="en-US" sz="1200" b="0" i="0" u="none" strike="noStrike" kern="1200" dirty="0" smtClean="0">
                <a:solidFill>
                  <a:schemeClr val="tx1"/>
                </a:solidFill>
                <a:effectLst/>
                <a:latin typeface="+mn-lt"/>
                <a:ea typeface="+mn-ea"/>
                <a:cs typeface="+mn-cs"/>
                <a:hlinkClick r:id="rId5" tooltip="interface in java.lang"/>
              </a:rPr>
              <a:t>natural ordering</a:t>
            </a:r>
            <a:r>
              <a:rPr lang="en-US" sz="1200" b="0" i="0" kern="1200" dirty="0" smtClean="0">
                <a:solidFill>
                  <a:schemeClr val="tx1"/>
                </a:solidFill>
                <a:effectLst/>
                <a:latin typeface="+mn-lt"/>
                <a:ea typeface="+mn-ea"/>
                <a:cs typeface="+mn-cs"/>
              </a:rPr>
              <a:t>, or by a </a:t>
            </a:r>
            <a:r>
              <a:rPr lang="en-US" sz="1200" b="0" i="0" u="none" strike="noStrike" kern="1200" dirty="0" smtClean="0">
                <a:solidFill>
                  <a:schemeClr val="tx1"/>
                </a:solidFill>
                <a:effectLst/>
                <a:latin typeface="+mn-lt"/>
                <a:ea typeface="+mn-ea"/>
                <a:cs typeface="+mn-cs"/>
                <a:hlinkClick r:id="rId6" tooltip="interface in java.util"/>
              </a:rPr>
              <a:t>Comparator</a:t>
            </a:r>
            <a:r>
              <a:rPr lang="en-US" sz="1200" b="0" i="0" kern="1200" dirty="0" smtClean="0">
                <a:solidFill>
                  <a:schemeClr val="tx1"/>
                </a:solidFill>
                <a:effectLst/>
                <a:latin typeface="+mn-lt"/>
                <a:ea typeface="+mn-ea"/>
                <a:cs typeface="+mn-cs"/>
              </a:rPr>
              <a:t> provided at set creation time, depending on which constructor is used.</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23</a:t>
            </a:fld>
            <a:endParaRPr lang="hu-HU"/>
          </a:p>
        </p:txBody>
      </p:sp>
    </p:spTree>
    <p:extLst>
      <p:ext uri="{BB962C8B-B14F-4D97-AF65-F5344CB8AC3E}">
        <p14:creationId xmlns:p14="http://schemas.microsoft.com/office/powerpoint/2010/main" val="489795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Map is not a true Collection.</a:t>
            </a:r>
          </a:p>
          <a:p>
            <a:r>
              <a:rPr lang="en-US" sz="1200" b="0" i="0" kern="1200" dirty="0" smtClean="0">
                <a:solidFill>
                  <a:schemeClr val="tx1"/>
                </a:solidFill>
                <a:effectLst/>
                <a:latin typeface="+mn-lt"/>
                <a:ea typeface="+mn-ea"/>
                <a:cs typeface="+mn-cs"/>
              </a:rPr>
              <a:t>Note that all the core collection interfaces are generic. </a:t>
            </a:r>
          </a:p>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1809533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class implements the </a:t>
            </a:r>
            <a:r>
              <a:rPr lang="en-US" dirty="0" smtClean="0"/>
              <a:t>Set</a:t>
            </a:r>
            <a:r>
              <a:rPr lang="en-US" sz="1200" b="0" i="0" kern="1200" dirty="0" smtClean="0">
                <a:solidFill>
                  <a:schemeClr val="tx1"/>
                </a:solidFill>
                <a:effectLst/>
                <a:latin typeface="+mn-lt"/>
                <a:ea typeface="+mn-ea"/>
                <a:cs typeface="+mn-cs"/>
              </a:rPr>
              <a:t> interface, backed by a hash table (actually a </a:t>
            </a:r>
            <a:r>
              <a:rPr lang="en-US" dirty="0" err="1" smtClean="0"/>
              <a:t>HashMap</a:t>
            </a:r>
            <a:r>
              <a:rPr lang="en-US" sz="1200" b="0" i="0" kern="1200" dirty="0" smtClean="0">
                <a:solidFill>
                  <a:schemeClr val="tx1"/>
                </a:solidFill>
                <a:effectLst/>
                <a:latin typeface="+mn-lt"/>
                <a:ea typeface="+mn-ea"/>
                <a:cs typeface="+mn-cs"/>
              </a:rPr>
              <a:t> instance). It makes no guarantees as to the iteration order of the set; in particular, it does not guarantee that the order will remain constant over time. This class permits the </a:t>
            </a:r>
            <a:r>
              <a:rPr lang="en-US" dirty="0" smtClean="0"/>
              <a:t>null</a:t>
            </a:r>
            <a:r>
              <a:rPr lang="en-US" sz="1200" b="0" i="0" kern="1200" dirty="0" smtClean="0">
                <a:solidFill>
                  <a:schemeClr val="tx1"/>
                </a:solidFill>
                <a:effectLst/>
                <a:latin typeface="+mn-lt"/>
                <a:ea typeface="+mn-ea"/>
                <a:cs typeface="+mn-cs"/>
              </a:rPr>
              <a:t> element.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1943958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Red-Black tree based </a:t>
            </a:r>
            <a:r>
              <a:rPr lang="en-US" sz="1200" b="0" i="0" u="none" strike="noStrike" kern="1200" dirty="0" err="1" smtClean="0">
                <a:solidFill>
                  <a:schemeClr val="tx1"/>
                </a:solidFill>
                <a:effectLst/>
                <a:latin typeface="+mn-lt"/>
                <a:ea typeface="+mn-ea"/>
                <a:cs typeface="+mn-cs"/>
                <a:hlinkClick r:id="rId3" tooltip="interface in java.util"/>
              </a:rPr>
              <a:t>NavigableMap</a:t>
            </a:r>
            <a:r>
              <a:rPr lang="en-US" sz="1200" b="0" i="0" kern="1200" dirty="0" smtClean="0">
                <a:solidFill>
                  <a:schemeClr val="tx1"/>
                </a:solidFill>
                <a:effectLst/>
                <a:latin typeface="+mn-lt"/>
                <a:ea typeface="+mn-ea"/>
                <a:cs typeface="+mn-cs"/>
              </a:rPr>
              <a:t> implementation. The map is sorted according to the </a:t>
            </a:r>
            <a:r>
              <a:rPr lang="en-US" sz="1200" b="0" i="0" u="none" strike="noStrike" kern="1200" dirty="0" smtClean="0">
                <a:solidFill>
                  <a:schemeClr val="tx1"/>
                </a:solidFill>
                <a:effectLst/>
                <a:latin typeface="+mn-lt"/>
                <a:ea typeface="+mn-ea"/>
                <a:cs typeface="+mn-cs"/>
                <a:hlinkClick r:id="rId4" tooltip="interface in java.lang"/>
              </a:rPr>
              <a:t>natural ordering</a:t>
            </a:r>
            <a:r>
              <a:rPr lang="en-US" sz="1200" b="0" i="0" kern="1200" dirty="0" smtClean="0">
                <a:solidFill>
                  <a:schemeClr val="tx1"/>
                </a:solidFill>
                <a:effectLst/>
                <a:latin typeface="+mn-lt"/>
                <a:ea typeface="+mn-ea"/>
                <a:cs typeface="+mn-cs"/>
              </a:rPr>
              <a:t> of its keys, or by a </a:t>
            </a:r>
            <a:r>
              <a:rPr lang="en-US" sz="1200" b="0" i="0" u="none" strike="noStrike" kern="1200" dirty="0" smtClean="0">
                <a:solidFill>
                  <a:schemeClr val="tx1"/>
                </a:solidFill>
                <a:effectLst/>
                <a:latin typeface="+mn-lt"/>
                <a:ea typeface="+mn-ea"/>
                <a:cs typeface="+mn-cs"/>
                <a:hlinkClick r:id="rId5" tooltip="interface in java.util"/>
              </a:rPr>
              <a:t>Comparator</a:t>
            </a:r>
            <a:r>
              <a:rPr lang="en-US" sz="1200" b="0" i="0" kern="1200" dirty="0" smtClean="0">
                <a:solidFill>
                  <a:schemeClr val="tx1"/>
                </a:solidFill>
                <a:effectLst/>
                <a:latin typeface="+mn-lt"/>
                <a:ea typeface="+mn-ea"/>
                <a:cs typeface="+mn-cs"/>
              </a:rPr>
              <a:t> provided at map creation time</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25</a:t>
            </a:fld>
            <a:endParaRPr lang="hu-HU"/>
          </a:p>
        </p:txBody>
      </p:sp>
    </p:spTree>
    <p:extLst>
      <p:ext uri="{BB962C8B-B14F-4D97-AF65-F5344CB8AC3E}">
        <p14:creationId xmlns:p14="http://schemas.microsoft.com/office/powerpoint/2010/main" val="1966937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keep the number of core collection interfaces manageable, the Java platform doesn't provide separate interfaces for each variant of each collection type. (Such variants might include immutable, fixed-size, and append-only.) Instead, the modification operations in each interface are designated </a:t>
            </a:r>
            <a:r>
              <a:rPr lang="en-US" sz="1200" b="0" i="1" kern="1200" dirty="0" smtClean="0">
                <a:solidFill>
                  <a:schemeClr val="tx1"/>
                </a:solidFill>
                <a:effectLst/>
                <a:latin typeface="+mn-lt"/>
                <a:ea typeface="+mn-ea"/>
                <a:cs typeface="+mn-cs"/>
              </a:rPr>
              <a:t>optional</a:t>
            </a:r>
            <a:r>
              <a:rPr lang="en-US" sz="1200" b="0" i="0" kern="1200" dirty="0" smtClean="0">
                <a:solidFill>
                  <a:schemeClr val="tx1"/>
                </a:solidFill>
                <a:effectLst/>
                <a:latin typeface="+mn-lt"/>
                <a:ea typeface="+mn-ea"/>
                <a:cs typeface="+mn-cs"/>
              </a:rPr>
              <a:t> — a given implementation may elect not to support all operations. If an unsupported operation is invoked, a collection throws an </a:t>
            </a:r>
            <a:r>
              <a:rPr lang="en-US" sz="1200" b="0" i="0" u="none" strike="noStrike" kern="1200" dirty="0" err="1" smtClean="0">
                <a:solidFill>
                  <a:schemeClr val="tx1"/>
                </a:solidFill>
                <a:effectLst/>
                <a:latin typeface="+mn-lt"/>
                <a:ea typeface="+mn-ea"/>
                <a:cs typeface="+mn-cs"/>
                <a:hlinkClick r:id="rId3"/>
              </a:rPr>
              <a:t>UnsupportedOperationException</a:t>
            </a:r>
            <a:r>
              <a:rPr lang="en-US" sz="1200" b="0" i="0" kern="1200" dirty="0" smtClean="0">
                <a:solidFill>
                  <a:schemeClr val="tx1"/>
                </a:solidFill>
                <a:effectLst/>
                <a:latin typeface="+mn-lt"/>
                <a:ea typeface="+mn-ea"/>
                <a:cs typeface="+mn-cs"/>
              </a:rPr>
              <a:t>. Implementations are responsible for documenting which of the optional operations they support. All of the Java platform's general-purpose implementations support all of the optional operations.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181326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Collection — the root of the collection hierarchy. A collection represents a group of objects known as its </a:t>
            </a:r>
            <a:r>
              <a:rPr lang="en-US" sz="1200" b="0" i="1"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1200" b="0" i="0" kern="1200" dirty="0" err="1" smtClean="0">
                <a:solidFill>
                  <a:schemeClr val="tx1"/>
                </a:solidFill>
                <a:effectLst/>
                <a:latin typeface="+mn-lt"/>
                <a:ea typeface="+mn-ea"/>
                <a:cs typeface="+mn-cs"/>
              </a:rPr>
              <a:t>subinterfaces</a:t>
            </a:r>
            <a:r>
              <a:rPr lang="en-US" sz="1200" b="0" i="0" kern="1200" dirty="0" smtClean="0">
                <a:solidFill>
                  <a:schemeClr val="tx1"/>
                </a:solidFill>
                <a:effectLst/>
                <a:latin typeface="+mn-lt"/>
                <a:ea typeface="+mn-ea"/>
                <a:cs typeface="+mn-cs"/>
              </a:rPr>
              <a:t>, such as Set and List. Also see </a:t>
            </a:r>
            <a:r>
              <a:rPr lang="en-US" sz="1200" b="0" i="0" u="none" strike="noStrike" kern="1200" dirty="0" smtClean="0">
                <a:solidFill>
                  <a:schemeClr val="tx1"/>
                </a:solidFill>
                <a:effectLst/>
                <a:latin typeface="+mn-lt"/>
                <a:ea typeface="+mn-ea"/>
                <a:cs typeface="+mn-cs"/>
                <a:hlinkClick r:id="rId3"/>
              </a:rPr>
              <a:t>The Collection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Set — a collection that cannot contain duplicate elements. This interface models the mathematical set abstraction and is used to represent sets, such as the cards comprising a poker hand, the courses making up a student's schedule, or the processes running on a machine. See also </a:t>
            </a:r>
            <a:r>
              <a:rPr lang="en-US" sz="1200" b="0" i="0" u="none" strike="noStrike" kern="1200" dirty="0" smtClean="0">
                <a:solidFill>
                  <a:schemeClr val="tx1"/>
                </a:solidFill>
                <a:effectLst/>
                <a:latin typeface="+mn-lt"/>
                <a:ea typeface="+mn-ea"/>
                <a:cs typeface="+mn-cs"/>
                <a:hlinkClick r:id="rId4"/>
              </a:rPr>
              <a:t>The Set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List — an ordered collection (sometimes called a </a:t>
            </a:r>
            <a:r>
              <a:rPr lang="en-US" sz="1200" b="0" i="1" kern="1200" dirty="0" smtClean="0">
                <a:solidFill>
                  <a:schemeClr val="tx1"/>
                </a:solidFill>
                <a:effectLst/>
                <a:latin typeface="+mn-lt"/>
                <a:ea typeface="+mn-ea"/>
                <a:cs typeface="+mn-cs"/>
              </a:rPr>
              <a:t>sequence</a:t>
            </a:r>
            <a:r>
              <a:rPr lang="en-US" sz="1200" b="0" i="0" kern="1200" dirty="0" smtClean="0">
                <a:solidFill>
                  <a:schemeClr val="tx1"/>
                </a:solidFill>
                <a:effectLst/>
                <a:latin typeface="+mn-lt"/>
                <a:ea typeface="+mn-ea"/>
                <a:cs typeface="+mn-cs"/>
              </a:rPr>
              <a:t>). Lists can contain duplicate elements. The user of a List generally has precise control over where in the list each element is inserted and can access elements by their integer index (position). If you've used Vector, you're familiar with the general flavor of List. Also see </a:t>
            </a:r>
            <a:r>
              <a:rPr lang="en-US" sz="1200" b="0" i="0" u="none" strike="noStrike" kern="1200" dirty="0" smtClean="0">
                <a:solidFill>
                  <a:schemeClr val="tx1"/>
                </a:solidFill>
                <a:effectLst/>
                <a:latin typeface="+mn-lt"/>
                <a:ea typeface="+mn-ea"/>
                <a:cs typeface="+mn-cs"/>
                <a:hlinkClick r:id="rId5"/>
              </a:rPr>
              <a:t>The List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Queue — a collection used to hold multiple elements prior to processing. Besides basic Collection operations, a Queue provides additional insertion, extraction, and inspection </a:t>
            </a:r>
            <a:r>
              <a:rPr lang="en-US" sz="1200" b="0" i="0" kern="1200" dirty="0" err="1" smtClean="0">
                <a:solidFill>
                  <a:schemeClr val="tx1"/>
                </a:solidFill>
                <a:effectLst/>
                <a:latin typeface="+mn-lt"/>
                <a:ea typeface="+mn-ea"/>
                <a:cs typeface="+mn-cs"/>
              </a:rPr>
              <a:t>operations.Queues</a:t>
            </a:r>
            <a:r>
              <a:rPr lang="en-US" sz="1200" b="0" i="0" kern="1200" dirty="0" smtClean="0">
                <a:solidFill>
                  <a:schemeClr val="tx1"/>
                </a:solidFill>
                <a:effectLst/>
                <a:latin typeface="+mn-lt"/>
                <a:ea typeface="+mn-ea"/>
                <a:cs typeface="+mn-cs"/>
              </a:rPr>
              <a:t> 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Also see </a:t>
            </a:r>
            <a:r>
              <a:rPr lang="en-US" sz="1200" b="0" i="0" u="none" strike="noStrike" kern="1200" dirty="0" smtClean="0">
                <a:solidFill>
                  <a:schemeClr val="tx1"/>
                </a:solidFill>
                <a:effectLst/>
                <a:latin typeface="+mn-lt"/>
                <a:ea typeface="+mn-ea"/>
                <a:cs typeface="+mn-cs"/>
                <a:hlinkClick r:id="rId6"/>
              </a:rPr>
              <a:t>The Queue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 a collection used to hold multiple elements prior to processing. Besides basic Collection operations,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provides additional insertion, extraction, and inspection </a:t>
            </a:r>
            <a:r>
              <a:rPr lang="en-US" sz="1200" b="0" i="0" kern="1200" dirty="0" err="1" smtClean="0">
                <a:solidFill>
                  <a:schemeClr val="tx1"/>
                </a:solidFill>
                <a:effectLst/>
                <a:latin typeface="+mn-lt"/>
                <a:ea typeface="+mn-ea"/>
                <a:cs typeface="+mn-cs"/>
              </a:rPr>
              <a:t>operations.Deques</a:t>
            </a:r>
            <a:r>
              <a:rPr lang="en-US" sz="1200" b="0" i="0" kern="1200" dirty="0" smtClean="0">
                <a:solidFill>
                  <a:schemeClr val="tx1"/>
                </a:solidFill>
                <a:effectLst/>
                <a:latin typeface="+mn-lt"/>
                <a:ea typeface="+mn-ea"/>
                <a:cs typeface="+mn-cs"/>
              </a:rPr>
              <a:t> can be used both as FIFO (first-in, first-out) and LIFO (last-in, first-out). In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all new elements can be inserted, retrieved and removed at both ends. Also see </a:t>
            </a:r>
            <a:r>
              <a:rPr lang="en-US" sz="1200" b="0" i="0" u="none" strike="noStrike" kern="1200" dirty="0" smtClean="0">
                <a:solidFill>
                  <a:schemeClr val="tx1"/>
                </a:solidFill>
                <a:effectLst/>
                <a:latin typeface="+mn-lt"/>
                <a:ea typeface="+mn-ea"/>
                <a:cs typeface="+mn-cs"/>
                <a:hlinkClick r:id="rId7"/>
              </a:rPr>
              <a:t>The </a:t>
            </a:r>
            <a:r>
              <a:rPr lang="en-US" sz="1200" b="0" i="0" u="none" strike="noStrike" kern="1200" dirty="0" err="1" smtClean="0">
                <a:solidFill>
                  <a:schemeClr val="tx1"/>
                </a:solidFill>
                <a:effectLst/>
                <a:latin typeface="+mn-lt"/>
                <a:ea typeface="+mn-ea"/>
                <a:cs typeface="+mn-cs"/>
                <a:hlinkClick r:id="rId7"/>
              </a:rPr>
              <a:t>Deque</a:t>
            </a:r>
            <a:r>
              <a:rPr lang="en-US" sz="1200" b="0" i="0" u="none" strike="noStrike" kern="1200" dirty="0" smtClean="0">
                <a:solidFill>
                  <a:schemeClr val="tx1"/>
                </a:solidFill>
                <a:effectLst/>
                <a:latin typeface="+mn-lt"/>
                <a:ea typeface="+mn-ea"/>
                <a:cs typeface="+mn-cs"/>
                <a:hlinkClick r:id="rId7"/>
              </a:rPr>
              <a: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Map — an object that maps keys to values. A Map cannot contain duplicate keys; each key can map to at most one value. If you've used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you're already familiar with the basics of Map. Also see </a:t>
            </a:r>
            <a:r>
              <a:rPr lang="en-US" sz="1200" b="0" i="0" u="none" strike="noStrike" kern="1200" dirty="0" smtClean="0">
                <a:solidFill>
                  <a:schemeClr val="tx1"/>
                </a:solidFill>
                <a:effectLst/>
                <a:latin typeface="+mn-lt"/>
                <a:ea typeface="+mn-ea"/>
                <a:cs typeface="+mn-cs"/>
                <a:hlinkClick r:id="rId8"/>
              </a:rPr>
              <a:t>The Map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two core collection interfaces are merely sorted versions of Set and Map:</a:t>
            </a:r>
          </a:p>
          <a:p>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 a Set that maintains its elements in ascending order. Several additional operations are provided to take advantage of the ordering. Sorted sets are used for naturally ordered sets, such as word lists and membership rolls. Also see </a:t>
            </a:r>
            <a:r>
              <a:rPr lang="en-US" sz="1200" b="0" i="0" u="none" strike="noStrike" kern="1200" dirty="0" smtClean="0">
                <a:solidFill>
                  <a:schemeClr val="tx1"/>
                </a:solidFill>
                <a:effectLst/>
                <a:latin typeface="+mn-lt"/>
                <a:ea typeface="+mn-ea"/>
                <a:cs typeface="+mn-cs"/>
                <a:hlinkClick r:id="rId9"/>
              </a:rPr>
              <a:t>The </a:t>
            </a:r>
            <a:r>
              <a:rPr lang="en-US" sz="1200" b="0" i="0" u="none" strike="noStrike" kern="1200" dirty="0" err="1" smtClean="0">
                <a:solidFill>
                  <a:schemeClr val="tx1"/>
                </a:solidFill>
                <a:effectLst/>
                <a:latin typeface="+mn-lt"/>
                <a:ea typeface="+mn-ea"/>
                <a:cs typeface="+mn-cs"/>
                <a:hlinkClick r:id="rId9"/>
              </a:rPr>
              <a:t>SortedSet</a:t>
            </a:r>
            <a:r>
              <a:rPr lang="en-US" sz="1200" b="0" i="0" u="none" strike="noStrike" kern="1200" dirty="0" smtClean="0">
                <a:solidFill>
                  <a:schemeClr val="tx1"/>
                </a:solidFill>
                <a:effectLst/>
                <a:latin typeface="+mn-lt"/>
                <a:ea typeface="+mn-ea"/>
                <a:cs typeface="+mn-cs"/>
                <a:hlinkClick r:id="rId9"/>
              </a:rPr>
              <a:t>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SortedMap</a:t>
            </a:r>
            <a:r>
              <a:rPr lang="en-US" sz="1200" b="0" i="0" kern="1200" dirty="0" smtClean="0">
                <a:solidFill>
                  <a:schemeClr val="tx1"/>
                </a:solidFill>
                <a:effectLst/>
                <a:latin typeface="+mn-lt"/>
                <a:ea typeface="+mn-ea"/>
                <a:cs typeface="+mn-cs"/>
              </a:rPr>
              <a:t> — a Map that maintains its mappings in ascending key order. This is the Map analog of </a:t>
            </a:r>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Sorted maps are used for naturally ordered collections of key/value pairs, such as dictionaries and telephone directories.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406969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Collection — the root of the collection hierarchy. A collection represents a group of objects known as its </a:t>
            </a:r>
            <a:r>
              <a:rPr lang="en-US" sz="1200" b="0" i="1"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1200" b="0" i="0" kern="1200" dirty="0" err="1" smtClean="0">
                <a:solidFill>
                  <a:schemeClr val="tx1"/>
                </a:solidFill>
                <a:effectLst/>
                <a:latin typeface="+mn-lt"/>
                <a:ea typeface="+mn-ea"/>
                <a:cs typeface="+mn-cs"/>
              </a:rPr>
              <a:t>subinterfaces</a:t>
            </a:r>
            <a:r>
              <a:rPr lang="en-US" sz="1200" b="0" i="0" kern="1200" dirty="0" smtClean="0">
                <a:solidFill>
                  <a:schemeClr val="tx1"/>
                </a:solidFill>
                <a:effectLst/>
                <a:latin typeface="+mn-lt"/>
                <a:ea typeface="+mn-ea"/>
                <a:cs typeface="+mn-cs"/>
              </a:rPr>
              <a:t>, such as Set and List. Also see </a:t>
            </a:r>
            <a:r>
              <a:rPr lang="en-US" sz="1200" b="0" i="0" u="none" strike="noStrike" kern="1200" dirty="0" smtClean="0">
                <a:solidFill>
                  <a:schemeClr val="tx1"/>
                </a:solidFill>
                <a:effectLst/>
                <a:latin typeface="+mn-lt"/>
                <a:ea typeface="+mn-ea"/>
                <a:cs typeface="+mn-cs"/>
                <a:hlinkClick r:id="rId3"/>
              </a:rPr>
              <a:t>The Collection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Set — a collection that cannot contain duplicate elements. This interface models the mathematical set abstraction and is used to represent sets, such as the cards comprising a poker hand, the courses making up a student's schedule, or the processes running on a machine. See also </a:t>
            </a:r>
            <a:r>
              <a:rPr lang="en-US" sz="1200" b="0" i="0" u="none" strike="noStrike" kern="1200" dirty="0" smtClean="0">
                <a:solidFill>
                  <a:schemeClr val="tx1"/>
                </a:solidFill>
                <a:effectLst/>
                <a:latin typeface="+mn-lt"/>
                <a:ea typeface="+mn-ea"/>
                <a:cs typeface="+mn-cs"/>
                <a:hlinkClick r:id="rId4"/>
              </a:rPr>
              <a:t>The Set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List — an ordered collection (sometimes called a </a:t>
            </a:r>
            <a:r>
              <a:rPr lang="en-US" sz="1200" b="0" i="1" kern="1200" dirty="0" smtClean="0">
                <a:solidFill>
                  <a:schemeClr val="tx1"/>
                </a:solidFill>
                <a:effectLst/>
                <a:latin typeface="+mn-lt"/>
                <a:ea typeface="+mn-ea"/>
                <a:cs typeface="+mn-cs"/>
              </a:rPr>
              <a:t>sequence</a:t>
            </a:r>
            <a:r>
              <a:rPr lang="en-US" sz="1200" b="0" i="0" kern="1200" dirty="0" smtClean="0">
                <a:solidFill>
                  <a:schemeClr val="tx1"/>
                </a:solidFill>
                <a:effectLst/>
                <a:latin typeface="+mn-lt"/>
                <a:ea typeface="+mn-ea"/>
                <a:cs typeface="+mn-cs"/>
              </a:rPr>
              <a:t>). Lists can contain duplicate elements. The user of a List generally has precise control over where in the list each element is inserted and can access elements by their integer index (position). If you've used Vector, you're familiar with the general flavor of List. Also see </a:t>
            </a:r>
            <a:r>
              <a:rPr lang="en-US" sz="1200" b="0" i="0" u="none" strike="noStrike" kern="1200" dirty="0" smtClean="0">
                <a:solidFill>
                  <a:schemeClr val="tx1"/>
                </a:solidFill>
                <a:effectLst/>
                <a:latin typeface="+mn-lt"/>
                <a:ea typeface="+mn-ea"/>
                <a:cs typeface="+mn-cs"/>
                <a:hlinkClick r:id="rId5"/>
              </a:rPr>
              <a:t>The List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Queue — a collection used to hold multiple elements prior to processing. Besides basic Collection operations, a Queue provides additional insertion, extraction, and inspection </a:t>
            </a:r>
            <a:r>
              <a:rPr lang="en-US" sz="1200" b="0" i="0" kern="1200" dirty="0" err="1" smtClean="0">
                <a:solidFill>
                  <a:schemeClr val="tx1"/>
                </a:solidFill>
                <a:effectLst/>
                <a:latin typeface="+mn-lt"/>
                <a:ea typeface="+mn-ea"/>
                <a:cs typeface="+mn-cs"/>
              </a:rPr>
              <a:t>operations.Queues</a:t>
            </a:r>
            <a:r>
              <a:rPr lang="en-US" sz="1200" b="0" i="0" kern="1200" dirty="0" smtClean="0">
                <a:solidFill>
                  <a:schemeClr val="tx1"/>
                </a:solidFill>
                <a:effectLst/>
                <a:latin typeface="+mn-lt"/>
                <a:ea typeface="+mn-ea"/>
                <a:cs typeface="+mn-cs"/>
              </a:rPr>
              <a:t> 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Also see </a:t>
            </a:r>
            <a:r>
              <a:rPr lang="en-US" sz="1200" b="0" i="0" u="none" strike="noStrike" kern="1200" dirty="0" smtClean="0">
                <a:solidFill>
                  <a:schemeClr val="tx1"/>
                </a:solidFill>
                <a:effectLst/>
                <a:latin typeface="+mn-lt"/>
                <a:ea typeface="+mn-ea"/>
                <a:cs typeface="+mn-cs"/>
                <a:hlinkClick r:id="rId6"/>
              </a:rPr>
              <a:t>The Queue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 a collection used to hold multiple elements prior to processing. Besides basic Collection operations,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provides additional insertion, extraction, and inspection </a:t>
            </a:r>
            <a:r>
              <a:rPr lang="en-US" sz="1200" b="0" i="0" kern="1200" dirty="0" err="1" smtClean="0">
                <a:solidFill>
                  <a:schemeClr val="tx1"/>
                </a:solidFill>
                <a:effectLst/>
                <a:latin typeface="+mn-lt"/>
                <a:ea typeface="+mn-ea"/>
                <a:cs typeface="+mn-cs"/>
              </a:rPr>
              <a:t>operations.Deques</a:t>
            </a:r>
            <a:r>
              <a:rPr lang="en-US" sz="1200" b="0" i="0" kern="1200" dirty="0" smtClean="0">
                <a:solidFill>
                  <a:schemeClr val="tx1"/>
                </a:solidFill>
                <a:effectLst/>
                <a:latin typeface="+mn-lt"/>
                <a:ea typeface="+mn-ea"/>
                <a:cs typeface="+mn-cs"/>
              </a:rPr>
              <a:t> can be used both as FIFO (first-in, first-out) and LIFO (last-in, first-out). In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all new elements can be inserted, retrieved and removed at both ends. Also see </a:t>
            </a:r>
            <a:r>
              <a:rPr lang="en-US" sz="1200" b="0" i="0" u="none" strike="noStrike" kern="1200" dirty="0" smtClean="0">
                <a:solidFill>
                  <a:schemeClr val="tx1"/>
                </a:solidFill>
                <a:effectLst/>
                <a:latin typeface="+mn-lt"/>
                <a:ea typeface="+mn-ea"/>
                <a:cs typeface="+mn-cs"/>
                <a:hlinkClick r:id="rId7"/>
              </a:rPr>
              <a:t>The </a:t>
            </a:r>
            <a:r>
              <a:rPr lang="en-US" sz="1200" b="0" i="0" u="none" strike="noStrike" kern="1200" dirty="0" err="1" smtClean="0">
                <a:solidFill>
                  <a:schemeClr val="tx1"/>
                </a:solidFill>
                <a:effectLst/>
                <a:latin typeface="+mn-lt"/>
                <a:ea typeface="+mn-ea"/>
                <a:cs typeface="+mn-cs"/>
                <a:hlinkClick r:id="rId7"/>
              </a:rPr>
              <a:t>Deque</a:t>
            </a:r>
            <a:r>
              <a:rPr lang="en-US" sz="1200" b="0" i="0" u="none" strike="noStrike" kern="1200" dirty="0" smtClean="0">
                <a:solidFill>
                  <a:schemeClr val="tx1"/>
                </a:solidFill>
                <a:effectLst/>
                <a:latin typeface="+mn-lt"/>
                <a:ea typeface="+mn-ea"/>
                <a:cs typeface="+mn-cs"/>
                <a:hlinkClick r:id="rId7"/>
              </a:rPr>
              <a: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Map — an object that maps keys to values. A Map cannot contain duplicate keys; each key can map to at most one value. If you've used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you're already familiar with the basics of Map. Also see </a:t>
            </a:r>
            <a:r>
              <a:rPr lang="en-US" sz="1200" b="0" i="0" u="none" strike="noStrike" kern="1200" dirty="0" smtClean="0">
                <a:solidFill>
                  <a:schemeClr val="tx1"/>
                </a:solidFill>
                <a:effectLst/>
                <a:latin typeface="+mn-lt"/>
                <a:ea typeface="+mn-ea"/>
                <a:cs typeface="+mn-cs"/>
                <a:hlinkClick r:id="rId8"/>
              </a:rPr>
              <a:t>The Map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two core collection interfaces are merely sorted versions of Set and Map:</a:t>
            </a:r>
          </a:p>
          <a:p>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 a Set that maintains its elements in ascending order. Several additional operations are provided to take advantage of the ordering. Sorted sets are used for naturally ordered sets, such as word lists and membership rolls. Also see </a:t>
            </a:r>
            <a:r>
              <a:rPr lang="en-US" sz="1200" b="0" i="0" u="none" strike="noStrike" kern="1200" dirty="0" smtClean="0">
                <a:solidFill>
                  <a:schemeClr val="tx1"/>
                </a:solidFill>
                <a:effectLst/>
                <a:latin typeface="+mn-lt"/>
                <a:ea typeface="+mn-ea"/>
                <a:cs typeface="+mn-cs"/>
                <a:hlinkClick r:id="rId9"/>
              </a:rPr>
              <a:t>The </a:t>
            </a:r>
            <a:r>
              <a:rPr lang="en-US" sz="1200" b="0" i="0" u="none" strike="noStrike" kern="1200" dirty="0" err="1" smtClean="0">
                <a:solidFill>
                  <a:schemeClr val="tx1"/>
                </a:solidFill>
                <a:effectLst/>
                <a:latin typeface="+mn-lt"/>
                <a:ea typeface="+mn-ea"/>
                <a:cs typeface="+mn-cs"/>
                <a:hlinkClick r:id="rId9"/>
              </a:rPr>
              <a:t>SortedSet</a:t>
            </a:r>
            <a:r>
              <a:rPr lang="en-US" sz="1200" b="0" i="0" u="none" strike="noStrike" kern="1200" dirty="0" smtClean="0">
                <a:solidFill>
                  <a:schemeClr val="tx1"/>
                </a:solidFill>
                <a:effectLst/>
                <a:latin typeface="+mn-lt"/>
                <a:ea typeface="+mn-ea"/>
                <a:cs typeface="+mn-cs"/>
                <a:hlinkClick r:id="rId9"/>
              </a:rPr>
              <a:t>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SortedMap</a:t>
            </a:r>
            <a:r>
              <a:rPr lang="en-US" sz="1200" b="0" i="0" kern="1200" dirty="0" smtClean="0">
                <a:solidFill>
                  <a:schemeClr val="tx1"/>
                </a:solidFill>
                <a:effectLst/>
                <a:latin typeface="+mn-lt"/>
                <a:ea typeface="+mn-ea"/>
                <a:cs typeface="+mn-cs"/>
              </a:rPr>
              <a:t> — a Map that maintains its mappings in ascending key order. This is the Map analog of </a:t>
            </a:r>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Sorted maps are used for naturally ordered collections of key/value pairs, such as dictionaries and telephone directories.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8</a:t>
            </a:fld>
            <a:endParaRPr lang="hu-HU"/>
          </a:p>
        </p:txBody>
      </p:sp>
    </p:spTree>
    <p:extLst>
      <p:ext uri="{BB962C8B-B14F-4D97-AF65-F5344CB8AC3E}">
        <p14:creationId xmlns:p14="http://schemas.microsoft.com/office/powerpoint/2010/main" val="2609760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Collection — the root of the collection hierarchy. A collection represents a group of objects known as its </a:t>
            </a:r>
            <a:r>
              <a:rPr lang="en-US" sz="1200" b="0" i="1"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1200" b="0" i="0" kern="1200" dirty="0" err="1" smtClean="0">
                <a:solidFill>
                  <a:schemeClr val="tx1"/>
                </a:solidFill>
                <a:effectLst/>
                <a:latin typeface="+mn-lt"/>
                <a:ea typeface="+mn-ea"/>
                <a:cs typeface="+mn-cs"/>
              </a:rPr>
              <a:t>subinterfaces</a:t>
            </a:r>
            <a:r>
              <a:rPr lang="en-US" sz="1200" b="0" i="0" kern="1200" dirty="0" smtClean="0">
                <a:solidFill>
                  <a:schemeClr val="tx1"/>
                </a:solidFill>
                <a:effectLst/>
                <a:latin typeface="+mn-lt"/>
                <a:ea typeface="+mn-ea"/>
                <a:cs typeface="+mn-cs"/>
              </a:rPr>
              <a:t>, such as Set and List. Also see </a:t>
            </a:r>
            <a:r>
              <a:rPr lang="en-US" sz="1200" b="0" i="0" u="none" strike="noStrike" kern="1200" dirty="0" smtClean="0">
                <a:solidFill>
                  <a:schemeClr val="tx1"/>
                </a:solidFill>
                <a:effectLst/>
                <a:latin typeface="+mn-lt"/>
                <a:ea typeface="+mn-ea"/>
                <a:cs typeface="+mn-cs"/>
                <a:hlinkClick r:id="rId3"/>
              </a:rPr>
              <a:t>The Collection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Set — a collection that cannot contain duplicate elements. This interface models the mathematical set abstraction and is used to represent sets, such as the cards comprising a poker hand, the courses making up a student's schedule, or the processes running on a machine. See also </a:t>
            </a:r>
            <a:r>
              <a:rPr lang="en-US" sz="1200" b="0" i="0" u="none" strike="noStrike" kern="1200" dirty="0" smtClean="0">
                <a:solidFill>
                  <a:schemeClr val="tx1"/>
                </a:solidFill>
                <a:effectLst/>
                <a:latin typeface="+mn-lt"/>
                <a:ea typeface="+mn-ea"/>
                <a:cs typeface="+mn-cs"/>
                <a:hlinkClick r:id="rId4"/>
              </a:rPr>
              <a:t>The Set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List — an ordered collection (sometimes called a </a:t>
            </a:r>
            <a:r>
              <a:rPr lang="en-US" sz="1200" b="0" i="1" kern="1200" dirty="0" smtClean="0">
                <a:solidFill>
                  <a:schemeClr val="tx1"/>
                </a:solidFill>
                <a:effectLst/>
                <a:latin typeface="+mn-lt"/>
                <a:ea typeface="+mn-ea"/>
                <a:cs typeface="+mn-cs"/>
              </a:rPr>
              <a:t>sequence</a:t>
            </a:r>
            <a:r>
              <a:rPr lang="en-US" sz="1200" b="0" i="0" kern="1200" dirty="0" smtClean="0">
                <a:solidFill>
                  <a:schemeClr val="tx1"/>
                </a:solidFill>
                <a:effectLst/>
                <a:latin typeface="+mn-lt"/>
                <a:ea typeface="+mn-ea"/>
                <a:cs typeface="+mn-cs"/>
              </a:rPr>
              <a:t>). Lists can contain duplicate elements. The user of a List generally has precise control over where in the list each element is inserted and can access elements by their integer index (position). If you've used Vector, you're familiar with the general flavor of List. Also see </a:t>
            </a:r>
            <a:r>
              <a:rPr lang="en-US" sz="1200" b="0" i="0" u="none" strike="noStrike" kern="1200" dirty="0" smtClean="0">
                <a:solidFill>
                  <a:schemeClr val="tx1"/>
                </a:solidFill>
                <a:effectLst/>
                <a:latin typeface="+mn-lt"/>
                <a:ea typeface="+mn-ea"/>
                <a:cs typeface="+mn-cs"/>
                <a:hlinkClick r:id="rId5"/>
              </a:rPr>
              <a:t>The List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Queue — a collection used to hold multiple elements prior to processing. Besides basic Collection operations, a Queue provides additional insertion, extraction, and inspection </a:t>
            </a:r>
            <a:r>
              <a:rPr lang="en-US" sz="1200" b="0" i="0" kern="1200" dirty="0" err="1" smtClean="0">
                <a:solidFill>
                  <a:schemeClr val="tx1"/>
                </a:solidFill>
                <a:effectLst/>
                <a:latin typeface="+mn-lt"/>
                <a:ea typeface="+mn-ea"/>
                <a:cs typeface="+mn-cs"/>
              </a:rPr>
              <a:t>operations.Queues</a:t>
            </a:r>
            <a:r>
              <a:rPr lang="en-US" sz="1200" b="0" i="0" kern="1200" dirty="0" smtClean="0">
                <a:solidFill>
                  <a:schemeClr val="tx1"/>
                </a:solidFill>
                <a:effectLst/>
                <a:latin typeface="+mn-lt"/>
                <a:ea typeface="+mn-ea"/>
                <a:cs typeface="+mn-cs"/>
              </a:rPr>
              <a:t> 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Also see </a:t>
            </a:r>
            <a:r>
              <a:rPr lang="en-US" sz="1200" b="0" i="0" u="none" strike="noStrike" kern="1200" dirty="0" smtClean="0">
                <a:solidFill>
                  <a:schemeClr val="tx1"/>
                </a:solidFill>
                <a:effectLst/>
                <a:latin typeface="+mn-lt"/>
                <a:ea typeface="+mn-ea"/>
                <a:cs typeface="+mn-cs"/>
                <a:hlinkClick r:id="rId6"/>
              </a:rPr>
              <a:t>The Queue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 a collection used to hold multiple elements prior to processing. Besides basic Collection operations,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provides additional insertion, extraction, and inspection </a:t>
            </a:r>
            <a:r>
              <a:rPr lang="en-US" sz="1200" b="0" i="0" kern="1200" dirty="0" err="1" smtClean="0">
                <a:solidFill>
                  <a:schemeClr val="tx1"/>
                </a:solidFill>
                <a:effectLst/>
                <a:latin typeface="+mn-lt"/>
                <a:ea typeface="+mn-ea"/>
                <a:cs typeface="+mn-cs"/>
              </a:rPr>
              <a:t>operations.Deques</a:t>
            </a:r>
            <a:r>
              <a:rPr lang="en-US" sz="1200" b="0" i="0" kern="1200" dirty="0" smtClean="0">
                <a:solidFill>
                  <a:schemeClr val="tx1"/>
                </a:solidFill>
                <a:effectLst/>
                <a:latin typeface="+mn-lt"/>
                <a:ea typeface="+mn-ea"/>
                <a:cs typeface="+mn-cs"/>
              </a:rPr>
              <a:t> can be used both as FIFO (first-in, first-out) and LIFO (last-in, first-out). In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all new elements can be inserted, retrieved and removed at both ends. Also see </a:t>
            </a:r>
            <a:r>
              <a:rPr lang="en-US" sz="1200" b="0" i="0" u="none" strike="noStrike" kern="1200" dirty="0" smtClean="0">
                <a:solidFill>
                  <a:schemeClr val="tx1"/>
                </a:solidFill>
                <a:effectLst/>
                <a:latin typeface="+mn-lt"/>
                <a:ea typeface="+mn-ea"/>
                <a:cs typeface="+mn-cs"/>
                <a:hlinkClick r:id="rId7"/>
              </a:rPr>
              <a:t>The </a:t>
            </a:r>
            <a:r>
              <a:rPr lang="en-US" sz="1200" b="0" i="0" u="none" strike="noStrike" kern="1200" dirty="0" err="1" smtClean="0">
                <a:solidFill>
                  <a:schemeClr val="tx1"/>
                </a:solidFill>
                <a:effectLst/>
                <a:latin typeface="+mn-lt"/>
                <a:ea typeface="+mn-ea"/>
                <a:cs typeface="+mn-cs"/>
                <a:hlinkClick r:id="rId7"/>
              </a:rPr>
              <a:t>Deque</a:t>
            </a:r>
            <a:r>
              <a:rPr lang="en-US" sz="1200" b="0" i="0" u="none" strike="noStrike" kern="1200" dirty="0" smtClean="0">
                <a:solidFill>
                  <a:schemeClr val="tx1"/>
                </a:solidFill>
                <a:effectLst/>
                <a:latin typeface="+mn-lt"/>
                <a:ea typeface="+mn-ea"/>
                <a:cs typeface="+mn-cs"/>
                <a:hlinkClick r:id="rId7"/>
              </a:rPr>
              <a: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Map — an object that maps keys to values. A Map cannot contain duplicate keys; each key can map to at most one value. If you've used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you're already familiar with the basics of Map. Also see </a:t>
            </a:r>
            <a:r>
              <a:rPr lang="en-US" sz="1200" b="0" i="0" u="none" strike="noStrike" kern="1200" dirty="0" smtClean="0">
                <a:solidFill>
                  <a:schemeClr val="tx1"/>
                </a:solidFill>
                <a:effectLst/>
                <a:latin typeface="+mn-lt"/>
                <a:ea typeface="+mn-ea"/>
                <a:cs typeface="+mn-cs"/>
                <a:hlinkClick r:id="rId8"/>
              </a:rPr>
              <a:t>The Map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two core collection interfaces are merely sorted versions of Set and Map:</a:t>
            </a:r>
          </a:p>
          <a:p>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 a Set that maintains its elements in ascending order. Several additional operations are provided to take advantage of the ordering. Sorted sets are used for naturally ordered sets, such as word lists and membership rolls. Also see </a:t>
            </a:r>
            <a:r>
              <a:rPr lang="en-US" sz="1200" b="0" i="0" u="none" strike="noStrike" kern="1200" dirty="0" smtClean="0">
                <a:solidFill>
                  <a:schemeClr val="tx1"/>
                </a:solidFill>
                <a:effectLst/>
                <a:latin typeface="+mn-lt"/>
                <a:ea typeface="+mn-ea"/>
                <a:cs typeface="+mn-cs"/>
                <a:hlinkClick r:id="rId9"/>
              </a:rPr>
              <a:t>The </a:t>
            </a:r>
            <a:r>
              <a:rPr lang="en-US" sz="1200" b="0" i="0" u="none" strike="noStrike" kern="1200" dirty="0" err="1" smtClean="0">
                <a:solidFill>
                  <a:schemeClr val="tx1"/>
                </a:solidFill>
                <a:effectLst/>
                <a:latin typeface="+mn-lt"/>
                <a:ea typeface="+mn-ea"/>
                <a:cs typeface="+mn-cs"/>
                <a:hlinkClick r:id="rId9"/>
              </a:rPr>
              <a:t>SortedSet</a:t>
            </a:r>
            <a:r>
              <a:rPr lang="en-US" sz="1200" b="0" i="0" u="none" strike="noStrike" kern="1200" dirty="0" smtClean="0">
                <a:solidFill>
                  <a:schemeClr val="tx1"/>
                </a:solidFill>
                <a:effectLst/>
                <a:latin typeface="+mn-lt"/>
                <a:ea typeface="+mn-ea"/>
                <a:cs typeface="+mn-cs"/>
                <a:hlinkClick r:id="rId9"/>
              </a:rPr>
              <a:t>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SortedMap</a:t>
            </a:r>
            <a:r>
              <a:rPr lang="en-US" sz="1200" b="0" i="0" kern="1200" dirty="0" smtClean="0">
                <a:solidFill>
                  <a:schemeClr val="tx1"/>
                </a:solidFill>
                <a:effectLst/>
                <a:latin typeface="+mn-lt"/>
                <a:ea typeface="+mn-ea"/>
                <a:cs typeface="+mn-cs"/>
              </a:rPr>
              <a:t> — a Map that maintains its mappings in ascending key order. This is the Map analog of </a:t>
            </a:r>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Sorted maps are used for naturally ordered collections of key/value pairs, such as dictionaries and telephone directories.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4230216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Collection — the root of the collection hierarchy. A collection represents a group of objects known as its </a:t>
            </a:r>
            <a:r>
              <a:rPr lang="en-US" sz="1200" b="0" i="1"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1200" b="0" i="0" kern="1200" dirty="0" err="1" smtClean="0">
                <a:solidFill>
                  <a:schemeClr val="tx1"/>
                </a:solidFill>
                <a:effectLst/>
                <a:latin typeface="+mn-lt"/>
                <a:ea typeface="+mn-ea"/>
                <a:cs typeface="+mn-cs"/>
              </a:rPr>
              <a:t>subinterfaces</a:t>
            </a:r>
            <a:r>
              <a:rPr lang="en-US" sz="1200" b="0" i="0" kern="1200" dirty="0" smtClean="0">
                <a:solidFill>
                  <a:schemeClr val="tx1"/>
                </a:solidFill>
                <a:effectLst/>
                <a:latin typeface="+mn-lt"/>
                <a:ea typeface="+mn-ea"/>
                <a:cs typeface="+mn-cs"/>
              </a:rPr>
              <a:t>, such as Set and List. Also see </a:t>
            </a:r>
            <a:r>
              <a:rPr lang="en-US" sz="1200" b="0" i="0" u="none" strike="noStrike" kern="1200" dirty="0" smtClean="0">
                <a:solidFill>
                  <a:schemeClr val="tx1"/>
                </a:solidFill>
                <a:effectLst/>
                <a:latin typeface="+mn-lt"/>
                <a:ea typeface="+mn-ea"/>
                <a:cs typeface="+mn-cs"/>
                <a:hlinkClick r:id="rId3"/>
              </a:rPr>
              <a:t>The Collection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Set — a collection that cannot contain duplicate elements. This interface models the mathematical set abstraction and is used to represent sets, such as the cards comprising a poker hand, the courses making up a student's schedule, or the processes running on a machine. See also </a:t>
            </a:r>
            <a:r>
              <a:rPr lang="en-US" sz="1200" b="0" i="0" u="none" strike="noStrike" kern="1200" dirty="0" smtClean="0">
                <a:solidFill>
                  <a:schemeClr val="tx1"/>
                </a:solidFill>
                <a:effectLst/>
                <a:latin typeface="+mn-lt"/>
                <a:ea typeface="+mn-ea"/>
                <a:cs typeface="+mn-cs"/>
                <a:hlinkClick r:id="rId4"/>
              </a:rPr>
              <a:t>The Set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List — an ordered collection (sometimes called a </a:t>
            </a:r>
            <a:r>
              <a:rPr lang="en-US" sz="1200" b="0" i="1" kern="1200" dirty="0" smtClean="0">
                <a:solidFill>
                  <a:schemeClr val="tx1"/>
                </a:solidFill>
                <a:effectLst/>
                <a:latin typeface="+mn-lt"/>
                <a:ea typeface="+mn-ea"/>
                <a:cs typeface="+mn-cs"/>
              </a:rPr>
              <a:t>sequence</a:t>
            </a:r>
            <a:r>
              <a:rPr lang="en-US" sz="1200" b="0" i="0" kern="1200" dirty="0" smtClean="0">
                <a:solidFill>
                  <a:schemeClr val="tx1"/>
                </a:solidFill>
                <a:effectLst/>
                <a:latin typeface="+mn-lt"/>
                <a:ea typeface="+mn-ea"/>
                <a:cs typeface="+mn-cs"/>
              </a:rPr>
              <a:t>). Lists can contain duplicate elements. The user of a List generally has precise control over where in the list each element is inserted and can access elements by their integer index (position). If you've used Vector, you're familiar with the general flavor of List. Also see </a:t>
            </a:r>
            <a:r>
              <a:rPr lang="en-US" sz="1200" b="0" i="0" u="none" strike="noStrike" kern="1200" dirty="0" smtClean="0">
                <a:solidFill>
                  <a:schemeClr val="tx1"/>
                </a:solidFill>
                <a:effectLst/>
                <a:latin typeface="+mn-lt"/>
                <a:ea typeface="+mn-ea"/>
                <a:cs typeface="+mn-cs"/>
                <a:hlinkClick r:id="rId5"/>
              </a:rPr>
              <a:t>The List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Queue — a collection used to hold multiple elements prior to processing. Besides basic Collection operations, a Queue provides additional insertion, extraction, and inspection </a:t>
            </a:r>
            <a:r>
              <a:rPr lang="en-US" sz="1200" b="0" i="0" kern="1200" dirty="0" err="1" smtClean="0">
                <a:solidFill>
                  <a:schemeClr val="tx1"/>
                </a:solidFill>
                <a:effectLst/>
                <a:latin typeface="+mn-lt"/>
                <a:ea typeface="+mn-ea"/>
                <a:cs typeface="+mn-cs"/>
              </a:rPr>
              <a:t>operations.Queues</a:t>
            </a:r>
            <a:r>
              <a:rPr lang="en-US" sz="1200" b="0" i="0" kern="1200" dirty="0" smtClean="0">
                <a:solidFill>
                  <a:schemeClr val="tx1"/>
                </a:solidFill>
                <a:effectLst/>
                <a:latin typeface="+mn-lt"/>
                <a:ea typeface="+mn-ea"/>
                <a:cs typeface="+mn-cs"/>
              </a:rPr>
              <a:t> 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Also see </a:t>
            </a:r>
            <a:r>
              <a:rPr lang="en-US" sz="1200" b="0" i="0" u="none" strike="noStrike" kern="1200" dirty="0" smtClean="0">
                <a:solidFill>
                  <a:schemeClr val="tx1"/>
                </a:solidFill>
                <a:effectLst/>
                <a:latin typeface="+mn-lt"/>
                <a:ea typeface="+mn-ea"/>
                <a:cs typeface="+mn-cs"/>
                <a:hlinkClick r:id="rId6"/>
              </a:rPr>
              <a:t>The Queue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 a collection used to hold multiple elements prior to processing. Besides basic Collection operations,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provides additional insertion, extraction, and inspection </a:t>
            </a:r>
            <a:r>
              <a:rPr lang="en-US" sz="1200" b="0" i="0" kern="1200" dirty="0" err="1" smtClean="0">
                <a:solidFill>
                  <a:schemeClr val="tx1"/>
                </a:solidFill>
                <a:effectLst/>
                <a:latin typeface="+mn-lt"/>
                <a:ea typeface="+mn-ea"/>
                <a:cs typeface="+mn-cs"/>
              </a:rPr>
              <a:t>operations.Deques</a:t>
            </a:r>
            <a:r>
              <a:rPr lang="en-US" sz="1200" b="0" i="0" kern="1200" dirty="0" smtClean="0">
                <a:solidFill>
                  <a:schemeClr val="tx1"/>
                </a:solidFill>
                <a:effectLst/>
                <a:latin typeface="+mn-lt"/>
                <a:ea typeface="+mn-ea"/>
                <a:cs typeface="+mn-cs"/>
              </a:rPr>
              <a:t> can be used both as FIFO (first-in, first-out) and LIFO (last-in, first-out). In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all new elements can be inserted, retrieved and removed at both ends. Also see </a:t>
            </a:r>
            <a:r>
              <a:rPr lang="en-US" sz="1200" b="0" i="0" u="none" strike="noStrike" kern="1200" dirty="0" smtClean="0">
                <a:solidFill>
                  <a:schemeClr val="tx1"/>
                </a:solidFill>
                <a:effectLst/>
                <a:latin typeface="+mn-lt"/>
                <a:ea typeface="+mn-ea"/>
                <a:cs typeface="+mn-cs"/>
                <a:hlinkClick r:id="rId7"/>
              </a:rPr>
              <a:t>The </a:t>
            </a:r>
            <a:r>
              <a:rPr lang="en-US" sz="1200" b="0" i="0" u="none" strike="noStrike" kern="1200" dirty="0" err="1" smtClean="0">
                <a:solidFill>
                  <a:schemeClr val="tx1"/>
                </a:solidFill>
                <a:effectLst/>
                <a:latin typeface="+mn-lt"/>
                <a:ea typeface="+mn-ea"/>
                <a:cs typeface="+mn-cs"/>
                <a:hlinkClick r:id="rId7"/>
              </a:rPr>
              <a:t>Deque</a:t>
            </a:r>
            <a:r>
              <a:rPr lang="en-US" sz="1200" b="0" i="0" u="none" strike="noStrike" kern="1200" dirty="0" smtClean="0">
                <a:solidFill>
                  <a:schemeClr val="tx1"/>
                </a:solidFill>
                <a:effectLst/>
                <a:latin typeface="+mn-lt"/>
                <a:ea typeface="+mn-ea"/>
                <a:cs typeface="+mn-cs"/>
                <a:hlinkClick r:id="rId7"/>
              </a:rPr>
              <a: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Map — an object that maps keys to values. A Map cannot contain duplicate keys; each key can map to at most one value. If you've used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you're already familiar with the basics of Map. Also see </a:t>
            </a:r>
            <a:r>
              <a:rPr lang="en-US" sz="1200" b="0" i="0" u="none" strike="noStrike" kern="1200" dirty="0" smtClean="0">
                <a:solidFill>
                  <a:schemeClr val="tx1"/>
                </a:solidFill>
                <a:effectLst/>
                <a:latin typeface="+mn-lt"/>
                <a:ea typeface="+mn-ea"/>
                <a:cs typeface="+mn-cs"/>
                <a:hlinkClick r:id="rId8"/>
              </a:rPr>
              <a:t>The Map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two core collection interfaces are merely sorted versions of Set and Map:</a:t>
            </a:r>
          </a:p>
          <a:p>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 a Set that maintains its elements in ascending order. Several additional operations are provided to take advantage of the ordering. Sorted sets are used for naturally ordered sets, such as word lists and membership rolls. Also see </a:t>
            </a:r>
            <a:r>
              <a:rPr lang="en-US" sz="1200" b="0" i="0" u="none" strike="noStrike" kern="1200" dirty="0" smtClean="0">
                <a:solidFill>
                  <a:schemeClr val="tx1"/>
                </a:solidFill>
                <a:effectLst/>
                <a:latin typeface="+mn-lt"/>
                <a:ea typeface="+mn-ea"/>
                <a:cs typeface="+mn-cs"/>
                <a:hlinkClick r:id="rId9"/>
              </a:rPr>
              <a:t>The </a:t>
            </a:r>
            <a:r>
              <a:rPr lang="en-US" sz="1200" b="0" i="0" u="none" strike="noStrike" kern="1200" dirty="0" err="1" smtClean="0">
                <a:solidFill>
                  <a:schemeClr val="tx1"/>
                </a:solidFill>
                <a:effectLst/>
                <a:latin typeface="+mn-lt"/>
                <a:ea typeface="+mn-ea"/>
                <a:cs typeface="+mn-cs"/>
                <a:hlinkClick r:id="rId9"/>
              </a:rPr>
              <a:t>SortedSet</a:t>
            </a:r>
            <a:r>
              <a:rPr lang="en-US" sz="1200" b="0" i="0" u="none" strike="noStrike" kern="1200" dirty="0" smtClean="0">
                <a:solidFill>
                  <a:schemeClr val="tx1"/>
                </a:solidFill>
                <a:effectLst/>
                <a:latin typeface="+mn-lt"/>
                <a:ea typeface="+mn-ea"/>
                <a:cs typeface="+mn-cs"/>
                <a:hlinkClick r:id="rId9"/>
              </a:rPr>
              <a:t>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SortedMap</a:t>
            </a:r>
            <a:r>
              <a:rPr lang="en-US" sz="1200" b="0" i="0" kern="1200" dirty="0" smtClean="0">
                <a:solidFill>
                  <a:schemeClr val="tx1"/>
                </a:solidFill>
                <a:effectLst/>
                <a:latin typeface="+mn-lt"/>
                <a:ea typeface="+mn-ea"/>
                <a:cs typeface="+mn-cs"/>
              </a:rPr>
              <a:t> — a Map that maintains its mappings in ascending key order. This is the Map analog of </a:t>
            </a:r>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Sorted maps are used for naturally ordered collections of key/value pairs, such as dictionaries and telephone directories.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283736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Collection — the root of the collection hierarchy. A collection represents a group of objects known as its </a:t>
            </a:r>
            <a:r>
              <a:rPr lang="en-US" sz="1200" b="0" i="1" kern="1200" dirty="0" smtClean="0">
                <a:solidFill>
                  <a:schemeClr val="tx1"/>
                </a:solidFill>
                <a:effectLst/>
                <a:latin typeface="+mn-lt"/>
                <a:ea typeface="+mn-ea"/>
                <a:cs typeface="+mn-cs"/>
              </a:rPr>
              <a:t>elements</a:t>
            </a:r>
            <a:r>
              <a:rPr lang="en-US" sz="1200" b="0" i="0" kern="1200" dirty="0" smtClean="0">
                <a:solidFill>
                  <a:schemeClr val="tx1"/>
                </a:solidFill>
                <a:effectLst/>
                <a:latin typeface="+mn-lt"/>
                <a:ea typeface="+mn-ea"/>
                <a:cs typeface="+mn-cs"/>
              </a:rPr>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sz="1200" b="0" i="0" kern="1200" dirty="0" err="1" smtClean="0">
                <a:solidFill>
                  <a:schemeClr val="tx1"/>
                </a:solidFill>
                <a:effectLst/>
                <a:latin typeface="+mn-lt"/>
                <a:ea typeface="+mn-ea"/>
                <a:cs typeface="+mn-cs"/>
              </a:rPr>
              <a:t>subinterfaces</a:t>
            </a:r>
            <a:r>
              <a:rPr lang="en-US" sz="1200" b="0" i="0" kern="1200" dirty="0" smtClean="0">
                <a:solidFill>
                  <a:schemeClr val="tx1"/>
                </a:solidFill>
                <a:effectLst/>
                <a:latin typeface="+mn-lt"/>
                <a:ea typeface="+mn-ea"/>
                <a:cs typeface="+mn-cs"/>
              </a:rPr>
              <a:t>, such as Set and List. Also see </a:t>
            </a:r>
            <a:r>
              <a:rPr lang="en-US" sz="1200" b="0" i="0" u="none" strike="noStrike" kern="1200" dirty="0" smtClean="0">
                <a:solidFill>
                  <a:schemeClr val="tx1"/>
                </a:solidFill>
                <a:effectLst/>
                <a:latin typeface="+mn-lt"/>
                <a:ea typeface="+mn-ea"/>
                <a:cs typeface="+mn-cs"/>
                <a:hlinkClick r:id="rId3"/>
              </a:rPr>
              <a:t>The Collection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Set — a collection that cannot contain duplicate elements. This interface models the mathematical set abstraction and is used to represent sets, such as the cards comprising a poker hand, the courses making up a student's schedule, or the processes running on a machine. See also </a:t>
            </a:r>
            <a:r>
              <a:rPr lang="en-US" sz="1200" b="0" i="0" u="none" strike="noStrike" kern="1200" dirty="0" smtClean="0">
                <a:solidFill>
                  <a:schemeClr val="tx1"/>
                </a:solidFill>
                <a:effectLst/>
                <a:latin typeface="+mn-lt"/>
                <a:ea typeface="+mn-ea"/>
                <a:cs typeface="+mn-cs"/>
                <a:hlinkClick r:id="rId4"/>
              </a:rPr>
              <a:t>The Set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List — an ordered collection (sometimes called a </a:t>
            </a:r>
            <a:r>
              <a:rPr lang="en-US" sz="1200" b="0" i="1" kern="1200" dirty="0" smtClean="0">
                <a:solidFill>
                  <a:schemeClr val="tx1"/>
                </a:solidFill>
                <a:effectLst/>
                <a:latin typeface="+mn-lt"/>
                <a:ea typeface="+mn-ea"/>
                <a:cs typeface="+mn-cs"/>
              </a:rPr>
              <a:t>sequence</a:t>
            </a:r>
            <a:r>
              <a:rPr lang="en-US" sz="1200" b="0" i="0" kern="1200" dirty="0" smtClean="0">
                <a:solidFill>
                  <a:schemeClr val="tx1"/>
                </a:solidFill>
                <a:effectLst/>
                <a:latin typeface="+mn-lt"/>
                <a:ea typeface="+mn-ea"/>
                <a:cs typeface="+mn-cs"/>
              </a:rPr>
              <a:t>). Lists can contain duplicate elements. The user of a List generally has precise control over where in the list each element is inserted and can access elements by their integer index (position). If you've used Vector, you're familiar with the general flavor of List. Also see </a:t>
            </a:r>
            <a:r>
              <a:rPr lang="en-US" sz="1200" b="0" i="0" u="none" strike="noStrike" kern="1200" dirty="0" smtClean="0">
                <a:solidFill>
                  <a:schemeClr val="tx1"/>
                </a:solidFill>
                <a:effectLst/>
                <a:latin typeface="+mn-lt"/>
                <a:ea typeface="+mn-ea"/>
                <a:cs typeface="+mn-cs"/>
                <a:hlinkClick r:id="rId5"/>
              </a:rPr>
              <a:t>The List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Queue — a collection used to hold multiple elements prior to processing. Besides basic Collection operations, a Queue provides additional insertion, extraction, and inspection </a:t>
            </a:r>
            <a:r>
              <a:rPr lang="en-US" sz="1200" b="0" i="0" kern="1200" dirty="0" err="1" smtClean="0">
                <a:solidFill>
                  <a:schemeClr val="tx1"/>
                </a:solidFill>
                <a:effectLst/>
                <a:latin typeface="+mn-lt"/>
                <a:ea typeface="+mn-ea"/>
                <a:cs typeface="+mn-cs"/>
              </a:rPr>
              <a:t>operations.Queues</a:t>
            </a:r>
            <a:r>
              <a:rPr lang="en-US" sz="1200" b="0" i="0" kern="1200" dirty="0" smtClean="0">
                <a:solidFill>
                  <a:schemeClr val="tx1"/>
                </a:solidFill>
                <a:effectLst/>
                <a:latin typeface="+mn-lt"/>
                <a:ea typeface="+mn-ea"/>
                <a:cs typeface="+mn-cs"/>
              </a:rPr>
              <a:t> 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Also see </a:t>
            </a:r>
            <a:r>
              <a:rPr lang="en-US" sz="1200" b="0" i="0" u="none" strike="noStrike" kern="1200" dirty="0" smtClean="0">
                <a:solidFill>
                  <a:schemeClr val="tx1"/>
                </a:solidFill>
                <a:effectLst/>
                <a:latin typeface="+mn-lt"/>
                <a:ea typeface="+mn-ea"/>
                <a:cs typeface="+mn-cs"/>
                <a:hlinkClick r:id="rId6"/>
              </a:rPr>
              <a:t>The Queue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 a collection used to hold multiple elements prior to processing. Besides basic Collection operations,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provides additional insertion, extraction, and inspection </a:t>
            </a:r>
            <a:r>
              <a:rPr lang="en-US" sz="1200" b="0" i="0" kern="1200" dirty="0" err="1" smtClean="0">
                <a:solidFill>
                  <a:schemeClr val="tx1"/>
                </a:solidFill>
                <a:effectLst/>
                <a:latin typeface="+mn-lt"/>
                <a:ea typeface="+mn-ea"/>
                <a:cs typeface="+mn-cs"/>
              </a:rPr>
              <a:t>operations.Deques</a:t>
            </a:r>
            <a:r>
              <a:rPr lang="en-US" sz="1200" b="0" i="0" kern="1200" dirty="0" smtClean="0">
                <a:solidFill>
                  <a:schemeClr val="tx1"/>
                </a:solidFill>
                <a:effectLst/>
                <a:latin typeface="+mn-lt"/>
                <a:ea typeface="+mn-ea"/>
                <a:cs typeface="+mn-cs"/>
              </a:rPr>
              <a:t> can be used both as FIFO (first-in, first-out) and LIFO (last-in, first-out). In a </a:t>
            </a:r>
            <a:r>
              <a:rPr lang="en-US" sz="1200" b="0" i="0" kern="1200" dirty="0" err="1" smtClean="0">
                <a:solidFill>
                  <a:schemeClr val="tx1"/>
                </a:solidFill>
                <a:effectLst/>
                <a:latin typeface="+mn-lt"/>
                <a:ea typeface="+mn-ea"/>
                <a:cs typeface="+mn-cs"/>
              </a:rPr>
              <a:t>deque</a:t>
            </a:r>
            <a:r>
              <a:rPr lang="en-US" sz="1200" b="0" i="0" kern="1200" dirty="0" smtClean="0">
                <a:solidFill>
                  <a:schemeClr val="tx1"/>
                </a:solidFill>
                <a:effectLst/>
                <a:latin typeface="+mn-lt"/>
                <a:ea typeface="+mn-ea"/>
                <a:cs typeface="+mn-cs"/>
              </a:rPr>
              <a:t> all new elements can be inserted, retrieved and removed at both ends. Also see </a:t>
            </a:r>
            <a:r>
              <a:rPr lang="en-US" sz="1200" b="0" i="0" u="none" strike="noStrike" kern="1200" dirty="0" smtClean="0">
                <a:solidFill>
                  <a:schemeClr val="tx1"/>
                </a:solidFill>
                <a:effectLst/>
                <a:latin typeface="+mn-lt"/>
                <a:ea typeface="+mn-ea"/>
                <a:cs typeface="+mn-cs"/>
                <a:hlinkClick r:id="rId7"/>
              </a:rPr>
              <a:t>The </a:t>
            </a:r>
            <a:r>
              <a:rPr lang="en-US" sz="1200" b="0" i="0" u="none" strike="noStrike" kern="1200" dirty="0" err="1" smtClean="0">
                <a:solidFill>
                  <a:schemeClr val="tx1"/>
                </a:solidFill>
                <a:effectLst/>
                <a:latin typeface="+mn-lt"/>
                <a:ea typeface="+mn-ea"/>
                <a:cs typeface="+mn-cs"/>
                <a:hlinkClick r:id="rId7"/>
              </a:rPr>
              <a:t>Deque</a:t>
            </a:r>
            <a:r>
              <a:rPr lang="en-US" sz="1200" b="0" i="0" u="none" strike="noStrike" kern="1200" dirty="0" smtClean="0">
                <a:solidFill>
                  <a:schemeClr val="tx1"/>
                </a:solidFill>
                <a:effectLst/>
                <a:latin typeface="+mn-lt"/>
                <a:ea typeface="+mn-ea"/>
                <a:cs typeface="+mn-cs"/>
                <a:hlinkClick r:id="rId7"/>
              </a:rPr>
              <a:t>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Map — an object that maps keys to values. A Map cannot contain duplicate keys; each key can map to at most one value. If you've used </a:t>
            </a:r>
            <a:r>
              <a:rPr lang="en-US" sz="1200" b="0" i="0" kern="1200" dirty="0" err="1" smtClean="0">
                <a:solidFill>
                  <a:schemeClr val="tx1"/>
                </a:solidFill>
                <a:effectLst/>
                <a:latin typeface="+mn-lt"/>
                <a:ea typeface="+mn-ea"/>
                <a:cs typeface="+mn-cs"/>
              </a:rPr>
              <a:t>Hashtable</a:t>
            </a:r>
            <a:r>
              <a:rPr lang="en-US" sz="1200" b="0" i="0" kern="1200" dirty="0" smtClean="0">
                <a:solidFill>
                  <a:schemeClr val="tx1"/>
                </a:solidFill>
                <a:effectLst/>
                <a:latin typeface="+mn-lt"/>
                <a:ea typeface="+mn-ea"/>
                <a:cs typeface="+mn-cs"/>
              </a:rPr>
              <a:t>, you're already familiar with the basics of Map. Also see </a:t>
            </a:r>
            <a:r>
              <a:rPr lang="en-US" sz="1200" b="0" i="0" u="none" strike="noStrike" kern="1200" dirty="0" smtClean="0">
                <a:solidFill>
                  <a:schemeClr val="tx1"/>
                </a:solidFill>
                <a:effectLst/>
                <a:latin typeface="+mn-lt"/>
                <a:ea typeface="+mn-ea"/>
                <a:cs typeface="+mn-cs"/>
                <a:hlinkClick r:id="rId8"/>
              </a:rPr>
              <a:t>The Map Interface</a:t>
            </a:r>
            <a:r>
              <a:rPr lang="en-US" sz="1200" b="0" i="0" kern="1200" dirty="0" smtClean="0">
                <a:solidFill>
                  <a:schemeClr val="tx1"/>
                </a:solidFill>
                <a:effectLst/>
                <a:latin typeface="+mn-lt"/>
                <a:ea typeface="+mn-ea"/>
                <a:cs typeface="+mn-cs"/>
              </a:rPr>
              <a:t> section.</a:t>
            </a:r>
          </a:p>
          <a:p>
            <a:r>
              <a:rPr lang="en-US" sz="1200" b="0" i="0" kern="1200" dirty="0" smtClean="0">
                <a:solidFill>
                  <a:schemeClr val="tx1"/>
                </a:solidFill>
                <a:effectLst/>
                <a:latin typeface="+mn-lt"/>
                <a:ea typeface="+mn-ea"/>
                <a:cs typeface="+mn-cs"/>
              </a:rPr>
              <a:t>The last two core collection interfaces are merely sorted versions of Set and Map:</a:t>
            </a:r>
          </a:p>
          <a:p>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 a Set that maintains its elements in ascending order. Several additional operations are provided to take advantage of the ordering. Sorted sets are used for naturally ordered sets, such as word lists and membership rolls. Also see </a:t>
            </a:r>
            <a:r>
              <a:rPr lang="en-US" sz="1200" b="0" i="0" u="none" strike="noStrike" kern="1200" dirty="0" smtClean="0">
                <a:solidFill>
                  <a:schemeClr val="tx1"/>
                </a:solidFill>
                <a:effectLst/>
                <a:latin typeface="+mn-lt"/>
                <a:ea typeface="+mn-ea"/>
                <a:cs typeface="+mn-cs"/>
                <a:hlinkClick r:id="rId9"/>
              </a:rPr>
              <a:t>The </a:t>
            </a:r>
            <a:r>
              <a:rPr lang="en-US" sz="1200" b="0" i="0" u="none" strike="noStrike" kern="1200" dirty="0" err="1" smtClean="0">
                <a:solidFill>
                  <a:schemeClr val="tx1"/>
                </a:solidFill>
                <a:effectLst/>
                <a:latin typeface="+mn-lt"/>
                <a:ea typeface="+mn-ea"/>
                <a:cs typeface="+mn-cs"/>
                <a:hlinkClick r:id="rId9"/>
              </a:rPr>
              <a:t>SortedSet</a:t>
            </a:r>
            <a:r>
              <a:rPr lang="en-US" sz="1200" b="0" i="0" u="none" strike="noStrike" kern="1200" dirty="0" smtClean="0">
                <a:solidFill>
                  <a:schemeClr val="tx1"/>
                </a:solidFill>
                <a:effectLst/>
                <a:latin typeface="+mn-lt"/>
                <a:ea typeface="+mn-ea"/>
                <a:cs typeface="+mn-cs"/>
                <a:hlinkClick r:id="rId9"/>
              </a:rPr>
              <a:t> Interface</a:t>
            </a:r>
            <a:r>
              <a:rPr lang="en-US" sz="1200" b="0" i="0" kern="1200" dirty="0" smtClean="0">
                <a:solidFill>
                  <a:schemeClr val="tx1"/>
                </a:solidFill>
                <a:effectLst/>
                <a:latin typeface="+mn-lt"/>
                <a:ea typeface="+mn-ea"/>
                <a:cs typeface="+mn-cs"/>
              </a:rPr>
              <a:t> section.</a:t>
            </a:r>
          </a:p>
          <a:p>
            <a:r>
              <a:rPr lang="en-US" sz="1200" b="0" i="0" kern="1200" dirty="0" err="1" smtClean="0">
                <a:solidFill>
                  <a:schemeClr val="tx1"/>
                </a:solidFill>
                <a:effectLst/>
                <a:latin typeface="+mn-lt"/>
                <a:ea typeface="+mn-ea"/>
                <a:cs typeface="+mn-cs"/>
              </a:rPr>
              <a:t>SortedMap</a:t>
            </a:r>
            <a:r>
              <a:rPr lang="en-US" sz="1200" b="0" i="0" kern="1200" dirty="0" smtClean="0">
                <a:solidFill>
                  <a:schemeClr val="tx1"/>
                </a:solidFill>
                <a:effectLst/>
                <a:latin typeface="+mn-lt"/>
                <a:ea typeface="+mn-ea"/>
                <a:cs typeface="+mn-cs"/>
              </a:rPr>
              <a:t> — a Map that maintains its mappings in ascending key order. This is the Map analog of </a:t>
            </a:r>
            <a:r>
              <a:rPr lang="en-US" sz="1200" b="0" i="0" kern="1200" dirty="0" err="1" smtClean="0">
                <a:solidFill>
                  <a:schemeClr val="tx1"/>
                </a:solidFill>
                <a:effectLst/>
                <a:latin typeface="+mn-lt"/>
                <a:ea typeface="+mn-ea"/>
                <a:cs typeface="+mn-cs"/>
              </a:rPr>
              <a:t>SortedSet</a:t>
            </a:r>
            <a:r>
              <a:rPr lang="en-US" sz="1200" b="0" i="0" kern="1200" dirty="0" smtClean="0">
                <a:solidFill>
                  <a:schemeClr val="tx1"/>
                </a:solidFill>
                <a:effectLst/>
                <a:latin typeface="+mn-lt"/>
                <a:ea typeface="+mn-ea"/>
                <a:cs typeface="+mn-cs"/>
              </a:rPr>
              <a:t>. Sorted maps are used for naturally ordered collections of key/value pairs, such as dictionaries and telephone directories.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608163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0" i="0" kern="1200" dirty="0" smtClean="0">
                <a:solidFill>
                  <a:schemeClr val="tx1"/>
                </a:solidFill>
                <a:effectLst/>
                <a:latin typeface="+mn-lt"/>
                <a:ea typeface="+mn-ea"/>
                <a:cs typeface="+mn-cs"/>
              </a:rPr>
              <a:t>Különböző</a:t>
            </a:r>
            <a:r>
              <a:rPr lang="hu-HU" sz="1200" b="0" i="0" kern="1200" baseline="0" dirty="0" smtClean="0">
                <a:solidFill>
                  <a:schemeClr val="tx1"/>
                </a:solidFill>
                <a:effectLst/>
                <a:latin typeface="+mn-lt"/>
                <a:ea typeface="+mn-ea"/>
                <a:cs typeface="+mn-cs"/>
              </a:rPr>
              <a:t> osztályok objektumait nem tudjuk hasonlítani</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51112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2023. 09. 09.</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2023. 09. 09.</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2023. 09. 09.</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2023. 09. 09.</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2023. 09. 09.</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2023. 09. 09.</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8/docs/api/java/lang/ClassCastException.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en/java/javase/20/docs/api/java.base/java/util/Collection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en/java/javase/20/docs/api/java.base/java/util/NavigableSet.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oracle.com/en/java/javase/20/docs/api/java.base/java/util/Comparator.html" TargetMode="External"/><Relationship Id="rId5" Type="http://schemas.openxmlformats.org/officeDocument/2006/relationships/hyperlink" Target="https://docs.oracle.com/en/java/javase/20/docs/api/java.base/java/lang/Comparable.html" TargetMode="External"/><Relationship Id="rId4" Type="http://schemas.openxmlformats.org/officeDocument/2006/relationships/hyperlink" Target="https://docs.oracle.com/en/java/javase/20/docs/api/java.base/java/util/TreeMap.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docs.oracle.com/en/java/javase/20/docs/api/java.base/java/util/NavigableMap.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docs.oracle.com/en/java/javase/20/docs/api/java.base/java/util/Comparator.html" TargetMode="External"/><Relationship Id="rId4" Type="http://schemas.openxmlformats.org/officeDocument/2006/relationships/hyperlink" Target="https://docs.oracle.com/en/java/javase/20/docs/api/java.base/java/lang/Comparabl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8/docs/api/java/lang/UnsupportedOperationExcep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lstStyle/>
          <a:p>
            <a:r>
              <a:rPr lang="en-US" dirty="0"/>
              <a:t>A </a:t>
            </a:r>
            <a:r>
              <a:rPr lang="en-US" i="1" dirty="0"/>
              <a:t>collection</a:t>
            </a:r>
            <a:r>
              <a:rPr lang="en-US" dirty="0"/>
              <a:t> </a:t>
            </a:r>
            <a:r>
              <a:rPr lang="en-US" dirty="0" smtClean="0"/>
              <a:t>is </a:t>
            </a:r>
            <a:r>
              <a:rPr lang="en-US" dirty="0"/>
              <a:t>simply an object that </a:t>
            </a:r>
            <a:r>
              <a:rPr lang="en-US" b="1" dirty="0"/>
              <a:t>groups multiple elements into a single unit</a:t>
            </a:r>
            <a:r>
              <a:rPr lang="en-US" dirty="0"/>
              <a:t>. Collections are used to store, retrieve, manipulate, and communicate aggregate data. Typically, they represent data items that form a natural group, such as a poker hand (a collection of cards), a mail folder (a collection of letters), or a telephone directory (a mapping of names to phone numbers).</a:t>
            </a:r>
            <a:r>
              <a:rPr lang="hu-HU" dirty="0" smtClean="0"/>
              <a:t> </a:t>
            </a:r>
            <a:endParaRPr lang="hu-HU" dirty="0"/>
          </a:p>
        </p:txBody>
      </p:sp>
    </p:spTree>
    <p:extLst>
      <p:ext uri="{BB962C8B-B14F-4D97-AF65-F5344CB8AC3E}">
        <p14:creationId xmlns:p14="http://schemas.microsoft.com/office/powerpoint/2010/main" val="180124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r>
              <a:rPr lang="en-US" dirty="0" err="1" smtClean="0"/>
              <a:t>Deque</a:t>
            </a:r>
            <a:r>
              <a:rPr lang="en-US" dirty="0"/>
              <a:t> — a collection used to hold multiple elements prior to processing. Besides basic Collection operations, a </a:t>
            </a:r>
            <a:r>
              <a:rPr lang="en-US" dirty="0" err="1"/>
              <a:t>Deque</a:t>
            </a:r>
            <a:r>
              <a:rPr lang="en-US" dirty="0"/>
              <a:t> provides additional insertion, extraction, and inspection operations</a:t>
            </a:r>
            <a:r>
              <a:rPr lang="en-US" dirty="0" smtClean="0"/>
              <a:t>.</a:t>
            </a:r>
            <a:r>
              <a:rPr lang="hu-HU" dirty="0" smtClean="0"/>
              <a:t> </a:t>
            </a:r>
            <a:r>
              <a:rPr lang="en-US" dirty="0" err="1" smtClean="0"/>
              <a:t>Deques</a:t>
            </a:r>
            <a:r>
              <a:rPr lang="en-US" dirty="0" smtClean="0"/>
              <a:t> </a:t>
            </a:r>
            <a:r>
              <a:rPr lang="en-US" dirty="0"/>
              <a:t>can be used both as FIFO (first-in, first-out) and LIFO (last-in, first-out). In a </a:t>
            </a:r>
            <a:r>
              <a:rPr lang="en-US" dirty="0" err="1"/>
              <a:t>deque</a:t>
            </a:r>
            <a:r>
              <a:rPr lang="en-US" dirty="0"/>
              <a:t> all new elements can be inserted, retrieved and removed at both </a:t>
            </a:r>
            <a:r>
              <a:rPr lang="en-US" dirty="0" smtClean="0"/>
              <a:t>ends.</a:t>
            </a:r>
            <a:endParaRPr lang="en-US" dirty="0"/>
          </a:p>
          <a:p>
            <a:r>
              <a:rPr lang="en-US" dirty="0"/>
              <a:t>Map — an object that maps keys to values. A Map cannot contain duplicate keys; each key can map to at most one value. If you've used </a:t>
            </a:r>
            <a:r>
              <a:rPr lang="en-US" dirty="0" err="1"/>
              <a:t>Hashtable</a:t>
            </a:r>
            <a:r>
              <a:rPr lang="en-US" dirty="0"/>
              <a:t>, you're already familiar with the basics of Map. </a:t>
            </a:r>
          </a:p>
        </p:txBody>
      </p:sp>
    </p:spTree>
    <p:extLst>
      <p:ext uri="{BB962C8B-B14F-4D97-AF65-F5344CB8AC3E}">
        <p14:creationId xmlns:p14="http://schemas.microsoft.com/office/powerpoint/2010/main" val="360626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en-US" dirty="0" smtClean="0"/>
              <a:t>The </a:t>
            </a:r>
            <a:r>
              <a:rPr lang="en-US" dirty="0"/>
              <a:t>last two core collection interfaces are merely sorted versions of Set and Map:</a:t>
            </a:r>
          </a:p>
          <a:p>
            <a:r>
              <a:rPr lang="en-US" dirty="0" err="1"/>
              <a:t>SortedSet</a:t>
            </a:r>
            <a:r>
              <a:rPr lang="en-US" dirty="0"/>
              <a:t> — a Set that maintains its elements in ascending order. </a:t>
            </a:r>
            <a:r>
              <a:rPr lang="en-US" dirty="0" smtClean="0"/>
              <a:t>Sorted </a:t>
            </a:r>
            <a:r>
              <a:rPr lang="en-US" dirty="0"/>
              <a:t>sets are used for naturally ordered sets, such as word lists and membership rolls. </a:t>
            </a:r>
          </a:p>
          <a:p>
            <a:r>
              <a:rPr lang="en-US" dirty="0" err="1"/>
              <a:t>SortedMap</a:t>
            </a:r>
            <a:r>
              <a:rPr lang="en-US" dirty="0"/>
              <a:t> — a Map that maintains its mappings in ascending key order. </a:t>
            </a:r>
            <a:r>
              <a:rPr lang="en-US" dirty="0" smtClean="0"/>
              <a:t>Sorted </a:t>
            </a:r>
            <a:r>
              <a:rPr lang="en-US" dirty="0"/>
              <a:t>maps are used for naturally ordered collections of key/value pairs, such as dictionaries and telephone directories. </a:t>
            </a:r>
          </a:p>
          <a:p>
            <a:pPr marL="0" indent="0">
              <a:buNone/>
            </a:pPr>
            <a:endParaRPr lang="en-US" dirty="0"/>
          </a:p>
        </p:txBody>
      </p:sp>
    </p:spTree>
    <p:extLst>
      <p:ext uri="{BB962C8B-B14F-4D97-AF65-F5344CB8AC3E}">
        <p14:creationId xmlns:p14="http://schemas.microsoft.com/office/powerpoint/2010/main" val="2002668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err="1"/>
              <a:t>Object</a:t>
            </a:r>
            <a:r>
              <a:rPr lang="hu-HU" b="1" dirty="0"/>
              <a:t> </a:t>
            </a:r>
            <a:r>
              <a:rPr lang="hu-HU" b="1" dirty="0" err="1" smtClean="0"/>
              <a:t>Ordering</a:t>
            </a:r>
            <a:endParaRPr lang="hu-HU" b="1" dirty="0" smtClean="0"/>
          </a:p>
          <a:p>
            <a:pPr marL="0" indent="0">
              <a:buNone/>
            </a:pPr>
            <a:r>
              <a:rPr lang="hu-HU" dirty="0" err="1" smtClean="0"/>
              <a:t>Collections.sort</a:t>
            </a:r>
            <a:r>
              <a:rPr lang="hu-HU" dirty="0" smtClean="0"/>
              <a:t>(</a:t>
            </a:r>
            <a:r>
              <a:rPr lang="hu-HU" dirty="0" err="1" smtClean="0"/>
              <a:t>myList</a:t>
            </a:r>
            <a:r>
              <a:rPr lang="hu-HU" dirty="0" smtClean="0"/>
              <a:t>);</a:t>
            </a:r>
          </a:p>
          <a:p>
            <a:pPr marL="0" indent="0">
              <a:buNone/>
            </a:pPr>
            <a:r>
              <a:rPr lang="en-US" dirty="0"/>
              <a:t>If you try to sort a list, the elements of which do not implement </a:t>
            </a:r>
            <a:r>
              <a:rPr lang="en-US" b="1" dirty="0"/>
              <a:t>Comparable</a:t>
            </a:r>
            <a:r>
              <a:rPr lang="en-US" dirty="0"/>
              <a:t>, </a:t>
            </a:r>
            <a:r>
              <a:rPr lang="en-US" dirty="0" err="1"/>
              <a:t>Collections.sort</a:t>
            </a:r>
            <a:r>
              <a:rPr lang="en-US" dirty="0"/>
              <a:t>(list) will throw a </a:t>
            </a:r>
            <a:r>
              <a:rPr lang="en-US" dirty="0" err="1">
                <a:hlinkClick r:id="rId3"/>
              </a:rPr>
              <a:t>ClassCastException</a:t>
            </a:r>
            <a:r>
              <a:rPr lang="en-US" dirty="0" smtClean="0"/>
              <a:t>.</a:t>
            </a:r>
            <a:endParaRPr lang="hu-HU" dirty="0" smtClean="0"/>
          </a:p>
          <a:p>
            <a:pPr marL="0" indent="0">
              <a:buNone/>
            </a:pPr>
            <a:r>
              <a:rPr lang="en-US" dirty="0"/>
              <a:t>Similarly, </a:t>
            </a:r>
            <a:r>
              <a:rPr lang="en-US" dirty="0" err="1"/>
              <a:t>Collections.sort</a:t>
            </a:r>
            <a:r>
              <a:rPr lang="en-US" dirty="0"/>
              <a:t>(list, comparator) will throw a </a:t>
            </a:r>
            <a:r>
              <a:rPr lang="en-US" dirty="0" err="1"/>
              <a:t>ClassCastException</a:t>
            </a:r>
            <a:r>
              <a:rPr lang="en-US" dirty="0"/>
              <a:t> if you try to sort a list whose elements cannot be compared to one another using the </a:t>
            </a:r>
            <a:r>
              <a:rPr lang="en-US" b="1" dirty="0"/>
              <a:t>comparator</a:t>
            </a:r>
            <a:r>
              <a:rPr lang="en-US" dirty="0"/>
              <a:t>. </a:t>
            </a:r>
            <a:endParaRPr lang="hu-HU" dirty="0" smtClean="0"/>
          </a:p>
          <a:p>
            <a:pPr marL="0" indent="0">
              <a:buNone/>
            </a:pPr>
            <a:r>
              <a:rPr lang="en-US" dirty="0"/>
              <a:t>Elements that can be compared to one another are called </a:t>
            </a:r>
            <a:r>
              <a:rPr lang="en-US" i="1" dirty="0"/>
              <a:t>mutually comparable</a:t>
            </a:r>
            <a:r>
              <a:rPr lang="en-US" dirty="0"/>
              <a:t>. Although elements of different types may be mutually comparable, none of the classes listed here permit interclass comparison.</a:t>
            </a:r>
          </a:p>
        </p:txBody>
      </p:sp>
    </p:spTree>
    <p:extLst>
      <p:ext uri="{BB962C8B-B14F-4D97-AF65-F5344CB8AC3E}">
        <p14:creationId xmlns:p14="http://schemas.microsoft.com/office/powerpoint/2010/main" val="195892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err="1"/>
              <a:t>Object</a:t>
            </a:r>
            <a:r>
              <a:rPr lang="hu-HU" b="1" dirty="0"/>
              <a:t> </a:t>
            </a:r>
            <a:r>
              <a:rPr lang="hu-HU" b="1" dirty="0" err="1" smtClean="0"/>
              <a:t>Ordering</a:t>
            </a:r>
            <a:endParaRPr lang="hu-HU" b="1" dirty="0" smtClean="0"/>
          </a:p>
          <a:p>
            <a:r>
              <a:rPr lang="en-US" dirty="0"/>
              <a:t>The Comparable interface consists of the following method.</a:t>
            </a:r>
          </a:p>
          <a:p>
            <a:pPr marL="0" indent="0">
              <a:buNone/>
            </a:pPr>
            <a:r>
              <a:rPr lang="en-US" dirty="0"/>
              <a:t>public interface Comparable&lt;T&gt; { </a:t>
            </a:r>
            <a:endParaRPr lang="hu-HU" dirty="0" smtClean="0"/>
          </a:p>
          <a:p>
            <a:pPr marL="0" indent="0">
              <a:buNone/>
            </a:pPr>
            <a:r>
              <a:rPr lang="hu-HU" dirty="0"/>
              <a:t> </a:t>
            </a:r>
            <a:r>
              <a:rPr lang="hu-HU" dirty="0" smtClean="0"/>
              <a:t> </a:t>
            </a:r>
            <a:r>
              <a:rPr lang="en-US" dirty="0" smtClean="0"/>
              <a:t>public </a:t>
            </a:r>
            <a:r>
              <a:rPr lang="en-US" dirty="0" err="1"/>
              <a:t>int</a:t>
            </a:r>
            <a:r>
              <a:rPr lang="en-US" dirty="0"/>
              <a:t> </a:t>
            </a:r>
            <a:r>
              <a:rPr lang="en-US" dirty="0" err="1"/>
              <a:t>compareTo</a:t>
            </a:r>
            <a:r>
              <a:rPr lang="en-US" dirty="0"/>
              <a:t>(T o); </a:t>
            </a:r>
            <a:endParaRPr lang="hu-HU" dirty="0" smtClean="0"/>
          </a:p>
          <a:p>
            <a:pPr marL="0" indent="0">
              <a:buNone/>
            </a:pPr>
            <a:r>
              <a:rPr lang="en-US" dirty="0" smtClean="0"/>
              <a:t>}</a:t>
            </a:r>
            <a:endParaRPr lang="hu-HU" dirty="0" smtClean="0"/>
          </a:p>
          <a:p>
            <a:pPr marL="0" indent="0">
              <a:buNone/>
            </a:pPr>
            <a:r>
              <a:rPr lang="en-US" dirty="0"/>
              <a:t>The </a:t>
            </a:r>
            <a:r>
              <a:rPr lang="en-US" dirty="0" err="1"/>
              <a:t>compareTo</a:t>
            </a:r>
            <a:r>
              <a:rPr lang="en-US" dirty="0"/>
              <a:t> method compares the receiving object with the specified object and returns a negative integer, 0, or a positive integer depending on whether the receiving object is less than, equal to, or greater than the specified object. If the specified object cannot be compared to the receiving object, the method throws a </a:t>
            </a:r>
            <a:r>
              <a:rPr lang="en-US" dirty="0" err="1"/>
              <a:t>ClassCastException</a:t>
            </a:r>
            <a:r>
              <a:rPr lang="en-US" dirty="0"/>
              <a:t>.</a:t>
            </a:r>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2757318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b="1" dirty="0" err="1"/>
              <a:t>Object</a:t>
            </a:r>
            <a:r>
              <a:rPr lang="hu-HU" b="1" dirty="0"/>
              <a:t> </a:t>
            </a:r>
            <a:r>
              <a:rPr lang="hu-HU" b="1" dirty="0" err="1" smtClean="0"/>
              <a:t>Ordering</a:t>
            </a:r>
            <a:endParaRPr lang="hu-HU" b="1" dirty="0" smtClean="0"/>
          </a:p>
          <a:p>
            <a:r>
              <a:rPr lang="hu-HU" dirty="0" smtClean="0"/>
              <a:t>CompareTo.txt</a:t>
            </a: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76278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b="1" dirty="0" err="1"/>
              <a:t>Object</a:t>
            </a:r>
            <a:r>
              <a:rPr lang="hu-HU" b="1" dirty="0"/>
              <a:t> </a:t>
            </a:r>
            <a:r>
              <a:rPr lang="hu-HU" b="1" dirty="0" err="1" smtClean="0"/>
              <a:t>Ordering</a:t>
            </a:r>
            <a:endParaRPr lang="hu-HU" b="1" dirty="0" smtClean="0"/>
          </a:p>
          <a:p>
            <a:pPr marL="0" indent="0">
              <a:buNone/>
            </a:pPr>
            <a:r>
              <a:rPr lang="fr-FR" dirty="0"/>
              <a:t>public interface Comparator&lt;T&gt; { </a:t>
            </a:r>
            <a:endParaRPr lang="hu-HU" dirty="0" smtClean="0"/>
          </a:p>
          <a:p>
            <a:pPr marL="0" indent="0">
              <a:buNone/>
            </a:pPr>
            <a:r>
              <a:rPr lang="hu-HU" dirty="0"/>
              <a:t> </a:t>
            </a:r>
            <a:r>
              <a:rPr lang="hu-HU" dirty="0" smtClean="0"/>
              <a:t> </a:t>
            </a:r>
            <a:r>
              <a:rPr lang="fr-FR" dirty="0" smtClean="0"/>
              <a:t>int </a:t>
            </a:r>
            <a:r>
              <a:rPr lang="fr-FR" dirty="0"/>
              <a:t>compare(T o1, T o2); </a:t>
            </a:r>
            <a:endParaRPr lang="hu-HU" dirty="0" smtClean="0"/>
          </a:p>
          <a:p>
            <a:pPr marL="0" indent="0">
              <a:buNone/>
            </a:pPr>
            <a:r>
              <a:rPr lang="fr-FR" dirty="0" smtClean="0"/>
              <a:t>}</a:t>
            </a:r>
            <a:endParaRPr lang="hu-HU" dirty="0" smtClean="0"/>
          </a:p>
          <a:p>
            <a:pPr marL="0" indent="0">
              <a:buNone/>
            </a:pPr>
            <a:r>
              <a:rPr lang="en-US" dirty="0"/>
              <a:t>The compare method compares its two arguments, returning a negative integer, 0, or a positive integer depending on whether the first argument is less than, equal to, or greater than the second.</a:t>
            </a:r>
          </a:p>
          <a:p>
            <a:pPr marL="0" indent="0">
              <a:buNone/>
            </a:pP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386774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85000" lnSpcReduction="20000"/>
          </a:bodyPr>
          <a:lstStyle/>
          <a:p>
            <a:pPr marL="0" indent="0">
              <a:buNone/>
            </a:pPr>
            <a:r>
              <a:rPr lang="hu-HU" b="1" dirty="0" err="1"/>
              <a:t>Object</a:t>
            </a:r>
            <a:r>
              <a:rPr lang="hu-HU" b="1" dirty="0"/>
              <a:t> </a:t>
            </a:r>
            <a:r>
              <a:rPr lang="hu-HU" b="1" dirty="0" err="1" smtClean="0"/>
              <a:t>Ordering</a:t>
            </a:r>
            <a:endParaRPr lang="hu-HU" b="1" dirty="0" smtClean="0"/>
          </a:p>
          <a:p>
            <a:pPr marL="0" indent="0">
              <a:buNone/>
            </a:pPr>
            <a:r>
              <a:rPr lang="hu-HU" dirty="0" err="1" smtClean="0"/>
              <a:t>public</a:t>
            </a:r>
            <a:r>
              <a:rPr lang="hu-HU" dirty="0" smtClean="0"/>
              <a:t> </a:t>
            </a:r>
            <a:r>
              <a:rPr lang="hu-HU" dirty="0" err="1"/>
              <a:t>class</a:t>
            </a:r>
            <a:r>
              <a:rPr lang="hu-HU" dirty="0"/>
              <a:t> </a:t>
            </a:r>
            <a:r>
              <a:rPr lang="hu-HU" dirty="0" err="1"/>
              <a:t>EmpSort</a:t>
            </a:r>
            <a:r>
              <a:rPr lang="hu-HU" dirty="0"/>
              <a:t> { </a:t>
            </a:r>
            <a:endParaRPr lang="hu-HU" dirty="0" smtClean="0"/>
          </a:p>
          <a:p>
            <a:pPr marL="0" indent="0">
              <a:buNone/>
            </a:pPr>
            <a:r>
              <a:rPr lang="hu-HU" dirty="0"/>
              <a:t> </a:t>
            </a:r>
            <a:r>
              <a:rPr lang="hu-HU" dirty="0" smtClean="0"/>
              <a:t> </a:t>
            </a:r>
            <a:r>
              <a:rPr lang="hu-HU" dirty="0" err="1" smtClean="0"/>
              <a:t>static</a:t>
            </a:r>
            <a:r>
              <a:rPr lang="hu-HU" dirty="0" smtClean="0"/>
              <a:t> </a:t>
            </a:r>
            <a:r>
              <a:rPr lang="hu-HU" dirty="0" err="1"/>
              <a:t>final</a:t>
            </a:r>
            <a:r>
              <a:rPr lang="hu-HU" dirty="0"/>
              <a:t> </a:t>
            </a:r>
            <a:r>
              <a:rPr lang="hu-HU" dirty="0" err="1"/>
              <a:t>Comparator</a:t>
            </a:r>
            <a:r>
              <a:rPr lang="hu-HU" dirty="0"/>
              <a:t>&lt;</a:t>
            </a:r>
            <a:r>
              <a:rPr lang="hu-HU" dirty="0" err="1"/>
              <a:t>Employee</a:t>
            </a:r>
            <a:r>
              <a:rPr lang="hu-HU" dirty="0"/>
              <a:t>&gt; SENIORITY_ORDER = </a:t>
            </a:r>
            <a:endParaRPr lang="hu-HU" dirty="0" smtClean="0"/>
          </a:p>
          <a:p>
            <a:pPr marL="0" indent="0">
              <a:buNone/>
            </a:pPr>
            <a:r>
              <a:rPr lang="hu-HU" dirty="0"/>
              <a:t> </a:t>
            </a:r>
            <a:r>
              <a:rPr lang="hu-HU" dirty="0" smtClean="0"/>
              <a:t>  </a:t>
            </a:r>
            <a:r>
              <a:rPr lang="hu-HU" dirty="0" err="1" smtClean="0"/>
              <a:t>new</a:t>
            </a:r>
            <a:r>
              <a:rPr lang="hu-HU" dirty="0" smtClean="0"/>
              <a:t> </a:t>
            </a:r>
            <a:r>
              <a:rPr lang="hu-HU" dirty="0" err="1"/>
              <a:t>Comparator</a:t>
            </a:r>
            <a:r>
              <a:rPr lang="hu-HU" dirty="0"/>
              <a:t>&lt;</a:t>
            </a:r>
            <a:r>
              <a:rPr lang="hu-HU" dirty="0" err="1"/>
              <a:t>Employee</a:t>
            </a:r>
            <a:r>
              <a:rPr lang="hu-HU" dirty="0"/>
              <a:t>&gt;() { </a:t>
            </a:r>
            <a:endParaRPr lang="hu-HU" dirty="0" smtClean="0"/>
          </a:p>
          <a:p>
            <a:pPr marL="0" indent="0">
              <a:buNone/>
            </a:pPr>
            <a:r>
              <a:rPr lang="hu-HU" dirty="0"/>
              <a:t> </a:t>
            </a:r>
            <a:r>
              <a:rPr lang="hu-HU" dirty="0" smtClean="0"/>
              <a:t>     </a:t>
            </a:r>
            <a:r>
              <a:rPr lang="hu-HU" dirty="0" err="1" smtClean="0"/>
              <a:t>public</a:t>
            </a:r>
            <a:r>
              <a:rPr lang="hu-HU" dirty="0" smtClean="0"/>
              <a:t> </a:t>
            </a:r>
            <a:r>
              <a:rPr lang="hu-HU" dirty="0"/>
              <a:t>int </a:t>
            </a:r>
            <a:r>
              <a:rPr lang="hu-HU" dirty="0" err="1"/>
              <a:t>compare</a:t>
            </a:r>
            <a:r>
              <a:rPr lang="hu-HU" dirty="0"/>
              <a:t>(</a:t>
            </a:r>
            <a:r>
              <a:rPr lang="hu-HU" dirty="0" err="1"/>
              <a:t>Employee</a:t>
            </a:r>
            <a:r>
              <a:rPr lang="hu-HU" dirty="0"/>
              <a:t> e1, </a:t>
            </a:r>
            <a:r>
              <a:rPr lang="hu-HU" dirty="0" err="1"/>
              <a:t>Employee</a:t>
            </a:r>
            <a:r>
              <a:rPr lang="hu-HU" dirty="0"/>
              <a:t> e2) </a:t>
            </a:r>
            <a:r>
              <a:rPr lang="hu-HU" dirty="0" smtClean="0"/>
              <a:t>{</a:t>
            </a:r>
          </a:p>
          <a:p>
            <a:pPr marL="0" indent="0">
              <a:buNone/>
            </a:pPr>
            <a:r>
              <a:rPr lang="hu-HU" dirty="0"/>
              <a:t> </a:t>
            </a:r>
            <a:r>
              <a:rPr lang="hu-HU" dirty="0" smtClean="0"/>
              <a:t>       </a:t>
            </a:r>
            <a:r>
              <a:rPr lang="hu-HU" dirty="0" err="1"/>
              <a:t>return</a:t>
            </a:r>
            <a:r>
              <a:rPr lang="hu-HU" dirty="0"/>
              <a:t> e2.hireDate().</a:t>
            </a:r>
            <a:r>
              <a:rPr lang="hu-HU" dirty="0" err="1"/>
              <a:t>compareTo</a:t>
            </a:r>
            <a:r>
              <a:rPr lang="hu-HU" dirty="0"/>
              <a:t>(e1.hireDate</a:t>
            </a:r>
            <a:r>
              <a:rPr lang="hu-HU" dirty="0" smtClean="0"/>
              <a:t>());}}; </a:t>
            </a:r>
          </a:p>
          <a:p>
            <a:pPr marL="0" indent="0">
              <a:buNone/>
            </a:pPr>
            <a:r>
              <a:rPr lang="hu-HU" dirty="0" smtClean="0"/>
              <a:t>// </a:t>
            </a:r>
            <a:r>
              <a:rPr lang="hu-HU" dirty="0" err="1"/>
              <a:t>Employee</a:t>
            </a:r>
            <a:r>
              <a:rPr lang="hu-HU" dirty="0"/>
              <a:t> </a:t>
            </a:r>
            <a:r>
              <a:rPr lang="hu-HU" dirty="0" err="1"/>
              <a:t>database</a:t>
            </a:r>
            <a:r>
              <a:rPr lang="hu-HU" dirty="0"/>
              <a:t> </a:t>
            </a:r>
            <a:endParaRPr lang="hu-HU" dirty="0" smtClean="0"/>
          </a:p>
          <a:p>
            <a:pPr marL="0" indent="0">
              <a:buNone/>
            </a:pPr>
            <a:r>
              <a:rPr lang="hu-HU" dirty="0" err="1" smtClean="0"/>
              <a:t>static</a:t>
            </a:r>
            <a:r>
              <a:rPr lang="hu-HU" dirty="0" smtClean="0"/>
              <a:t> </a:t>
            </a:r>
            <a:r>
              <a:rPr lang="hu-HU" dirty="0" err="1"/>
              <a:t>final</a:t>
            </a:r>
            <a:r>
              <a:rPr lang="hu-HU" dirty="0"/>
              <a:t> </a:t>
            </a:r>
            <a:r>
              <a:rPr lang="hu-HU" dirty="0" err="1"/>
              <a:t>Collection</a:t>
            </a:r>
            <a:r>
              <a:rPr lang="hu-HU" dirty="0"/>
              <a:t>&lt;</a:t>
            </a:r>
            <a:r>
              <a:rPr lang="hu-HU" dirty="0" err="1"/>
              <a:t>Employee</a:t>
            </a:r>
            <a:r>
              <a:rPr lang="hu-HU" dirty="0"/>
              <a:t>&gt; </a:t>
            </a:r>
            <a:r>
              <a:rPr lang="hu-HU" dirty="0" err="1"/>
              <a:t>employees</a:t>
            </a:r>
            <a:r>
              <a:rPr lang="hu-HU" dirty="0"/>
              <a:t> = ... ; </a:t>
            </a:r>
            <a:endParaRPr lang="hu-HU" dirty="0" smtClean="0"/>
          </a:p>
          <a:p>
            <a:pPr marL="0" indent="0">
              <a:buNone/>
            </a:pPr>
            <a:r>
              <a:rPr lang="hu-HU" dirty="0" err="1" smtClean="0"/>
              <a:t>public</a:t>
            </a:r>
            <a:r>
              <a:rPr lang="hu-HU" dirty="0" smtClean="0"/>
              <a:t> </a:t>
            </a:r>
            <a:r>
              <a:rPr lang="hu-HU" dirty="0" err="1"/>
              <a:t>static</a:t>
            </a:r>
            <a:r>
              <a:rPr lang="hu-HU" dirty="0"/>
              <a:t> </a:t>
            </a:r>
            <a:r>
              <a:rPr lang="hu-HU" dirty="0" err="1"/>
              <a:t>void</a:t>
            </a:r>
            <a:r>
              <a:rPr lang="hu-HU" dirty="0"/>
              <a:t> main(</a:t>
            </a:r>
            <a:r>
              <a:rPr lang="hu-HU" dirty="0" err="1"/>
              <a:t>String</a:t>
            </a:r>
            <a:r>
              <a:rPr lang="hu-HU" dirty="0"/>
              <a:t>[] </a:t>
            </a:r>
            <a:r>
              <a:rPr lang="hu-HU" dirty="0" err="1"/>
              <a:t>args</a:t>
            </a:r>
            <a:r>
              <a:rPr lang="hu-HU" dirty="0"/>
              <a:t>) { </a:t>
            </a:r>
            <a:endParaRPr lang="hu-HU" dirty="0" smtClean="0"/>
          </a:p>
          <a:p>
            <a:pPr marL="0" indent="0">
              <a:buNone/>
            </a:pPr>
            <a:r>
              <a:rPr lang="hu-HU" dirty="0"/>
              <a:t> </a:t>
            </a:r>
            <a:r>
              <a:rPr lang="hu-HU" dirty="0" smtClean="0"/>
              <a:t>   List&lt;</a:t>
            </a:r>
            <a:r>
              <a:rPr lang="hu-HU" dirty="0" err="1" smtClean="0"/>
              <a:t>Employee</a:t>
            </a:r>
            <a:r>
              <a:rPr lang="hu-HU" dirty="0"/>
              <a:t>&gt; e = </a:t>
            </a:r>
            <a:r>
              <a:rPr lang="hu-HU" dirty="0" err="1"/>
              <a:t>new</a:t>
            </a:r>
            <a:r>
              <a:rPr lang="hu-HU" dirty="0"/>
              <a:t> </a:t>
            </a:r>
            <a:r>
              <a:rPr lang="hu-HU" dirty="0" err="1" smtClean="0"/>
              <a:t>ArrayList</a:t>
            </a:r>
            <a:r>
              <a:rPr lang="hu-HU" dirty="0" smtClean="0"/>
              <a:t>&lt;</a:t>
            </a:r>
            <a:r>
              <a:rPr lang="hu-HU" dirty="0" err="1" smtClean="0"/>
              <a:t>Employee</a:t>
            </a:r>
            <a:r>
              <a:rPr lang="hu-HU" dirty="0"/>
              <a:t>&gt;(</a:t>
            </a:r>
            <a:r>
              <a:rPr lang="hu-HU" dirty="0" err="1"/>
              <a:t>employees</a:t>
            </a:r>
            <a:r>
              <a:rPr lang="hu-HU" dirty="0"/>
              <a:t>); </a:t>
            </a:r>
            <a:endParaRPr lang="hu-HU" dirty="0" smtClean="0"/>
          </a:p>
          <a:p>
            <a:pPr marL="0" indent="0">
              <a:buNone/>
            </a:pPr>
            <a:r>
              <a:rPr lang="hu-HU" dirty="0" smtClean="0"/>
              <a:t>    </a:t>
            </a:r>
            <a:r>
              <a:rPr lang="hu-HU" dirty="0" err="1" smtClean="0"/>
              <a:t>Collections.sort</a:t>
            </a:r>
            <a:r>
              <a:rPr lang="hu-HU" dirty="0" smtClean="0"/>
              <a:t>(e</a:t>
            </a:r>
            <a:r>
              <a:rPr lang="hu-HU" dirty="0"/>
              <a:t>, SENIORITY_ORDER</a:t>
            </a:r>
            <a:r>
              <a:rPr lang="hu-HU" dirty="0" smtClean="0"/>
              <a:t>);</a:t>
            </a:r>
          </a:p>
          <a:p>
            <a:pPr marL="0" indent="0">
              <a:buNone/>
            </a:pPr>
            <a:r>
              <a:rPr lang="hu-HU" dirty="0"/>
              <a:t> </a:t>
            </a:r>
            <a:r>
              <a:rPr lang="hu-HU" dirty="0" smtClean="0"/>
              <a:t>   </a:t>
            </a:r>
            <a:r>
              <a:rPr lang="hu-HU" dirty="0" err="1"/>
              <a:t>System.out.println</a:t>
            </a:r>
            <a:r>
              <a:rPr lang="hu-HU" dirty="0"/>
              <a:t>(e); } }</a:t>
            </a:r>
            <a:endParaRPr lang="en-US" dirty="0"/>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278649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b="1" dirty="0"/>
              <a:t>General-</a:t>
            </a:r>
            <a:r>
              <a:rPr lang="hu-HU" b="1" dirty="0" err="1"/>
              <a:t>purpose</a:t>
            </a:r>
            <a:r>
              <a:rPr lang="hu-HU" b="1" dirty="0"/>
              <a:t> </a:t>
            </a:r>
            <a:r>
              <a:rPr lang="hu-HU" b="1" dirty="0" err="1"/>
              <a:t>Implementations</a:t>
            </a:r>
            <a:endParaRPr lang="en-US" dirty="0"/>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graphicFrame>
        <p:nvGraphicFramePr>
          <p:cNvPr id="4" name="Táblázat 3"/>
          <p:cNvGraphicFramePr>
            <a:graphicFrameLocks noGrp="1"/>
          </p:cNvGraphicFramePr>
          <p:nvPr>
            <p:extLst>
              <p:ext uri="{D42A27DB-BD31-4B8C-83A1-F6EECF244321}">
                <p14:modId xmlns:p14="http://schemas.microsoft.com/office/powerpoint/2010/main" val="3184501556"/>
              </p:ext>
            </p:extLst>
          </p:nvPr>
        </p:nvGraphicFramePr>
        <p:xfrm>
          <a:off x="444137" y="495659"/>
          <a:ext cx="8268789" cy="4006428"/>
        </p:xfrm>
        <a:graphic>
          <a:graphicData uri="http://schemas.openxmlformats.org/drawingml/2006/table">
            <a:tbl>
              <a:tblPr firstRow="1" bandRow="1">
                <a:tableStyleId>{5C22544A-7EE6-4342-B048-85BDC9FD1C3A}</a:tableStyleId>
              </a:tblPr>
              <a:tblGrid>
                <a:gridCol w="966652">
                  <a:extLst>
                    <a:ext uri="{9D8B030D-6E8A-4147-A177-3AD203B41FA5}">
                      <a16:colId xmlns:a16="http://schemas.microsoft.com/office/drawing/2014/main" val="105871774"/>
                    </a:ext>
                  </a:extLst>
                </a:gridCol>
                <a:gridCol w="1345474">
                  <a:extLst>
                    <a:ext uri="{9D8B030D-6E8A-4147-A177-3AD203B41FA5}">
                      <a16:colId xmlns:a16="http://schemas.microsoft.com/office/drawing/2014/main" val="2737757640"/>
                    </a:ext>
                  </a:extLst>
                </a:gridCol>
                <a:gridCol w="1371600">
                  <a:extLst>
                    <a:ext uri="{9D8B030D-6E8A-4147-A177-3AD203B41FA5}">
                      <a16:colId xmlns:a16="http://schemas.microsoft.com/office/drawing/2014/main" val="1776148320"/>
                    </a:ext>
                  </a:extLst>
                </a:gridCol>
                <a:gridCol w="1188720">
                  <a:extLst>
                    <a:ext uri="{9D8B030D-6E8A-4147-A177-3AD203B41FA5}">
                      <a16:colId xmlns:a16="http://schemas.microsoft.com/office/drawing/2014/main" val="1709247450"/>
                    </a:ext>
                  </a:extLst>
                </a:gridCol>
                <a:gridCol w="1319348">
                  <a:extLst>
                    <a:ext uri="{9D8B030D-6E8A-4147-A177-3AD203B41FA5}">
                      <a16:colId xmlns:a16="http://schemas.microsoft.com/office/drawing/2014/main" val="1621794716"/>
                    </a:ext>
                  </a:extLst>
                </a:gridCol>
                <a:gridCol w="2076995">
                  <a:extLst>
                    <a:ext uri="{9D8B030D-6E8A-4147-A177-3AD203B41FA5}">
                      <a16:colId xmlns:a16="http://schemas.microsoft.com/office/drawing/2014/main" val="2794398051"/>
                    </a:ext>
                  </a:extLst>
                </a:gridCol>
              </a:tblGrid>
              <a:tr h="498687">
                <a:tc>
                  <a:txBody>
                    <a:bodyPr/>
                    <a:lstStyle/>
                    <a:p>
                      <a:r>
                        <a:rPr lang="hu-HU" sz="2000" dirty="0" err="1" smtClean="0">
                          <a:solidFill>
                            <a:schemeClr val="tx1"/>
                          </a:solidFill>
                        </a:rPr>
                        <a:t>Inter-face</a:t>
                      </a:r>
                      <a:endParaRPr lang="hu-HU" sz="2000" dirty="0">
                        <a:solidFill>
                          <a:schemeClr val="tx1"/>
                        </a:solidFill>
                      </a:endParaRPr>
                    </a:p>
                  </a:txBody>
                  <a:tcPr/>
                </a:tc>
                <a:tc>
                  <a:txBody>
                    <a:bodyPr/>
                    <a:lstStyle/>
                    <a:p>
                      <a:r>
                        <a:rPr lang="hu-HU" sz="2000" b="1" i="0" kern="1200" dirty="0" err="1" smtClean="0">
                          <a:solidFill>
                            <a:schemeClr val="tx1"/>
                          </a:solidFill>
                          <a:effectLst/>
                          <a:latin typeface="+mn-lt"/>
                          <a:ea typeface="+mn-ea"/>
                          <a:cs typeface="+mn-cs"/>
                        </a:rPr>
                        <a:t>Hash</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table</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Implemen-tations</a:t>
                      </a:r>
                      <a:endParaRPr lang="hu-HU" sz="2000" dirty="0">
                        <a:solidFill>
                          <a:schemeClr val="tx1"/>
                        </a:solidFill>
                      </a:endParaRPr>
                    </a:p>
                  </a:txBody>
                  <a:tcPr/>
                </a:tc>
                <a:tc>
                  <a:txBody>
                    <a:bodyPr/>
                    <a:lstStyle/>
                    <a:p>
                      <a:r>
                        <a:rPr lang="hu-HU" sz="2000" b="1" i="0" kern="1200" dirty="0" err="1" smtClean="0">
                          <a:solidFill>
                            <a:schemeClr val="tx1"/>
                          </a:solidFill>
                          <a:effectLst/>
                          <a:latin typeface="+mn-lt"/>
                          <a:ea typeface="+mn-ea"/>
                          <a:cs typeface="+mn-cs"/>
                        </a:rPr>
                        <a:t>Resizable</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array</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Implemen-tations</a:t>
                      </a:r>
                      <a:endParaRPr lang="hu-HU" sz="2000" dirty="0">
                        <a:solidFill>
                          <a:schemeClr val="tx1"/>
                        </a:solidFill>
                      </a:endParaRPr>
                    </a:p>
                  </a:txBody>
                  <a:tcPr/>
                </a:tc>
                <a:tc>
                  <a:txBody>
                    <a:bodyPr/>
                    <a:lstStyle/>
                    <a:p>
                      <a:r>
                        <a:rPr lang="hu-HU" sz="2000" b="1" i="0" kern="1200" dirty="0" err="1" smtClean="0">
                          <a:solidFill>
                            <a:schemeClr val="tx1"/>
                          </a:solidFill>
                          <a:effectLst/>
                          <a:latin typeface="+mn-lt"/>
                          <a:ea typeface="+mn-ea"/>
                          <a:cs typeface="+mn-cs"/>
                        </a:rPr>
                        <a:t>Tree</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Implemen-tations</a:t>
                      </a:r>
                      <a:endParaRPr lang="hu-HU" sz="2000" dirty="0">
                        <a:solidFill>
                          <a:schemeClr val="tx1"/>
                        </a:solidFill>
                      </a:endParaRPr>
                    </a:p>
                  </a:txBody>
                  <a:tcPr/>
                </a:tc>
                <a:tc>
                  <a:txBody>
                    <a:bodyPr/>
                    <a:lstStyle/>
                    <a:p>
                      <a:r>
                        <a:rPr lang="hu-HU" sz="2000" b="1" i="0" kern="1200" dirty="0" smtClean="0">
                          <a:solidFill>
                            <a:schemeClr val="tx1"/>
                          </a:solidFill>
                          <a:effectLst/>
                          <a:latin typeface="+mn-lt"/>
                          <a:ea typeface="+mn-ea"/>
                          <a:cs typeface="+mn-cs"/>
                        </a:rPr>
                        <a:t>Linked </a:t>
                      </a:r>
                      <a:r>
                        <a:rPr lang="hu-HU" sz="2000" b="1" i="0" kern="1200" dirty="0" err="1" smtClean="0">
                          <a:solidFill>
                            <a:schemeClr val="tx1"/>
                          </a:solidFill>
                          <a:effectLst/>
                          <a:latin typeface="+mn-lt"/>
                          <a:ea typeface="+mn-ea"/>
                          <a:cs typeface="+mn-cs"/>
                        </a:rPr>
                        <a:t>list</a:t>
                      </a:r>
                      <a:r>
                        <a:rPr lang="hu-HU" sz="2000" b="1" i="0" kern="1200" dirty="0" smtClean="0">
                          <a:solidFill>
                            <a:schemeClr val="tx1"/>
                          </a:solidFill>
                          <a:effectLst/>
                          <a:latin typeface="+mn-lt"/>
                          <a:ea typeface="+mn-ea"/>
                          <a:cs typeface="+mn-cs"/>
                        </a:rPr>
                        <a:t> </a:t>
                      </a:r>
                      <a:r>
                        <a:rPr lang="hu-HU" sz="2000" b="1" i="0" kern="1200" dirty="0" err="1" smtClean="0">
                          <a:solidFill>
                            <a:schemeClr val="tx1"/>
                          </a:solidFill>
                          <a:effectLst/>
                          <a:latin typeface="+mn-lt"/>
                          <a:ea typeface="+mn-ea"/>
                          <a:cs typeface="+mn-cs"/>
                        </a:rPr>
                        <a:t>Implemen-tations</a:t>
                      </a:r>
                      <a:endParaRPr lang="hu-HU" sz="2000" dirty="0">
                        <a:solidFill>
                          <a:schemeClr val="tx1"/>
                        </a:solidFill>
                      </a:endParaRPr>
                    </a:p>
                  </a:txBody>
                  <a:tcPr/>
                </a:tc>
                <a:tc>
                  <a:txBody>
                    <a:bodyPr/>
                    <a:lstStyle/>
                    <a:p>
                      <a:r>
                        <a:rPr lang="en-US" sz="2000" b="1" i="0" kern="1200" dirty="0" smtClean="0">
                          <a:solidFill>
                            <a:schemeClr val="tx1"/>
                          </a:solidFill>
                          <a:effectLst/>
                          <a:latin typeface="+mn-lt"/>
                          <a:ea typeface="+mn-ea"/>
                          <a:cs typeface="+mn-cs"/>
                        </a:rPr>
                        <a:t>Hash table + Linked list Implementations</a:t>
                      </a:r>
                      <a:endParaRPr lang="hu-HU" sz="2000" dirty="0">
                        <a:solidFill>
                          <a:schemeClr val="tx1"/>
                        </a:solidFill>
                      </a:endParaRPr>
                    </a:p>
                  </a:txBody>
                  <a:tcPr/>
                </a:tc>
                <a:extLst>
                  <a:ext uri="{0D108BD9-81ED-4DB2-BD59-A6C34878D82A}">
                    <a16:rowId xmlns:a16="http://schemas.microsoft.com/office/drawing/2014/main" val="562046275"/>
                  </a:ext>
                </a:extLst>
              </a:tr>
              <a:tr h="498687">
                <a:tc>
                  <a:txBody>
                    <a:bodyPr/>
                    <a:lstStyle/>
                    <a:p>
                      <a:r>
                        <a:rPr lang="hu-HU" sz="2000" dirty="0" err="1" smtClean="0">
                          <a:solidFill>
                            <a:schemeClr val="tx1"/>
                          </a:solidFill>
                        </a:rPr>
                        <a:t>Set</a:t>
                      </a:r>
                      <a:endParaRPr lang="hu-HU" sz="2000" dirty="0">
                        <a:solidFill>
                          <a:schemeClr val="tx1"/>
                        </a:solidFill>
                      </a:endParaRPr>
                    </a:p>
                  </a:txBody>
                  <a:tcPr/>
                </a:tc>
                <a:tc>
                  <a:txBody>
                    <a:bodyPr/>
                    <a:lstStyle/>
                    <a:p>
                      <a:r>
                        <a:rPr lang="hu-HU" sz="2000" dirty="0" err="1" smtClean="0">
                          <a:solidFill>
                            <a:schemeClr val="tx1"/>
                          </a:solidFill>
                        </a:rPr>
                        <a:t>HashSet</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TreeSet</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LinkedHashSet</a:t>
                      </a:r>
                      <a:endParaRPr lang="hu-HU" sz="2000" dirty="0">
                        <a:solidFill>
                          <a:schemeClr val="tx1"/>
                        </a:solidFill>
                      </a:endParaRPr>
                    </a:p>
                  </a:txBody>
                  <a:tcPr anchor="ctr"/>
                </a:tc>
                <a:extLst>
                  <a:ext uri="{0D108BD9-81ED-4DB2-BD59-A6C34878D82A}">
                    <a16:rowId xmlns:a16="http://schemas.microsoft.com/office/drawing/2014/main" val="1768902834"/>
                  </a:ext>
                </a:extLst>
              </a:tr>
              <a:tr h="498687">
                <a:tc>
                  <a:txBody>
                    <a:bodyPr/>
                    <a:lstStyle/>
                    <a:p>
                      <a:r>
                        <a:rPr lang="hu-HU" sz="2000" dirty="0" smtClean="0">
                          <a:solidFill>
                            <a:schemeClr val="tx1"/>
                          </a:solidFill>
                        </a:rPr>
                        <a:t>List</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ArrayList</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LinkedList</a:t>
                      </a:r>
                      <a:endParaRPr lang="hu-HU" sz="2000" dirty="0">
                        <a:solidFill>
                          <a:schemeClr val="tx1"/>
                        </a:solidFill>
                      </a:endParaRPr>
                    </a:p>
                  </a:txBody>
                  <a:tcPr anchor="ctr"/>
                </a:tc>
                <a:tc>
                  <a:txBody>
                    <a:bodyPr/>
                    <a:lstStyle/>
                    <a:p>
                      <a:endParaRPr lang="hu-HU" sz="2000">
                        <a:solidFill>
                          <a:schemeClr val="tx1"/>
                        </a:solidFill>
                      </a:endParaRPr>
                    </a:p>
                  </a:txBody>
                  <a:tcPr/>
                </a:tc>
                <a:extLst>
                  <a:ext uri="{0D108BD9-81ED-4DB2-BD59-A6C34878D82A}">
                    <a16:rowId xmlns:a16="http://schemas.microsoft.com/office/drawing/2014/main" val="56726091"/>
                  </a:ext>
                </a:extLst>
              </a:tr>
              <a:tr h="498687">
                <a:tc>
                  <a:txBody>
                    <a:bodyPr/>
                    <a:lstStyle/>
                    <a:p>
                      <a:r>
                        <a:rPr lang="hu-HU" sz="2000" dirty="0" err="1" smtClean="0">
                          <a:solidFill>
                            <a:schemeClr val="tx1"/>
                          </a:solidFill>
                        </a:rPr>
                        <a:t>Queue</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endParaRPr lang="hu-HU" sz="2000">
                        <a:solidFill>
                          <a:schemeClr val="tx1"/>
                        </a:solidFill>
                      </a:endParaRPr>
                    </a:p>
                  </a:txBody>
                  <a:tcPr/>
                </a:tc>
                <a:tc>
                  <a:txBody>
                    <a:bodyPr/>
                    <a:lstStyle/>
                    <a:p>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endParaRPr lang="hu-HU" sz="2000" dirty="0">
                        <a:solidFill>
                          <a:schemeClr val="tx1"/>
                        </a:solidFill>
                      </a:endParaRPr>
                    </a:p>
                  </a:txBody>
                  <a:tcPr/>
                </a:tc>
                <a:extLst>
                  <a:ext uri="{0D108BD9-81ED-4DB2-BD59-A6C34878D82A}">
                    <a16:rowId xmlns:a16="http://schemas.microsoft.com/office/drawing/2014/main" val="92904344"/>
                  </a:ext>
                </a:extLst>
              </a:tr>
              <a:tr h="498687">
                <a:tc>
                  <a:txBody>
                    <a:bodyPr/>
                    <a:lstStyle/>
                    <a:p>
                      <a:r>
                        <a:rPr lang="hu-HU" sz="2000" dirty="0" err="1" smtClean="0">
                          <a:solidFill>
                            <a:schemeClr val="tx1"/>
                          </a:solidFill>
                        </a:rPr>
                        <a:t>Deque</a:t>
                      </a:r>
                      <a:endParaRPr lang="hu-HU" sz="2000" dirty="0">
                        <a:solidFill>
                          <a:schemeClr val="tx1"/>
                        </a:solidFill>
                      </a:endParaRPr>
                    </a:p>
                  </a:txBody>
                  <a:tcPr/>
                </a:tc>
                <a:tc>
                  <a:txBody>
                    <a:bodyPr/>
                    <a:lstStyle/>
                    <a:p>
                      <a:endParaRPr lang="hu-HU" sz="2000">
                        <a:solidFill>
                          <a:schemeClr val="tx1"/>
                        </a:solidFill>
                      </a:endParaRPr>
                    </a:p>
                  </a:txBody>
                  <a:tcPr/>
                </a:tc>
                <a:tc>
                  <a:txBody>
                    <a:bodyPr/>
                    <a:lstStyle/>
                    <a:p>
                      <a:r>
                        <a:rPr lang="hu-HU" sz="2000" dirty="0" err="1" smtClean="0">
                          <a:solidFill>
                            <a:schemeClr val="tx1"/>
                          </a:solidFill>
                        </a:rPr>
                        <a:t>ArrayDeque</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LinkedList</a:t>
                      </a:r>
                      <a:endParaRPr lang="hu-HU" sz="2000" dirty="0">
                        <a:solidFill>
                          <a:schemeClr val="tx1"/>
                        </a:solidFill>
                      </a:endParaRPr>
                    </a:p>
                  </a:txBody>
                  <a:tcPr anchor="ctr"/>
                </a:tc>
                <a:tc>
                  <a:txBody>
                    <a:bodyPr/>
                    <a:lstStyle/>
                    <a:p>
                      <a:endParaRPr lang="hu-HU" sz="2000" dirty="0">
                        <a:solidFill>
                          <a:schemeClr val="tx1"/>
                        </a:solidFill>
                      </a:endParaRPr>
                    </a:p>
                  </a:txBody>
                  <a:tcPr/>
                </a:tc>
                <a:extLst>
                  <a:ext uri="{0D108BD9-81ED-4DB2-BD59-A6C34878D82A}">
                    <a16:rowId xmlns:a16="http://schemas.microsoft.com/office/drawing/2014/main" val="4092693557"/>
                  </a:ext>
                </a:extLst>
              </a:tr>
              <a:tr h="498687">
                <a:tc>
                  <a:txBody>
                    <a:bodyPr/>
                    <a:lstStyle/>
                    <a:p>
                      <a:r>
                        <a:rPr lang="hu-HU" sz="2000" dirty="0" smtClean="0">
                          <a:solidFill>
                            <a:schemeClr val="tx1"/>
                          </a:solidFill>
                        </a:rPr>
                        <a:t>Map</a:t>
                      </a:r>
                      <a:endParaRPr lang="hu-HU" sz="2000" dirty="0">
                        <a:solidFill>
                          <a:schemeClr val="tx1"/>
                        </a:solidFill>
                      </a:endParaRPr>
                    </a:p>
                  </a:txBody>
                  <a:tcPr/>
                </a:tc>
                <a:tc>
                  <a:txBody>
                    <a:bodyPr/>
                    <a:lstStyle/>
                    <a:p>
                      <a:r>
                        <a:rPr lang="hu-HU" sz="2000" dirty="0" err="1" smtClean="0">
                          <a:solidFill>
                            <a:schemeClr val="tx1"/>
                          </a:solidFill>
                        </a:rPr>
                        <a:t>HashMap</a:t>
                      </a:r>
                      <a:endParaRPr lang="hu-HU" sz="2000" dirty="0">
                        <a:solidFill>
                          <a:schemeClr val="tx1"/>
                        </a:solidFill>
                      </a:endParaRPr>
                    </a:p>
                  </a:txBody>
                  <a:tcPr/>
                </a:tc>
                <a:tc>
                  <a:txBody>
                    <a:bodyPr/>
                    <a:lstStyle/>
                    <a:p>
                      <a:endParaRPr lang="hu-HU" sz="2000">
                        <a:solidFill>
                          <a:schemeClr val="tx1"/>
                        </a:solidFill>
                      </a:endParaRPr>
                    </a:p>
                  </a:txBody>
                  <a:tcPr/>
                </a:tc>
                <a:tc>
                  <a:txBody>
                    <a:bodyPr/>
                    <a:lstStyle/>
                    <a:p>
                      <a:r>
                        <a:rPr lang="hu-HU" sz="2000" dirty="0" err="1" smtClean="0">
                          <a:solidFill>
                            <a:schemeClr val="tx1"/>
                          </a:solidFill>
                        </a:rPr>
                        <a:t>TreeMap</a:t>
                      </a:r>
                      <a:endParaRPr lang="hu-HU" sz="2000" dirty="0">
                        <a:solidFill>
                          <a:schemeClr val="tx1"/>
                        </a:solidFill>
                      </a:endParaRPr>
                    </a:p>
                  </a:txBody>
                  <a:tcPr/>
                </a:tc>
                <a:tc>
                  <a:txBody>
                    <a:bodyPr/>
                    <a:lstStyle/>
                    <a:p>
                      <a:endParaRPr lang="hu-HU" sz="2000" dirty="0">
                        <a:solidFill>
                          <a:schemeClr val="tx1"/>
                        </a:solidFill>
                      </a:endParaRPr>
                    </a:p>
                  </a:txBody>
                  <a:tcPr/>
                </a:tc>
                <a:tc>
                  <a:txBody>
                    <a:bodyPr/>
                    <a:lstStyle/>
                    <a:p>
                      <a:r>
                        <a:rPr lang="hu-HU" sz="2000" dirty="0" err="1" smtClean="0">
                          <a:solidFill>
                            <a:schemeClr val="tx1"/>
                          </a:solidFill>
                        </a:rPr>
                        <a:t>LinkedHashMap</a:t>
                      </a:r>
                      <a:endParaRPr lang="hu-HU" sz="2000" dirty="0">
                        <a:solidFill>
                          <a:schemeClr val="tx1"/>
                        </a:solidFill>
                      </a:endParaRPr>
                    </a:p>
                  </a:txBody>
                  <a:tcPr anchor="ctr"/>
                </a:tc>
                <a:extLst>
                  <a:ext uri="{0D108BD9-81ED-4DB2-BD59-A6C34878D82A}">
                    <a16:rowId xmlns:a16="http://schemas.microsoft.com/office/drawing/2014/main" val="747858573"/>
                  </a:ext>
                </a:extLst>
              </a:tr>
            </a:tbl>
          </a:graphicData>
        </a:graphic>
      </p:graphicFrame>
    </p:spTree>
    <p:extLst>
      <p:ext uri="{BB962C8B-B14F-4D97-AF65-F5344CB8AC3E}">
        <p14:creationId xmlns:p14="http://schemas.microsoft.com/office/powerpoint/2010/main" val="247820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b="1" dirty="0"/>
              <a:t>General-</a:t>
            </a:r>
            <a:r>
              <a:rPr lang="hu-HU" b="1" dirty="0" err="1"/>
              <a:t>purpose</a:t>
            </a:r>
            <a:r>
              <a:rPr lang="hu-HU" b="1" dirty="0"/>
              <a:t> </a:t>
            </a:r>
            <a:r>
              <a:rPr lang="hu-HU" b="1" dirty="0" err="1"/>
              <a:t>Implementations</a:t>
            </a:r>
            <a:endParaRPr lang="en-US" dirty="0"/>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pic>
        <p:nvPicPr>
          <p:cNvPr id="5" name="Tartalom helye 3"/>
          <p:cNvPicPr>
            <a:picLocks noChangeAspect="1"/>
          </p:cNvPicPr>
          <p:nvPr/>
        </p:nvPicPr>
        <p:blipFill>
          <a:blip r:embed="rId3"/>
          <a:stretch>
            <a:fillRect/>
          </a:stretch>
        </p:blipFill>
        <p:spPr>
          <a:xfrm>
            <a:off x="477079" y="137799"/>
            <a:ext cx="7593452" cy="6610872"/>
          </a:xfrm>
          <a:prstGeom prst="rect">
            <a:avLst/>
          </a:prstGeom>
        </p:spPr>
      </p:pic>
    </p:spTree>
    <p:extLst>
      <p:ext uri="{BB962C8B-B14F-4D97-AF65-F5344CB8AC3E}">
        <p14:creationId xmlns:p14="http://schemas.microsoft.com/office/powerpoint/2010/main" val="2473820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dirty="0"/>
              <a:t>https://docs.oracle.com/en/java/javase/20/docs/api/java.base/java/util/Collection.html</a:t>
            </a:r>
            <a:endParaRPr lang="en-US" dirty="0"/>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93366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92500" lnSpcReduction="20000"/>
          </a:bodyPr>
          <a:lstStyle/>
          <a:p>
            <a:r>
              <a:rPr lang="en-US" dirty="0"/>
              <a:t>A </a:t>
            </a:r>
            <a:r>
              <a:rPr lang="en-US" i="1" dirty="0"/>
              <a:t>collections framework</a:t>
            </a:r>
            <a:r>
              <a:rPr lang="en-US" dirty="0"/>
              <a:t> is a unified architecture for representing and manipulating collections. All collections frameworks contain the following:</a:t>
            </a:r>
          </a:p>
          <a:p>
            <a:pPr lvl="1"/>
            <a:r>
              <a:rPr lang="en-US" b="1" dirty="0"/>
              <a:t>Interfaces:</a:t>
            </a:r>
            <a:r>
              <a:rPr lang="en-US" dirty="0"/>
              <a:t> These are abstract data types that represent collections. Interfaces allow collections to be manipulated independently of the details of their representation. In object-oriented languages, interfaces generally form a hierarchy.</a:t>
            </a:r>
          </a:p>
          <a:p>
            <a:pPr lvl="1"/>
            <a:r>
              <a:rPr lang="en-US" b="1" dirty="0"/>
              <a:t>Implementations:</a:t>
            </a:r>
            <a:r>
              <a:rPr lang="en-US" dirty="0"/>
              <a:t> These are the concrete implementations of the collection interfaces. In essence, they are reusable data structures.</a:t>
            </a:r>
          </a:p>
          <a:p>
            <a:pPr lvl="1"/>
            <a:r>
              <a:rPr lang="en-US" b="1" dirty="0"/>
              <a:t>Algorithms:</a:t>
            </a:r>
            <a:r>
              <a:rPr lang="en-US" dirty="0"/>
              <a:t> These are the methods that perform useful computations, such as </a:t>
            </a:r>
            <a:r>
              <a:rPr lang="en-US" b="1" dirty="0"/>
              <a:t>searching and sorting</a:t>
            </a:r>
            <a:r>
              <a:rPr lang="en-US" dirty="0"/>
              <a:t>, on objects that implement collection interfaces. The algorithms are said to be </a:t>
            </a:r>
            <a:r>
              <a:rPr lang="en-US" i="1" dirty="0"/>
              <a:t>polymorphic</a:t>
            </a:r>
            <a:r>
              <a:rPr lang="en-US" dirty="0"/>
              <a:t>: that is, the same method can be used on many different implementations of the appropriate collection interface. In essence, algorithms are reusable functionality</a:t>
            </a:r>
            <a:r>
              <a:rPr lang="en-US" dirty="0" smtClean="0"/>
              <a:t>.</a:t>
            </a:r>
            <a:endParaRPr lang="en-US" dirty="0"/>
          </a:p>
        </p:txBody>
      </p:sp>
    </p:spTree>
    <p:extLst>
      <p:ext uri="{BB962C8B-B14F-4D97-AF65-F5344CB8AC3E}">
        <p14:creationId xmlns:p14="http://schemas.microsoft.com/office/powerpoint/2010/main" val="4225951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Class</a:t>
            </a:r>
            <a:r>
              <a:rPr lang="hu-HU" dirty="0" smtClean="0"/>
              <a:t> </a:t>
            </a:r>
            <a:r>
              <a:rPr lang="hu-HU" dirty="0" err="1" smtClean="0"/>
              <a:t>Collections</a:t>
            </a:r>
            <a:endParaRPr lang="hu-HU" dirty="0" smtClean="0"/>
          </a:p>
          <a:p>
            <a:pPr marL="0" indent="0">
              <a:buNone/>
            </a:pPr>
            <a:r>
              <a:rPr lang="hu-HU" dirty="0" smtClean="0">
                <a:hlinkClick r:id="rId3"/>
              </a:rPr>
              <a:t>https</a:t>
            </a:r>
            <a:r>
              <a:rPr lang="hu-HU" dirty="0">
                <a:hlinkClick r:id="rId3"/>
              </a:rPr>
              <a:t>://</a:t>
            </a:r>
            <a:r>
              <a:rPr lang="hu-HU" dirty="0" smtClean="0">
                <a:hlinkClick r:id="rId3"/>
              </a:rPr>
              <a:t>docs.oracle.com/en/java/javase/20/docs/api/java.base/java/util/Collections.html</a:t>
            </a:r>
            <a:endParaRPr lang="hu-HU" dirty="0" smtClean="0"/>
          </a:p>
          <a:p>
            <a:pPr marL="0" indent="0">
              <a:buNone/>
            </a:pPr>
            <a:r>
              <a:rPr lang="en-US" dirty="0"/>
              <a:t>This class consists exclusively of static methods that operate on or return collections.</a:t>
            </a:r>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162676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pPr marL="0" indent="0">
              <a:buNone/>
            </a:pPr>
            <a:r>
              <a:rPr lang="hu-HU" dirty="0" err="1" smtClean="0"/>
              <a:t>Class</a:t>
            </a:r>
            <a:r>
              <a:rPr lang="hu-HU" dirty="0" smtClean="0"/>
              <a:t> </a:t>
            </a:r>
            <a:r>
              <a:rPr lang="hu-HU" dirty="0" err="1" smtClean="0"/>
              <a:t>Collections</a:t>
            </a:r>
            <a:endParaRPr lang="hu-HU" dirty="0" smtClean="0"/>
          </a:p>
          <a:p>
            <a:r>
              <a:rPr lang="hu-HU" dirty="0" smtClean="0"/>
              <a:t>Sorting</a:t>
            </a:r>
          </a:p>
          <a:p>
            <a:r>
              <a:rPr lang="hu-HU" dirty="0" err="1" smtClean="0"/>
              <a:t>Shuffling</a:t>
            </a:r>
            <a:r>
              <a:rPr lang="hu-HU" dirty="0" smtClean="0"/>
              <a:t> (</a:t>
            </a:r>
            <a:r>
              <a:rPr lang="hu-HU" dirty="0" err="1" smtClean="0"/>
              <a:t>opposite</a:t>
            </a:r>
            <a:r>
              <a:rPr lang="hu-HU" dirty="0" smtClean="0"/>
              <a:t> of sort)</a:t>
            </a:r>
          </a:p>
          <a:p>
            <a:r>
              <a:rPr lang="hu-HU" dirty="0" err="1" smtClean="0"/>
              <a:t>Routine</a:t>
            </a:r>
            <a:r>
              <a:rPr lang="hu-HU" dirty="0" smtClean="0"/>
              <a:t> </a:t>
            </a:r>
            <a:r>
              <a:rPr lang="hu-HU" dirty="0" err="1" smtClean="0"/>
              <a:t>data</a:t>
            </a:r>
            <a:r>
              <a:rPr lang="hu-HU" dirty="0" smtClean="0"/>
              <a:t> </a:t>
            </a:r>
            <a:r>
              <a:rPr lang="hu-HU" dirty="0" err="1" smtClean="0"/>
              <a:t>manipulation</a:t>
            </a:r>
            <a:r>
              <a:rPr lang="hu-HU" dirty="0" smtClean="0"/>
              <a:t> (</a:t>
            </a:r>
            <a:r>
              <a:rPr lang="hu-HU" dirty="0" err="1" smtClean="0"/>
              <a:t>reverse</a:t>
            </a:r>
            <a:r>
              <a:rPr lang="hu-HU" dirty="0" smtClean="0"/>
              <a:t>, </a:t>
            </a:r>
            <a:r>
              <a:rPr lang="hu-HU" dirty="0" err="1" smtClean="0"/>
              <a:t>fill</a:t>
            </a:r>
            <a:r>
              <a:rPr lang="hu-HU" dirty="0" smtClean="0"/>
              <a:t>, </a:t>
            </a:r>
            <a:r>
              <a:rPr lang="hu-HU" dirty="0" err="1" smtClean="0"/>
              <a:t>copy</a:t>
            </a:r>
            <a:r>
              <a:rPr lang="hu-HU" dirty="0" smtClean="0"/>
              <a:t>, </a:t>
            </a:r>
            <a:r>
              <a:rPr lang="hu-HU" dirty="0" err="1" smtClean="0"/>
              <a:t>sqap</a:t>
            </a:r>
            <a:r>
              <a:rPr lang="hu-HU" dirty="0" smtClean="0"/>
              <a:t>, </a:t>
            </a:r>
            <a:r>
              <a:rPr lang="hu-HU" dirty="0" err="1" smtClean="0"/>
              <a:t>addAll</a:t>
            </a:r>
            <a:r>
              <a:rPr lang="hu-HU" dirty="0" smtClean="0"/>
              <a:t>)</a:t>
            </a:r>
          </a:p>
          <a:p>
            <a:r>
              <a:rPr lang="hu-HU" dirty="0" err="1" smtClean="0"/>
              <a:t>Searching</a:t>
            </a:r>
            <a:r>
              <a:rPr lang="hu-HU" dirty="0" smtClean="0"/>
              <a:t> (</a:t>
            </a:r>
            <a:r>
              <a:rPr lang="hu-HU" dirty="0" err="1" smtClean="0"/>
              <a:t>binarySearch</a:t>
            </a:r>
            <a:r>
              <a:rPr lang="hu-HU" dirty="0" smtClean="0"/>
              <a:t>)</a:t>
            </a:r>
          </a:p>
          <a:p>
            <a:r>
              <a:rPr lang="hu-HU" dirty="0" err="1" smtClean="0"/>
              <a:t>Composition</a:t>
            </a:r>
            <a:r>
              <a:rPr lang="hu-HU" dirty="0" smtClean="0"/>
              <a:t> (</a:t>
            </a:r>
            <a:r>
              <a:rPr lang="hu-HU" dirty="0" err="1" smtClean="0"/>
              <a:t>frequency</a:t>
            </a:r>
            <a:r>
              <a:rPr lang="hu-HU" dirty="0" smtClean="0"/>
              <a:t>, </a:t>
            </a:r>
            <a:r>
              <a:rPr lang="hu-HU" dirty="0" err="1" smtClean="0"/>
              <a:t>disjoint</a:t>
            </a:r>
            <a:r>
              <a:rPr lang="hu-HU" dirty="0" smtClean="0"/>
              <a:t>)</a:t>
            </a:r>
          </a:p>
          <a:p>
            <a:r>
              <a:rPr lang="hu-HU" dirty="0" err="1" smtClean="0"/>
              <a:t>Finding</a:t>
            </a:r>
            <a:r>
              <a:rPr lang="hu-HU" dirty="0" smtClean="0"/>
              <a:t> </a:t>
            </a:r>
            <a:r>
              <a:rPr lang="hu-HU" dirty="0" err="1" smtClean="0"/>
              <a:t>extreme</a:t>
            </a:r>
            <a:r>
              <a:rPr lang="hu-HU" dirty="0" smtClean="0"/>
              <a:t> </a:t>
            </a:r>
            <a:r>
              <a:rPr lang="hu-HU" dirty="0" err="1" smtClean="0"/>
              <a:t>values</a:t>
            </a:r>
            <a:r>
              <a:rPr lang="hu-HU" dirty="0" smtClean="0"/>
              <a:t> (min, </a:t>
            </a:r>
            <a:r>
              <a:rPr lang="hu-HU" dirty="0" err="1" smtClean="0"/>
              <a:t>max</a:t>
            </a:r>
            <a:r>
              <a:rPr lang="hu-HU" smtClean="0"/>
              <a:t>)</a:t>
            </a:r>
            <a:endParaRPr lang="hu-HU" dirty="0" smtClean="0"/>
          </a:p>
          <a:p>
            <a:pPr marL="0" indent="0">
              <a:buNone/>
            </a:pPr>
            <a:endParaRPr lang="en-US" dirty="0"/>
          </a:p>
          <a:p>
            <a:pPr marL="0" indent="0">
              <a:buNone/>
            </a:pPr>
            <a:endParaRPr lang="en-US" dirty="0"/>
          </a:p>
          <a:p>
            <a:pPr marL="0" indent="0">
              <a:buNone/>
            </a:pPr>
            <a:endParaRPr lang="en-US" dirty="0"/>
          </a:p>
          <a:p>
            <a:pPr marL="0" indent="0">
              <a:buNone/>
            </a:pPr>
            <a:endParaRPr lang="hu-HU" dirty="0" smtClean="0"/>
          </a:p>
          <a:p>
            <a:pPr marL="0" indent="0">
              <a:buNone/>
            </a:pPr>
            <a:endParaRPr lang="en-US" dirty="0"/>
          </a:p>
        </p:txBody>
      </p:sp>
    </p:spTree>
    <p:extLst>
      <p:ext uri="{BB962C8B-B14F-4D97-AF65-F5344CB8AC3E}">
        <p14:creationId xmlns:p14="http://schemas.microsoft.com/office/powerpoint/2010/main" val="257837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347747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Collections</a:t>
            </a:r>
            <a:endParaRPr lang="hu-HU" dirty="0"/>
          </a:p>
        </p:txBody>
      </p:sp>
      <p:sp>
        <p:nvSpPr>
          <p:cNvPr id="3" name="Tartalom helye 2"/>
          <p:cNvSpPr>
            <a:spLocks noGrp="1"/>
          </p:cNvSpPr>
          <p:nvPr>
            <p:ph idx="1"/>
          </p:nvPr>
        </p:nvSpPr>
        <p:spPr/>
        <p:txBody>
          <a:bodyPr>
            <a:normAutofit/>
          </a:bodyPr>
          <a:lstStyle/>
          <a:p>
            <a:r>
              <a:rPr lang="hu-HU" dirty="0" smtClean="0"/>
              <a:t>Használni és ismerni javasolt prog2-n:</a:t>
            </a:r>
          </a:p>
          <a:p>
            <a:pPr lvl="1"/>
            <a:r>
              <a:rPr lang="hu-HU" dirty="0" err="1" smtClean="0"/>
              <a:t>ArrayList</a:t>
            </a:r>
            <a:r>
              <a:rPr lang="hu-HU" dirty="0" smtClean="0"/>
              <a:t> (</a:t>
            </a:r>
            <a:r>
              <a:rPr lang="en-US" dirty="0"/>
              <a:t>Resizable-array implementation of the List interface</a:t>
            </a:r>
            <a:r>
              <a:rPr lang="en-US" dirty="0" smtClean="0"/>
              <a:t>.</a:t>
            </a:r>
            <a:r>
              <a:rPr lang="hu-HU" dirty="0" smtClean="0"/>
              <a:t>)</a:t>
            </a:r>
            <a:endParaRPr lang="hu-HU" dirty="0"/>
          </a:p>
          <a:p>
            <a:pPr lvl="1"/>
            <a:r>
              <a:rPr lang="hu-HU" dirty="0" err="1" smtClean="0"/>
              <a:t>LinkedList</a:t>
            </a:r>
            <a:r>
              <a:rPr lang="hu-HU" dirty="0" smtClean="0"/>
              <a:t> (</a:t>
            </a:r>
            <a:r>
              <a:rPr lang="en-US" dirty="0"/>
              <a:t>Doubly-linked list implementation of the List and </a:t>
            </a:r>
            <a:r>
              <a:rPr lang="en-US" dirty="0" err="1"/>
              <a:t>Deque</a:t>
            </a:r>
            <a:r>
              <a:rPr lang="en-US" dirty="0"/>
              <a:t> interfaces</a:t>
            </a:r>
            <a:r>
              <a:rPr lang="en-US" dirty="0" smtClean="0"/>
              <a:t>.</a:t>
            </a:r>
            <a:r>
              <a:rPr lang="hu-HU" dirty="0" smtClean="0"/>
              <a:t>)</a:t>
            </a:r>
            <a:endParaRPr lang="hu-HU" dirty="0"/>
          </a:p>
          <a:p>
            <a:pPr lvl="1"/>
            <a:r>
              <a:rPr lang="hu-HU" dirty="0" smtClean="0"/>
              <a:t>(</a:t>
            </a:r>
            <a:r>
              <a:rPr lang="hu-HU" dirty="0" err="1" smtClean="0"/>
              <a:t>Stack</a:t>
            </a:r>
            <a:r>
              <a:rPr lang="hu-HU" dirty="0" smtClean="0"/>
              <a:t> (</a:t>
            </a:r>
            <a:r>
              <a:rPr lang="en-US" dirty="0"/>
              <a:t>The Stack class represents a last-in-first-out (LIFO) stack of objects</a:t>
            </a:r>
            <a:r>
              <a:rPr lang="en-US" dirty="0" smtClean="0"/>
              <a:t>.</a:t>
            </a:r>
            <a:r>
              <a:rPr lang="hu-HU" dirty="0" smtClean="0"/>
              <a:t>))</a:t>
            </a:r>
            <a:endParaRPr lang="hu-HU" dirty="0"/>
          </a:p>
        </p:txBody>
      </p:sp>
    </p:spTree>
    <p:extLst>
      <p:ext uri="{BB962C8B-B14F-4D97-AF65-F5344CB8AC3E}">
        <p14:creationId xmlns:p14="http://schemas.microsoft.com/office/powerpoint/2010/main" val="244850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Collections</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Használni és ismerni javasolt prog2-n:</a:t>
            </a:r>
          </a:p>
          <a:p>
            <a:pPr lvl="1"/>
            <a:r>
              <a:rPr lang="hu-HU" dirty="0" err="1" smtClean="0"/>
              <a:t>HashSet</a:t>
            </a:r>
            <a:r>
              <a:rPr lang="hu-HU" dirty="0" smtClean="0"/>
              <a:t> (</a:t>
            </a:r>
            <a:r>
              <a:rPr lang="en-US" dirty="0"/>
              <a:t>This class implements the Set interface, backed by a hash table (actually a </a:t>
            </a:r>
            <a:r>
              <a:rPr lang="en-US" dirty="0" err="1"/>
              <a:t>HashMap</a:t>
            </a:r>
            <a:r>
              <a:rPr lang="en-US" dirty="0"/>
              <a:t> instance). It makes no guarantees as to the iteration order of the set; in particular, it does not guarantee that the order will remain constant over time. This class permits the null element</a:t>
            </a:r>
            <a:r>
              <a:rPr lang="en-US" dirty="0" smtClean="0"/>
              <a:t>.</a:t>
            </a:r>
            <a:r>
              <a:rPr lang="hu-HU" dirty="0" smtClean="0"/>
              <a:t>)</a:t>
            </a:r>
          </a:p>
          <a:p>
            <a:pPr lvl="1"/>
            <a:r>
              <a:rPr lang="hu-HU" dirty="0" err="1" smtClean="0"/>
              <a:t>LinkedHashSet</a:t>
            </a:r>
            <a:r>
              <a:rPr lang="hu-HU" dirty="0" smtClean="0"/>
              <a:t> (</a:t>
            </a:r>
            <a:r>
              <a:rPr lang="en-US" dirty="0"/>
              <a:t>Hash table and linked list implementation of the Set interface, with predictable iteration order. This implementation differs from </a:t>
            </a:r>
            <a:r>
              <a:rPr lang="en-US" dirty="0" err="1"/>
              <a:t>HashSet</a:t>
            </a:r>
            <a:r>
              <a:rPr lang="en-US" dirty="0"/>
              <a:t> in that it maintains a doubly-linked list running through all of its entries. This linked list defines the iteration ordering, which is the order in which elements were inserted into the set (</a:t>
            </a:r>
            <a:r>
              <a:rPr lang="en-US" i="1" dirty="0"/>
              <a:t>insertion-order</a:t>
            </a:r>
            <a:r>
              <a:rPr lang="en-US" dirty="0"/>
              <a:t>). Note that insertion order is </a:t>
            </a:r>
            <a:r>
              <a:rPr lang="en-US" i="1" dirty="0"/>
              <a:t>not</a:t>
            </a:r>
            <a:r>
              <a:rPr lang="en-US" dirty="0"/>
              <a:t> affected if an element is </a:t>
            </a:r>
            <a:r>
              <a:rPr lang="en-US" i="1" dirty="0"/>
              <a:t>re-inserted</a:t>
            </a:r>
            <a:r>
              <a:rPr lang="en-US" dirty="0"/>
              <a:t> into the set</a:t>
            </a:r>
            <a:r>
              <a:rPr lang="en-US" dirty="0" smtClean="0"/>
              <a:t>.</a:t>
            </a:r>
            <a:r>
              <a:rPr lang="hu-HU" dirty="0" smtClean="0"/>
              <a:t>)</a:t>
            </a:r>
            <a:r>
              <a:rPr lang="en-US" dirty="0"/>
              <a:t> </a:t>
            </a:r>
            <a:endParaRPr lang="hu-HU" dirty="0" smtClean="0"/>
          </a:p>
          <a:p>
            <a:pPr lvl="1"/>
            <a:r>
              <a:rPr lang="hu-HU" dirty="0" err="1" smtClean="0"/>
              <a:t>TreeSet</a:t>
            </a:r>
            <a:r>
              <a:rPr lang="hu-HU" dirty="0" smtClean="0"/>
              <a:t> (</a:t>
            </a:r>
            <a:r>
              <a:rPr lang="en-US" dirty="0"/>
              <a:t>A </a:t>
            </a:r>
            <a:r>
              <a:rPr lang="en-US" dirty="0" err="1">
                <a:hlinkClick r:id="rId3" tooltip="interface in java.util"/>
              </a:rPr>
              <a:t>NavigableSet</a:t>
            </a:r>
            <a:r>
              <a:rPr lang="en-US" dirty="0"/>
              <a:t> implementation based on a </a:t>
            </a:r>
            <a:r>
              <a:rPr lang="en-US" dirty="0" err="1">
                <a:hlinkClick r:id="rId4" tooltip="class in java.util"/>
              </a:rPr>
              <a:t>TreeMap</a:t>
            </a:r>
            <a:r>
              <a:rPr lang="en-US" dirty="0"/>
              <a:t>. The elements are ordered using their </a:t>
            </a:r>
            <a:r>
              <a:rPr lang="en-US" dirty="0">
                <a:hlinkClick r:id="rId5" tooltip="interface in java.lang"/>
              </a:rPr>
              <a:t>natural ordering</a:t>
            </a:r>
            <a:r>
              <a:rPr lang="en-US" dirty="0"/>
              <a:t>, or by a </a:t>
            </a:r>
            <a:r>
              <a:rPr lang="en-US" dirty="0">
                <a:hlinkClick r:id="rId6" tooltip="interface in java.util"/>
              </a:rPr>
              <a:t>Comparator</a:t>
            </a:r>
            <a:r>
              <a:rPr lang="en-US" dirty="0"/>
              <a:t> provided at set creation time, depending on which constructor is used.</a:t>
            </a:r>
            <a:endParaRPr lang="hu-HU" dirty="0"/>
          </a:p>
          <a:p>
            <a:pPr lvl="1"/>
            <a:endParaRPr lang="hu-HU" dirty="0"/>
          </a:p>
        </p:txBody>
      </p:sp>
    </p:spTree>
    <p:extLst>
      <p:ext uri="{BB962C8B-B14F-4D97-AF65-F5344CB8AC3E}">
        <p14:creationId xmlns:p14="http://schemas.microsoft.com/office/powerpoint/2010/main" val="4063130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Collections</a:t>
            </a:r>
            <a:endParaRPr lang="hu-HU" dirty="0"/>
          </a:p>
        </p:txBody>
      </p:sp>
      <p:sp>
        <p:nvSpPr>
          <p:cNvPr id="3" name="Tartalom helye 2"/>
          <p:cNvSpPr>
            <a:spLocks noGrp="1"/>
          </p:cNvSpPr>
          <p:nvPr>
            <p:ph idx="1"/>
          </p:nvPr>
        </p:nvSpPr>
        <p:spPr/>
        <p:txBody>
          <a:bodyPr>
            <a:normAutofit/>
          </a:bodyPr>
          <a:lstStyle/>
          <a:p>
            <a:r>
              <a:rPr lang="hu-HU" dirty="0" smtClean="0"/>
              <a:t>Használni és ismerni javasolt prog2-n:</a:t>
            </a:r>
          </a:p>
          <a:p>
            <a:pPr lvl="1"/>
            <a:r>
              <a:rPr lang="hu-HU" dirty="0" err="1" smtClean="0"/>
              <a:t>HashMap</a:t>
            </a:r>
            <a:r>
              <a:rPr lang="hu-HU" dirty="0" smtClean="0"/>
              <a:t> (</a:t>
            </a:r>
            <a:r>
              <a:rPr lang="en-US" dirty="0"/>
              <a:t>Hash table based implementation of the Map interface</a:t>
            </a:r>
            <a:r>
              <a:rPr lang="en-US" dirty="0" smtClean="0"/>
              <a:t>.</a:t>
            </a:r>
            <a:r>
              <a:rPr lang="hu-HU" dirty="0" smtClean="0"/>
              <a:t> T</a:t>
            </a:r>
            <a:r>
              <a:rPr lang="en-US" dirty="0" smtClean="0"/>
              <a:t>his </a:t>
            </a:r>
            <a:r>
              <a:rPr lang="en-US" dirty="0"/>
              <a:t>class makes no guarantees as to the order of the map; in particular, it does not guarantee that the order will remain constant over time.</a:t>
            </a:r>
            <a:r>
              <a:rPr lang="hu-HU" dirty="0" smtClean="0"/>
              <a:t>)</a:t>
            </a:r>
          </a:p>
          <a:p>
            <a:pPr lvl="1"/>
            <a:r>
              <a:rPr lang="hu-HU" dirty="0" err="1" smtClean="0"/>
              <a:t>LinkedHashMap</a:t>
            </a:r>
            <a:r>
              <a:rPr lang="hu-HU" dirty="0" smtClean="0"/>
              <a:t> (</a:t>
            </a:r>
            <a:r>
              <a:rPr lang="en-US" dirty="0"/>
              <a:t>Hash table and linked list implementation of the Map interface, with predictable iteration order. </a:t>
            </a:r>
            <a:r>
              <a:rPr lang="hu-HU" dirty="0" smtClean="0"/>
              <a:t>)</a:t>
            </a:r>
          </a:p>
          <a:p>
            <a:pPr lvl="1"/>
            <a:r>
              <a:rPr lang="hu-HU" dirty="0" err="1" smtClean="0"/>
              <a:t>TreeMap</a:t>
            </a:r>
            <a:r>
              <a:rPr lang="hu-HU" dirty="0" smtClean="0"/>
              <a:t> (</a:t>
            </a:r>
            <a:r>
              <a:rPr lang="en-US" dirty="0"/>
              <a:t>A Red-Black tree based </a:t>
            </a:r>
            <a:r>
              <a:rPr lang="en-US" dirty="0" err="1">
                <a:hlinkClick r:id="rId3" tooltip="interface in java.util"/>
              </a:rPr>
              <a:t>NavigableMap</a:t>
            </a:r>
            <a:r>
              <a:rPr lang="en-US" dirty="0"/>
              <a:t> implementation. The map is sorted according to the </a:t>
            </a:r>
            <a:r>
              <a:rPr lang="en-US" dirty="0">
                <a:hlinkClick r:id="rId4" tooltip="interface in java.lang"/>
              </a:rPr>
              <a:t>natural ordering</a:t>
            </a:r>
            <a:r>
              <a:rPr lang="en-US" dirty="0"/>
              <a:t> of its keys, or by a </a:t>
            </a:r>
            <a:r>
              <a:rPr lang="en-US" dirty="0">
                <a:hlinkClick r:id="rId5" tooltip="interface in java.util"/>
              </a:rPr>
              <a:t>Comparator</a:t>
            </a:r>
            <a:r>
              <a:rPr lang="en-US" dirty="0"/>
              <a:t> provided at map creation </a:t>
            </a:r>
            <a:r>
              <a:rPr lang="en-US" dirty="0" smtClean="0"/>
              <a:t>time</a:t>
            </a:r>
            <a:r>
              <a:rPr lang="hu-HU" smtClean="0"/>
              <a:t>)</a:t>
            </a:r>
            <a:endParaRPr lang="hu-HU"/>
          </a:p>
          <a:p>
            <a:pPr lvl="1"/>
            <a:endParaRPr lang="hu-HU" dirty="0"/>
          </a:p>
          <a:p>
            <a:pPr lvl="1"/>
            <a:endParaRPr lang="hu-HU" dirty="0"/>
          </a:p>
          <a:p>
            <a:pPr lvl="1"/>
            <a:endParaRPr lang="hu-HU" dirty="0"/>
          </a:p>
          <a:p>
            <a:pPr lvl="1"/>
            <a:endParaRPr lang="hu-HU" dirty="0"/>
          </a:p>
        </p:txBody>
      </p:sp>
    </p:spTree>
    <p:extLst>
      <p:ext uri="{BB962C8B-B14F-4D97-AF65-F5344CB8AC3E}">
        <p14:creationId xmlns:p14="http://schemas.microsoft.com/office/powerpoint/2010/main" val="3934308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dirty="0"/>
          </a:p>
        </p:txBody>
      </p:sp>
    </p:spTree>
    <p:extLst>
      <p:ext uri="{BB962C8B-B14F-4D97-AF65-F5344CB8AC3E}">
        <p14:creationId xmlns:p14="http://schemas.microsoft.com/office/powerpoint/2010/main" val="269452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r>
              <a:rPr lang="en-US" dirty="0"/>
              <a:t>The Java Collections Framework provides the following benefits:</a:t>
            </a:r>
          </a:p>
          <a:p>
            <a:pPr lvl="1"/>
            <a:r>
              <a:rPr lang="en-US" b="1" dirty="0"/>
              <a:t>Reduces programming </a:t>
            </a:r>
            <a:r>
              <a:rPr lang="en-US" b="1" dirty="0" smtClean="0"/>
              <a:t>effort</a:t>
            </a:r>
            <a:r>
              <a:rPr lang="en-US" dirty="0" smtClean="0"/>
              <a:t>.</a:t>
            </a:r>
            <a:endParaRPr lang="en-US" dirty="0"/>
          </a:p>
          <a:p>
            <a:pPr lvl="1"/>
            <a:r>
              <a:rPr lang="en-US" b="1" dirty="0"/>
              <a:t>Increases program speed and </a:t>
            </a:r>
            <a:r>
              <a:rPr lang="en-US" b="1" dirty="0" smtClean="0"/>
              <a:t>quality</a:t>
            </a:r>
            <a:r>
              <a:rPr lang="hu-HU" b="1" dirty="0" smtClean="0"/>
              <a:t>. </a:t>
            </a:r>
            <a:endParaRPr lang="en-US" dirty="0"/>
          </a:p>
          <a:p>
            <a:pPr lvl="1"/>
            <a:r>
              <a:rPr lang="en-US" b="1" dirty="0"/>
              <a:t>Allows interoperability among unrelated </a:t>
            </a:r>
            <a:r>
              <a:rPr lang="en-US" b="1" dirty="0" smtClean="0"/>
              <a:t>APIs</a:t>
            </a:r>
            <a:r>
              <a:rPr lang="hu-HU" b="1" dirty="0" smtClean="0"/>
              <a:t>.</a:t>
            </a:r>
            <a:endParaRPr lang="en-US" dirty="0"/>
          </a:p>
          <a:p>
            <a:pPr lvl="1"/>
            <a:r>
              <a:rPr lang="en-US" b="1" dirty="0"/>
              <a:t>Reduces effort to learn and to use new </a:t>
            </a:r>
            <a:r>
              <a:rPr lang="en-US" b="1" dirty="0" smtClean="0"/>
              <a:t>APIs</a:t>
            </a:r>
            <a:r>
              <a:rPr lang="en-US" dirty="0" smtClean="0"/>
              <a:t>.</a:t>
            </a:r>
            <a:endParaRPr lang="en-US" dirty="0"/>
          </a:p>
          <a:p>
            <a:pPr lvl="1"/>
            <a:r>
              <a:rPr lang="en-US" b="1" dirty="0"/>
              <a:t>Reduces effort to design new </a:t>
            </a:r>
            <a:r>
              <a:rPr lang="en-US" b="1" dirty="0" smtClean="0"/>
              <a:t>APIs</a:t>
            </a:r>
            <a:r>
              <a:rPr lang="en-US" dirty="0" smtClean="0"/>
              <a:t>.</a:t>
            </a:r>
            <a:endParaRPr lang="en-US" dirty="0"/>
          </a:p>
          <a:p>
            <a:pPr lvl="1"/>
            <a:r>
              <a:rPr lang="en-US" b="1" dirty="0"/>
              <a:t>Fosters software </a:t>
            </a:r>
            <a:r>
              <a:rPr lang="en-US" b="1" dirty="0" smtClean="0"/>
              <a:t>reuse</a:t>
            </a:r>
            <a:endParaRPr lang="en-US" dirty="0"/>
          </a:p>
        </p:txBody>
      </p:sp>
    </p:spTree>
    <p:extLst>
      <p:ext uri="{BB962C8B-B14F-4D97-AF65-F5344CB8AC3E}">
        <p14:creationId xmlns:p14="http://schemas.microsoft.com/office/powerpoint/2010/main" val="645666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r>
              <a:rPr lang="en-US" dirty="0"/>
              <a:t>The </a:t>
            </a:r>
            <a:r>
              <a:rPr lang="en-US" i="1" dirty="0"/>
              <a:t>core collection interfaces</a:t>
            </a:r>
            <a:r>
              <a:rPr lang="en-US" dirty="0"/>
              <a:t> encapsulate different </a:t>
            </a:r>
            <a:r>
              <a:rPr lang="en-US" dirty="0" smtClean="0"/>
              <a:t>types </a:t>
            </a:r>
            <a:r>
              <a:rPr lang="en-US" dirty="0"/>
              <a:t>of </a:t>
            </a:r>
            <a:r>
              <a:rPr lang="en-US" dirty="0" smtClean="0"/>
              <a:t>collections</a:t>
            </a:r>
            <a:r>
              <a:rPr lang="hu-HU" dirty="0" smtClean="0"/>
              <a:t>.</a:t>
            </a:r>
          </a:p>
          <a:p>
            <a:endParaRPr lang="hu-HU" dirty="0"/>
          </a:p>
          <a:p>
            <a:endParaRPr lang="hu-HU" dirty="0" smtClean="0"/>
          </a:p>
          <a:p>
            <a:endParaRPr lang="hu-HU" dirty="0"/>
          </a:p>
          <a:p>
            <a:endParaRPr lang="hu-HU" dirty="0" smtClean="0"/>
          </a:p>
          <a:p>
            <a:endParaRPr lang="hu-HU" dirty="0"/>
          </a:p>
          <a:p>
            <a:endParaRPr lang="hu-HU" dirty="0" smtClean="0"/>
          </a:p>
          <a:p>
            <a:r>
              <a:rPr lang="en-US" dirty="0"/>
              <a:t>a Map is not a true Collection.</a:t>
            </a:r>
          </a:p>
          <a:p>
            <a:pPr marL="0" indent="0">
              <a:buNone/>
            </a:pPr>
            <a:endParaRPr lang="en-US" dirty="0"/>
          </a:p>
        </p:txBody>
      </p:sp>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48" y="2143316"/>
            <a:ext cx="7881802" cy="2862545"/>
          </a:xfrm>
          <a:prstGeom prst="rect">
            <a:avLst/>
          </a:prstGeom>
        </p:spPr>
      </p:pic>
    </p:spTree>
    <p:extLst>
      <p:ext uri="{BB962C8B-B14F-4D97-AF65-F5344CB8AC3E}">
        <p14:creationId xmlns:p14="http://schemas.microsoft.com/office/powerpoint/2010/main" val="280083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r>
              <a:rPr lang="en-US" dirty="0" smtClean="0"/>
              <a:t>Note </a:t>
            </a:r>
            <a:r>
              <a:rPr lang="en-US" dirty="0"/>
              <a:t>that all the core </a:t>
            </a:r>
            <a:r>
              <a:rPr lang="en-US" b="1" dirty="0"/>
              <a:t>collection interfaces </a:t>
            </a:r>
            <a:r>
              <a:rPr lang="en-US" dirty="0"/>
              <a:t>are </a:t>
            </a:r>
            <a:r>
              <a:rPr lang="en-US" b="1" dirty="0"/>
              <a:t>generic</a:t>
            </a:r>
            <a:r>
              <a:rPr lang="en-US" dirty="0"/>
              <a:t>. </a:t>
            </a:r>
          </a:p>
          <a:p>
            <a:pPr marL="0" indent="0">
              <a:buNone/>
            </a:pPr>
            <a:endParaRPr lang="en-US" dirty="0"/>
          </a:p>
        </p:txBody>
      </p:sp>
    </p:spTree>
    <p:extLst>
      <p:ext uri="{BB962C8B-B14F-4D97-AF65-F5344CB8AC3E}">
        <p14:creationId xmlns:p14="http://schemas.microsoft.com/office/powerpoint/2010/main" val="126222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92500"/>
          </a:bodyPr>
          <a:lstStyle/>
          <a:p>
            <a:r>
              <a:rPr lang="en-US" dirty="0"/>
              <a:t>To keep the number of core collection interfaces manageable, the Java platform doesn't provide separate interfaces for each variant of each collection type. (Such variants might include immutable, fixed-size, and append-only.) Instead, the modification </a:t>
            </a:r>
            <a:r>
              <a:rPr lang="en-US" b="1" dirty="0"/>
              <a:t>operations</a:t>
            </a:r>
            <a:r>
              <a:rPr lang="en-US" dirty="0"/>
              <a:t> in each interface are designated </a:t>
            </a:r>
            <a:r>
              <a:rPr lang="en-US" b="1" i="1" dirty="0"/>
              <a:t>optional</a:t>
            </a:r>
            <a:r>
              <a:rPr lang="en-US" dirty="0"/>
              <a:t> — a given implementation may elect not to support all operations. If an </a:t>
            </a:r>
            <a:r>
              <a:rPr lang="en-US" b="1" dirty="0"/>
              <a:t>unsupported operation is invoked</a:t>
            </a:r>
            <a:r>
              <a:rPr lang="en-US" dirty="0"/>
              <a:t>, a collection throws an </a:t>
            </a:r>
            <a:r>
              <a:rPr lang="en-US" dirty="0" err="1">
                <a:hlinkClick r:id="rId3"/>
              </a:rPr>
              <a:t>UnsupportedOperationException</a:t>
            </a:r>
            <a:r>
              <a:rPr lang="en-US" dirty="0"/>
              <a:t>. </a:t>
            </a:r>
            <a:r>
              <a:rPr lang="en-US" b="1" dirty="0"/>
              <a:t>Implementations are responsible for documenting which of the optional operations they support. </a:t>
            </a:r>
            <a:r>
              <a:rPr lang="en-US" dirty="0"/>
              <a:t>All of the Java platform's general-purpose implementations support all of the optional operations</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87026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a:bodyPr>
          <a:lstStyle/>
          <a:p>
            <a:r>
              <a:rPr lang="en-US" dirty="0"/>
              <a:t>Collection — the root of the collection hierarchy. A collection represents a group of objects known as its </a:t>
            </a:r>
            <a:r>
              <a:rPr lang="en-US" i="1" dirty="0"/>
              <a:t>elements</a:t>
            </a:r>
            <a:r>
              <a:rPr lang="en-US" dirty="0"/>
              <a:t>. The Collection interface is the least common denominator that all collections implement and is used to pass collections around and to manipulate them when maximum generality is desired. Some types of collections allow duplicate elements, and others do not. Some are ordered and others are unordered. The Java platform doesn't provide any direct implementations of this interface but provides implementations of more specific </a:t>
            </a:r>
            <a:r>
              <a:rPr lang="en-US" dirty="0" err="1"/>
              <a:t>subinterfaces</a:t>
            </a:r>
            <a:r>
              <a:rPr lang="en-US" dirty="0"/>
              <a:t>, such as Set and List</a:t>
            </a:r>
            <a:r>
              <a:rPr lang="en-US" dirty="0" smtClean="0"/>
              <a:t>. </a:t>
            </a:r>
            <a:endParaRPr lang="en-US" dirty="0"/>
          </a:p>
        </p:txBody>
      </p:sp>
    </p:spTree>
    <p:extLst>
      <p:ext uri="{BB962C8B-B14F-4D97-AF65-F5344CB8AC3E}">
        <p14:creationId xmlns:p14="http://schemas.microsoft.com/office/powerpoint/2010/main" val="378287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lnSpcReduction="10000"/>
          </a:bodyPr>
          <a:lstStyle/>
          <a:p>
            <a:r>
              <a:rPr lang="en-US" dirty="0" smtClean="0"/>
              <a:t>Set</a:t>
            </a:r>
            <a:r>
              <a:rPr lang="en-US" dirty="0"/>
              <a:t> — a collection that cannot contain duplicate elements. This interface models the mathematical set abstraction and is used to represent sets, such as the cards comprising a poker hand, the courses making up a student's schedule, or the processes running on a machine. </a:t>
            </a:r>
          </a:p>
          <a:p>
            <a:r>
              <a:rPr lang="en-US" dirty="0"/>
              <a:t>List — an ordered collection (sometimes called a </a:t>
            </a:r>
            <a:r>
              <a:rPr lang="en-US" i="1" dirty="0"/>
              <a:t>sequence</a:t>
            </a:r>
            <a:r>
              <a:rPr lang="en-US" dirty="0"/>
              <a:t>). Lists can contain duplicate elements. The user of a List generally has precise control over where in the list each element is inserted and can access elements by their integer index (position). If you've used Vector, you're familiar with the general flavor of List</a:t>
            </a:r>
            <a:r>
              <a:rPr lang="en-US" dirty="0" smtClean="0"/>
              <a:t>.</a:t>
            </a:r>
            <a:endParaRPr lang="en-US" dirty="0"/>
          </a:p>
        </p:txBody>
      </p:sp>
    </p:spTree>
    <p:extLst>
      <p:ext uri="{BB962C8B-B14F-4D97-AF65-F5344CB8AC3E}">
        <p14:creationId xmlns:p14="http://schemas.microsoft.com/office/powerpoint/2010/main" val="356463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err="1" smtClean="0"/>
              <a:t>Collections</a:t>
            </a:r>
            <a:endParaRPr lang="hu-HU" dirty="0"/>
          </a:p>
        </p:txBody>
      </p:sp>
      <p:sp>
        <p:nvSpPr>
          <p:cNvPr id="3" name="Tartalom helye 2"/>
          <p:cNvSpPr>
            <a:spLocks noGrp="1"/>
          </p:cNvSpPr>
          <p:nvPr>
            <p:ph idx="1"/>
          </p:nvPr>
        </p:nvSpPr>
        <p:spPr/>
        <p:txBody>
          <a:bodyPr>
            <a:normAutofit fontScale="92500" lnSpcReduction="10000"/>
          </a:bodyPr>
          <a:lstStyle/>
          <a:p>
            <a:r>
              <a:rPr lang="en-US" dirty="0" smtClean="0"/>
              <a:t>Queue</a:t>
            </a:r>
            <a:r>
              <a:rPr lang="en-US" dirty="0"/>
              <a:t> — a collection used to hold multiple elements prior to processing. Besides basic Collection operations, a Queue provides additional insertion, extraction, and inspection operations</a:t>
            </a:r>
            <a:r>
              <a:rPr lang="en-US" dirty="0" smtClean="0"/>
              <a:t>.</a:t>
            </a:r>
            <a:r>
              <a:rPr lang="hu-HU" dirty="0" smtClean="0"/>
              <a:t> </a:t>
            </a:r>
            <a:r>
              <a:rPr lang="en-US" dirty="0" smtClean="0"/>
              <a:t>Queues </a:t>
            </a:r>
            <a:r>
              <a:rPr lang="en-US" dirty="0"/>
              <a:t>typically, but do not necessarily, order elements in a FIFO (first-in, first-out) manner. Among the exceptions are priority queues, which order elements according to a supplied comparator or the elements' natural ordering. Whatever the ordering used, the head of the queue is the element that would be removed by a call to remove or poll. In a FIFO queue, all new elements are inserted at the tail of the queue. Other kinds of queues may use different placement rules. Every Queue implementation must specify its ordering properties. </a:t>
            </a:r>
          </a:p>
        </p:txBody>
      </p:sp>
    </p:spTree>
    <p:extLst>
      <p:ext uri="{BB962C8B-B14F-4D97-AF65-F5344CB8AC3E}">
        <p14:creationId xmlns:p14="http://schemas.microsoft.com/office/powerpoint/2010/main" val="2859075689"/>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1054</TotalTime>
  <Words>5873</Words>
  <Application>Microsoft Office PowerPoint</Application>
  <PresentationFormat>Diavetítés a képernyőre (4:3 oldalarány)</PresentationFormat>
  <Paragraphs>232</Paragraphs>
  <Slides>26</Slides>
  <Notes>21</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26</vt:i4>
      </vt:variant>
    </vt:vector>
  </HeadingPairs>
  <TitlesOfParts>
    <vt:vector size="30" baseType="lpstr">
      <vt:lpstr>Arial</vt:lpstr>
      <vt:lpstr>Calibri</vt:lpstr>
      <vt:lpstr>Calibri Light</vt:lpstr>
      <vt:lpstr>Office-téma</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Collections</vt:lpstr>
      <vt:lpstr>PowerPoint-bemutató</vt:lpstr>
      <vt:lpstr>Collections</vt:lpstr>
      <vt:lpstr>Collections</vt:lpstr>
      <vt:lpstr>Collections</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95</cp:revision>
  <dcterms:created xsi:type="dcterms:W3CDTF">2023-04-29T10:45:22Z</dcterms:created>
  <dcterms:modified xsi:type="dcterms:W3CDTF">2023-09-09T10:51:28Z</dcterms:modified>
</cp:coreProperties>
</file>