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6"/>
  </p:notesMasterIdLst>
  <p:sldIdLst>
    <p:sldId id="271" r:id="rId2"/>
    <p:sldId id="272" r:id="rId3"/>
    <p:sldId id="273" r:id="rId4"/>
    <p:sldId id="274" r:id="rId5"/>
    <p:sldId id="276" r:id="rId6"/>
    <p:sldId id="275" r:id="rId7"/>
    <p:sldId id="277" r:id="rId8"/>
    <p:sldId id="292" r:id="rId9"/>
    <p:sldId id="278" r:id="rId10"/>
    <p:sldId id="279" r:id="rId11"/>
    <p:sldId id="280" r:id="rId12"/>
    <p:sldId id="281" r:id="rId13"/>
    <p:sldId id="283" r:id="rId14"/>
    <p:sldId id="282" r:id="rId15"/>
    <p:sldId id="284" r:id="rId16"/>
    <p:sldId id="293" r:id="rId17"/>
    <p:sldId id="285" r:id="rId18"/>
    <p:sldId id="286" r:id="rId19"/>
    <p:sldId id="287" r:id="rId20"/>
    <p:sldId id="288" r:id="rId21"/>
    <p:sldId id="289" r:id="rId22"/>
    <p:sldId id="290" r:id="rId23"/>
    <p:sldId id="294" r:id="rId24"/>
    <p:sldId id="29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44" autoAdjust="0"/>
  </p:normalViewPr>
  <p:slideViewPr>
    <p:cSldViewPr snapToGrid="0">
      <p:cViewPr varScale="1">
        <p:scale>
          <a:sx n="59" d="100"/>
          <a:sy n="59" d="100"/>
        </p:scale>
        <p:origin x="21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2023. 09. 09.</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oracle.com/javase/tutorial/java/javaOO/localclasses.html#accessing-members-of-an-enclosing-clas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ocs.oracle.com/javase/tutorial/java/javaOO/nested.html#shadowing"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oracle.com/javase/tutorial/java/javaOO/localclasses.html#accessing-members-of-an-enclosing-clas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oracle.com/javase/tutorial/java/javaOO/nested.html#shadow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oracle.com/javase/tutorial/java/javaOO/localclasses.html#accessing-members-of-an-enclosing-clas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cs.oracle.com/javase/tutorial/java/javaOO/nested.html#shadowing"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oracle.com/javase/tutorial/java/javaOO/localclasses.html#accessing-members-of-an-enclosing-class"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ocs.oracle.com/javase/tutorial/java/javaOO/nested.html#shadow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oracle.com/javase/tutorial/java/javaOO/localclasses.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oracle.com/javase/tutorial/java/javaOO/anonymousclasses.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oracle.com/javase/tutorial/java/javaOO/local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oracle.com/javase/tutorial/java/javaOO/anonymousclasses.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javase/tutorial/java/javaOO/localclasses.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oracle.com/javase/tutorial/java/javaOO/anonymousclasses.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oracle.com/javase/tutorial/java/javaOO/localclasses.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oracle.com/javase/tutorial/java/javaOO/anonymousclasses.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oracle.com/javase/tutorial/java/javaOO/localclasses.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oracle.com/javase/tutorial/java/javaOO/anonymousclasse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OuterClass</a:t>
            </a:r>
            <a:r>
              <a:rPr lang="hu-HU" dirty="0" smtClean="0"/>
              <a:t> { ... </a:t>
            </a:r>
            <a:r>
              <a:rPr lang="hu-HU" dirty="0" err="1" smtClean="0"/>
              <a:t>class</a:t>
            </a:r>
            <a:r>
              <a:rPr lang="hu-HU" dirty="0" smtClean="0"/>
              <a:t> </a:t>
            </a:r>
            <a:r>
              <a:rPr lang="hu-HU" dirty="0" err="1" smtClean="0"/>
              <a:t>NestedClass</a:t>
            </a:r>
            <a:r>
              <a:rPr lang="hu-HU" dirty="0" smtClean="0"/>
              <a:t> { ...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a:t>
            </a:fld>
            <a:endParaRPr lang="hu-HU"/>
          </a:p>
        </p:txBody>
      </p:sp>
    </p:spTree>
    <p:extLst>
      <p:ext uri="{BB962C8B-B14F-4D97-AF65-F5344CB8AC3E}">
        <p14:creationId xmlns:p14="http://schemas.microsoft.com/office/powerpoint/2010/main" val="199352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instantiate a static nested class the same way as a top-level class:</a:t>
            </a:r>
          </a:p>
          <a:p>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staticNestedObject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11</a:t>
            </a:fld>
            <a:endParaRPr lang="hu-HU"/>
          </a:p>
        </p:txBody>
      </p:sp>
    </p:spTree>
    <p:extLst>
      <p:ext uri="{BB962C8B-B14F-4D97-AF65-F5344CB8AC3E}">
        <p14:creationId xmlns:p14="http://schemas.microsoft.com/office/powerpoint/2010/main" val="3514718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instantiate a static nested class the same way as a top-level class:</a:t>
            </a:r>
          </a:p>
          <a:p>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staticNestedObject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51294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instantiate a static nested class the same way as a top-level class:</a:t>
            </a:r>
          </a:p>
          <a:p>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staticNestedObject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13</a:t>
            </a:fld>
            <a:endParaRPr lang="hu-HU"/>
          </a:p>
        </p:txBody>
      </p:sp>
    </p:spTree>
    <p:extLst>
      <p:ext uri="{BB962C8B-B14F-4D97-AF65-F5344CB8AC3E}">
        <p14:creationId xmlns:p14="http://schemas.microsoft.com/office/powerpoint/2010/main" val="2959965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instantiate a static nested class the same way as a top-level class:</a:t>
            </a:r>
          </a:p>
          <a:p>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staticNestedObject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1027436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instantiate a static nested class the same way as a top-level class:</a:t>
            </a:r>
          </a:p>
          <a:p>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staticNestedObject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15</a:t>
            </a:fld>
            <a:endParaRPr lang="hu-HU"/>
          </a:p>
        </p:txBody>
      </p:sp>
    </p:spTree>
    <p:extLst>
      <p:ext uri="{BB962C8B-B14F-4D97-AF65-F5344CB8AC3E}">
        <p14:creationId xmlns:p14="http://schemas.microsoft.com/office/powerpoint/2010/main" val="2264518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instantiate a static nested class the same way as a top-level class:</a:t>
            </a:r>
          </a:p>
          <a:p>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staticNestedObject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StaticNestedClass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17</a:t>
            </a:fld>
            <a:endParaRPr lang="hu-HU"/>
          </a:p>
        </p:txBody>
      </p:sp>
    </p:spTree>
    <p:extLst>
      <p:ext uri="{BB962C8B-B14F-4D97-AF65-F5344CB8AC3E}">
        <p14:creationId xmlns:p14="http://schemas.microsoft.com/office/powerpoint/2010/main" val="682560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syntax of an anonymous class expression is like the invocation of a constructor, except that there is a class definition contained in a block of code.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18</a:t>
            </a:fld>
            <a:endParaRPr lang="hu-HU"/>
          </a:p>
        </p:txBody>
      </p:sp>
    </p:spTree>
    <p:extLst>
      <p:ext uri="{BB962C8B-B14F-4D97-AF65-F5344CB8AC3E}">
        <p14:creationId xmlns:p14="http://schemas.microsoft.com/office/powerpoint/2010/main" val="1961700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anonymous class expression consists of the following:</a:t>
            </a:r>
          </a:p>
          <a:p>
            <a:r>
              <a:rPr lang="en-US" sz="1200" b="0" i="0" kern="1200" dirty="0" smtClean="0">
                <a:solidFill>
                  <a:schemeClr val="tx1"/>
                </a:solidFill>
                <a:effectLst/>
                <a:latin typeface="+mn-lt"/>
                <a:ea typeface="+mn-ea"/>
                <a:cs typeface="+mn-cs"/>
              </a:rPr>
              <a:t>The new operator</a:t>
            </a:r>
          </a:p>
          <a:p>
            <a:r>
              <a:rPr lang="en-US" sz="1200" b="0" i="0" kern="1200" dirty="0" smtClean="0">
                <a:solidFill>
                  <a:schemeClr val="tx1"/>
                </a:solidFill>
                <a:effectLst/>
                <a:latin typeface="+mn-lt"/>
                <a:ea typeface="+mn-ea"/>
                <a:cs typeface="+mn-cs"/>
              </a:rPr>
              <a:t>The name of an interface to implement or a class to extend. In this example, the anonymous class is implementing the interface HelloWorld.</a:t>
            </a:r>
          </a:p>
          <a:p>
            <a:r>
              <a:rPr lang="en-US" sz="1200" b="0" i="0" kern="1200" dirty="0" smtClean="0">
                <a:solidFill>
                  <a:schemeClr val="tx1"/>
                </a:solidFill>
                <a:effectLst/>
                <a:latin typeface="+mn-lt"/>
                <a:ea typeface="+mn-ea"/>
                <a:cs typeface="+mn-cs"/>
              </a:rPr>
              <a:t>Parentheses that contain the arguments to a constructor, just like a normal class instance creation expression. </a:t>
            </a:r>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When you implement an interface, there is no constructor, so you use an empty pair of parentheses, as in this example.</a:t>
            </a:r>
          </a:p>
          <a:p>
            <a:r>
              <a:rPr lang="en-US" sz="1200" b="0" i="0" kern="1200" dirty="0" smtClean="0">
                <a:solidFill>
                  <a:schemeClr val="tx1"/>
                </a:solidFill>
                <a:effectLst/>
                <a:latin typeface="+mn-lt"/>
                <a:ea typeface="+mn-ea"/>
                <a:cs typeface="+mn-cs"/>
              </a:rPr>
              <a:t>A body, which is a class declaration body. More specifically, in the body, method declarations are allowed but statements are not.</a:t>
            </a:r>
          </a:p>
          <a:p>
            <a:r>
              <a:rPr lang="en-US" sz="1200" b="0" i="0" kern="1200" dirty="0" smtClean="0">
                <a:solidFill>
                  <a:schemeClr val="tx1"/>
                </a:solidFill>
                <a:effectLst/>
                <a:latin typeface="+mn-lt"/>
                <a:ea typeface="+mn-ea"/>
                <a:cs typeface="+mn-cs"/>
              </a:rPr>
              <a:t>Because an anonymous class definition is an expression, it must be part of a statement.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19</a:t>
            </a:fld>
            <a:endParaRPr lang="hu-HU"/>
          </a:p>
        </p:txBody>
      </p:sp>
    </p:spTree>
    <p:extLst>
      <p:ext uri="{BB962C8B-B14F-4D97-AF65-F5344CB8AC3E}">
        <p14:creationId xmlns:p14="http://schemas.microsoft.com/office/powerpoint/2010/main" val="608843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Like local classes, anonymous classes can </a:t>
            </a:r>
            <a:r>
              <a:rPr lang="en-US" sz="1200" b="0" i="0" u="none" strike="noStrike" kern="1200" dirty="0" smtClean="0">
                <a:solidFill>
                  <a:schemeClr val="tx1"/>
                </a:solidFill>
                <a:effectLst/>
                <a:latin typeface="+mn-lt"/>
                <a:ea typeface="+mn-ea"/>
                <a:cs typeface="+mn-cs"/>
                <a:hlinkClick r:id="rId3"/>
              </a:rPr>
              <a:t>capture variables</a:t>
            </a:r>
            <a:r>
              <a:rPr lang="en-US" sz="1200" b="0" i="0" kern="1200" dirty="0" smtClean="0">
                <a:solidFill>
                  <a:schemeClr val="tx1"/>
                </a:solidFill>
                <a:effectLst/>
                <a:latin typeface="+mn-lt"/>
                <a:ea typeface="+mn-ea"/>
                <a:cs typeface="+mn-cs"/>
              </a:rPr>
              <a:t>; they have the same access to local variables of the enclosing scope:</a:t>
            </a:r>
          </a:p>
          <a:p>
            <a:r>
              <a:rPr lang="en-US" sz="1200" b="0" i="0" kern="1200" dirty="0" smtClean="0">
                <a:solidFill>
                  <a:schemeClr val="tx1"/>
                </a:solidFill>
                <a:effectLst/>
                <a:latin typeface="+mn-lt"/>
                <a:ea typeface="+mn-ea"/>
                <a:cs typeface="+mn-cs"/>
              </a:rPr>
              <a:t>An anonymous class has access to the members of its enclosing class.</a:t>
            </a:r>
          </a:p>
          <a:p>
            <a:r>
              <a:rPr lang="en-US" sz="1200" b="0" i="0" kern="1200" dirty="0" smtClean="0">
                <a:solidFill>
                  <a:schemeClr val="tx1"/>
                </a:solidFill>
                <a:effectLst/>
                <a:latin typeface="+mn-lt"/>
                <a:ea typeface="+mn-ea"/>
                <a:cs typeface="+mn-cs"/>
              </a:rPr>
              <a:t>An anonymous class cannot access local variables in its enclosing scope that are not declared as final or effectively final.</a:t>
            </a:r>
          </a:p>
          <a:p>
            <a:r>
              <a:rPr lang="en-US" sz="1200" b="0" i="0" kern="1200" dirty="0" smtClean="0">
                <a:solidFill>
                  <a:schemeClr val="tx1"/>
                </a:solidFill>
                <a:effectLst/>
                <a:latin typeface="+mn-lt"/>
                <a:ea typeface="+mn-ea"/>
                <a:cs typeface="+mn-cs"/>
              </a:rPr>
              <a:t>Like a nested class, a declaration of a type (such as a variable) in an anonymous class shadows any other declarations in the enclosing scope that have the same name. See </a:t>
            </a:r>
            <a:r>
              <a:rPr lang="en-US" sz="1200" b="0" i="0" u="none" strike="noStrike" kern="1200" dirty="0" smtClean="0">
                <a:solidFill>
                  <a:schemeClr val="tx1"/>
                </a:solidFill>
                <a:effectLst/>
                <a:latin typeface="+mn-lt"/>
                <a:ea typeface="+mn-ea"/>
                <a:cs typeface="+mn-cs"/>
                <a:hlinkClick r:id="rId4"/>
              </a:rPr>
              <a:t>Shadowing</a:t>
            </a:r>
            <a:r>
              <a:rPr lang="en-US" sz="1200" b="0" i="0" kern="1200" dirty="0" smtClean="0">
                <a:solidFill>
                  <a:schemeClr val="tx1"/>
                </a:solidFill>
                <a:effectLst/>
                <a:latin typeface="+mn-lt"/>
                <a:ea typeface="+mn-ea"/>
                <a:cs typeface="+mn-cs"/>
              </a:rPr>
              <a:t> for more information.</a:t>
            </a:r>
          </a:p>
          <a:p>
            <a:r>
              <a:rPr lang="en-US" sz="1200" b="0" i="0" kern="1200" dirty="0" smtClean="0">
                <a:solidFill>
                  <a:schemeClr val="tx1"/>
                </a:solidFill>
                <a:effectLst/>
                <a:latin typeface="+mn-lt"/>
                <a:ea typeface="+mn-ea"/>
                <a:cs typeface="+mn-cs"/>
              </a:rPr>
              <a:t>Anonymous classes also have the same restrictions as local classes with respect to their members:</a:t>
            </a:r>
          </a:p>
          <a:p>
            <a:r>
              <a:rPr lang="en-US" sz="1200" b="0" i="0" kern="1200" dirty="0" smtClean="0">
                <a:solidFill>
                  <a:schemeClr val="tx1"/>
                </a:solidFill>
                <a:effectLst/>
                <a:latin typeface="+mn-lt"/>
                <a:ea typeface="+mn-ea"/>
                <a:cs typeface="+mn-cs"/>
              </a:rPr>
              <a:t>You cannot declare static initializers or member interfaces in an anonymous class.</a:t>
            </a:r>
          </a:p>
          <a:p>
            <a:r>
              <a:rPr lang="en-US" sz="1200" b="0" i="0" kern="1200" dirty="0" smtClean="0">
                <a:solidFill>
                  <a:schemeClr val="tx1"/>
                </a:solidFill>
                <a:effectLst/>
                <a:latin typeface="+mn-lt"/>
                <a:ea typeface="+mn-ea"/>
                <a:cs typeface="+mn-cs"/>
              </a:rPr>
              <a:t>An anonymous class can have static members provided that they are constant variables.</a:t>
            </a:r>
          </a:p>
          <a:p>
            <a:r>
              <a:rPr lang="en-US" sz="1200" b="0" i="0" kern="1200" dirty="0" smtClean="0">
                <a:solidFill>
                  <a:schemeClr val="tx1"/>
                </a:solidFill>
                <a:effectLst/>
                <a:latin typeface="+mn-lt"/>
                <a:ea typeface="+mn-ea"/>
                <a:cs typeface="+mn-cs"/>
              </a:rPr>
              <a:t>Note that you can declare the following in anonymous classes:</a:t>
            </a:r>
          </a:p>
          <a:p>
            <a:r>
              <a:rPr lang="en-US" sz="1200" b="0" i="0" kern="1200" dirty="0" smtClean="0">
                <a:solidFill>
                  <a:schemeClr val="tx1"/>
                </a:solidFill>
                <a:effectLst/>
                <a:latin typeface="+mn-lt"/>
                <a:ea typeface="+mn-ea"/>
                <a:cs typeface="+mn-cs"/>
              </a:rPr>
              <a:t>Fields</a:t>
            </a:r>
          </a:p>
          <a:p>
            <a:r>
              <a:rPr lang="en-US" sz="1200" b="0" i="0" kern="1200" dirty="0" smtClean="0">
                <a:solidFill>
                  <a:schemeClr val="tx1"/>
                </a:solidFill>
                <a:effectLst/>
                <a:latin typeface="+mn-lt"/>
                <a:ea typeface="+mn-ea"/>
                <a:cs typeface="+mn-cs"/>
              </a:rPr>
              <a:t>Extra methods (even if they do not implement any methods of the </a:t>
            </a:r>
            <a:r>
              <a:rPr lang="en-US" sz="1200" b="0" i="0" kern="1200" dirty="0" err="1" smtClean="0">
                <a:solidFill>
                  <a:schemeClr val="tx1"/>
                </a:solidFill>
                <a:effectLst/>
                <a:latin typeface="+mn-lt"/>
                <a:ea typeface="+mn-ea"/>
                <a:cs typeface="+mn-cs"/>
              </a:rPr>
              <a:t>supertype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Instance initializers</a:t>
            </a:r>
          </a:p>
          <a:p>
            <a:r>
              <a:rPr lang="en-US" sz="1200" b="0" i="0" kern="1200" dirty="0" smtClean="0">
                <a:solidFill>
                  <a:schemeClr val="tx1"/>
                </a:solidFill>
                <a:effectLst/>
                <a:latin typeface="+mn-lt"/>
                <a:ea typeface="+mn-ea"/>
                <a:cs typeface="+mn-cs"/>
              </a:rPr>
              <a:t>Local classes</a:t>
            </a:r>
          </a:p>
          <a:p>
            <a:r>
              <a:rPr lang="en-US" sz="1200" b="0" i="0" kern="1200" dirty="0" smtClean="0">
                <a:solidFill>
                  <a:schemeClr val="tx1"/>
                </a:solidFill>
                <a:effectLst/>
                <a:latin typeface="+mn-lt"/>
                <a:ea typeface="+mn-ea"/>
                <a:cs typeface="+mn-cs"/>
              </a:rPr>
              <a:t>However, you cannot declare constructors in an anonymous class.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20</a:t>
            </a:fld>
            <a:endParaRPr lang="hu-HU"/>
          </a:p>
        </p:txBody>
      </p:sp>
    </p:spTree>
    <p:extLst>
      <p:ext uri="{BB962C8B-B14F-4D97-AF65-F5344CB8AC3E}">
        <p14:creationId xmlns:p14="http://schemas.microsoft.com/office/powerpoint/2010/main" val="412553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Like local classes, anonymous classes can </a:t>
            </a:r>
            <a:r>
              <a:rPr lang="en-US" sz="1200" b="0" i="0" u="none" strike="noStrike" kern="1200" dirty="0" smtClean="0">
                <a:solidFill>
                  <a:schemeClr val="tx1"/>
                </a:solidFill>
                <a:effectLst/>
                <a:latin typeface="+mn-lt"/>
                <a:ea typeface="+mn-ea"/>
                <a:cs typeface="+mn-cs"/>
                <a:hlinkClick r:id="rId3"/>
              </a:rPr>
              <a:t>capture variables</a:t>
            </a:r>
            <a:r>
              <a:rPr lang="en-US" sz="1200" b="0" i="0" kern="1200" dirty="0" smtClean="0">
                <a:solidFill>
                  <a:schemeClr val="tx1"/>
                </a:solidFill>
                <a:effectLst/>
                <a:latin typeface="+mn-lt"/>
                <a:ea typeface="+mn-ea"/>
                <a:cs typeface="+mn-cs"/>
              </a:rPr>
              <a:t>; they have the same access to local variables of the enclosing scope:</a:t>
            </a:r>
          </a:p>
          <a:p>
            <a:r>
              <a:rPr lang="en-US" sz="1200" b="0" i="0" kern="1200" dirty="0" smtClean="0">
                <a:solidFill>
                  <a:schemeClr val="tx1"/>
                </a:solidFill>
                <a:effectLst/>
                <a:latin typeface="+mn-lt"/>
                <a:ea typeface="+mn-ea"/>
                <a:cs typeface="+mn-cs"/>
              </a:rPr>
              <a:t>An anonymous class has access to the members of its enclosing class.</a:t>
            </a:r>
          </a:p>
          <a:p>
            <a:r>
              <a:rPr lang="en-US" sz="1200" b="0" i="0" kern="1200" dirty="0" smtClean="0">
                <a:solidFill>
                  <a:schemeClr val="tx1"/>
                </a:solidFill>
                <a:effectLst/>
                <a:latin typeface="+mn-lt"/>
                <a:ea typeface="+mn-ea"/>
                <a:cs typeface="+mn-cs"/>
              </a:rPr>
              <a:t>An anonymous class cannot access local variables in its enclosing scope that are not declared as final or effectively final.</a:t>
            </a:r>
          </a:p>
          <a:p>
            <a:r>
              <a:rPr lang="en-US" sz="1200" b="0" i="0" kern="1200" dirty="0" smtClean="0">
                <a:solidFill>
                  <a:schemeClr val="tx1"/>
                </a:solidFill>
                <a:effectLst/>
                <a:latin typeface="+mn-lt"/>
                <a:ea typeface="+mn-ea"/>
                <a:cs typeface="+mn-cs"/>
              </a:rPr>
              <a:t>Like a nested class, a declaration of a type (such as a variable) in an anonymous class shadows any other declarations in the enclosing scope that have the same name. See </a:t>
            </a:r>
            <a:r>
              <a:rPr lang="en-US" sz="1200" b="0" i="0" u="none" strike="noStrike" kern="1200" dirty="0" smtClean="0">
                <a:solidFill>
                  <a:schemeClr val="tx1"/>
                </a:solidFill>
                <a:effectLst/>
                <a:latin typeface="+mn-lt"/>
                <a:ea typeface="+mn-ea"/>
                <a:cs typeface="+mn-cs"/>
                <a:hlinkClick r:id="rId4"/>
              </a:rPr>
              <a:t>Shadowing</a:t>
            </a:r>
            <a:r>
              <a:rPr lang="en-US" sz="1200" b="0" i="0" kern="1200" dirty="0" smtClean="0">
                <a:solidFill>
                  <a:schemeClr val="tx1"/>
                </a:solidFill>
                <a:effectLst/>
                <a:latin typeface="+mn-lt"/>
                <a:ea typeface="+mn-ea"/>
                <a:cs typeface="+mn-cs"/>
              </a:rPr>
              <a:t> for more information.</a:t>
            </a:r>
          </a:p>
          <a:p>
            <a:r>
              <a:rPr lang="en-US" sz="1200" b="0" i="0" kern="1200" dirty="0" smtClean="0">
                <a:solidFill>
                  <a:schemeClr val="tx1"/>
                </a:solidFill>
                <a:effectLst/>
                <a:latin typeface="+mn-lt"/>
                <a:ea typeface="+mn-ea"/>
                <a:cs typeface="+mn-cs"/>
              </a:rPr>
              <a:t>Anonymous classes also have the same restrictions as local classes with respect to their members:</a:t>
            </a:r>
          </a:p>
          <a:p>
            <a:r>
              <a:rPr lang="en-US" sz="1200" b="0" i="0" kern="1200" dirty="0" smtClean="0">
                <a:solidFill>
                  <a:schemeClr val="tx1"/>
                </a:solidFill>
                <a:effectLst/>
                <a:latin typeface="+mn-lt"/>
                <a:ea typeface="+mn-ea"/>
                <a:cs typeface="+mn-cs"/>
              </a:rPr>
              <a:t>You cannot declare static initializers or member interfaces in an anonymous class.</a:t>
            </a:r>
          </a:p>
          <a:p>
            <a:r>
              <a:rPr lang="en-US" sz="1200" b="0" i="0" kern="1200" dirty="0" smtClean="0">
                <a:solidFill>
                  <a:schemeClr val="tx1"/>
                </a:solidFill>
                <a:effectLst/>
                <a:latin typeface="+mn-lt"/>
                <a:ea typeface="+mn-ea"/>
                <a:cs typeface="+mn-cs"/>
              </a:rPr>
              <a:t>An anonymous class can have static members provided that they are constant variables.</a:t>
            </a:r>
          </a:p>
          <a:p>
            <a:r>
              <a:rPr lang="en-US" sz="1200" b="0" i="0" kern="1200" dirty="0" smtClean="0">
                <a:solidFill>
                  <a:schemeClr val="tx1"/>
                </a:solidFill>
                <a:effectLst/>
                <a:latin typeface="+mn-lt"/>
                <a:ea typeface="+mn-ea"/>
                <a:cs typeface="+mn-cs"/>
              </a:rPr>
              <a:t>Note that you can declare the following in anonymous classes:</a:t>
            </a:r>
          </a:p>
          <a:p>
            <a:r>
              <a:rPr lang="en-US" sz="1200" b="0" i="0" kern="1200" dirty="0" smtClean="0">
                <a:solidFill>
                  <a:schemeClr val="tx1"/>
                </a:solidFill>
                <a:effectLst/>
                <a:latin typeface="+mn-lt"/>
                <a:ea typeface="+mn-ea"/>
                <a:cs typeface="+mn-cs"/>
              </a:rPr>
              <a:t>Fields</a:t>
            </a:r>
          </a:p>
          <a:p>
            <a:r>
              <a:rPr lang="en-US" sz="1200" b="0" i="0" kern="1200" dirty="0" smtClean="0">
                <a:solidFill>
                  <a:schemeClr val="tx1"/>
                </a:solidFill>
                <a:effectLst/>
                <a:latin typeface="+mn-lt"/>
                <a:ea typeface="+mn-ea"/>
                <a:cs typeface="+mn-cs"/>
              </a:rPr>
              <a:t>Extra methods (even if they do not implement any methods of the </a:t>
            </a:r>
            <a:r>
              <a:rPr lang="en-US" sz="1200" b="0" i="0" kern="1200" dirty="0" err="1" smtClean="0">
                <a:solidFill>
                  <a:schemeClr val="tx1"/>
                </a:solidFill>
                <a:effectLst/>
                <a:latin typeface="+mn-lt"/>
                <a:ea typeface="+mn-ea"/>
                <a:cs typeface="+mn-cs"/>
              </a:rPr>
              <a:t>supertype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Instance initializers</a:t>
            </a:r>
          </a:p>
          <a:p>
            <a:r>
              <a:rPr lang="en-US" sz="1200" b="0" i="0" kern="1200" dirty="0" smtClean="0">
                <a:solidFill>
                  <a:schemeClr val="tx1"/>
                </a:solidFill>
                <a:effectLst/>
                <a:latin typeface="+mn-lt"/>
                <a:ea typeface="+mn-ea"/>
                <a:cs typeface="+mn-cs"/>
              </a:rPr>
              <a:t>Local classes</a:t>
            </a:r>
          </a:p>
          <a:p>
            <a:r>
              <a:rPr lang="en-US" sz="1200" b="0" i="0" kern="1200" dirty="0" smtClean="0">
                <a:solidFill>
                  <a:schemeClr val="tx1"/>
                </a:solidFill>
                <a:effectLst/>
                <a:latin typeface="+mn-lt"/>
                <a:ea typeface="+mn-ea"/>
                <a:cs typeface="+mn-cs"/>
              </a:rPr>
              <a:t>However, you cannot declare constructors in an anonymous class.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21</a:t>
            </a:fld>
            <a:endParaRPr lang="hu-HU"/>
          </a:p>
        </p:txBody>
      </p:sp>
    </p:spTree>
    <p:extLst>
      <p:ext uri="{BB962C8B-B14F-4D97-AF65-F5344CB8AC3E}">
        <p14:creationId xmlns:p14="http://schemas.microsoft.com/office/powerpoint/2010/main" val="1236511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Terminology:</a:t>
            </a:r>
            <a:r>
              <a:rPr lang="en-US" sz="1200" b="0" i="0" kern="1200" dirty="0" smtClean="0">
                <a:solidFill>
                  <a:schemeClr val="tx1"/>
                </a:solidFill>
                <a:effectLst/>
                <a:latin typeface="+mn-lt"/>
                <a:ea typeface="+mn-ea"/>
                <a:cs typeface="+mn-cs"/>
              </a:rPr>
              <a:t> Nested classes are divided into two categories: non-static and static. Non-static nested classes are called </a:t>
            </a:r>
            <a:r>
              <a:rPr lang="en-US" sz="1200" b="0" i="1" kern="1200" dirty="0" smtClean="0">
                <a:solidFill>
                  <a:schemeClr val="tx1"/>
                </a:solidFill>
                <a:effectLst/>
                <a:latin typeface="+mn-lt"/>
                <a:ea typeface="+mn-ea"/>
                <a:cs typeface="+mn-cs"/>
              </a:rPr>
              <a:t>inner classes</a:t>
            </a:r>
            <a:r>
              <a:rPr lang="en-US" sz="1200" b="0" i="0" kern="1200" dirty="0" smtClean="0">
                <a:solidFill>
                  <a:schemeClr val="tx1"/>
                </a:solidFill>
                <a:effectLst/>
                <a:latin typeface="+mn-lt"/>
                <a:ea typeface="+mn-ea"/>
                <a:cs typeface="+mn-cs"/>
              </a:rPr>
              <a:t>. Nested classes that are declared </a:t>
            </a:r>
            <a:r>
              <a:rPr lang="en-US" dirty="0" smtClean="0"/>
              <a:t>static</a:t>
            </a:r>
            <a:r>
              <a:rPr lang="en-US" sz="1200" b="0" i="0" kern="1200" dirty="0" smtClean="0">
                <a:solidFill>
                  <a:schemeClr val="tx1"/>
                </a:solidFill>
                <a:effectLst/>
                <a:latin typeface="+mn-lt"/>
                <a:ea typeface="+mn-ea"/>
                <a:cs typeface="+mn-cs"/>
              </a:rPr>
              <a:t> are called </a:t>
            </a:r>
            <a:r>
              <a:rPr lang="en-US" sz="1200" b="0" i="1" kern="1200" dirty="0" smtClean="0">
                <a:solidFill>
                  <a:schemeClr val="tx1"/>
                </a:solidFill>
                <a:effectLst/>
                <a:latin typeface="+mn-lt"/>
                <a:ea typeface="+mn-ea"/>
                <a:cs typeface="+mn-cs"/>
              </a:rPr>
              <a:t>static nested classes</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a:t>
            </a:fld>
            <a:endParaRPr lang="hu-HU"/>
          </a:p>
        </p:txBody>
      </p:sp>
    </p:spTree>
    <p:extLst>
      <p:ext uri="{BB962C8B-B14F-4D97-AF65-F5344CB8AC3E}">
        <p14:creationId xmlns:p14="http://schemas.microsoft.com/office/powerpoint/2010/main" val="3869036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Like local classes, anonymous classes can </a:t>
            </a:r>
            <a:r>
              <a:rPr lang="en-US" sz="1200" b="0" i="0" u="none" strike="noStrike" kern="1200" dirty="0" smtClean="0">
                <a:solidFill>
                  <a:schemeClr val="tx1"/>
                </a:solidFill>
                <a:effectLst/>
                <a:latin typeface="+mn-lt"/>
                <a:ea typeface="+mn-ea"/>
                <a:cs typeface="+mn-cs"/>
                <a:hlinkClick r:id="rId3"/>
              </a:rPr>
              <a:t>capture variables</a:t>
            </a:r>
            <a:r>
              <a:rPr lang="en-US" sz="1200" b="0" i="0" kern="1200" dirty="0" smtClean="0">
                <a:solidFill>
                  <a:schemeClr val="tx1"/>
                </a:solidFill>
                <a:effectLst/>
                <a:latin typeface="+mn-lt"/>
                <a:ea typeface="+mn-ea"/>
                <a:cs typeface="+mn-cs"/>
              </a:rPr>
              <a:t>; they have the same access to local variables of the enclosing scope:</a:t>
            </a:r>
          </a:p>
          <a:p>
            <a:r>
              <a:rPr lang="en-US" sz="1200" b="0" i="0" kern="1200" dirty="0" smtClean="0">
                <a:solidFill>
                  <a:schemeClr val="tx1"/>
                </a:solidFill>
                <a:effectLst/>
                <a:latin typeface="+mn-lt"/>
                <a:ea typeface="+mn-ea"/>
                <a:cs typeface="+mn-cs"/>
              </a:rPr>
              <a:t>An anonymous class has access to the members of its enclosing class.</a:t>
            </a:r>
          </a:p>
          <a:p>
            <a:r>
              <a:rPr lang="en-US" sz="1200" b="0" i="0" kern="1200" dirty="0" smtClean="0">
                <a:solidFill>
                  <a:schemeClr val="tx1"/>
                </a:solidFill>
                <a:effectLst/>
                <a:latin typeface="+mn-lt"/>
                <a:ea typeface="+mn-ea"/>
                <a:cs typeface="+mn-cs"/>
              </a:rPr>
              <a:t>An anonymous class cannot access local variables in its enclosing scope that are not declared as final or effectively final.</a:t>
            </a:r>
          </a:p>
          <a:p>
            <a:r>
              <a:rPr lang="en-US" sz="1200" b="0" i="0" kern="1200" dirty="0" smtClean="0">
                <a:solidFill>
                  <a:schemeClr val="tx1"/>
                </a:solidFill>
                <a:effectLst/>
                <a:latin typeface="+mn-lt"/>
                <a:ea typeface="+mn-ea"/>
                <a:cs typeface="+mn-cs"/>
              </a:rPr>
              <a:t>Like a nested class, a declaration of a type (such as a variable) in an anonymous class shadows any other declarations in the enclosing scope that have the same name. See </a:t>
            </a:r>
            <a:r>
              <a:rPr lang="en-US" sz="1200" b="0" i="0" u="none" strike="noStrike" kern="1200" dirty="0" smtClean="0">
                <a:solidFill>
                  <a:schemeClr val="tx1"/>
                </a:solidFill>
                <a:effectLst/>
                <a:latin typeface="+mn-lt"/>
                <a:ea typeface="+mn-ea"/>
                <a:cs typeface="+mn-cs"/>
                <a:hlinkClick r:id="rId4"/>
              </a:rPr>
              <a:t>Shadowing</a:t>
            </a:r>
            <a:r>
              <a:rPr lang="en-US" sz="1200" b="0" i="0" kern="1200" dirty="0" smtClean="0">
                <a:solidFill>
                  <a:schemeClr val="tx1"/>
                </a:solidFill>
                <a:effectLst/>
                <a:latin typeface="+mn-lt"/>
                <a:ea typeface="+mn-ea"/>
                <a:cs typeface="+mn-cs"/>
              </a:rPr>
              <a:t> for more information.</a:t>
            </a:r>
          </a:p>
          <a:p>
            <a:r>
              <a:rPr lang="en-US" sz="1200" b="0" i="0" kern="1200" dirty="0" smtClean="0">
                <a:solidFill>
                  <a:schemeClr val="tx1"/>
                </a:solidFill>
                <a:effectLst/>
                <a:latin typeface="+mn-lt"/>
                <a:ea typeface="+mn-ea"/>
                <a:cs typeface="+mn-cs"/>
              </a:rPr>
              <a:t>Anonymous classes also have the same restrictions as local classes with respect to their members:</a:t>
            </a:r>
          </a:p>
          <a:p>
            <a:r>
              <a:rPr lang="en-US" sz="1200" b="0" i="0" kern="1200" dirty="0" smtClean="0">
                <a:solidFill>
                  <a:schemeClr val="tx1"/>
                </a:solidFill>
                <a:effectLst/>
                <a:latin typeface="+mn-lt"/>
                <a:ea typeface="+mn-ea"/>
                <a:cs typeface="+mn-cs"/>
              </a:rPr>
              <a:t>You cannot declare static initializers or member interfaces in an anonymous class.</a:t>
            </a:r>
          </a:p>
          <a:p>
            <a:r>
              <a:rPr lang="en-US" sz="1200" b="0" i="0" kern="1200" dirty="0" smtClean="0">
                <a:solidFill>
                  <a:schemeClr val="tx1"/>
                </a:solidFill>
                <a:effectLst/>
                <a:latin typeface="+mn-lt"/>
                <a:ea typeface="+mn-ea"/>
                <a:cs typeface="+mn-cs"/>
              </a:rPr>
              <a:t>An anonymous class can have static members provided that they are constant variables.</a:t>
            </a:r>
          </a:p>
          <a:p>
            <a:r>
              <a:rPr lang="en-US" sz="1200" b="0" i="0" kern="1200" dirty="0" smtClean="0">
                <a:solidFill>
                  <a:schemeClr val="tx1"/>
                </a:solidFill>
                <a:effectLst/>
                <a:latin typeface="+mn-lt"/>
                <a:ea typeface="+mn-ea"/>
                <a:cs typeface="+mn-cs"/>
              </a:rPr>
              <a:t>Note that you can declare the following in anonymous classes:</a:t>
            </a:r>
          </a:p>
          <a:p>
            <a:r>
              <a:rPr lang="en-US" sz="1200" b="0" i="0" kern="1200" dirty="0" smtClean="0">
                <a:solidFill>
                  <a:schemeClr val="tx1"/>
                </a:solidFill>
                <a:effectLst/>
                <a:latin typeface="+mn-lt"/>
                <a:ea typeface="+mn-ea"/>
                <a:cs typeface="+mn-cs"/>
              </a:rPr>
              <a:t>Fields</a:t>
            </a:r>
          </a:p>
          <a:p>
            <a:r>
              <a:rPr lang="en-US" sz="1200" b="0" i="0" kern="1200" dirty="0" smtClean="0">
                <a:solidFill>
                  <a:schemeClr val="tx1"/>
                </a:solidFill>
                <a:effectLst/>
                <a:latin typeface="+mn-lt"/>
                <a:ea typeface="+mn-ea"/>
                <a:cs typeface="+mn-cs"/>
              </a:rPr>
              <a:t>Extra methods (even if they do not implement any methods of the </a:t>
            </a:r>
            <a:r>
              <a:rPr lang="en-US" sz="1200" b="0" i="0" kern="1200" dirty="0" err="1" smtClean="0">
                <a:solidFill>
                  <a:schemeClr val="tx1"/>
                </a:solidFill>
                <a:effectLst/>
                <a:latin typeface="+mn-lt"/>
                <a:ea typeface="+mn-ea"/>
                <a:cs typeface="+mn-cs"/>
              </a:rPr>
              <a:t>supertype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Instance initializers</a:t>
            </a:r>
          </a:p>
          <a:p>
            <a:r>
              <a:rPr lang="en-US" sz="1200" b="0" i="0" kern="1200" dirty="0" smtClean="0">
                <a:solidFill>
                  <a:schemeClr val="tx1"/>
                </a:solidFill>
                <a:effectLst/>
                <a:latin typeface="+mn-lt"/>
                <a:ea typeface="+mn-ea"/>
                <a:cs typeface="+mn-cs"/>
              </a:rPr>
              <a:t>Local classes</a:t>
            </a:r>
          </a:p>
          <a:p>
            <a:r>
              <a:rPr lang="en-US" sz="1200" b="0" i="0" kern="1200" dirty="0" smtClean="0">
                <a:solidFill>
                  <a:schemeClr val="tx1"/>
                </a:solidFill>
                <a:effectLst/>
                <a:latin typeface="+mn-lt"/>
                <a:ea typeface="+mn-ea"/>
                <a:cs typeface="+mn-cs"/>
              </a:rPr>
              <a:t>However, you cannot declare constructors in an anonymous class.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22</a:t>
            </a:fld>
            <a:endParaRPr lang="hu-HU"/>
          </a:p>
        </p:txBody>
      </p:sp>
    </p:spTree>
    <p:extLst>
      <p:ext uri="{BB962C8B-B14F-4D97-AF65-F5344CB8AC3E}">
        <p14:creationId xmlns:p14="http://schemas.microsoft.com/office/powerpoint/2010/main" val="782672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Like local classes, anonymous classes can </a:t>
            </a:r>
            <a:r>
              <a:rPr lang="en-US" sz="1200" b="0" i="0" u="none" strike="noStrike" kern="1200" dirty="0" smtClean="0">
                <a:solidFill>
                  <a:schemeClr val="tx1"/>
                </a:solidFill>
                <a:effectLst/>
                <a:latin typeface="+mn-lt"/>
                <a:ea typeface="+mn-ea"/>
                <a:cs typeface="+mn-cs"/>
                <a:hlinkClick r:id="rId3"/>
              </a:rPr>
              <a:t>capture variables</a:t>
            </a:r>
            <a:r>
              <a:rPr lang="en-US" sz="1200" b="0" i="0" kern="1200" dirty="0" smtClean="0">
                <a:solidFill>
                  <a:schemeClr val="tx1"/>
                </a:solidFill>
                <a:effectLst/>
                <a:latin typeface="+mn-lt"/>
                <a:ea typeface="+mn-ea"/>
                <a:cs typeface="+mn-cs"/>
              </a:rPr>
              <a:t>; they have the same access to local variables of the enclosing scope:</a:t>
            </a:r>
          </a:p>
          <a:p>
            <a:r>
              <a:rPr lang="en-US" sz="1200" b="0" i="0" kern="1200" dirty="0" smtClean="0">
                <a:solidFill>
                  <a:schemeClr val="tx1"/>
                </a:solidFill>
                <a:effectLst/>
                <a:latin typeface="+mn-lt"/>
                <a:ea typeface="+mn-ea"/>
                <a:cs typeface="+mn-cs"/>
              </a:rPr>
              <a:t>An anonymous class has access to the members of its enclosing class.</a:t>
            </a:r>
          </a:p>
          <a:p>
            <a:r>
              <a:rPr lang="en-US" sz="1200" b="0" i="0" kern="1200" dirty="0" smtClean="0">
                <a:solidFill>
                  <a:schemeClr val="tx1"/>
                </a:solidFill>
                <a:effectLst/>
                <a:latin typeface="+mn-lt"/>
                <a:ea typeface="+mn-ea"/>
                <a:cs typeface="+mn-cs"/>
              </a:rPr>
              <a:t>An anonymous class cannot access local variables in its enclosing scope that are not declared as final or effectively final.</a:t>
            </a:r>
          </a:p>
          <a:p>
            <a:r>
              <a:rPr lang="en-US" sz="1200" b="0" i="0" kern="1200" dirty="0" smtClean="0">
                <a:solidFill>
                  <a:schemeClr val="tx1"/>
                </a:solidFill>
                <a:effectLst/>
                <a:latin typeface="+mn-lt"/>
                <a:ea typeface="+mn-ea"/>
                <a:cs typeface="+mn-cs"/>
              </a:rPr>
              <a:t>Like a nested class, a declaration of a type (such as a variable) in an anonymous class shadows any other declarations in the enclosing scope that have the same name. See </a:t>
            </a:r>
            <a:r>
              <a:rPr lang="en-US" sz="1200" b="0" i="0" u="none" strike="noStrike" kern="1200" dirty="0" smtClean="0">
                <a:solidFill>
                  <a:schemeClr val="tx1"/>
                </a:solidFill>
                <a:effectLst/>
                <a:latin typeface="+mn-lt"/>
                <a:ea typeface="+mn-ea"/>
                <a:cs typeface="+mn-cs"/>
                <a:hlinkClick r:id="rId4"/>
              </a:rPr>
              <a:t>Shadowing</a:t>
            </a:r>
            <a:r>
              <a:rPr lang="en-US" sz="1200" b="0" i="0" kern="1200" dirty="0" smtClean="0">
                <a:solidFill>
                  <a:schemeClr val="tx1"/>
                </a:solidFill>
                <a:effectLst/>
                <a:latin typeface="+mn-lt"/>
                <a:ea typeface="+mn-ea"/>
                <a:cs typeface="+mn-cs"/>
              </a:rPr>
              <a:t> for more information.</a:t>
            </a:r>
          </a:p>
          <a:p>
            <a:r>
              <a:rPr lang="en-US" sz="1200" b="0" i="0" kern="1200" dirty="0" smtClean="0">
                <a:solidFill>
                  <a:schemeClr val="tx1"/>
                </a:solidFill>
                <a:effectLst/>
                <a:latin typeface="+mn-lt"/>
                <a:ea typeface="+mn-ea"/>
                <a:cs typeface="+mn-cs"/>
              </a:rPr>
              <a:t>Anonymous classes also have the same restrictions as local classes with respect to their members:</a:t>
            </a:r>
          </a:p>
          <a:p>
            <a:r>
              <a:rPr lang="en-US" sz="1200" b="0" i="0" kern="1200" dirty="0" smtClean="0">
                <a:solidFill>
                  <a:schemeClr val="tx1"/>
                </a:solidFill>
                <a:effectLst/>
                <a:latin typeface="+mn-lt"/>
                <a:ea typeface="+mn-ea"/>
                <a:cs typeface="+mn-cs"/>
              </a:rPr>
              <a:t>You cannot declare static initializers or member interfaces in an anonymous class.</a:t>
            </a:r>
          </a:p>
          <a:p>
            <a:r>
              <a:rPr lang="en-US" sz="1200" b="0" i="0" kern="1200" dirty="0" smtClean="0">
                <a:solidFill>
                  <a:schemeClr val="tx1"/>
                </a:solidFill>
                <a:effectLst/>
                <a:latin typeface="+mn-lt"/>
                <a:ea typeface="+mn-ea"/>
                <a:cs typeface="+mn-cs"/>
              </a:rPr>
              <a:t>An anonymous class can have static members provided that they are constant variables.</a:t>
            </a:r>
          </a:p>
          <a:p>
            <a:r>
              <a:rPr lang="en-US" sz="1200" b="0" i="0" kern="1200" dirty="0" smtClean="0">
                <a:solidFill>
                  <a:schemeClr val="tx1"/>
                </a:solidFill>
                <a:effectLst/>
                <a:latin typeface="+mn-lt"/>
                <a:ea typeface="+mn-ea"/>
                <a:cs typeface="+mn-cs"/>
              </a:rPr>
              <a:t>Note that you can declare the following in anonymous classes:</a:t>
            </a:r>
          </a:p>
          <a:p>
            <a:r>
              <a:rPr lang="en-US" sz="1200" b="0" i="0" kern="1200" dirty="0" smtClean="0">
                <a:solidFill>
                  <a:schemeClr val="tx1"/>
                </a:solidFill>
                <a:effectLst/>
                <a:latin typeface="+mn-lt"/>
                <a:ea typeface="+mn-ea"/>
                <a:cs typeface="+mn-cs"/>
              </a:rPr>
              <a:t>Fields</a:t>
            </a:r>
          </a:p>
          <a:p>
            <a:r>
              <a:rPr lang="en-US" sz="1200" b="0" i="0" kern="1200" dirty="0" smtClean="0">
                <a:solidFill>
                  <a:schemeClr val="tx1"/>
                </a:solidFill>
                <a:effectLst/>
                <a:latin typeface="+mn-lt"/>
                <a:ea typeface="+mn-ea"/>
                <a:cs typeface="+mn-cs"/>
              </a:rPr>
              <a:t>Extra methods (even if they do not implement any methods of the </a:t>
            </a:r>
            <a:r>
              <a:rPr lang="en-US" sz="1200" b="0" i="0" kern="1200" dirty="0" err="1" smtClean="0">
                <a:solidFill>
                  <a:schemeClr val="tx1"/>
                </a:solidFill>
                <a:effectLst/>
                <a:latin typeface="+mn-lt"/>
                <a:ea typeface="+mn-ea"/>
                <a:cs typeface="+mn-cs"/>
              </a:rPr>
              <a:t>supertype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Instance initializers</a:t>
            </a:r>
          </a:p>
          <a:p>
            <a:r>
              <a:rPr lang="en-US" sz="1200" b="0" i="0" kern="1200" dirty="0" smtClean="0">
                <a:solidFill>
                  <a:schemeClr val="tx1"/>
                </a:solidFill>
                <a:effectLst/>
                <a:latin typeface="+mn-lt"/>
                <a:ea typeface="+mn-ea"/>
                <a:cs typeface="+mn-cs"/>
              </a:rPr>
              <a:t>Local classes</a:t>
            </a:r>
          </a:p>
          <a:p>
            <a:r>
              <a:rPr lang="en-US" sz="1200" b="0" i="0" kern="1200" dirty="0" smtClean="0">
                <a:solidFill>
                  <a:schemeClr val="tx1"/>
                </a:solidFill>
                <a:effectLst/>
                <a:latin typeface="+mn-lt"/>
                <a:ea typeface="+mn-ea"/>
                <a:cs typeface="+mn-cs"/>
              </a:rPr>
              <a:t>However, you cannot declare constructors in an anonymous class.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24</a:t>
            </a:fld>
            <a:endParaRPr lang="hu-HU"/>
          </a:p>
        </p:txBody>
      </p:sp>
    </p:spTree>
    <p:extLst>
      <p:ext uri="{BB962C8B-B14F-4D97-AF65-F5344CB8AC3E}">
        <p14:creationId xmlns:p14="http://schemas.microsoft.com/office/powerpoint/2010/main" val="3182469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nested class is a member of its enclosing class. Non-static nested classes (inner classes) have access to other members of the enclosing class, even if they are declared private. Static nested classes do not have access to other members of the enclosing class. As a member of the </a:t>
            </a:r>
            <a:r>
              <a:rPr lang="en-US" dirty="0" err="1" smtClean="0"/>
              <a:t>OuterClass</a:t>
            </a:r>
            <a:r>
              <a:rPr lang="en-US" sz="1200" b="0" i="0" kern="1200" dirty="0" smtClean="0">
                <a:solidFill>
                  <a:schemeClr val="tx1"/>
                </a:solidFill>
                <a:effectLst/>
                <a:latin typeface="+mn-lt"/>
                <a:ea typeface="+mn-ea"/>
                <a:cs typeface="+mn-cs"/>
              </a:rPr>
              <a:t>, a nested class can be declared </a:t>
            </a:r>
            <a:r>
              <a:rPr lang="en-US" dirty="0" smtClean="0"/>
              <a:t>private</a:t>
            </a:r>
            <a:r>
              <a:rPr lang="en-US" sz="1200" b="0" i="0" kern="1200" dirty="0" smtClean="0">
                <a:solidFill>
                  <a:schemeClr val="tx1"/>
                </a:solidFill>
                <a:effectLst/>
                <a:latin typeface="+mn-lt"/>
                <a:ea typeface="+mn-ea"/>
                <a:cs typeface="+mn-cs"/>
              </a:rPr>
              <a:t>, </a:t>
            </a:r>
            <a:r>
              <a:rPr lang="en-US" dirty="0" smtClean="0"/>
              <a:t>public</a:t>
            </a:r>
            <a:r>
              <a:rPr lang="en-US" sz="1200" b="0" i="0" kern="1200" dirty="0" smtClean="0">
                <a:solidFill>
                  <a:schemeClr val="tx1"/>
                </a:solidFill>
                <a:effectLst/>
                <a:latin typeface="+mn-lt"/>
                <a:ea typeface="+mn-ea"/>
                <a:cs typeface="+mn-cs"/>
              </a:rPr>
              <a:t>, </a:t>
            </a:r>
            <a:r>
              <a:rPr lang="en-US" dirty="0" smtClean="0"/>
              <a:t>protected</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package private</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3</a:t>
            </a:fld>
            <a:endParaRPr lang="hu-HU"/>
          </a:p>
        </p:txBody>
      </p:sp>
    </p:spTree>
    <p:extLst>
      <p:ext uri="{BB962C8B-B14F-4D97-AF65-F5344CB8AC3E}">
        <p14:creationId xmlns:p14="http://schemas.microsoft.com/office/powerpoint/2010/main" val="13301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It is a way of logically grouping classes that are only used in one place</a:t>
            </a:r>
            <a:r>
              <a:rPr lang="en-US" sz="1200" b="0" i="0" kern="1200" dirty="0" smtClean="0">
                <a:solidFill>
                  <a:schemeClr val="tx1"/>
                </a:solidFill>
                <a:effectLst/>
                <a:latin typeface="+mn-lt"/>
                <a:ea typeface="+mn-ea"/>
                <a:cs typeface="+mn-cs"/>
              </a:rPr>
              <a:t>: If a class is useful to only one other class, then it is logical to embed it in that class and keep the two together. Nesting such "helper classes" makes their package more streamlined.</a:t>
            </a:r>
          </a:p>
          <a:p>
            <a:r>
              <a:rPr lang="en-US" sz="1200" b="1" i="0" kern="1200" dirty="0" smtClean="0">
                <a:solidFill>
                  <a:schemeClr val="tx1"/>
                </a:solidFill>
                <a:effectLst/>
                <a:latin typeface="+mn-lt"/>
                <a:ea typeface="+mn-ea"/>
                <a:cs typeface="+mn-cs"/>
              </a:rPr>
              <a:t>It increases encapsulation</a:t>
            </a:r>
            <a:r>
              <a:rPr lang="en-US" sz="1200" b="0" i="0" kern="1200" dirty="0" smtClean="0">
                <a:solidFill>
                  <a:schemeClr val="tx1"/>
                </a:solidFill>
                <a:effectLst/>
                <a:latin typeface="+mn-lt"/>
                <a:ea typeface="+mn-ea"/>
                <a:cs typeface="+mn-cs"/>
              </a:rPr>
              <a:t>: Consider two top-level classes, A and B, where B needs access to members of A that would otherwise be declared private. By hiding class B within class A, A's members can be declared private and B can access them. In addition, B itself can be hidden from the outside world.</a:t>
            </a:r>
          </a:p>
          <a:p>
            <a:r>
              <a:rPr lang="en-US" sz="1200" b="1" i="0" kern="1200" dirty="0" smtClean="0">
                <a:solidFill>
                  <a:schemeClr val="tx1"/>
                </a:solidFill>
                <a:effectLst/>
                <a:latin typeface="+mn-lt"/>
                <a:ea typeface="+mn-ea"/>
                <a:cs typeface="+mn-cs"/>
              </a:rPr>
              <a:t>It can lead to more readable and maintainable code</a:t>
            </a:r>
            <a:r>
              <a:rPr lang="en-US" sz="1200" b="0" i="0" kern="1200" dirty="0" smtClean="0">
                <a:solidFill>
                  <a:schemeClr val="tx1"/>
                </a:solidFill>
                <a:effectLst/>
                <a:latin typeface="+mn-lt"/>
                <a:ea typeface="+mn-ea"/>
                <a:cs typeface="+mn-cs"/>
              </a:rPr>
              <a:t>: Nesting small classes within top-level classes places the code closer to where it is used.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4</a:t>
            </a:fld>
            <a:endParaRPr lang="hu-HU"/>
          </a:p>
        </p:txBody>
      </p:sp>
    </p:spTree>
    <p:extLst>
      <p:ext uri="{BB962C8B-B14F-4D97-AF65-F5344CB8AC3E}">
        <p14:creationId xmlns:p14="http://schemas.microsoft.com/office/powerpoint/2010/main" val="68295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with instance methods and variables, an inner class is associated with an instance of its enclosing class and has direct access to that object's methods and fields. Also, because an inner class is associated with an instance, it cannot define any static members itself.</a:t>
            </a:r>
          </a:p>
          <a:p>
            <a:r>
              <a:rPr lang="en-US" sz="1200" b="0" i="0" kern="1200" dirty="0" smtClean="0">
                <a:solidFill>
                  <a:schemeClr val="tx1"/>
                </a:solidFill>
                <a:effectLst/>
                <a:latin typeface="+mn-lt"/>
                <a:ea typeface="+mn-ea"/>
                <a:cs typeface="+mn-cs"/>
              </a:rPr>
              <a:t>Objects that are instances of an inner class exist </a:t>
            </a:r>
            <a:r>
              <a:rPr lang="en-US" sz="1200" b="0" i="1" kern="1200" dirty="0" smtClean="0">
                <a:solidFill>
                  <a:schemeClr val="tx1"/>
                </a:solidFill>
                <a:effectLst/>
                <a:latin typeface="+mn-lt"/>
                <a:ea typeface="+mn-ea"/>
                <a:cs typeface="+mn-cs"/>
              </a:rPr>
              <a:t>within</a:t>
            </a:r>
            <a:r>
              <a:rPr lang="en-US" sz="1200" b="0" i="0" kern="1200" dirty="0" smtClean="0">
                <a:solidFill>
                  <a:schemeClr val="tx1"/>
                </a:solidFill>
                <a:effectLst/>
                <a:latin typeface="+mn-lt"/>
                <a:ea typeface="+mn-ea"/>
                <a:cs typeface="+mn-cs"/>
              </a:rPr>
              <a:t> an instance of the outer class. Consider the following classes:</a:t>
            </a:r>
          </a:p>
          <a:p>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 ... class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An instance of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can exist only within an instance of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and has direct access to the methods and fields of its enclosing instance.</a:t>
            </a:r>
          </a:p>
          <a:p>
            <a:r>
              <a:rPr lang="en-US" sz="1200" b="0" i="0" kern="1200" dirty="0" smtClean="0">
                <a:solidFill>
                  <a:schemeClr val="tx1"/>
                </a:solidFill>
                <a:effectLst/>
                <a:latin typeface="+mn-lt"/>
                <a:ea typeface="+mn-ea"/>
                <a:cs typeface="+mn-cs"/>
              </a:rPr>
              <a:t>To instantiate an inner class, you must first instantiate the outer class. Then, create the inner object within the outer object with this syntax:</a:t>
            </a:r>
          </a:p>
          <a:p>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OuterClass.InnerClass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innerObject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outerObject.new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There are two special kinds of inner classes: </a:t>
            </a:r>
            <a:r>
              <a:rPr lang="en-US" sz="1200" b="0" i="0" u="none" strike="noStrike" kern="1200" dirty="0" smtClean="0">
                <a:solidFill>
                  <a:schemeClr val="tx1"/>
                </a:solidFill>
                <a:effectLst/>
                <a:latin typeface="+mn-lt"/>
                <a:ea typeface="+mn-ea"/>
                <a:cs typeface="+mn-cs"/>
                <a:hlinkClick r:id="rId3"/>
              </a:rPr>
              <a:t>local classes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a:rPr>
              <a:t>anonymous classes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5</a:t>
            </a:fld>
            <a:endParaRPr lang="hu-HU"/>
          </a:p>
        </p:txBody>
      </p:sp>
    </p:spTree>
    <p:extLst>
      <p:ext uri="{BB962C8B-B14F-4D97-AF65-F5344CB8AC3E}">
        <p14:creationId xmlns:p14="http://schemas.microsoft.com/office/powerpoint/2010/main" val="4239425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with instance methods and variables, an inner class is associated with an instance of its enclosing class and has direct access to that object's methods and fields. Also, because an inner class is associated with an instance, it cannot define any static members itself.</a:t>
            </a:r>
          </a:p>
          <a:p>
            <a:r>
              <a:rPr lang="en-US" sz="1200" b="0" i="0" kern="1200" dirty="0" smtClean="0">
                <a:solidFill>
                  <a:schemeClr val="tx1"/>
                </a:solidFill>
                <a:effectLst/>
                <a:latin typeface="+mn-lt"/>
                <a:ea typeface="+mn-ea"/>
                <a:cs typeface="+mn-cs"/>
              </a:rPr>
              <a:t>Objects that are instances of an inner class exist </a:t>
            </a:r>
            <a:r>
              <a:rPr lang="en-US" sz="1200" b="0" i="1" kern="1200" dirty="0" smtClean="0">
                <a:solidFill>
                  <a:schemeClr val="tx1"/>
                </a:solidFill>
                <a:effectLst/>
                <a:latin typeface="+mn-lt"/>
                <a:ea typeface="+mn-ea"/>
                <a:cs typeface="+mn-cs"/>
              </a:rPr>
              <a:t>within</a:t>
            </a:r>
            <a:r>
              <a:rPr lang="en-US" sz="1200" b="0" i="0" kern="1200" dirty="0" smtClean="0">
                <a:solidFill>
                  <a:schemeClr val="tx1"/>
                </a:solidFill>
                <a:effectLst/>
                <a:latin typeface="+mn-lt"/>
                <a:ea typeface="+mn-ea"/>
                <a:cs typeface="+mn-cs"/>
              </a:rPr>
              <a:t> an instance of the outer class. Consider the following classes:</a:t>
            </a:r>
          </a:p>
          <a:p>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 ... class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An instance of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can exist only within an instance of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and has direct access to the methods and fields of its enclosing instance.</a:t>
            </a:r>
          </a:p>
          <a:p>
            <a:r>
              <a:rPr lang="en-US" sz="1200" b="0" i="0" kern="1200" dirty="0" smtClean="0">
                <a:solidFill>
                  <a:schemeClr val="tx1"/>
                </a:solidFill>
                <a:effectLst/>
                <a:latin typeface="+mn-lt"/>
                <a:ea typeface="+mn-ea"/>
                <a:cs typeface="+mn-cs"/>
              </a:rPr>
              <a:t>To instantiate an inner class, you must first instantiate the outer class. Then, create the inner object within the outer object with this syntax:</a:t>
            </a:r>
          </a:p>
          <a:p>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OuterClass.InnerClass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innerObject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outerObject.new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There are two special kinds of inner classes: </a:t>
            </a:r>
            <a:r>
              <a:rPr lang="en-US" sz="1200" b="0" i="0" u="none" strike="noStrike" kern="1200" dirty="0" smtClean="0">
                <a:solidFill>
                  <a:schemeClr val="tx1"/>
                </a:solidFill>
                <a:effectLst/>
                <a:latin typeface="+mn-lt"/>
                <a:ea typeface="+mn-ea"/>
                <a:cs typeface="+mn-cs"/>
                <a:hlinkClick r:id="rId3"/>
              </a:rPr>
              <a:t>local classes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a:rPr>
              <a:t>anonymous classes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6</a:t>
            </a:fld>
            <a:endParaRPr lang="hu-HU"/>
          </a:p>
        </p:txBody>
      </p:sp>
    </p:spTree>
    <p:extLst>
      <p:ext uri="{BB962C8B-B14F-4D97-AF65-F5344CB8AC3E}">
        <p14:creationId xmlns:p14="http://schemas.microsoft.com/office/powerpoint/2010/main" val="410992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with instance methods and variables, an inner class is associated with an instance of its enclosing class and has direct access to that object's methods and fields. Also, because an inner class is associated with an instance, it cannot define any static members itself.</a:t>
            </a:r>
          </a:p>
          <a:p>
            <a:r>
              <a:rPr lang="en-US" sz="1200" b="0" i="0" kern="1200" dirty="0" smtClean="0">
                <a:solidFill>
                  <a:schemeClr val="tx1"/>
                </a:solidFill>
                <a:effectLst/>
                <a:latin typeface="+mn-lt"/>
                <a:ea typeface="+mn-ea"/>
                <a:cs typeface="+mn-cs"/>
              </a:rPr>
              <a:t>Objects that are instances of an inner class exist </a:t>
            </a:r>
            <a:r>
              <a:rPr lang="en-US" sz="1200" b="0" i="1" kern="1200" dirty="0" smtClean="0">
                <a:solidFill>
                  <a:schemeClr val="tx1"/>
                </a:solidFill>
                <a:effectLst/>
                <a:latin typeface="+mn-lt"/>
                <a:ea typeface="+mn-ea"/>
                <a:cs typeface="+mn-cs"/>
              </a:rPr>
              <a:t>within</a:t>
            </a:r>
            <a:r>
              <a:rPr lang="en-US" sz="1200" b="0" i="0" kern="1200" dirty="0" smtClean="0">
                <a:solidFill>
                  <a:schemeClr val="tx1"/>
                </a:solidFill>
                <a:effectLst/>
                <a:latin typeface="+mn-lt"/>
                <a:ea typeface="+mn-ea"/>
                <a:cs typeface="+mn-cs"/>
              </a:rPr>
              <a:t> an instance of the outer class. Consider the following classes:</a:t>
            </a:r>
          </a:p>
          <a:p>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 ... class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An instance of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can exist only within an instance of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and has direct access to the methods and fields of its enclosing instance.</a:t>
            </a:r>
          </a:p>
          <a:p>
            <a:r>
              <a:rPr lang="en-US" sz="1200" b="0" i="0" kern="1200" dirty="0" smtClean="0">
                <a:solidFill>
                  <a:schemeClr val="tx1"/>
                </a:solidFill>
                <a:effectLst/>
                <a:latin typeface="+mn-lt"/>
                <a:ea typeface="+mn-ea"/>
                <a:cs typeface="+mn-cs"/>
              </a:rPr>
              <a:t>To instantiate an inner class, you must first instantiate the outer class. Then, create the inner object within the outer object with this syntax:</a:t>
            </a:r>
          </a:p>
          <a:p>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OuterClass.InnerClass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innerObject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outerObject.new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There are two special kinds of inner classes: </a:t>
            </a:r>
            <a:r>
              <a:rPr lang="en-US" sz="1200" b="0" i="0" u="none" strike="noStrike" kern="1200" dirty="0" smtClean="0">
                <a:solidFill>
                  <a:schemeClr val="tx1"/>
                </a:solidFill>
                <a:effectLst/>
                <a:latin typeface="+mn-lt"/>
                <a:ea typeface="+mn-ea"/>
                <a:cs typeface="+mn-cs"/>
                <a:hlinkClick r:id="rId3"/>
              </a:rPr>
              <a:t>local classes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a:rPr>
              <a:t>anonymous classes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7</a:t>
            </a:fld>
            <a:endParaRPr lang="hu-HU"/>
          </a:p>
        </p:txBody>
      </p:sp>
    </p:spTree>
    <p:extLst>
      <p:ext uri="{BB962C8B-B14F-4D97-AF65-F5344CB8AC3E}">
        <p14:creationId xmlns:p14="http://schemas.microsoft.com/office/powerpoint/2010/main" val="3391320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with instance methods and variables, an inner class is associated with an instance of its enclosing class and has direct access to that object's methods and fields. Also, because an inner class is associated with an instance, it cannot define any static members itself.</a:t>
            </a:r>
          </a:p>
          <a:p>
            <a:r>
              <a:rPr lang="en-US" sz="1200" b="0" i="0" kern="1200" dirty="0" smtClean="0">
                <a:solidFill>
                  <a:schemeClr val="tx1"/>
                </a:solidFill>
                <a:effectLst/>
                <a:latin typeface="+mn-lt"/>
                <a:ea typeface="+mn-ea"/>
                <a:cs typeface="+mn-cs"/>
              </a:rPr>
              <a:t>Objects that are instances of an inner class exist </a:t>
            </a:r>
            <a:r>
              <a:rPr lang="en-US" sz="1200" b="0" i="1" kern="1200" dirty="0" smtClean="0">
                <a:solidFill>
                  <a:schemeClr val="tx1"/>
                </a:solidFill>
                <a:effectLst/>
                <a:latin typeface="+mn-lt"/>
                <a:ea typeface="+mn-ea"/>
                <a:cs typeface="+mn-cs"/>
              </a:rPr>
              <a:t>within</a:t>
            </a:r>
            <a:r>
              <a:rPr lang="en-US" sz="1200" b="0" i="0" kern="1200" dirty="0" smtClean="0">
                <a:solidFill>
                  <a:schemeClr val="tx1"/>
                </a:solidFill>
                <a:effectLst/>
                <a:latin typeface="+mn-lt"/>
                <a:ea typeface="+mn-ea"/>
                <a:cs typeface="+mn-cs"/>
              </a:rPr>
              <a:t> an instance of the outer class. Consider the following classes:</a:t>
            </a:r>
          </a:p>
          <a:p>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 ... class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An instance of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can exist only within an instance of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and has direct access to the methods and fields of its enclosing instance.</a:t>
            </a:r>
          </a:p>
          <a:p>
            <a:r>
              <a:rPr lang="en-US" sz="1200" b="0" i="0" kern="1200" dirty="0" smtClean="0">
                <a:solidFill>
                  <a:schemeClr val="tx1"/>
                </a:solidFill>
                <a:effectLst/>
                <a:latin typeface="+mn-lt"/>
                <a:ea typeface="+mn-ea"/>
                <a:cs typeface="+mn-cs"/>
              </a:rPr>
              <a:t>To instantiate an inner class, you must first instantiate the outer class. Then, create the inner object within the outer object with this syntax:</a:t>
            </a:r>
          </a:p>
          <a:p>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OuterClass.InnerClass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innerObject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outerObject.new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There are two special kinds of inner classes: </a:t>
            </a:r>
            <a:r>
              <a:rPr lang="en-US" sz="1200" b="0" i="0" u="none" strike="noStrike" kern="1200" dirty="0" smtClean="0">
                <a:solidFill>
                  <a:schemeClr val="tx1"/>
                </a:solidFill>
                <a:effectLst/>
                <a:latin typeface="+mn-lt"/>
                <a:ea typeface="+mn-ea"/>
                <a:cs typeface="+mn-cs"/>
                <a:hlinkClick r:id="rId3"/>
              </a:rPr>
              <a:t>local classes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a:rPr>
              <a:t>anonymous classes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9</a:t>
            </a:fld>
            <a:endParaRPr lang="hu-HU"/>
          </a:p>
        </p:txBody>
      </p:sp>
    </p:spTree>
    <p:extLst>
      <p:ext uri="{BB962C8B-B14F-4D97-AF65-F5344CB8AC3E}">
        <p14:creationId xmlns:p14="http://schemas.microsoft.com/office/powerpoint/2010/main" val="3587444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with instance methods and variables, an inner class is associated with an instance of its enclosing class and has direct access to that object's methods and fields. Also, because an inner class is associated with an instance, it cannot define any static members itself.</a:t>
            </a:r>
          </a:p>
          <a:p>
            <a:r>
              <a:rPr lang="en-US" sz="1200" b="0" i="0" kern="1200" dirty="0" smtClean="0">
                <a:solidFill>
                  <a:schemeClr val="tx1"/>
                </a:solidFill>
                <a:effectLst/>
                <a:latin typeface="+mn-lt"/>
                <a:ea typeface="+mn-ea"/>
                <a:cs typeface="+mn-cs"/>
              </a:rPr>
              <a:t>Objects that are instances of an inner class exist </a:t>
            </a:r>
            <a:r>
              <a:rPr lang="en-US" sz="1200" b="0" i="1" kern="1200" dirty="0" smtClean="0">
                <a:solidFill>
                  <a:schemeClr val="tx1"/>
                </a:solidFill>
                <a:effectLst/>
                <a:latin typeface="+mn-lt"/>
                <a:ea typeface="+mn-ea"/>
                <a:cs typeface="+mn-cs"/>
              </a:rPr>
              <a:t>within</a:t>
            </a:r>
            <a:r>
              <a:rPr lang="en-US" sz="1200" b="0" i="0" kern="1200" dirty="0" smtClean="0">
                <a:solidFill>
                  <a:schemeClr val="tx1"/>
                </a:solidFill>
                <a:effectLst/>
                <a:latin typeface="+mn-lt"/>
                <a:ea typeface="+mn-ea"/>
                <a:cs typeface="+mn-cs"/>
              </a:rPr>
              <a:t> an instance of the outer class. Consider the following classes:</a:t>
            </a:r>
          </a:p>
          <a:p>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 ... class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An instance of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can exist only within an instance of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and has direct access to the methods and fields of its enclosing instance.</a:t>
            </a:r>
          </a:p>
          <a:p>
            <a:r>
              <a:rPr lang="en-US" sz="1200" b="0" i="0" kern="1200" dirty="0" smtClean="0">
                <a:solidFill>
                  <a:schemeClr val="tx1"/>
                </a:solidFill>
                <a:effectLst/>
                <a:latin typeface="+mn-lt"/>
                <a:ea typeface="+mn-ea"/>
                <a:cs typeface="+mn-cs"/>
              </a:rPr>
              <a:t>To instantiate an inner class, you must first instantiate the outer class. Then, create the inner object within the outer object with this syntax:</a:t>
            </a:r>
          </a:p>
          <a:p>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outerObject</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OuterClass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OuterClass.InnerClass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innerObject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outerObject.new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InnerClass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There are two special kinds of inner classes: </a:t>
            </a:r>
            <a:r>
              <a:rPr lang="en-US" sz="1200" b="0" i="0" u="none" strike="noStrike" kern="1200" dirty="0" smtClean="0">
                <a:solidFill>
                  <a:schemeClr val="tx1"/>
                </a:solidFill>
                <a:effectLst/>
                <a:latin typeface="+mn-lt"/>
                <a:ea typeface="+mn-ea"/>
                <a:cs typeface="+mn-cs"/>
                <a:hlinkClick r:id="rId3"/>
              </a:rPr>
              <a:t>local classes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a:rPr>
              <a:t>anonymous classes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10</a:t>
            </a:fld>
            <a:endParaRPr lang="hu-HU"/>
          </a:p>
        </p:txBody>
      </p:sp>
    </p:spTree>
    <p:extLst>
      <p:ext uri="{BB962C8B-B14F-4D97-AF65-F5344CB8AC3E}">
        <p14:creationId xmlns:p14="http://schemas.microsoft.com/office/powerpoint/2010/main" val="27545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2023. 09. 09.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2023. 09. 09.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2023. 09. 09.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2023. 09. 09.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2023. 09. 09.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2023. 09. 09.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2023. 09. 09.</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tutorial/java/javaOO/localclasses.html#accessing-members-of-an-enclosing-clas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tutorial/java/javaOO/localclasse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ocs.oracle.com/javase/tutorial/java/javaOO/anonymousclass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lstStyle/>
          <a:p>
            <a:r>
              <a:rPr lang="en-US" dirty="0"/>
              <a:t>The Java programming language allows you to define a class within another class. Such a class is called a </a:t>
            </a:r>
            <a:r>
              <a:rPr lang="en-US" i="1" dirty="0"/>
              <a:t>nested </a:t>
            </a:r>
            <a:r>
              <a:rPr lang="en-US" i="1" dirty="0" smtClean="0"/>
              <a:t>class</a:t>
            </a:r>
            <a:r>
              <a:rPr lang="hu-HU" i="1" dirty="0" smtClean="0"/>
              <a:t>.</a:t>
            </a:r>
            <a:r>
              <a:rPr lang="hu-HU" dirty="0" smtClean="0"/>
              <a:t> </a:t>
            </a:r>
          </a:p>
          <a:p>
            <a:pPr marL="0" indent="0">
              <a:buNone/>
            </a:pPr>
            <a:r>
              <a:rPr lang="hu-HU" dirty="0" err="1"/>
              <a:t>class</a:t>
            </a:r>
            <a:r>
              <a:rPr lang="hu-HU" dirty="0"/>
              <a:t> </a:t>
            </a:r>
            <a:r>
              <a:rPr lang="hu-HU" dirty="0" err="1"/>
              <a:t>OuterClass</a:t>
            </a:r>
            <a:r>
              <a:rPr lang="hu-HU" dirty="0"/>
              <a:t> { </a:t>
            </a:r>
            <a:endParaRPr lang="hu-HU" dirty="0" smtClean="0"/>
          </a:p>
          <a:p>
            <a:pPr marL="0" indent="0">
              <a:buNone/>
            </a:pPr>
            <a:r>
              <a:rPr lang="hu-HU" dirty="0" smtClean="0"/>
              <a:t>  ... </a:t>
            </a:r>
          </a:p>
          <a:p>
            <a:pPr marL="0" indent="0">
              <a:buNone/>
            </a:pPr>
            <a:r>
              <a:rPr lang="hu-HU" dirty="0"/>
              <a:t> </a:t>
            </a:r>
            <a:r>
              <a:rPr lang="hu-HU" dirty="0" smtClean="0"/>
              <a:t> </a:t>
            </a:r>
            <a:r>
              <a:rPr lang="hu-HU" dirty="0" err="1" smtClean="0"/>
              <a:t>class</a:t>
            </a:r>
            <a:r>
              <a:rPr lang="hu-HU" dirty="0" smtClean="0"/>
              <a:t> </a:t>
            </a:r>
            <a:r>
              <a:rPr lang="hu-HU" dirty="0" err="1"/>
              <a:t>NestedClass</a:t>
            </a:r>
            <a:r>
              <a:rPr lang="hu-HU" dirty="0"/>
              <a:t> { </a:t>
            </a:r>
            <a:endParaRPr lang="hu-HU" dirty="0" smtClean="0"/>
          </a:p>
          <a:p>
            <a:pPr marL="0" indent="0">
              <a:buNone/>
            </a:pPr>
            <a:r>
              <a:rPr lang="hu-HU" dirty="0"/>
              <a:t> </a:t>
            </a:r>
            <a:r>
              <a:rPr lang="hu-HU" dirty="0" smtClean="0"/>
              <a:t>   ... </a:t>
            </a:r>
          </a:p>
          <a:p>
            <a:pPr marL="0" indent="0">
              <a:buNone/>
            </a:pPr>
            <a:r>
              <a:rPr lang="hu-HU" dirty="0" smtClean="0"/>
              <a:t>  } </a:t>
            </a:r>
          </a:p>
          <a:p>
            <a:pPr marL="0" indent="0">
              <a:buNone/>
            </a:pPr>
            <a:r>
              <a:rPr lang="hu-HU" dirty="0" smtClean="0"/>
              <a:t>}</a:t>
            </a:r>
          </a:p>
          <a:p>
            <a:pPr marL="0" indent="0">
              <a:buNone/>
            </a:pPr>
            <a:endParaRPr lang="hu-HU" dirty="0"/>
          </a:p>
          <a:p>
            <a:endParaRPr lang="hu-HU" dirty="0"/>
          </a:p>
        </p:txBody>
      </p:sp>
    </p:spTree>
    <p:extLst>
      <p:ext uri="{BB962C8B-B14F-4D97-AF65-F5344CB8AC3E}">
        <p14:creationId xmlns:p14="http://schemas.microsoft.com/office/powerpoint/2010/main" val="180124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Static Nested Classes</a:t>
            </a:r>
          </a:p>
          <a:p>
            <a:r>
              <a:rPr lang="en-US" dirty="0"/>
              <a:t>A static nested class interacts with the instance members of its outer class (and other classes) just like any other top-level class. In effect, </a:t>
            </a:r>
            <a:r>
              <a:rPr lang="en-US" b="1" dirty="0"/>
              <a:t>a static nested class is behaviorally a top-level class </a:t>
            </a:r>
            <a:r>
              <a:rPr lang="en-US" dirty="0"/>
              <a:t>that has been nested in another top-level class for packaging convenience. </a:t>
            </a:r>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38836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Static Nested Classes</a:t>
            </a:r>
          </a:p>
          <a:p>
            <a:r>
              <a:rPr lang="en-US" dirty="0"/>
              <a:t>You instantiate a static nested class the same way as a top-level class:</a:t>
            </a:r>
          </a:p>
          <a:p>
            <a:pPr marL="0" indent="0">
              <a:buNone/>
            </a:pPr>
            <a:r>
              <a:rPr lang="en-US" dirty="0" err="1"/>
              <a:t>StaticNestedClass</a:t>
            </a:r>
            <a:r>
              <a:rPr lang="en-US" dirty="0"/>
              <a:t> </a:t>
            </a:r>
            <a:r>
              <a:rPr lang="en-US" dirty="0" err="1"/>
              <a:t>staticNestedObject</a:t>
            </a:r>
            <a:r>
              <a:rPr lang="en-US" dirty="0"/>
              <a:t> = </a:t>
            </a:r>
            <a:endParaRPr lang="hu-HU" dirty="0" smtClean="0"/>
          </a:p>
          <a:p>
            <a:pPr marL="0" indent="0">
              <a:buNone/>
            </a:pPr>
            <a:r>
              <a:rPr lang="hu-HU" dirty="0"/>
              <a:t> </a:t>
            </a:r>
            <a:r>
              <a:rPr lang="hu-HU" dirty="0" smtClean="0"/>
              <a:t> </a:t>
            </a:r>
            <a:r>
              <a:rPr lang="en-US" dirty="0" smtClean="0"/>
              <a:t>new </a:t>
            </a:r>
            <a:r>
              <a:rPr lang="en-US" dirty="0" err="1"/>
              <a:t>StaticNestedClass</a:t>
            </a:r>
            <a:r>
              <a:rPr lang="en-US" dirty="0" smtClean="0"/>
              <a:t>();</a:t>
            </a: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154576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Local Classes</a:t>
            </a:r>
          </a:p>
          <a:p>
            <a:r>
              <a:rPr lang="en-US" dirty="0"/>
              <a:t>Local classes are classes that are defined in a </a:t>
            </a:r>
            <a:r>
              <a:rPr lang="en-US" i="1" dirty="0"/>
              <a:t>block</a:t>
            </a:r>
            <a:r>
              <a:rPr lang="en-US" dirty="0"/>
              <a:t>, which is a group of zero or more statements between balanced braces. You typically find local classes defined in the </a:t>
            </a:r>
            <a:r>
              <a:rPr lang="en-US" b="1" dirty="0"/>
              <a:t>body of a method</a:t>
            </a:r>
            <a:r>
              <a:rPr lang="en-US" dirty="0"/>
              <a:t>.</a:t>
            </a:r>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267139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Local Classes</a:t>
            </a:r>
          </a:p>
          <a:p>
            <a:r>
              <a:rPr lang="en-US" dirty="0"/>
              <a:t>A local class has access to the </a:t>
            </a:r>
            <a:r>
              <a:rPr lang="en-US" b="1" dirty="0"/>
              <a:t>members of its enclosing class. </a:t>
            </a:r>
            <a:endParaRPr lang="hu-HU" b="1" dirty="0" smtClean="0"/>
          </a:p>
          <a:p>
            <a:r>
              <a:rPr lang="en-US" dirty="0"/>
              <a:t>In addition, a local class has access to </a:t>
            </a:r>
            <a:r>
              <a:rPr lang="en-US" b="1" dirty="0"/>
              <a:t>local variables</a:t>
            </a:r>
            <a:r>
              <a:rPr lang="en-US" dirty="0"/>
              <a:t>. However, a local class can only access local variables that are declared </a:t>
            </a:r>
            <a:r>
              <a:rPr lang="en-US" b="1" dirty="0"/>
              <a:t>final</a:t>
            </a:r>
            <a:r>
              <a:rPr lang="en-US" dirty="0"/>
              <a:t>. When a local class accesses a local variable or parameter of the enclosing block, it </a:t>
            </a:r>
            <a:r>
              <a:rPr lang="en-US" i="1" dirty="0"/>
              <a:t>captures</a:t>
            </a:r>
            <a:r>
              <a:rPr lang="en-US" dirty="0"/>
              <a:t> that variable or parameter. </a:t>
            </a:r>
            <a:endParaRPr lang="hu-HU" dirty="0" smtClean="0"/>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68345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Local Classes</a:t>
            </a:r>
          </a:p>
          <a:p>
            <a:r>
              <a:rPr lang="en-US" dirty="0" smtClean="0"/>
              <a:t>a </a:t>
            </a:r>
            <a:r>
              <a:rPr lang="en-US" dirty="0"/>
              <a:t>local class can access local variables and parameters of the enclosing block that are final </a:t>
            </a:r>
            <a:r>
              <a:rPr lang="en-US" dirty="0" smtClean="0"/>
              <a:t>or</a:t>
            </a:r>
            <a:r>
              <a:rPr lang="en-US" dirty="0"/>
              <a:t> </a:t>
            </a:r>
            <a:r>
              <a:rPr lang="en-US" i="1" dirty="0"/>
              <a:t>effectively final</a:t>
            </a:r>
            <a:r>
              <a:rPr lang="en-US" dirty="0"/>
              <a:t>. A variable or parameter </a:t>
            </a:r>
            <a:r>
              <a:rPr lang="en-US" b="1" dirty="0"/>
              <a:t>whose value is never changed </a:t>
            </a:r>
            <a:r>
              <a:rPr lang="en-US" dirty="0"/>
              <a:t>after it is initialized is effectively final</a:t>
            </a:r>
            <a:r>
              <a:rPr lang="en-US" dirty="0" smtClean="0"/>
              <a:t>.</a:t>
            </a:r>
            <a:endParaRPr lang="hu-HU" dirty="0" smtClean="0"/>
          </a:p>
          <a:p>
            <a:r>
              <a:rPr lang="hu-HU" dirty="0"/>
              <a:t>I</a:t>
            </a:r>
            <a:r>
              <a:rPr lang="en-US" dirty="0" smtClean="0"/>
              <a:t>f </a:t>
            </a:r>
            <a:r>
              <a:rPr lang="en-US" dirty="0"/>
              <a:t>you declare the </a:t>
            </a:r>
            <a:r>
              <a:rPr lang="en-US" b="1" dirty="0"/>
              <a:t>local class in a method</a:t>
            </a:r>
            <a:r>
              <a:rPr lang="en-US" dirty="0"/>
              <a:t>, it can access the </a:t>
            </a:r>
            <a:r>
              <a:rPr lang="en-US" b="1" dirty="0"/>
              <a:t>method's parameters</a:t>
            </a:r>
            <a:r>
              <a:rPr lang="en-US" dirty="0"/>
              <a:t>. </a:t>
            </a:r>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8858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Local Classes</a:t>
            </a:r>
          </a:p>
          <a:p>
            <a:r>
              <a:rPr lang="en-US" dirty="0"/>
              <a:t>Local classes </a:t>
            </a:r>
            <a:r>
              <a:rPr lang="en-US" dirty="0" smtClean="0"/>
              <a:t>cannot </a:t>
            </a:r>
            <a:r>
              <a:rPr lang="en-US" dirty="0"/>
              <a:t>define or declare any static </a:t>
            </a:r>
            <a:r>
              <a:rPr lang="en-US" dirty="0" smtClean="0"/>
              <a:t>members</a:t>
            </a:r>
            <a:r>
              <a:rPr lang="hu-HU" dirty="0" smtClean="0"/>
              <a:t>.</a:t>
            </a:r>
          </a:p>
          <a:p>
            <a:r>
              <a:rPr lang="en-US" dirty="0"/>
              <a:t>You cannot declare an interface inside a block; interfaces are inherently static</a:t>
            </a:r>
            <a:r>
              <a:rPr lang="en-US" dirty="0" smtClean="0"/>
              <a:t>.</a:t>
            </a:r>
            <a:endParaRPr lang="hu-HU" dirty="0" smtClean="0"/>
          </a:p>
          <a:p>
            <a:r>
              <a:rPr lang="en-US" dirty="0"/>
              <a:t>You cannot declare static initializers or member interfaces in a local class. </a:t>
            </a:r>
            <a:endParaRPr lang="hu-HU" dirty="0" smtClean="0"/>
          </a:p>
          <a:p>
            <a:r>
              <a:rPr lang="en-US" dirty="0"/>
              <a:t>A local class can have static members provided that they are </a:t>
            </a:r>
            <a:r>
              <a:rPr lang="en-US" b="1" dirty="0"/>
              <a:t>constant</a:t>
            </a:r>
            <a:r>
              <a:rPr lang="en-US" dirty="0"/>
              <a:t> variables. </a:t>
            </a:r>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284747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r>
              <a:rPr lang="hu-HU" dirty="0" smtClean="0"/>
              <a:t>FibonacciLocalClass.txt</a:t>
            </a:r>
          </a:p>
          <a:p>
            <a:pPr marL="0" indent="0">
              <a:buNone/>
            </a:pPr>
            <a:endParaRPr lang="hu-HU" dirty="0"/>
          </a:p>
        </p:txBody>
      </p:sp>
    </p:spTree>
    <p:extLst>
      <p:ext uri="{BB962C8B-B14F-4D97-AF65-F5344CB8AC3E}">
        <p14:creationId xmlns:p14="http://schemas.microsoft.com/office/powerpoint/2010/main" val="360700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Anonymous Classes</a:t>
            </a:r>
          </a:p>
          <a:p>
            <a:r>
              <a:rPr lang="en-US" dirty="0"/>
              <a:t>Anonymous classes enable you to make your code more concise. They enable you to </a:t>
            </a:r>
            <a:r>
              <a:rPr lang="en-US" b="1" dirty="0"/>
              <a:t>declare and instantiate a class at the same time</a:t>
            </a:r>
            <a:r>
              <a:rPr lang="en-US" dirty="0"/>
              <a:t>. They are like local classes except that they do </a:t>
            </a:r>
            <a:r>
              <a:rPr lang="en-US" b="1" dirty="0"/>
              <a:t>not have a name</a:t>
            </a:r>
            <a:r>
              <a:rPr lang="en-US" dirty="0"/>
              <a:t>. Use them if </a:t>
            </a:r>
            <a:r>
              <a:rPr lang="en-US" b="1" dirty="0"/>
              <a:t>you need </a:t>
            </a:r>
            <a:r>
              <a:rPr lang="en-US" dirty="0"/>
              <a:t>to use a local class </a:t>
            </a:r>
            <a:r>
              <a:rPr lang="en-US" b="1" dirty="0"/>
              <a:t>only once</a:t>
            </a:r>
            <a:r>
              <a:rPr lang="en-US" dirty="0" smtClean="0"/>
              <a:t>.</a:t>
            </a:r>
            <a:endParaRPr lang="en-US" dirty="0"/>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1566486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Anonymous Classes</a:t>
            </a:r>
          </a:p>
          <a:p>
            <a:r>
              <a:rPr lang="en-US" dirty="0"/>
              <a:t>anonymous classes are expressions, which means that you define the class </a:t>
            </a:r>
            <a:r>
              <a:rPr lang="en-US" b="1" dirty="0"/>
              <a:t>in another expression</a:t>
            </a:r>
            <a:r>
              <a:rPr lang="en-US" dirty="0" smtClean="0"/>
              <a:t>.</a:t>
            </a:r>
            <a:endParaRPr lang="hu-HU" dirty="0" smtClean="0"/>
          </a:p>
          <a:p>
            <a:r>
              <a:rPr lang="en-US" dirty="0"/>
              <a:t>The syntax of an anonymous class expression is like the </a:t>
            </a:r>
            <a:r>
              <a:rPr lang="en-US" b="1" dirty="0"/>
              <a:t>invocation of a constructor</a:t>
            </a:r>
            <a:r>
              <a:rPr lang="en-US" dirty="0"/>
              <a:t>, except that there is a </a:t>
            </a:r>
            <a:r>
              <a:rPr lang="en-US" b="1" dirty="0"/>
              <a:t>class definition contained in a block of code</a:t>
            </a:r>
            <a:r>
              <a:rPr lang="en-US" dirty="0"/>
              <a:t>.</a:t>
            </a:r>
          </a:p>
          <a:p>
            <a:endParaRPr lang="en-US" dirty="0"/>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3706983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lnSpcReduction="10000"/>
          </a:bodyPr>
          <a:lstStyle/>
          <a:p>
            <a:r>
              <a:rPr lang="en-US" b="1" dirty="0"/>
              <a:t>Anonymous Classes</a:t>
            </a:r>
          </a:p>
          <a:p>
            <a:r>
              <a:rPr lang="en-US" dirty="0"/>
              <a:t>The anonymous class expression consists of the following:</a:t>
            </a:r>
          </a:p>
          <a:p>
            <a:pPr lvl="1"/>
            <a:r>
              <a:rPr lang="en-US" dirty="0"/>
              <a:t>The new operator</a:t>
            </a:r>
          </a:p>
          <a:p>
            <a:pPr lvl="1"/>
            <a:r>
              <a:rPr lang="en-US" dirty="0"/>
              <a:t>The name of an </a:t>
            </a:r>
            <a:r>
              <a:rPr lang="en-US" b="1" dirty="0"/>
              <a:t>interface</a:t>
            </a:r>
            <a:r>
              <a:rPr lang="en-US" dirty="0"/>
              <a:t> </a:t>
            </a:r>
            <a:r>
              <a:rPr lang="en-US" b="1" dirty="0"/>
              <a:t>to implement </a:t>
            </a:r>
            <a:r>
              <a:rPr lang="en-US" dirty="0"/>
              <a:t>or a </a:t>
            </a:r>
            <a:r>
              <a:rPr lang="en-US" b="1" dirty="0"/>
              <a:t>class to extend</a:t>
            </a:r>
            <a:r>
              <a:rPr lang="en-US" dirty="0"/>
              <a:t>. </a:t>
            </a:r>
          </a:p>
          <a:p>
            <a:pPr lvl="1"/>
            <a:r>
              <a:rPr lang="en-US" dirty="0"/>
              <a:t>Parentheses that contain the arguments to a constructor, just like a normal class instance creation expression. </a:t>
            </a:r>
            <a:r>
              <a:rPr lang="en-US" b="1" dirty="0"/>
              <a:t>Note</a:t>
            </a:r>
            <a:r>
              <a:rPr lang="en-US" dirty="0"/>
              <a:t>: When you implement an interface, there is no constructor, so you use an empty pair of </a:t>
            </a:r>
            <a:r>
              <a:rPr lang="en-US" dirty="0" smtClean="0"/>
              <a:t>parentheses.</a:t>
            </a:r>
            <a:endParaRPr lang="en-US" dirty="0"/>
          </a:p>
          <a:p>
            <a:pPr lvl="1"/>
            <a:r>
              <a:rPr lang="en-US" dirty="0"/>
              <a:t>A body, which is a class declaration body. </a:t>
            </a:r>
          </a:p>
          <a:p>
            <a:r>
              <a:rPr lang="en-US" dirty="0"/>
              <a:t>Because an anonymous class definition is an expression, it must be part of a statement. </a:t>
            </a:r>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407675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lstStyle/>
          <a:p>
            <a:r>
              <a:rPr lang="en-US" dirty="0" smtClean="0"/>
              <a:t>Nested </a:t>
            </a:r>
            <a:r>
              <a:rPr lang="en-US" dirty="0"/>
              <a:t>classes are divided into two categories: non-static and static. </a:t>
            </a:r>
            <a:endParaRPr lang="hu-HU" dirty="0" smtClean="0"/>
          </a:p>
          <a:p>
            <a:r>
              <a:rPr lang="en-US" dirty="0" smtClean="0"/>
              <a:t>Non-static </a:t>
            </a:r>
            <a:r>
              <a:rPr lang="en-US" dirty="0"/>
              <a:t>nested classes are called </a:t>
            </a:r>
            <a:r>
              <a:rPr lang="en-US" i="1" dirty="0"/>
              <a:t>inner classes</a:t>
            </a:r>
            <a:r>
              <a:rPr lang="en-US" dirty="0"/>
              <a:t>. </a:t>
            </a:r>
            <a:endParaRPr lang="hu-HU" dirty="0" smtClean="0"/>
          </a:p>
          <a:p>
            <a:r>
              <a:rPr lang="en-US" dirty="0" smtClean="0"/>
              <a:t>Nested </a:t>
            </a:r>
            <a:r>
              <a:rPr lang="en-US" dirty="0"/>
              <a:t>classes that are declared static are called </a:t>
            </a:r>
            <a:r>
              <a:rPr lang="en-US" i="1" dirty="0"/>
              <a:t>static nested classes</a:t>
            </a:r>
            <a:r>
              <a:rPr lang="en-US" dirty="0"/>
              <a:t>.</a:t>
            </a:r>
            <a:endParaRPr lang="hu-HU" dirty="0"/>
          </a:p>
          <a:p>
            <a:pPr marL="0" indent="0">
              <a:buNone/>
            </a:pPr>
            <a:endParaRPr lang="hu-HU" dirty="0"/>
          </a:p>
          <a:p>
            <a:endParaRPr lang="hu-HU" dirty="0"/>
          </a:p>
        </p:txBody>
      </p:sp>
    </p:spTree>
    <p:extLst>
      <p:ext uri="{BB962C8B-B14F-4D97-AF65-F5344CB8AC3E}">
        <p14:creationId xmlns:p14="http://schemas.microsoft.com/office/powerpoint/2010/main" val="1886681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Anonymous Classes</a:t>
            </a:r>
          </a:p>
          <a:p>
            <a:r>
              <a:rPr lang="en-US" dirty="0"/>
              <a:t>Like local classes, anonymous classes can </a:t>
            </a:r>
            <a:r>
              <a:rPr lang="en-US" dirty="0">
                <a:hlinkClick r:id="rId3"/>
              </a:rPr>
              <a:t>capture variables</a:t>
            </a:r>
            <a:r>
              <a:rPr lang="en-US" dirty="0"/>
              <a:t>; they have the same access to local variables of the enclosing scope:</a:t>
            </a:r>
          </a:p>
          <a:p>
            <a:pPr lvl="1"/>
            <a:r>
              <a:rPr lang="en-US" dirty="0"/>
              <a:t>An anonymous class has access to the members of its enclosing class.</a:t>
            </a:r>
          </a:p>
          <a:p>
            <a:pPr lvl="1"/>
            <a:r>
              <a:rPr lang="en-US" dirty="0"/>
              <a:t>An anonymous class cannot access local variables in its enclosing scope that are not declared as final or effectively final.</a:t>
            </a:r>
          </a:p>
          <a:p>
            <a:pPr lvl="1"/>
            <a:r>
              <a:rPr lang="en-US" dirty="0"/>
              <a:t>Like a nested class, a declaration of a type (such as a variable) in an anonymous class shadows any other declarations in the enclosing scope that have the same name. </a:t>
            </a:r>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2521926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Anonymous Classes</a:t>
            </a:r>
          </a:p>
          <a:p>
            <a:r>
              <a:rPr lang="en-US" dirty="0" smtClean="0"/>
              <a:t>Anonymous classes also have the same restrictions as local classes with respect to their members:</a:t>
            </a:r>
          </a:p>
          <a:p>
            <a:pPr lvl="1"/>
            <a:r>
              <a:rPr lang="en-US" dirty="0" smtClean="0"/>
              <a:t>You </a:t>
            </a:r>
            <a:r>
              <a:rPr lang="en-US" dirty="0"/>
              <a:t>cannot declare static initializers or member interfaces in an anonymous class.</a:t>
            </a:r>
          </a:p>
          <a:p>
            <a:pPr lvl="1"/>
            <a:r>
              <a:rPr lang="en-US" dirty="0"/>
              <a:t>An anonymous class can have static members provided that they are constant variables.</a:t>
            </a:r>
          </a:p>
          <a:p>
            <a:pPr marL="0" indent="0">
              <a:buNone/>
            </a:pPr>
            <a:r>
              <a:rPr lang="en-US" dirty="0"/>
              <a:t> </a:t>
            </a:r>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203264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Anonymous Classes</a:t>
            </a:r>
          </a:p>
          <a:p>
            <a:r>
              <a:rPr lang="en-US" dirty="0" smtClean="0"/>
              <a:t>Note </a:t>
            </a:r>
            <a:r>
              <a:rPr lang="en-US" dirty="0"/>
              <a:t>that you can declare the following in anonymous classes:</a:t>
            </a:r>
          </a:p>
          <a:p>
            <a:pPr lvl="1"/>
            <a:r>
              <a:rPr lang="en-US" dirty="0"/>
              <a:t>Fields</a:t>
            </a:r>
          </a:p>
          <a:p>
            <a:pPr lvl="1"/>
            <a:r>
              <a:rPr lang="en-US" dirty="0"/>
              <a:t>Extra methods (even if they do not implement any methods of the </a:t>
            </a:r>
            <a:r>
              <a:rPr lang="en-US" dirty="0" err="1"/>
              <a:t>supertype</a:t>
            </a:r>
            <a:r>
              <a:rPr lang="en-US" dirty="0"/>
              <a:t>)</a:t>
            </a:r>
          </a:p>
          <a:p>
            <a:pPr lvl="1"/>
            <a:r>
              <a:rPr lang="en-US" dirty="0"/>
              <a:t>Instance initializers</a:t>
            </a:r>
          </a:p>
          <a:p>
            <a:pPr lvl="1"/>
            <a:r>
              <a:rPr lang="en-US" dirty="0"/>
              <a:t>Local classes</a:t>
            </a:r>
          </a:p>
          <a:p>
            <a:r>
              <a:rPr lang="hu-HU" dirty="0" smtClean="0"/>
              <a:t>Y</a:t>
            </a:r>
            <a:r>
              <a:rPr lang="en-US" dirty="0" err="1" smtClean="0"/>
              <a:t>ou</a:t>
            </a:r>
            <a:r>
              <a:rPr lang="en-US" dirty="0" smtClean="0"/>
              <a:t> </a:t>
            </a:r>
            <a:r>
              <a:rPr lang="en-US" dirty="0"/>
              <a:t>cannot declare constructors in an anonymous class</a:t>
            </a:r>
            <a:r>
              <a:rPr lang="en-US" dirty="0" smtClean="0"/>
              <a:t>.</a:t>
            </a:r>
            <a:r>
              <a:rPr lang="en-US" dirty="0"/>
              <a:t> </a:t>
            </a:r>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1426858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r>
              <a:rPr lang="hu-HU" dirty="0" smtClean="0"/>
              <a:t>PointsAnonimoiusClass.txt</a:t>
            </a:r>
            <a:endParaRPr lang="hu-HU" dirty="0"/>
          </a:p>
        </p:txBody>
      </p:sp>
    </p:spTree>
    <p:extLst>
      <p:ext uri="{BB962C8B-B14F-4D97-AF65-F5344CB8AC3E}">
        <p14:creationId xmlns:p14="http://schemas.microsoft.com/office/powerpoint/2010/main" val="313537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hu-HU" b="1" dirty="0"/>
              <a:t>Lambda </a:t>
            </a:r>
            <a:r>
              <a:rPr lang="hu-HU" b="1" dirty="0" err="1"/>
              <a:t>Expressions</a:t>
            </a:r>
            <a:endParaRPr lang="hu-HU" b="1" dirty="0"/>
          </a:p>
          <a:p>
            <a:r>
              <a:rPr lang="hu-HU" smtClean="0"/>
              <a:t>later</a:t>
            </a:r>
            <a:r>
              <a:rPr lang="en-US" dirty="0"/>
              <a:t> </a:t>
            </a:r>
          </a:p>
          <a:p>
            <a:pPr marL="0" indent="0">
              <a:buNone/>
            </a:pP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65202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lstStyle/>
          <a:p>
            <a:r>
              <a:rPr lang="en-US" dirty="0"/>
              <a:t>A nested class is a member of its enclosing class. </a:t>
            </a:r>
            <a:r>
              <a:rPr lang="en-US" b="1" dirty="0"/>
              <a:t>Non-static nested classes </a:t>
            </a:r>
            <a:r>
              <a:rPr lang="en-US" dirty="0"/>
              <a:t>(inner classes) have </a:t>
            </a:r>
            <a:r>
              <a:rPr lang="en-US" b="1" dirty="0"/>
              <a:t>access to other members of the enclosing class</a:t>
            </a:r>
            <a:r>
              <a:rPr lang="en-US" dirty="0"/>
              <a:t>, even if they are declared private. </a:t>
            </a:r>
            <a:endParaRPr lang="hu-HU" dirty="0" smtClean="0"/>
          </a:p>
          <a:p>
            <a:r>
              <a:rPr lang="en-US" b="1" dirty="0" smtClean="0"/>
              <a:t>Static </a:t>
            </a:r>
            <a:r>
              <a:rPr lang="en-US" b="1" dirty="0"/>
              <a:t>nested </a:t>
            </a:r>
            <a:r>
              <a:rPr lang="en-US" dirty="0"/>
              <a:t>classes </a:t>
            </a:r>
            <a:r>
              <a:rPr lang="en-US" b="1" dirty="0"/>
              <a:t>do not have access </a:t>
            </a:r>
            <a:r>
              <a:rPr lang="en-US" dirty="0"/>
              <a:t>to other members of the enclosing class. </a:t>
            </a:r>
            <a:endParaRPr lang="hu-HU" dirty="0" smtClean="0"/>
          </a:p>
          <a:p>
            <a:r>
              <a:rPr lang="en-US" dirty="0" smtClean="0"/>
              <a:t>As </a:t>
            </a:r>
            <a:r>
              <a:rPr lang="en-US" dirty="0"/>
              <a:t>a member of the </a:t>
            </a:r>
            <a:r>
              <a:rPr lang="en-US" dirty="0" err="1"/>
              <a:t>OuterClass</a:t>
            </a:r>
            <a:r>
              <a:rPr lang="en-US" dirty="0"/>
              <a:t>, a nested class can be declared private, public, protected, or </a:t>
            </a:r>
            <a:r>
              <a:rPr lang="en-US" i="1" dirty="0"/>
              <a:t>package private</a:t>
            </a:r>
            <a:r>
              <a:rPr lang="en-US" dirty="0"/>
              <a:t>.</a:t>
            </a:r>
            <a:endParaRPr lang="hu-HU" dirty="0"/>
          </a:p>
          <a:p>
            <a:pPr marL="0" indent="0">
              <a:buNone/>
            </a:pPr>
            <a:endParaRPr lang="hu-HU" dirty="0"/>
          </a:p>
          <a:p>
            <a:endParaRPr lang="hu-HU" dirty="0"/>
          </a:p>
        </p:txBody>
      </p:sp>
    </p:spTree>
    <p:extLst>
      <p:ext uri="{BB962C8B-B14F-4D97-AF65-F5344CB8AC3E}">
        <p14:creationId xmlns:p14="http://schemas.microsoft.com/office/powerpoint/2010/main" val="116943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hu-HU" dirty="0"/>
              <a:t>R</a:t>
            </a:r>
            <a:r>
              <a:rPr lang="en-US" dirty="0" err="1" smtClean="0"/>
              <a:t>easons</a:t>
            </a:r>
            <a:r>
              <a:rPr lang="en-US" dirty="0" smtClean="0"/>
              <a:t> </a:t>
            </a:r>
            <a:r>
              <a:rPr lang="en-US" dirty="0"/>
              <a:t>for using nested </a:t>
            </a:r>
            <a:r>
              <a:rPr lang="en-US" dirty="0" smtClean="0"/>
              <a:t>classes</a:t>
            </a:r>
            <a:r>
              <a:rPr lang="hu-HU" dirty="0" smtClean="0"/>
              <a:t>:</a:t>
            </a:r>
          </a:p>
          <a:p>
            <a:pPr lvl="1"/>
            <a:r>
              <a:rPr lang="en-US" dirty="0"/>
              <a:t>It is a way of logically grouping classes that are only used in one </a:t>
            </a:r>
            <a:r>
              <a:rPr lang="en-US" dirty="0" smtClean="0"/>
              <a:t>place.</a:t>
            </a:r>
            <a:endParaRPr lang="en-US" dirty="0"/>
          </a:p>
          <a:p>
            <a:pPr lvl="1"/>
            <a:r>
              <a:rPr lang="en-US" dirty="0"/>
              <a:t>It increases </a:t>
            </a:r>
            <a:r>
              <a:rPr lang="en-US" dirty="0" smtClean="0"/>
              <a:t>encapsulation.</a:t>
            </a:r>
            <a:endParaRPr lang="en-US" dirty="0"/>
          </a:p>
          <a:p>
            <a:pPr lvl="1"/>
            <a:r>
              <a:rPr lang="en-US" dirty="0"/>
              <a:t>It can lead to more readable and maintainable </a:t>
            </a:r>
            <a:r>
              <a:rPr lang="en-US" dirty="0" smtClean="0"/>
              <a:t>code.</a:t>
            </a:r>
            <a:endParaRPr lang="en-US" dirty="0"/>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352519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lnSpcReduction="10000"/>
          </a:bodyPr>
          <a:lstStyle/>
          <a:p>
            <a:r>
              <a:rPr lang="hu-HU" dirty="0" err="1" smtClean="0"/>
              <a:t>Inner</a:t>
            </a:r>
            <a:r>
              <a:rPr lang="hu-HU" dirty="0" smtClean="0"/>
              <a:t> </a:t>
            </a:r>
            <a:r>
              <a:rPr lang="hu-HU" dirty="0" err="1" smtClean="0"/>
              <a:t>Class</a:t>
            </a:r>
            <a:endParaRPr lang="hu-HU" dirty="0" smtClean="0"/>
          </a:p>
          <a:p>
            <a:r>
              <a:rPr lang="en-US" dirty="0" smtClean="0"/>
              <a:t>As </a:t>
            </a:r>
            <a:r>
              <a:rPr lang="en-US" dirty="0"/>
              <a:t>with instance methods and variables, an inner class is associated with an instance of its enclosing class and has direct access to that object's methods and fields. Also, because an inner class is associated with an instance, it cannot define any static members itself.</a:t>
            </a:r>
          </a:p>
          <a:p>
            <a:r>
              <a:rPr lang="en-US" dirty="0"/>
              <a:t>Objects that are instances of an inner class exist </a:t>
            </a:r>
            <a:r>
              <a:rPr lang="en-US" i="1" dirty="0"/>
              <a:t>within</a:t>
            </a:r>
            <a:r>
              <a:rPr lang="en-US" dirty="0"/>
              <a:t> an instance of the outer class. </a:t>
            </a:r>
            <a:endParaRPr lang="hu-HU" dirty="0" smtClean="0"/>
          </a:p>
          <a:p>
            <a:r>
              <a:rPr lang="en-US" dirty="0" smtClean="0"/>
              <a:t>An </a:t>
            </a:r>
            <a:r>
              <a:rPr lang="en-US" dirty="0"/>
              <a:t>instance of </a:t>
            </a:r>
            <a:r>
              <a:rPr lang="en-US" dirty="0" err="1"/>
              <a:t>InnerClass</a:t>
            </a:r>
            <a:r>
              <a:rPr lang="en-US" dirty="0"/>
              <a:t> can exist only within an instance of </a:t>
            </a:r>
            <a:r>
              <a:rPr lang="en-US" dirty="0" err="1"/>
              <a:t>OuterClass</a:t>
            </a:r>
            <a:r>
              <a:rPr lang="en-US" dirty="0"/>
              <a:t> and has direct access to the methods and fields of its enclosing instance.</a:t>
            </a:r>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18017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hu-HU" dirty="0" err="1" smtClean="0"/>
              <a:t>Inner</a:t>
            </a:r>
            <a:r>
              <a:rPr lang="hu-HU" dirty="0" smtClean="0"/>
              <a:t> </a:t>
            </a:r>
            <a:r>
              <a:rPr lang="hu-HU" dirty="0" err="1" smtClean="0"/>
              <a:t>Class</a:t>
            </a:r>
            <a:endParaRPr lang="hu-HU" dirty="0" smtClean="0"/>
          </a:p>
          <a:p>
            <a:r>
              <a:rPr lang="en-US" dirty="0" smtClean="0"/>
              <a:t>To </a:t>
            </a:r>
            <a:r>
              <a:rPr lang="en-US" dirty="0"/>
              <a:t>instantiate an inner class, you must first instantiate the outer class. Then, create the inner object within the outer object with this syntax:</a:t>
            </a:r>
          </a:p>
          <a:p>
            <a:pPr marL="0" indent="0">
              <a:buNone/>
            </a:pPr>
            <a:r>
              <a:rPr lang="en-US" dirty="0" err="1"/>
              <a:t>OuterClass</a:t>
            </a:r>
            <a:r>
              <a:rPr lang="en-US" dirty="0"/>
              <a:t> </a:t>
            </a:r>
            <a:r>
              <a:rPr lang="en-US" dirty="0" err="1"/>
              <a:t>outerObject</a:t>
            </a:r>
            <a:r>
              <a:rPr lang="en-US" dirty="0"/>
              <a:t> = new </a:t>
            </a:r>
            <a:r>
              <a:rPr lang="en-US" dirty="0" err="1"/>
              <a:t>OuterClass</a:t>
            </a:r>
            <a:r>
              <a:rPr lang="en-US" dirty="0"/>
              <a:t>(); </a:t>
            </a:r>
            <a:endParaRPr lang="hu-HU" dirty="0" smtClean="0"/>
          </a:p>
          <a:p>
            <a:pPr marL="0" indent="0">
              <a:buNone/>
            </a:pPr>
            <a:r>
              <a:rPr lang="en-US" dirty="0" err="1" smtClean="0"/>
              <a:t>OuterClass.InnerClass</a:t>
            </a:r>
            <a:r>
              <a:rPr lang="en-US" dirty="0" smtClean="0"/>
              <a:t> </a:t>
            </a:r>
            <a:r>
              <a:rPr lang="en-US" dirty="0" err="1"/>
              <a:t>innerObject</a:t>
            </a:r>
            <a:r>
              <a:rPr lang="en-US" dirty="0"/>
              <a:t> = </a:t>
            </a:r>
            <a:endParaRPr lang="hu-HU" dirty="0" smtClean="0"/>
          </a:p>
          <a:p>
            <a:pPr marL="0" indent="0">
              <a:buNone/>
            </a:pPr>
            <a:r>
              <a:rPr lang="hu-HU" dirty="0"/>
              <a:t> </a:t>
            </a:r>
            <a:r>
              <a:rPr lang="hu-HU" dirty="0" smtClean="0"/>
              <a:t>    </a:t>
            </a:r>
            <a:r>
              <a:rPr lang="en-US" dirty="0" err="1" smtClean="0"/>
              <a:t>outerObject.new</a:t>
            </a:r>
            <a:r>
              <a:rPr lang="en-US" dirty="0" smtClean="0"/>
              <a:t> </a:t>
            </a:r>
            <a:r>
              <a:rPr lang="en-US" dirty="0" err="1"/>
              <a:t>InnerClass</a:t>
            </a:r>
            <a:r>
              <a:rPr lang="en-US" dirty="0"/>
              <a:t>(); </a:t>
            </a:r>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62496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hu-HU" dirty="0" err="1" smtClean="0"/>
              <a:t>Inner</a:t>
            </a:r>
            <a:r>
              <a:rPr lang="hu-HU" dirty="0" smtClean="0"/>
              <a:t> </a:t>
            </a:r>
            <a:r>
              <a:rPr lang="hu-HU" dirty="0" err="1" smtClean="0"/>
              <a:t>Class</a:t>
            </a:r>
            <a:endParaRPr lang="hu-HU" dirty="0" smtClean="0"/>
          </a:p>
          <a:p>
            <a:r>
              <a:rPr lang="en-US" dirty="0" smtClean="0"/>
              <a:t>There </a:t>
            </a:r>
            <a:r>
              <a:rPr lang="en-US" dirty="0"/>
              <a:t>are two special kinds of inner classes: </a:t>
            </a:r>
            <a:r>
              <a:rPr lang="en-US" dirty="0">
                <a:hlinkClick r:id="rId3"/>
              </a:rPr>
              <a:t>local classes</a:t>
            </a:r>
            <a:r>
              <a:rPr lang="en-US" dirty="0"/>
              <a:t> and </a:t>
            </a:r>
            <a:r>
              <a:rPr lang="en-US" dirty="0">
                <a:hlinkClick r:id="rId4"/>
              </a:rPr>
              <a:t>anonymous classes</a:t>
            </a:r>
            <a:r>
              <a:rPr lang="en-US" dirty="0"/>
              <a:t>.</a:t>
            </a:r>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378853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Inner</a:t>
            </a:r>
            <a:r>
              <a:rPr lang="hu-HU" dirty="0" smtClean="0"/>
              <a:t> </a:t>
            </a:r>
            <a:r>
              <a:rPr lang="hu-HU" dirty="0" err="1" smtClean="0"/>
              <a:t>clas</a:t>
            </a:r>
            <a:endParaRPr lang="hu-HU" dirty="0"/>
          </a:p>
        </p:txBody>
      </p:sp>
      <p:sp>
        <p:nvSpPr>
          <p:cNvPr id="3" name="Tartalom helye 2"/>
          <p:cNvSpPr>
            <a:spLocks noGrp="1"/>
          </p:cNvSpPr>
          <p:nvPr>
            <p:ph idx="1"/>
          </p:nvPr>
        </p:nvSpPr>
        <p:spPr/>
        <p:txBody>
          <a:bodyPr/>
          <a:lstStyle/>
          <a:p>
            <a:r>
              <a:rPr lang="hu-HU" dirty="0" smtClean="0"/>
              <a:t>Restaurant.txt (</a:t>
            </a:r>
            <a:r>
              <a:rPr lang="hu-HU" dirty="0" err="1" smtClean="0"/>
              <a:t>private</a:t>
            </a:r>
            <a:r>
              <a:rPr lang="hu-HU" dirty="0" smtClean="0"/>
              <a:t>)</a:t>
            </a:r>
          </a:p>
          <a:p>
            <a:r>
              <a:rPr lang="hu-HU" dirty="0" smtClean="0"/>
              <a:t>Restaurant2.txt (</a:t>
            </a:r>
            <a:r>
              <a:rPr lang="hu-HU" dirty="0" err="1" smtClean="0"/>
              <a:t>prublic</a:t>
            </a:r>
            <a:r>
              <a:rPr lang="hu-HU" dirty="0" smtClean="0"/>
              <a:t>)</a:t>
            </a:r>
            <a:endParaRPr lang="hu-HU" dirty="0"/>
          </a:p>
        </p:txBody>
      </p:sp>
    </p:spTree>
    <p:extLst>
      <p:ext uri="{BB962C8B-B14F-4D97-AF65-F5344CB8AC3E}">
        <p14:creationId xmlns:p14="http://schemas.microsoft.com/office/powerpoint/2010/main" val="355928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Nested</a:t>
            </a:r>
            <a:r>
              <a:rPr lang="hu-HU" b="1" dirty="0"/>
              <a:t> </a:t>
            </a:r>
            <a:r>
              <a:rPr lang="hu-HU" b="1" dirty="0" err="1"/>
              <a:t>Classes</a:t>
            </a:r>
            <a:endParaRPr lang="hu-HU" b="1" dirty="0"/>
          </a:p>
        </p:txBody>
      </p:sp>
      <p:sp>
        <p:nvSpPr>
          <p:cNvPr id="3" name="Tartalom helye 2"/>
          <p:cNvSpPr>
            <a:spLocks noGrp="1"/>
          </p:cNvSpPr>
          <p:nvPr>
            <p:ph idx="1"/>
          </p:nvPr>
        </p:nvSpPr>
        <p:spPr/>
        <p:txBody>
          <a:bodyPr>
            <a:normAutofit/>
          </a:bodyPr>
          <a:lstStyle/>
          <a:p>
            <a:r>
              <a:rPr lang="en-US" b="1" dirty="0"/>
              <a:t>Static Nested Classes</a:t>
            </a:r>
          </a:p>
          <a:p>
            <a:r>
              <a:rPr lang="en-US" dirty="0"/>
              <a:t>As with class methods and variables, a static nested class is associated with its outer class. And like static class methods, a static nested class </a:t>
            </a:r>
            <a:r>
              <a:rPr lang="en-US" b="1" dirty="0"/>
              <a:t>cannot refer directly to instance variables or methods defined in its enclosing class</a:t>
            </a:r>
            <a:r>
              <a:rPr lang="en-US" dirty="0"/>
              <a:t>: it can use them only through an object reference. </a:t>
            </a:r>
          </a:p>
          <a:p>
            <a:pPr lvl="1"/>
            <a:endParaRPr lang="hu-HU" dirty="0"/>
          </a:p>
          <a:p>
            <a:pPr marL="0" indent="0">
              <a:buNone/>
            </a:pPr>
            <a:endParaRPr lang="hu-HU" dirty="0"/>
          </a:p>
          <a:p>
            <a:endParaRPr lang="hu-HU" dirty="0"/>
          </a:p>
        </p:txBody>
      </p:sp>
    </p:spTree>
    <p:extLst>
      <p:ext uri="{BB962C8B-B14F-4D97-AF65-F5344CB8AC3E}">
        <p14:creationId xmlns:p14="http://schemas.microsoft.com/office/powerpoint/2010/main" val="288077507"/>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1189</TotalTime>
  <Words>3330</Words>
  <Application>Microsoft Office PowerPoint</Application>
  <PresentationFormat>Diavetítés a képernyőre (4:3 oldalarány)</PresentationFormat>
  <Paragraphs>269</Paragraphs>
  <Slides>24</Slides>
  <Notes>21</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24</vt:i4>
      </vt:variant>
    </vt:vector>
  </HeadingPairs>
  <TitlesOfParts>
    <vt:vector size="28" baseType="lpstr">
      <vt:lpstr>Arial</vt:lpstr>
      <vt:lpstr>Calibri</vt:lpstr>
      <vt:lpstr>Calibri Light</vt:lpstr>
      <vt:lpstr>Office-téma</vt:lpstr>
      <vt:lpstr>Nested Classes</vt:lpstr>
      <vt:lpstr>Nested Classes</vt:lpstr>
      <vt:lpstr>Nested Classes</vt:lpstr>
      <vt:lpstr>Nested Classes</vt:lpstr>
      <vt:lpstr>Nested Classes</vt:lpstr>
      <vt:lpstr>Nested Classes</vt:lpstr>
      <vt:lpstr>Nested Classes</vt:lpstr>
      <vt:lpstr>Inner clas</vt:lpstr>
      <vt:lpstr>Nested Classes</vt:lpstr>
      <vt:lpstr>Nested Classes</vt:lpstr>
      <vt:lpstr>Nested Classes</vt:lpstr>
      <vt:lpstr>Nested Classes</vt:lpstr>
      <vt:lpstr>Nested Classes</vt:lpstr>
      <vt:lpstr>Nested Classes</vt:lpstr>
      <vt:lpstr>Nested Classes</vt:lpstr>
      <vt:lpstr>PowerPoint-bemutató</vt:lpstr>
      <vt:lpstr>Nested Classes</vt:lpstr>
      <vt:lpstr>Nested Classes</vt:lpstr>
      <vt:lpstr>Nested Classes</vt:lpstr>
      <vt:lpstr>Nested Classes</vt:lpstr>
      <vt:lpstr>Nested Classes</vt:lpstr>
      <vt:lpstr>Nested Classes</vt:lpstr>
      <vt:lpstr>PowerPoint-bemutató</vt:lpstr>
      <vt:lpstr>Nested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93</cp:revision>
  <dcterms:created xsi:type="dcterms:W3CDTF">2023-04-29T10:45:22Z</dcterms:created>
  <dcterms:modified xsi:type="dcterms:W3CDTF">2023-09-09T15:37:27Z</dcterms:modified>
</cp:coreProperties>
</file>