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8"/>
  </p:notesMasterIdLst>
  <p:sldIdLst>
    <p:sldId id="271" r:id="rId2"/>
    <p:sldId id="272" r:id="rId3"/>
    <p:sldId id="273" r:id="rId4"/>
    <p:sldId id="274" r:id="rId5"/>
    <p:sldId id="275" r:id="rId6"/>
    <p:sldId id="276" r:id="rId7"/>
    <p:sldId id="277"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8" r:id="rId27"/>
    <p:sldId id="297"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744" autoAdjust="0"/>
  </p:normalViewPr>
  <p:slideViewPr>
    <p:cSldViewPr snapToGrid="0">
      <p:cViewPr varScale="1">
        <p:scale>
          <a:sx n="59" d="100"/>
          <a:sy n="59" d="100"/>
        </p:scale>
        <p:origin x="210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35D52-ED23-4BF9-9B1D-73B01CE24233}" type="datetimeFigureOut">
              <a:rPr lang="hu-HU" smtClean="0"/>
              <a:t>2023. 10. 01.</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0EC4C7-4C44-41DB-8F7A-0F0ABB649596}" type="slidenum">
              <a:rPr lang="hu-HU" smtClean="0"/>
              <a:t>‹#›</a:t>
            </a:fld>
            <a:endParaRPr lang="hu-HU"/>
          </a:p>
        </p:txBody>
      </p:sp>
    </p:spTree>
    <p:extLst>
      <p:ext uri="{BB962C8B-B14F-4D97-AF65-F5344CB8AC3E}">
        <p14:creationId xmlns:p14="http://schemas.microsoft.com/office/powerpoint/2010/main" val="58497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oracle.com/javase/tutorial/essential/exceptions/handling.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ocs.oracle.com/javase/tutorial/essential/exceptions/declaring.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oracle.com/javase/tutorial/essential/exceptions/handling.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cs.oracle.com/javase/tutorial/essential/exceptions/declaring.html"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oracle.com/javase/tutorial/essential/exceptions/handling.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oracle.com/javase/tutorial/essential/exceptions/declaring.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Valid Java programming language code must honor the </a:t>
            </a:r>
            <a:r>
              <a:rPr lang="en-US" sz="1200" b="0" i="1" kern="1200" dirty="0" smtClean="0">
                <a:solidFill>
                  <a:schemeClr val="tx1"/>
                </a:solidFill>
                <a:effectLst/>
                <a:latin typeface="+mn-lt"/>
                <a:ea typeface="+mn-ea"/>
                <a:cs typeface="+mn-cs"/>
              </a:rPr>
              <a:t>Catch or Specify Requirement</a:t>
            </a:r>
            <a:r>
              <a:rPr lang="en-US" sz="1200" b="0" i="0" kern="1200" dirty="0" smtClean="0">
                <a:solidFill>
                  <a:schemeClr val="tx1"/>
                </a:solidFill>
                <a:effectLst/>
                <a:latin typeface="+mn-lt"/>
                <a:ea typeface="+mn-ea"/>
                <a:cs typeface="+mn-cs"/>
              </a:rPr>
              <a:t>. This means that code that might throw certain exceptions must be enclosed by either of the following:</a:t>
            </a:r>
          </a:p>
          <a:p>
            <a:r>
              <a:rPr lang="en-US" sz="1200" b="0" i="0" kern="1200" dirty="0" smtClean="0">
                <a:solidFill>
                  <a:schemeClr val="tx1"/>
                </a:solidFill>
                <a:effectLst/>
                <a:latin typeface="+mn-lt"/>
                <a:ea typeface="+mn-ea"/>
                <a:cs typeface="+mn-cs"/>
              </a:rPr>
              <a:t>A try statement that catches the exception. The try must provide a handler for the exception, as described in </a:t>
            </a:r>
            <a:r>
              <a:rPr lang="en-US" sz="1200" b="0" i="0" u="none" strike="noStrike" kern="1200" dirty="0" smtClean="0">
                <a:solidFill>
                  <a:schemeClr val="tx1"/>
                </a:solidFill>
                <a:effectLst/>
                <a:latin typeface="+mn-lt"/>
                <a:ea typeface="+mn-ea"/>
                <a:cs typeface="+mn-cs"/>
                <a:hlinkClick r:id="rId3"/>
              </a:rPr>
              <a:t>Catching and Handling Exceptions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method that specifies that it can throw the exception. The method must provide a throws clause that lists the exception, as described in </a:t>
            </a:r>
            <a:r>
              <a:rPr lang="en-US" sz="1200" b="0" i="0" u="none" strike="noStrike" kern="1200" dirty="0" smtClean="0">
                <a:solidFill>
                  <a:schemeClr val="tx1"/>
                </a:solidFill>
                <a:effectLst/>
                <a:latin typeface="+mn-lt"/>
                <a:ea typeface="+mn-ea"/>
                <a:cs typeface="+mn-cs"/>
                <a:hlinkClick r:id="rId4"/>
              </a:rPr>
              <a:t>Specifying the Exceptions Thrown by a Method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Code that fails to honor the Catch or Specify Requirement will not compile.</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8</a:t>
            </a:fld>
            <a:endParaRPr lang="hu-HU"/>
          </a:p>
        </p:txBody>
      </p:sp>
    </p:spTree>
    <p:extLst>
      <p:ext uri="{BB962C8B-B14F-4D97-AF65-F5344CB8AC3E}">
        <p14:creationId xmlns:p14="http://schemas.microsoft.com/office/powerpoint/2010/main" val="583907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catch</a:t>
            </a:r>
            <a:r>
              <a:rPr lang="en-US" sz="1200" b="0" i="0" kern="1200" dirty="0" smtClean="0">
                <a:solidFill>
                  <a:schemeClr val="tx1"/>
                </a:solidFill>
                <a:effectLst/>
                <a:latin typeface="+mn-lt"/>
                <a:ea typeface="+mn-ea"/>
                <a:cs typeface="+mn-cs"/>
              </a:rPr>
              <a:t> block contains code that is executed if and when the exception handler is invoked. The runtime system invokes the exception handler when the handler is the first one in the call stack whose </a:t>
            </a:r>
            <a:r>
              <a:rPr lang="en-US" i="1" dirty="0" err="1" smtClean="0"/>
              <a:t>ExceptionType</a:t>
            </a:r>
            <a:r>
              <a:rPr lang="en-US" sz="1200" b="0" i="0" kern="1200" dirty="0" smtClean="0">
                <a:solidFill>
                  <a:schemeClr val="tx1"/>
                </a:solidFill>
                <a:effectLst/>
                <a:latin typeface="+mn-lt"/>
                <a:ea typeface="+mn-ea"/>
                <a:cs typeface="+mn-cs"/>
              </a:rPr>
              <a:t> matches the type of the exception thrown. The system considers it a match if the thrown object can legally be assigned to the exception handler's argument.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17</a:t>
            </a:fld>
            <a:endParaRPr lang="hu-HU"/>
          </a:p>
        </p:txBody>
      </p:sp>
    </p:spTree>
    <p:extLst>
      <p:ext uri="{BB962C8B-B14F-4D97-AF65-F5344CB8AC3E}">
        <p14:creationId xmlns:p14="http://schemas.microsoft.com/office/powerpoint/2010/main" val="3722376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a </a:t>
            </a:r>
            <a:r>
              <a:rPr lang="en-US" dirty="0" smtClean="0"/>
              <a:t>catch</a:t>
            </a:r>
            <a:r>
              <a:rPr lang="en-US" sz="1200" b="0" i="0" kern="1200" dirty="0" smtClean="0">
                <a:solidFill>
                  <a:schemeClr val="tx1"/>
                </a:solidFill>
                <a:effectLst/>
                <a:latin typeface="+mn-lt"/>
                <a:ea typeface="+mn-ea"/>
                <a:cs typeface="+mn-cs"/>
              </a:rPr>
              <a:t> block handles more than one exception type, then the </a:t>
            </a:r>
            <a:r>
              <a:rPr lang="en-US" dirty="0" smtClean="0"/>
              <a:t>catch</a:t>
            </a:r>
            <a:r>
              <a:rPr lang="en-US" sz="1200" b="0" i="0" kern="1200" dirty="0" smtClean="0">
                <a:solidFill>
                  <a:schemeClr val="tx1"/>
                </a:solidFill>
                <a:effectLst/>
                <a:latin typeface="+mn-lt"/>
                <a:ea typeface="+mn-ea"/>
                <a:cs typeface="+mn-cs"/>
              </a:rPr>
              <a:t> parameter is implicitly </a:t>
            </a:r>
            <a:r>
              <a:rPr lang="en-US" dirty="0" smtClean="0"/>
              <a:t>final</a:t>
            </a:r>
            <a:r>
              <a:rPr lang="en-US" sz="1200" b="0" i="0" kern="1200" dirty="0" smtClean="0">
                <a:solidFill>
                  <a:schemeClr val="tx1"/>
                </a:solidFill>
                <a:effectLst/>
                <a:latin typeface="+mn-lt"/>
                <a:ea typeface="+mn-ea"/>
                <a:cs typeface="+mn-cs"/>
              </a:rPr>
              <a:t>. In this example, the </a:t>
            </a:r>
            <a:r>
              <a:rPr lang="en-US" dirty="0" smtClean="0"/>
              <a:t>catch</a:t>
            </a:r>
            <a:r>
              <a:rPr lang="en-US" sz="1200" b="0" i="0" kern="1200" dirty="0" smtClean="0">
                <a:solidFill>
                  <a:schemeClr val="tx1"/>
                </a:solidFill>
                <a:effectLst/>
                <a:latin typeface="+mn-lt"/>
                <a:ea typeface="+mn-ea"/>
                <a:cs typeface="+mn-cs"/>
              </a:rPr>
              <a:t> parameter </a:t>
            </a:r>
            <a:r>
              <a:rPr lang="en-US" dirty="0" smtClean="0"/>
              <a:t>ex</a:t>
            </a:r>
            <a:r>
              <a:rPr lang="en-US" sz="1200" b="0" i="0" kern="1200" dirty="0" smtClean="0">
                <a:solidFill>
                  <a:schemeClr val="tx1"/>
                </a:solidFill>
                <a:effectLst/>
                <a:latin typeface="+mn-lt"/>
                <a:ea typeface="+mn-ea"/>
                <a:cs typeface="+mn-cs"/>
              </a:rPr>
              <a:t> is </a:t>
            </a:r>
            <a:r>
              <a:rPr lang="en-US" dirty="0" smtClean="0"/>
              <a:t>final</a:t>
            </a:r>
            <a:r>
              <a:rPr lang="en-US" sz="1200" b="0" i="0" kern="1200" dirty="0" smtClean="0">
                <a:solidFill>
                  <a:schemeClr val="tx1"/>
                </a:solidFill>
                <a:effectLst/>
                <a:latin typeface="+mn-lt"/>
                <a:ea typeface="+mn-ea"/>
                <a:cs typeface="+mn-cs"/>
              </a:rPr>
              <a:t> and therefore you cannot assign any values to it within the </a:t>
            </a:r>
            <a:r>
              <a:rPr lang="en-US" dirty="0" smtClean="0"/>
              <a:t>catch</a:t>
            </a:r>
            <a:r>
              <a:rPr lang="en-US" sz="1200" b="0" i="0" kern="1200" dirty="0" smtClean="0">
                <a:solidFill>
                  <a:schemeClr val="tx1"/>
                </a:solidFill>
                <a:effectLst/>
                <a:latin typeface="+mn-lt"/>
                <a:ea typeface="+mn-ea"/>
                <a:cs typeface="+mn-cs"/>
              </a:rPr>
              <a:t> block.</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18</a:t>
            </a:fld>
            <a:endParaRPr lang="hu-HU"/>
          </a:p>
        </p:txBody>
      </p:sp>
    </p:spTree>
    <p:extLst>
      <p:ext uri="{BB962C8B-B14F-4D97-AF65-F5344CB8AC3E}">
        <p14:creationId xmlns:p14="http://schemas.microsoft.com/office/powerpoint/2010/main" val="1753785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a </a:t>
            </a:r>
            <a:r>
              <a:rPr lang="en-US" dirty="0" smtClean="0"/>
              <a:t>catch</a:t>
            </a:r>
            <a:r>
              <a:rPr lang="en-US" sz="1200" b="0" i="0" kern="1200" dirty="0" smtClean="0">
                <a:solidFill>
                  <a:schemeClr val="tx1"/>
                </a:solidFill>
                <a:effectLst/>
                <a:latin typeface="+mn-lt"/>
                <a:ea typeface="+mn-ea"/>
                <a:cs typeface="+mn-cs"/>
              </a:rPr>
              <a:t> block handles more than one exception type, then the </a:t>
            </a:r>
            <a:r>
              <a:rPr lang="en-US" dirty="0" smtClean="0"/>
              <a:t>catch</a:t>
            </a:r>
            <a:r>
              <a:rPr lang="en-US" sz="1200" b="0" i="0" kern="1200" dirty="0" smtClean="0">
                <a:solidFill>
                  <a:schemeClr val="tx1"/>
                </a:solidFill>
                <a:effectLst/>
                <a:latin typeface="+mn-lt"/>
                <a:ea typeface="+mn-ea"/>
                <a:cs typeface="+mn-cs"/>
              </a:rPr>
              <a:t> parameter is implicitly </a:t>
            </a:r>
            <a:r>
              <a:rPr lang="en-US" dirty="0" smtClean="0"/>
              <a:t>final</a:t>
            </a:r>
            <a:r>
              <a:rPr lang="en-US" sz="1200" b="0" i="0" kern="1200" dirty="0" smtClean="0">
                <a:solidFill>
                  <a:schemeClr val="tx1"/>
                </a:solidFill>
                <a:effectLst/>
                <a:latin typeface="+mn-lt"/>
                <a:ea typeface="+mn-ea"/>
                <a:cs typeface="+mn-cs"/>
              </a:rPr>
              <a:t>. In this example, the </a:t>
            </a:r>
            <a:r>
              <a:rPr lang="en-US" dirty="0" smtClean="0"/>
              <a:t>catch</a:t>
            </a:r>
            <a:r>
              <a:rPr lang="en-US" sz="1200" b="0" i="0" kern="1200" dirty="0" smtClean="0">
                <a:solidFill>
                  <a:schemeClr val="tx1"/>
                </a:solidFill>
                <a:effectLst/>
                <a:latin typeface="+mn-lt"/>
                <a:ea typeface="+mn-ea"/>
                <a:cs typeface="+mn-cs"/>
              </a:rPr>
              <a:t> parameter </a:t>
            </a:r>
            <a:r>
              <a:rPr lang="en-US" dirty="0" smtClean="0"/>
              <a:t>ex</a:t>
            </a:r>
            <a:r>
              <a:rPr lang="en-US" sz="1200" b="0" i="0" kern="1200" dirty="0" smtClean="0">
                <a:solidFill>
                  <a:schemeClr val="tx1"/>
                </a:solidFill>
                <a:effectLst/>
                <a:latin typeface="+mn-lt"/>
                <a:ea typeface="+mn-ea"/>
                <a:cs typeface="+mn-cs"/>
              </a:rPr>
              <a:t> is </a:t>
            </a:r>
            <a:r>
              <a:rPr lang="en-US" dirty="0" smtClean="0"/>
              <a:t>final</a:t>
            </a:r>
            <a:r>
              <a:rPr lang="en-US" sz="1200" b="0" i="0" kern="1200" dirty="0" smtClean="0">
                <a:solidFill>
                  <a:schemeClr val="tx1"/>
                </a:solidFill>
                <a:effectLst/>
                <a:latin typeface="+mn-lt"/>
                <a:ea typeface="+mn-ea"/>
                <a:cs typeface="+mn-cs"/>
              </a:rPr>
              <a:t> and therefore you cannot assign any values to it within the </a:t>
            </a:r>
            <a:r>
              <a:rPr lang="en-US" dirty="0" smtClean="0"/>
              <a:t>catch</a:t>
            </a:r>
            <a:r>
              <a:rPr lang="en-US" sz="1200" b="0" i="0" kern="1200" dirty="0" smtClean="0">
                <a:solidFill>
                  <a:schemeClr val="tx1"/>
                </a:solidFill>
                <a:effectLst/>
                <a:latin typeface="+mn-lt"/>
                <a:ea typeface="+mn-ea"/>
                <a:cs typeface="+mn-cs"/>
              </a:rPr>
              <a:t> block.</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19</a:t>
            </a:fld>
            <a:endParaRPr lang="hu-HU"/>
          </a:p>
        </p:txBody>
      </p:sp>
    </p:spTree>
    <p:extLst>
      <p:ext uri="{BB962C8B-B14F-4D97-AF65-F5344CB8AC3E}">
        <p14:creationId xmlns:p14="http://schemas.microsoft.com/office/powerpoint/2010/main" val="72122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 finally block </a:t>
            </a:r>
            <a:r>
              <a:rPr lang="en-US" sz="1200" b="0" i="1" kern="1200" dirty="0" smtClean="0">
                <a:solidFill>
                  <a:schemeClr val="tx1"/>
                </a:solidFill>
                <a:effectLst/>
                <a:latin typeface="+mn-lt"/>
                <a:ea typeface="+mn-ea"/>
                <a:cs typeface="+mn-cs"/>
              </a:rPr>
              <a:t>always</a:t>
            </a:r>
            <a:r>
              <a:rPr lang="en-US" sz="1200" b="0" i="0" kern="1200" dirty="0" smtClean="0">
                <a:solidFill>
                  <a:schemeClr val="tx1"/>
                </a:solidFill>
                <a:effectLst/>
                <a:latin typeface="+mn-lt"/>
                <a:ea typeface="+mn-ea"/>
                <a:cs typeface="+mn-cs"/>
              </a:rPr>
              <a:t> executes when the try block exits. This ensures that the finally block is executed even if an unexpected exception occurs. But finally is useful for more than just exception handling — it allows the programmer to avoid having cleanup code accidentally bypassed by a return, continue, or break. Putting cleanup code in a finally block is always a good practice, even when no exceptions are anticipated.</a:t>
            </a: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The finally block may not execute if the JVM exits while the try or catch code is being executed.</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20</a:t>
            </a:fld>
            <a:endParaRPr lang="hu-HU"/>
          </a:p>
        </p:txBody>
      </p:sp>
    </p:spTree>
    <p:extLst>
      <p:ext uri="{BB962C8B-B14F-4D97-AF65-F5344CB8AC3E}">
        <p14:creationId xmlns:p14="http://schemas.microsoft.com/office/powerpoint/2010/main" val="1467527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try</a:t>
            </a:r>
            <a:r>
              <a:rPr lang="en-US" sz="1200" b="0" i="0" kern="1200" dirty="0" smtClean="0">
                <a:solidFill>
                  <a:schemeClr val="tx1"/>
                </a:solidFill>
                <a:effectLst/>
                <a:latin typeface="+mn-lt"/>
                <a:ea typeface="+mn-ea"/>
                <a:cs typeface="+mn-cs"/>
              </a:rPr>
              <a:t>-with-resources statement automatically releases system resources when no longer needed.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21</a:t>
            </a:fld>
            <a:endParaRPr lang="hu-HU"/>
          </a:p>
        </p:txBody>
      </p:sp>
    </p:spTree>
    <p:extLst>
      <p:ext uri="{BB962C8B-B14F-4D97-AF65-F5344CB8AC3E}">
        <p14:creationId xmlns:p14="http://schemas.microsoft.com/office/powerpoint/2010/main" val="337067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they will be closed regardless of whether the </a:t>
            </a:r>
            <a:r>
              <a:rPr lang="en-US" dirty="0" smtClean="0"/>
              <a:t>try</a:t>
            </a:r>
            <a:r>
              <a:rPr lang="en-US" sz="1200" b="0" i="0" kern="1200" dirty="0" smtClean="0">
                <a:solidFill>
                  <a:schemeClr val="tx1"/>
                </a:solidFill>
                <a:effectLst/>
                <a:latin typeface="+mn-lt"/>
                <a:ea typeface="+mn-ea"/>
                <a:cs typeface="+mn-cs"/>
              </a:rPr>
              <a:t> statement completes normally or abruptly</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22</a:t>
            </a:fld>
            <a:endParaRPr lang="hu-HU"/>
          </a:p>
        </p:txBody>
      </p:sp>
    </p:spTree>
    <p:extLst>
      <p:ext uri="{BB962C8B-B14F-4D97-AF65-F5344CB8AC3E}">
        <p14:creationId xmlns:p14="http://schemas.microsoft.com/office/powerpoint/2010/main" val="2800363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they will be closed regardless of whether the </a:t>
            </a:r>
            <a:r>
              <a:rPr lang="en-US" dirty="0" smtClean="0"/>
              <a:t>try</a:t>
            </a:r>
            <a:r>
              <a:rPr lang="en-US" sz="1200" b="0" i="0" kern="1200" dirty="0" smtClean="0">
                <a:solidFill>
                  <a:schemeClr val="tx1"/>
                </a:solidFill>
                <a:effectLst/>
                <a:latin typeface="+mn-lt"/>
                <a:ea typeface="+mn-ea"/>
                <a:cs typeface="+mn-cs"/>
              </a:rPr>
              <a:t> statement completes normally or abruptly</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23</a:t>
            </a:fld>
            <a:endParaRPr lang="hu-HU"/>
          </a:p>
        </p:txBody>
      </p:sp>
    </p:spTree>
    <p:extLst>
      <p:ext uri="{BB962C8B-B14F-4D97-AF65-F5344CB8AC3E}">
        <p14:creationId xmlns:p14="http://schemas.microsoft.com/office/powerpoint/2010/main" val="2006106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Remember that </a:t>
            </a:r>
            <a:r>
              <a:rPr lang="en-US" dirty="0" err="1" smtClean="0"/>
              <a:t>IndexOutOfBoundsException</a:t>
            </a:r>
            <a:r>
              <a:rPr lang="en-US" sz="1200" b="0" i="0" kern="1200" dirty="0" smtClean="0">
                <a:solidFill>
                  <a:schemeClr val="tx1"/>
                </a:solidFill>
                <a:effectLst/>
                <a:latin typeface="+mn-lt"/>
                <a:ea typeface="+mn-ea"/>
                <a:cs typeface="+mn-cs"/>
              </a:rPr>
              <a:t> is an unchecked exception; including it in the </a:t>
            </a:r>
            <a:r>
              <a:rPr lang="en-US" dirty="0" smtClean="0"/>
              <a:t>throws</a:t>
            </a:r>
            <a:r>
              <a:rPr lang="en-US" sz="1200" b="0" i="0" kern="1200" dirty="0" smtClean="0">
                <a:solidFill>
                  <a:schemeClr val="tx1"/>
                </a:solidFill>
                <a:effectLst/>
                <a:latin typeface="+mn-lt"/>
                <a:ea typeface="+mn-ea"/>
                <a:cs typeface="+mn-cs"/>
              </a:rPr>
              <a:t> clause is not mandatory.</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24</a:t>
            </a:fld>
            <a:endParaRPr lang="hu-HU"/>
          </a:p>
        </p:txBody>
      </p:sp>
    </p:spTree>
    <p:extLst>
      <p:ext uri="{BB962C8B-B14F-4D97-AF65-F5344CB8AC3E}">
        <p14:creationId xmlns:p14="http://schemas.microsoft.com/office/powerpoint/2010/main" val="1377075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Throwable</a:t>
            </a:r>
            <a:r>
              <a:rPr lang="en-US" sz="1200" b="0" i="0" kern="1200" dirty="0" smtClean="0">
                <a:solidFill>
                  <a:schemeClr val="tx1"/>
                </a:solidFill>
                <a:effectLst/>
                <a:latin typeface="+mn-lt"/>
                <a:ea typeface="+mn-ea"/>
                <a:cs typeface="+mn-cs"/>
              </a:rPr>
              <a:t> objects are instances of any subclass of the </a:t>
            </a:r>
            <a:r>
              <a:rPr lang="en-US" sz="1200" b="0" i="0" kern="1200" dirty="0" err="1" smtClean="0">
                <a:solidFill>
                  <a:schemeClr val="tx1"/>
                </a:solidFill>
                <a:effectLst/>
                <a:latin typeface="+mn-lt"/>
                <a:ea typeface="+mn-ea"/>
                <a:cs typeface="+mn-cs"/>
              </a:rPr>
              <a:t>Throwable</a:t>
            </a:r>
            <a:r>
              <a:rPr lang="en-US" sz="1200" b="0" i="0" kern="1200" dirty="0" smtClean="0">
                <a:solidFill>
                  <a:schemeClr val="tx1"/>
                </a:solidFill>
                <a:effectLst/>
                <a:latin typeface="+mn-lt"/>
                <a:ea typeface="+mn-ea"/>
                <a:cs typeface="+mn-cs"/>
              </a:rPr>
              <a:t> class. Here's an example of a throw statement.</a:t>
            </a:r>
          </a:p>
          <a:p>
            <a:r>
              <a:rPr lang="en-US" sz="1200" b="0" i="0" kern="1200" dirty="0" smtClean="0">
                <a:solidFill>
                  <a:schemeClr val="tx1"/>
                </a:solidFill>
                <a:effectLst/>
                <a:latin typeface="+mn-lt"/>
                <a:ea typeface="+mn-ea"/>
                <a:cs typeface="+mn-cs"/>
              </a:rPr>
              <a:t>throw </a:t>
            </a:r>
            <a:r>
              <a:rPr lang="en-US" sz="1200" b="0" i="1" kern="1200" dirty="0" err="1" smtClean="0">
                <a:solidFill>
                  <a:schemeClr val="tx1"/>
                </a:solidFill>
                <a:effectLst/>
                <a:latin typeface="+mn-lt"/>
                <a:ea typeface="+mn-ea"/>
                <a:cs typeface="+mn-cs"/>
              </a:rPr>
              <a:t>someThrowableObject</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25</a:t>
            </a:fld>
            <a:endParaRPr lang="hu-HU"/>
          </a:p>
        </p:txBody>
      </p:sp>
    </p:spTree>
    <p:extLst>
      <p:ext uri="{BB962C8B-B14F-4D97-AF65-F5344CB8AC3E}">
        <p14:creationId xmlns:p14="http://schemas.microsoft.com/office/powerpoint/2010/main" val="2841729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EmptyStackException</a:t>
            </a:r>
            <a:r>
              <a:rPr lang="hu-HU"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26</a:t>
            </a:fld>
            <a:endParaRPr lang="hu-HU"/>
          </a:p>
        </p:txBody>
      </p:sp>
    </p:spTree>
    <p:extLst>
      <p:ext uri="{BB962C8B-B14F-4D97-AF65-F5344CB8AC3E}">
        <p14:creationId xmlns:p14="http://schemas.microsoft.com/office/powerpoint/2010/main" val="1537626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Valid Java programming language code must honor the </a:t>
            </a:r>
            <a:r>
              <a:rPr lang="en-US" sz="1200" b="0" i="1" kern="1200" dirty="0" smtClean="0">
                <a:solidFill>
                  <a:schemeClr val="tx1"/>
                </a:solidFill>
                <a:effectLst/>
                <a:latin typeface="+mn-lt"/>
                <a:ea typeface="+mn-ea"/>
                <a:cs typeface="+mn-cs"/>
              </a:rPr>
              <a:t>Catch or Specify Requirement</a:t>
            </a:r>
            <a:r>
              <a:rPr lang="en-US" sz="1200" b="0" i="0" kern="1200" dirty="0" smtClean="0">
                <a:solidFill>
                  <a:schemeClr val="tx1"/>
                </a:solidFill>
                <a:effectLst/>
                <a:latin typeface="+mn-lt"/>
                <a:ea typeface="+mn-ea"/>
                <a:cs typeface="+mn-cs"/>
              </a:rPr>
              <a:t>. This means that code that might throw certain exceptions must be enclosed by either of the following:</a:t>
            </a:r>
          </a:p>
          <a:p>
            <a:r>
              <a:rPr lang="en-US" sz="1200" b="0" i="0" kern="1200" dirty="0" smtClean="0">
                <a:solidFill>
                  <a:schemeClr val="tx1"/>
                </a:solidFill>
                <a:effectLst/>
                <a:latin typeface="+mn-lt"/>
                <a:ea typeface="+mn-ea"/>
                <a:cs typeface="+mn-cs"/>
              </a:rPr>
              <a:t>A try statement that catches the exception. The try must provide a handler for the exception, as described in </a:t>
            </a:r>
            <a:r>
              <a:rPr lang="en-US" sz="1200" b="0" i="0" u="none" strike="noStrike" kern="1200" dirty="0" smtClean="0">
                <a:solidFill>
                  <a:schemeClr val="tx1"/>
                </a:solidFill>
                <a:effectLst/>
                <a:latin typeface="+mn-lt"/>
                <a:ea typeface="+mn-ea"/>
                <a:cs typeface="+mn-cs"/>
                <a:hlinkClick r:id="rId3"/>
              </a:rPr>
              <a:t>Catching and Handling Exceptions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method that specifies that it can throw the exception. The method must provide a throws clause that lists the exception, as described in </a:t>
            </a:r>
            <a:r>
              <a:rPr lang="en-US" sz="1200" b="0" i="0" u="none" strike="noStrike" kern="1200" dirty="0" smtClean="0">
                <a:solidFill>
                  <a:schemeClr val="tx1"/>
                </a:solidFill>
                <a:effectLst/>
                <a:latin typeface="+mn-lt"/>
                <a:ea typeface="+mn-ea"/>
                <a:cs typeface="+mn-cs"/>
                <a:hlinkClick r:id="rId4"/>
              </a:rPr>
              <a:t>Specifying the Exceptions Thrown by a Method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Code that fails to honor the Catch or Specify Requirement will not compile.</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9</a:t>
            </a:fld>
            <a:endParaRPr lang="hu-HU"/>
          </a:p>
        </p:txBody>
      </p:sp>
    </p:spTree>
    <p:extLst>
      <p:ext uri="{BB962C8B-B14F-4D97-AF65-F5344CB8AC3E}">
        <p14:creationId xmlns:p14="http://schemas.microsoft.com/office/powerpoint/2010/main" val="2116815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t's always thrown with the </a:t>
            </a:r>
            <a:r>
              <a:rPr lang="en-US" dirty="0" smtClean="0"/>
              <a:t>throw</a:t>
            </a:r>
            <a:r>
              <a:rPr lang="en-US" sz="1200" b="0" i="0" kern="1200" dirty="0" smtClean="0">
                <a:solidFill>
                  <a:schemeClr val="tx1"/>
                </a:solidFill>
                <a:effectLst/>
                <a:latin typeface="+mn-lt"/>
                <a:ea typeface="+mn-ea"/>
                <a:cs typeface="+mn-cs"/>
              </a:rPr>
              <a:t> statement.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27</a:t>
            </a:fld>
            <a:endParaRPr lang="hu-HU"/>
          </a:p>
        </p:txBody>
      </p:sp>
    </p:spTree>
    <p:extLst>
      <p:ext uri="{BB962C8B-B14F-4D97-AF65-F5344CB8AC3E}">
        <p14:creationId xmlns:p14="http://schemas.microsoft.com/office/powerpoint/2010/main" val="2229070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t's always thrown with the </a:t>
            </a:r>
            <a:r>
              <a:rPr lang="en-US" dirty="0" smtClean="0"/>
              <a:t>throw</a:t>
            </a:r>
            <a:r>
              <a:rPr lang="en-US" sz="1200" b="0" i="0" kern="1200" dirty="0" smtClean="0">
                <a:solidFill>
                  <a:schemeClr val="tx1"/>
                </a:solidFill>
                <a:effectLst/>
                <a:latin typeface="+mn-lt"/>
                <a:ea typeface="+mn-ea"/>
                <a:cs typeface="+mn-cs"/>
              </a:rPr>
              <a:t> statement.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28</a:t>
            </a:fld>
            <a:endParaRPr lang="hu-HU"/>
          </a:p>
        </p:txBody>
      </p:sp>
    </p:spTree>
    <p:extLst>
      <p:ext uri="{BB962C8B-B14F-4D97-AF65-F5344CB8AC3E}">
        <p14:creationId xmlns:p14="http://schemas.microsoft.com/office/powerpoint/2010/main" val="3486979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programs throw and catch objects that derive from the </a:t>
            </a:r>
            <a:r>
              <a:rPr lang="en-US" dirty="0" smtClean="0"/>
              <a:t>Exception</a:t>
            </a:r>
            <a:r>
              <a:rPr lang="en-US" sz="1200" b="0" i="0" kern="1200" dirty="0" smtClean="0">
                <a:solidFill>
                  <a:schemeClr val="tx1"/>
                </a:solidFill>
                <a:effectLst/>
                <a:latin typeface="+mn-lt"/>
                <a:ea typeface="+mn-ea"/>
                <a:cs typeface="+mn-cs"/>
              </a:rPr>
              <a:t> class. An </a:t>
            </a:r>
            <a:r>
              <a:rPr lang="en-US" dirty="0" smtClean="0"/>
              <a:t>Exception</a:t>
            </a:r>
            <a:r>
              <a:rPr lang="en-US" sz="1200" b="0" i="0" kern="1200" dirty="0" smtClean="0">
                <a:solidFill>
                  <a:schemeClr val="tx1"/>
                </a:solidFill>
                <a:effectLst/>
                <a:latin typeface="+mn-lt"/>
                <a:ea typeface="+mn-ea"/>
                <a:cs typeface="+mn-cs"/>
              </a:rPr>
              <a:t> indicates that a problem occurred, but it is not a serious system problem. Most programs you write will throw and catch </a:t>
            </a:r>
            <a:r>
              <a:rPr lang="en-US" dirty="0" smtClean="0"/>
              <a:t>Exception</a:t>
            </a:r>
            <a:r>
              <a:rPr lang="en-US" sz="1200" b="0" i="0" kern="1200" dirty="0" smtClean="0">
                <a:solidFill>
                  <a:schemeClr val="tx1"/>
                </a:solidFill>
                <a:effectLst/>
                <a:latin typeface="+mn-lt"/>
                <a:ea typeface="+mn-ea"/>
                <a:cs typeface="+mn-cs"/>
              </a:rPr>
              <a:t>s</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29</a:t>
            </a:fld>
            <a:endParaRPr lang="hu-HU"/>
          </a:p>
        </p:txBody>
      </p:sp>
    </p:spTree>
    <p:extLst>
      <p:ext uri="{BB962C8B-B14F-4D97-AF65-F5344CB8AC3E}">
        <p14:creationId xmlns:p14="http://schemas.microsoft.com/office/powerpoint/2010/main" val="2671136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a:t>
            </a:r>
            <a:r>
              <a:rPr lang="en-US" dirty="0" smtClean="0"/>
              <a:t>Exception</a:t>
            </a:r>
            <a:r>
              <a:rPr lang="en-US" sz="1200" b="0" i="0" kern="1200" dirty="0" smtClean="0">
                <a:solidFill>
                  <a:schemeClr val="tx1"/>
                </a:solidFill>
                <a:effectLst/>
                <a:latin typeface="+mn-lt"/>
                <a:ea typeface="+mn-ea"/>
                <a:cs typeface="+mn-cs"/>
              </a:rPr>
              <a:t> subclass, </a:t>
            </a:r>
            <a:r>
              <a:rPr lang="en-US" dirty="0" err="1" smtClean="0"/>
              <a:t>RuntimeException</a:t>
            </a:r>
            <a:r>
              <a:rPr lang="en-US" sz="1200" b="0" i="0" kern="1200" dirty="0" smtClean="0">
                <a:solidFill>
                  <a:schemeClr val="tx1"/>
                </a:solidFill>
                <a:effectLst/>
                <a:latin typeface="+mn-lt"/>
                <a:ea typeface="+mn-ea"/>
                <a:cs typeface="+mn-cs"/>
              </a:rPr>
              <a:t>, is reserved for exceptions that indicate incorrect use of an API.</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30</a:t>
            </a:fld>
            <a:endParaRPr lang="hu-HU"/>
          </a:p>
        </p:txBody>
      </p:sp>
    </p:spTree>
    <p:extLst>
      <p:ext uri="{BB962C8B-B14F-4D97-AF65-F5344CB8AC3E}">
        <p14:creationId xmlns:p14="http://schemas.microsoft.com/office/powerpoint/2010/main" val="1602834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smtClean="0"/>
              <a:t>try { } catch (</a:t>
            </a:r>
            <a:r>
              <a:rPr lang="en-US" dirty="0" err="1" smtClean="0"/>
              <a:t>IOException</a:t>
            </a:r>
            <a:r>
              <a:rPr lang="en-US" dirty="0" smtClean="0"/>
              <a:t> e) { throw new </a:t>
            </a:r>
            <a:r>
              <a:rPr lang="en-US" dirty="0" err="1" smtClean="0"/>
              <a:t>SampleException</a:t>
            </a:r>
            <a:r>
              <a:rPr lang="en-US" dirty="0" smtClean="0"/>
              <a:t>("Other </a:t>
            </a:r>
            <a:r>
              <a:rPr lang="en-US" dirty="0" err="1" smtClean="0"/>
              <a:t>IOException</a:t>
            </a:r>
            <a:r>
              <a:rPr lang="en-US" dirty="0" smtClean="0"/>
              <a:t>", e);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31</a:t>
            </a:fld>
            <a:endParaRPr lang="hu-HU"/>
          </a:p>
        </p:txBody>
      </p:sp>
    </p:spTree>
    <p:extLst>
      <p:ext uri="{BB962C8B-B14F-4D97-AF65-F5344CB8AC3E}">
        <p14:creationId xmlns:p14="http://schemas.microsoft.com/office/powerpoint/2010/main" val="156432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smtClean="0"/>
              <a:t>try { } catch (</a:t>
            </a:r>
            <a:r>
              <a:rPr lang="en-US" dirty="0" err="1" smtClean="0"/>
              <a:t>IOException</a:t>
            </a:r>
            <a:r>
              <a:rPr lang="en-US" dirty="0" smtClean="0"/>
              <a:t> e) { throw new </a:t>
            </a:r>
            <a:r>
              <a:rPr lang="en-US" dirty="0" err="1" smtClean="0"/>
              <a:t>SampleException</a:t>
            </a:r>
            <a:r>
              <a:rPr lang="en-US" dirty="0" smtClean="0"/>
              <a:t>("Other </a:t>
            </a:r>
            <a:r>
              <a:rPr lang="en-US" dirty="0" err="1" smtClean="0"/>
              <a:t>IOException</a:t>
            </a:r>
            <a:r>
              <a:rPr lang="en-US" dirty="0" smtClean="0"/>
              <a:t>", e);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32</a:t>
            </a:fld>
            <a:endParaRPr lang="hu-HU"/>
          </a:p>
        </p:txBody>
      </p:sp>
    </p:spTree>
    <p:extLst>
      <p:ext uri="{BB962C8B-B14F-4D97-AF65-F5344CB8AC3E}">
        <p14:creationId xmlns:p14="http://schemas.microsoft.com/office/powerpoint/2010/main" val="4274255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readable code, it's good practice to append the string </a:t>
            </a:r>
            <a:r>
              <a:rPr lang="en-US" dirty="0" smtClean="0"/>
              <a:t>Exception</a:t>
            </a:r>
            <a:r>
              <a:rPr lang="en-US" sz="1200" b="0" i="0" kern="1200" dirty="0" smtClean="0">
                <a:solidFill>
                  <a:schemeClr val="tx1"/>
                </a:solidFill>
                <a:effectLst/>
                <a:latin typeface="+mn-lt"/>
                <a:ea typeface="+mn-ea"/>
                <a:cs typeface="+mn-cs"/>
              </a:rPr>
              <a:t> to the names of all classes that inherit (directly or indirectly) from the </a:t>
            </a:r>
            <a:r>
              <a:rPr lang="en-US" dirty="0" smtClean="0"/>
              <a:t>Exception</a:t>
            </a:r>
            <a:r>
              <a:rPr lang="en-US" sz="1200" b="0" i="0" kern="1200" dirty="0" smtClean="0">
                <a:solidFill>
                  <a:schemeClr val="tx1"/>
                </a:solidFill>
                <a:effectLst/>
                <a:latin typeface="+mn-lt"/>
                <a:ea typeface="+mn-ea"/>
                <a:cs typeface="+mn-cs"/>
              </a:rPr>
              <a:t> class.</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33</a:t>
            </a:fld>
            <a:endParaRPr lang="hu-HU"/>
          </a:p>
        </p:txBody>
      </p:sp>
    </p:spTree>
    <p:extLst>
      <p:ext uri="{BB962C8B-B14F-4D97-AF65-F5344CB8AC3E}">
        <p14:creationId xmlns:p14="http://schemas.microsoft.com/office/powerpoint/2010/main" val="436287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applets and applications you write will throw objects that are </a:t>
            </a:r>
            <a:r>
              <a:rPr lang="en-US" dirty="0" smtClean="0"/>
              <a:t>Exception</a:t>
            </a:r>
            <a:r>
              <a:rPr lang="en-US" sz="1200" b="0" i="0" kern="1200" dirty="0" smtClean="0">
                <a:solidFill>
                  <a:schemeClr val="tx1"/>
                </a:solidFill>
                <a:effectLst/>
                <a:latin typeface="+mn-lt"/>
                <a:ea typeface="+mn-ea"/>
                <a:cs typeface="+mn-cs"/>
              </a:rPr>
              <a:t>s. </a:t>
            </a:r>
            <a:r>
              <a:rPr lang="en-US" dirty="0" smtClean="0"/>
              <a:t>Error</a:t>
            </a:r>
            <a:r>
              <a:rPr lang="en-US" sz="1200" b="0" i="0" kern="1200" dirty="0" smtClean="0">
                <a:solidFill>
                  <a:schemeClr val="tx1"/>
                </a:solidFill>
                <a:effectLst/>
                <a:latin typeface="+mn-lt"/>
                <a:ea typeface="+mn-ea"/>
                <a:cs typeface="+mn-cs"/>
              </a:rPr>
              <a:t>s are normally used for serious, hard errors in the system, such as those that prevent the JVM from running.</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34</a:t>
            </a:fld>
            <a:endParaRPr lang="hu-HU"/>
          </a:p>
        </p:txBody>
      </p:sp>
    </p:spTree>
    <p:extLst>
      <p:ext uri="{BB962C8B-B14F-4D97-AF65-F5344CB8AC3E}">
        <p14:creationId xmlns:p14="http://schemas.microsoft.com/office/powerpoint/2010/main" val="3732331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Calculator</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int </a:t>
            </a:r>
            <a:r>
              <a:rPr lang="hu-HU" sz="1200" b="0" i="0" kern="1200" dirty="0" err="1" smtClean="0">
                <a:solidFill>
                  <a:schemeClr val="tx1"/>
                </a:solidFill>
                <a:effectLst/>
                <a:latin typeface="+mn-lt"/>
                <a:ea typeface="+mn-ea"/>
                <a:cs typeface="+mn-cs"/>
              </a:rPr>
              <a:t>divide</a:t>
            </a:r>
            <a:r>
              <a:rPr lang="hu-HU" sz="1200" b="0" i="0" kern="1200" dirty="0" smtClean="0">
                <a:solidFill>
                  <a:schemeClr val="tx1"/>
                </a:solidFill>
                <a:effectLst/>
                <a:latin typeface="+mn-lt"/>
                <a:ea typeface="+mn-ea"/>
                <a:cs typeface="+mn-cs"/>
              </a:rPr>
              <a:t>(int </a:t>
            </a:r>
            <a:r>
              <a:rPr lang="hu-HU" sz="1200" b="0" i="0" kern="1200" dirty="0" err="1" smtClean="0">
                <a:solidFill>
                  <a:schemeClr val="tx1"/>
                </a:solidFill>
                <a:effectLst/>
                <a:latin typeface="+mn-lt"/>
                <a:ea typeface="+mn-ea"/>
                <a:cs typeface="+mn-cs"/>
              </a:rPr>
              <a:t>dividend</a:t>
            </a:r>
            <a:r>
              <a:rPr lang="hu-HU" sz="1200" b="0" i="0" kern="1200" dirty="0" smtClean="0">
                <a:solidFill>
                  <a:schemeClr val="tx1"/>
                </a:solidFill>
                <a:effectLst/>
                <a:latin typeface="+mn-lt"/>
                <a:ea typeface="+mn-ea"/>
                <a:cs typeface="+mn-cs"/>
              </a:rPr>
              <a:t>, int </a:t>
            </a:r>
            <a:r>
              <a:rPr lang="hu-HU" sz="1200" b="0" i="0" kern="1200" dirty="0" err="1" smtClean="0">
                <a:solidFill>
                  <a:schemeClr val="tx1"/>
                </a:solidFill>
                <a:effectLst/>
                <a:latin typeface="+mn-lt"/>
                <a:ea typeface="+mn-ea"/>
                <a:cs typeface="+mn-cs"/>
              </a:rPr>
              <a:t>divisor</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throws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NegativeNumberException</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if</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divisor</a:t>
            </a:r>
            <a:r>
              <a:rPr lang="hu-HU" sz="1200" b="0" i="0" kern="1200" dirty="0" smtClean="0">
                <a:solidFill>
                  <a:schemeClr val="tx1"/>
                </a:solidFill>
                <a:effectLst/>
                <a:latin typeface="+mn-lt"/>
                <a:ea typeface="+mn-ea"/>
                <a:cs typeface="+mn-cs"/>
              </a:rPr>
              <a:t> == 0) { </a:t>
            </a:r>
            <a:r>
              <a:rPr lang="hu-HU" sz="1200" b="0" i="0" kern="1200" dirty="0" err="1" smtClean="0">
                <a:solidFill>
                  <a:schemeClr val="tx1"/>
                </a:solidFill>
                <a:effectLst/>
                <a:latin typeface="+mn-lt"/>
                <a:ea typeface="+mn-ea"/>
                <a:cs typeface="+mn-cs"/>
              </a:rPr>
              <a:t>throw</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new</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IllegalArgumentException</a:t>
            </a:r>
            <a:r>
              <a:rPr lang="hu-HU" sz="1200" b="0" i="0" kern="1200" dirty="0" smtClean="0">
                <a:solidFill>
                  <a:schemeClr val="tx1"/>
                </a:solidFill>
                <a:effectLst/>
                <a:latin typeface="+mn-lt"/>
                <a:ea typeface="+mn-ea"/>
                <a:cs typeface="+mn-cs"/>
              </a:rPr>
              <a:t>("A nullával való osztás nem megengedett."); } </a:t>
            </a:r>
            <a:r>
              <a:rPr lang="hu-HU" sz="1200" b="0" i="0" kern="1200" dirty="0" err="1" smtClean="0">
                <a:solidFill>
                  <a:schemeClr val="tx1"/>
                </a:solidFill>
                <a:effectLst/>
                <a:latin typeface="+mn-lt"/>
                <a:ea typeface="+mn-ea"/>
                <a:cs typeface="+mn-cs"/>
              </a:rPr>
              <a:t>if</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dividend</a:t>
            </a:r>
            <a:r>
              <a:rPr lang="hu-HU" sz="1200" b="0" i="0" kern="1200" dirty="0" smtClean="0">
                <a:solidFill>
                  <a:schemeClr val="tx1"/>
                </a:solidFill>
                <a:effectLst/>
                <a:latin typeface="+mn-lt"/>
                <a:ea typeface="+mn-ea"/>
                <a:cs typeface="+mn-cs"/>
              </a:rPr>
              <a:t> &lt; 0 || </a:t>
            </a:r>
            <a:r>
              <a:rPr lang="hu-HU" sz="1200" b="0" i="0" kern="1200" dirty="0" err="1" smtClean="0">
                <a:solidFill>
                  <a:schemeClr val="tx1"/>
                </a:solidFill>
                <a:effectLst/>
                <a:latin typeface="+mn-lt"/>
                <a:ea typeface="+mn-ea"/>
                <a:cs typeface="+mn-cs"/>
              </a:rPr>
              <a:t>divisor</a:t>
            </a:r>
            <a:r>
              <a:rPr lang="hu-HU" sz="1200" b="0" i="0" kern="1200" dirty="0" smtClean="0">
                <a:solidFill>
                  <a:schemeClr val="tx1"/>
                </a:solidFill>
                <a:effectLst/>
                <a:latin typeface="+mn-lt"/>
                <a:ea typeface="+mn-ea"/>
                <a:cs typeface="+mn-cs"/>
              </a:rPr>
              <a:t> &lt; 0) { </a:t>
            </a:r>
            <a:r>
              <a:rPr lang="hu-HU" sz="1200" b="0" i="0" kern="1200" dirty="0" err="1" smtClean="0">
                <a:solidFill>
                  <a:schemeClr val="tx1"/>
                </a:solidFill>
                <a:effectLst/>
                <a:latin typeface="+mn-lt"/>
                <a:ea typeface="+mn-ea"/>
                <a:cs typeface="+mn-cs"/>
              </a:rPr>
              <a:t>throw</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new</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NegativeNumberException</a:t>
            </a:r>
            <a:r>
              <a:rPr lang="hu-HU" sz="1200" b="0" i="0" kern="1200" dirty="0" smtClean="0">
                <a:solidFill>
                  <a:schemeClr val="tx1"/>
                </a:solidFill>
                <a:effectLst/>
                <a:latin typeface="+mn-lt"/>
                <a:ea typeface="+mn-ea"/>
                <a:cs typeface="+mn-cs"/>
              </a:rPr>
              <a:t>("Negatív számokat nem lehet osztani.");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dividend</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divisor</a:t>
            </a:r>
            <a:r>
              <a:rPr lang="hu-HU" sz="1200" b="0" i="0" kern="1200" dirty="0" smtClean="0">
                <a:solidFill>
                  <a:schemeClr val="tx1"/>
                </a:solidFill>
                <a:effectLst/>
                <a:latin typeface="+mn-lt"/>
                <a:ea typeface="+mn-ea"/>
                <a:cs typeface="+mn-cs"/>
              </a:rPr>
              <a:t>;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45</a:t>
            </a:fld>
            <a:endParaRPr lang="hu-HU"/>
          </a:p>
        </p:txBody>
      </p:sp>
    </p:spTree>
    <p:extLst>
      <p:ext uri="{BB962C8B-B14F-4D97-AF65-F5344CB8AC3E}">
        <p14:creationId xmlns:p14="http://schemas.microsoft.com/office/powerpoint/2010/main" val="810385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Main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static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void</a:t>
            </a:r>
            <a:r>
              <a:rPr lang="hu-HU" sz="1200" b="0" i="0" kern="1200" dirty="0" smtClean="0">
                <a:solidFill>
                  <a:schemeClr val="tx1"/>
                </a:solidFill>
                <a:effectLst/>
                <a:latin typeface="+mn-lt"/>
                <a:ea typeface="+mn-ea"/>
                <a:cs typeface="+mn-cs"/>
              </a:rPr>
              <a:t> main(</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args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Calculator</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calculator</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new</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Calculator</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try</a:t>
            </a:r>
            <a:r>
              <a:rPr lang="hu-HU" sz="1200" b="0" i="0" kern="1200" dirty="0" smtClean="0">
                <a:solidFill>
                  <a:schemeClr val="tx1"/>
                </a:solidFill>
                <a:effectLst/>
                <a:latin typeface="+mn-lt"/>
                <a:ea typeface="+mn-ea"/>
                <a:cs typeface="+mn-cs"/>
              </a:rPr>
              <a:t> { int </a:t>
            </a:r>
            <a:r>
              <a:rPr lang="hu-HU" sz="1200" b="0" i="0" kern="1200" dirty="0" err="1" smtClean="0">
                <a:solidFill>
                  <a:schemeClr val="tx1"/>
                </a:solidFill>
                <a:effectLst/>
                <a:latin typeface="+mn-lt"/>
                <a:ea typeface="+mn-ea"/>
                <a:cs typeface="+mn-cs"/>
              </a:rPr>
              <a:t>result</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calculator.divide</a:t>
            </a:r>
            <a:r>
              <a:rPr lang="hu-HU" sz="1200" b="0" i="0" kern="1200" dirty="0" smtClean="0">
                <a:solidFill>
                  <a:schemeClr val="tx1"/>
                </a:solidFill>
                <a:effectLst/>
                <a:latin typeface="+mn-lt"/>
                <a:ea typeface="+mn-ea"/>
                <a:cs typeface="+mn-cs"/>
              </a:rPr>
              <a:t>(10, 2);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("Eredmény: " + </a:t>
            </a:r>
            <a:r>
              <a:rPr lang="hu-HU" sz="1200" b="0" i="0" kern="1200" dirty="0" err="1" smtClean="0">
                <a:solidFill>
                  <a:schemeClr val="tx1"/>
                </a:solidFill>
                <a:effectLst/>
                <a:latin typeface="+mn-lt"/>
                <a:ea typeface="+mn-ea"/>
                <a:cs typeface="+mn-cs"/>
              </a:rPr>
              <a:t>result</a:t>
            </a:r>
            <a:r>
              <a:rPr lang="hu-HU" sz="1200" b="0" i="0" kern="1200" dirty="0" smtClean="0">
                <a:solidFill>
                  <a:schemeClr val="tx1"/>
                </a:solidFill>
                <a:effectLst/>
                <a:latin typeface="+mn-lt"/>
                <a:ea typeface="+mn-ea"/>
                <a:cs typeface="+mn-cs"/>
              </a:rPr>
              <a:t>); // Negatív számok osztása, kivétel </a:t>
            </a:r>
            <a:r>
              <a:rPr lang="hu-HU" sz="1200" b="0" i="0" kern="1200" dirty="0" err="1" smtClean="0">
                <a:solidFill>
                  <a:schemeClr val="tx1"/>
                </a:solidFill>
                <a:effectLst/>
                <a:latin typeface="+mn-lt"/>
                <a:ea typeface="+mn-ea"/>
                <a:cs typeface="+mn-cs"/>
              </a:rPr>
              <a:t>dobódik</a:t>
            </a:r>
            <a:r>
              <a:rPr lang="hu-HU" sz="1200" b="0" i="0" kern="1200" dirty="0" smtClean="0">
                <a:solidFill>
                  <a:schemeClr val="tx1"/>
                </a:solidFill>
                <a:effectLst/>
                <a:latin typeface="+mn-lt"/>
                <a:ea typeface="+mn-ea"/>
                <a:cs typeface="+mn-cs"/>
              </a:rPr>
              <a:t> int </a:t>
            </a:r>
            <a:r>
              <a:rPr lang="hu-HU" sz="1200" b="0" i="0" kern="1200" dirty="0" err="1" smtClean="0">
                <a:solidFill>
                  <a:schemeClr val="tx1"/>
                </a:solidFill>
                <a:effectLst/>
                <a:latin typeface="+mn-lt"/>
                <a:ea typeface="+mn-ea"/>
                <a:cs typeface="+mn-cs"/>
              </a:rPr>
              <a:t>invalidResult</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calculator.divide</a:t>
            </a:r>
            <a:r>
              <a:rPr lang="hu-HU" sz="1200" b="0" i="0" kern="1200" dirty="0" smtClean="0">
                <a:solidFill>
                  <a:schemeClr val="tx1"/>
                </a:solidFill>
                <a:effectLst/>
                <a:latin typeface="+mn-lt"/>
                <a:ea typeface="+mn-ea"/>
                <a:cs typeface="+mn-cs"/>
              </a:rPr>
              <a:t>(-10, 5); } </a:t>
            </a:r>
            <a:r>
              <a:rPr lang="hu-HU" sz="1200" b="0" i="0" kern="1200" dirty="0" err="1" smtClean="0">
                <a:solidFill>
                  <a:schemeClr val="tx1"/>
                </a:solidFill>
                <a:effectLst/>
                <a:latin typeface="+mn-lt"/>
                <a:ea typeface="+mn-ea"/>
                <a:cs typeface="+mn-cs"/>
              </a:rPr>
              <a:t>catch</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NegativeNumberException</a:t>
            </a:r>
            <a:r>
              <a:rPr lang="hu-HU" sz="1200" b="0" i="0" kern="1200" dirty="0" smtClean="0">
                <a:solidFill>
                  <a:schemeClr val="tx1"/>
                </a:solidFill>
                <a:effectLst/>
                <a:latin typeface="+mn-lt"/>
                <a:ea typeface="+mn-ea"/>
                <a:cs typeface="+mn-cs"/>
              </a:rPr>
              <a:t> e) {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("Hiba: " + </a:t>
            </a:r>
            <a:r>
              <a:rPr lang="hu-HU" sz="1200" b="0" i="0" kern="1200" dirty="0" err="1" smtClean="0">
                <a:solidFill>
                  <a:schemeClr val="tx1"/>
                </a:solidFill>
                <a:effectLst/>
                <a:latin typeface="+mn-lt"/>
                <a:ea typeface="+mn-ea"/>
                <a:cs typeface="+mn-cs"/>
              </a:rPr>
              <a:t>e.getMessage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catch</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IllegalArgumentException</a:t>
            </a:r>
            <a:r>
              <a:rPr lang="hu-HU" sz="1200" b="0" i="0" kern="1200" dirty="0" smtClean="0">
                <a:solidFill>
                  <a:schemeClr val="tx1"/>
                </a:solidFill>
                <a:effectLst/>
                <a:latin typeface="+mn-lt"/>
                <a:ea typeface="+mn-ea"/>
                <a:cs typeface="+mn-cs"/>
              </a:rPr>
              <a:t> e) {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("Hiba: " + </a:t>
            </a:r>
            <a:r>
              <a:rPr lang="hu-HU" sz="1200" b="0" i="0" kern="1200" dirty="0" err="1" smtClean="0">
                <a:solidFill>
                  <a:schemeClr val="tx1"/>
                </a:solidFill>
                <a:effectLst/>
                <a:latin typeface="+mn-lt"/>
                <a:ea typeface="+mn-ea"/>
                <a:cs typeface="+mn-cs"/>
              </a:rPr>
              <a:t>e.getMessage</a:t>
            </a:r>
            <a:r>
              <a:rPr lang="hu-HU" sz="1200" b="0" i="0" kern="1200" dirty="0" smtClean="0">
                <a:solidFill>
                  <a:schemeClr val="tx1"/>
                </a:solidFill>
                <a:effectLst/>
                <a:latin typeface="+mn-lt"/>
                <a:ea typeface="+mn-ea"/>
                <a:cs typeface="+mn-cs"/>
              </a:rPr>
              <a:t>()); }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46</a:t>
            </a:fld>
            <a:endParaRPr lang="hu-HU"/>
          </a:p>
        </p:txBody>
      </p:sp>
    </p:spTree>
    <p:extLst>
      <p:ext uri="{BB962C8B-B14F-4D97-AF65-F5344CB8AC3E}">
        <p14:creationId xmlns:p14="http://schemas.microsoft.com/office/powerpoint/2010/main" val="1603113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Valid Java programming language code must honor the </a:t>
            </a:r>
            <a:r>
              <a:rPr lang="en-US" sz="1200" b="0" i="1" kern="1200" dirty="0" smtClean="0">
                <a:solidFill>
                  <a:schemeClr val="tx1"/>
                </a:solidFill>
                <a:effectLst/>
                <a:latin typeface="+mn-lt"/>
                <a:ea typeface="+mn-ea"/>
                <a:cs typeface="+mn-cs"/>
              </a:rPr>
              <a:t>Catch or Specify Requirement</a:t>
            </a:r>
            <a:r>
              <a:rPr lang="en-US" sz="1200" b="0" i="0" kern="1200" dirty="0" smtClean="0">
                <a:solidFill>
                  <a:schemeClr val="tx1"/>
                </a:solidFill>
                <a:effectLst/>
                <a:latin typeface="+mn-lt"/>
                <a:ea typeface="+mn-ea"/>
                <a:cs typeface="+mn-cs"/>
              </a:rPr>
              <a:t>. This means that code that might throw certain exceptions must be enclosed by either of the following:</a:t>
            </a:r>
          </a:p>
          <a:p>
            <a:r>
              <a:rPr lang="en-US" sz="1200" b="0" i="0" kern="1200" dirty="0" smtClean="0">
                <a:solidFill>
                  <a:schemeClr val="tx1"/>
                </a:solidFill>
                <a:effectLst/>
                <a:latin typeface="+mn-lt"/>
                <a:ea typeface="+mn-ea"/>
                <a:cs typeface="+mn-cs"/>
              </a:rPr>
              <a:t>A try statement that catches the exception. The try must provide a handler for the exception, as described in </a:t>
            </a:r>
            <a:r>
              <a:rPr lang="en-US" sz="1200" b="0" i="0" u="none" strike="noStrike" kern="1200" dirty="0" smtClean="0">
                <a:solidFill>
                  <a:schemeClr val="tx1"/>
                </a:solidFill>
                <a:effectLst/>
                <a:latin typeface="+mn-lt"/>
                <a:ea typeface="+mn-ea"/>
                <a:cs typeface="+mn-cs"/>
                <a:hlinkClick r:id="rId3"/>
              </a:rPr>
              <a:t>Catching and Handling Exceptions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method that specifies that it can throw the exception. The method must provide a throws clause that lists the exception, as described in </a:t>
            </a:r>
            <a:r>
              <a:rPr lang="en-US" sz="1200" b="0" i="0" u="none" strike="noStrike" kern="1200" dirty="0" smtClean="0">
                <a:solidFill>
                  <a:schemeClr val="tx1"/>
                </a:solidFill>
                <a:effectLst/>
                <a:latin typeface="+mn-lt"/>
                <a:ea typeface="+mn-ea"/>
                <a:cs typeface="+mn-cs"/>
                <a:hlinkClick r:id="rId4"/>
              </a:rPr>
              <a:t>Specifying the Exceptions Thrown by a Method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Code that fails to honor the Catch or Specify Requirement will not compile.</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10</a:t>
            </a:fld>
            <a:endParaRPr lang="hu-HU"/>
          </a:p>
        </p:txBody>
      </p:sp>
    </p:spTree>
    <p:extLst>
      <p:ext uri="{BB962C8B-B14F-4D97-AF65-F5344CB8AC3E}">
        <p14:creationId xmlns:p14="http://schemas.microsoft.com/office/powerpoint/2010/main" val="3496668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These are exceptional conditions that a well-written application should anticipate and recover from. For example, suppose an application prompts a user for an input file name, then opens the file by passing the name to the constructor for </a:t>
            </a:r>
            <a:r>
              <a:rPr lang="en-US" sz="1200" b="0" i="0" kern="1200" dirty="0" err="1" smtClean="0">
                <a:solidFill>
                  <a:schemeClr val="tx1"/>
                </a:solidFill>
                <a:effectLst/>
                <a:latin typeface="+mn-lt"/>
                <a:ea typeface="+mn-ea"/>
                <a:cs typeface="+mn-cs"/>
              </a:rPr>
              <a:t>java.io.FileReader</a:t>
            </a:r>
            <a:r>
              <a:rPr lang="en-US" sz="1200" b="0" i="0" kern="1200" dirty="0" smtClean="0">
                <a:solidFill>
                  <a:schemeClr val="tx1"/>
                </a:solidFill>
                <a:effectLst/>
                <a:latin typeface="+mn-lt"/>
                <a:ea typeface="+mn-ea"/>
                <a:cs typeface="+mn-cs"/>
              </a:rPr>
              <a:t>. Normally, the user provides the name of an existing, readable file, so the construction of the </a:t>
            </a:r>
            <a:r>
              <a:rPr lang="en-US" sz="1200" b="0" i="0" kern="1200" dirty="0" err="1" smtClean="0">
                <a:solidFill>
                  <a:schemeClr val="tx1"/>
                </a:solidFill>
                <a:effectLst/>
                <a:latin typeface="+mn-lt"/>
                <a:ea typeface="+mn-ea"/>
                <a:cs typeface="+mn-cs"/>
              </a:rPr>
              <a:t>FileReader</a:t>
            </a:r>
            <a:r>
              <a:rPr lang="en-US" sz="1200" b="0" i="0" kern="1200" dirty="0" smtClean="0">
                <a:solidFill>
                  <a:schemeClr val="tx1"/>
                </a:solidFill>
                <a:effectLst/>
                <a:latin typeface="+mn-lt"/>
                <a:ea typeface="+mn-ea"/>
                <a:cs typeface="+mn-cs"/>
              </a:rPr>
              <a:t> object succeeds, and the execution of the application proceeds normally. But sometimes the user supplies the name of a nonexistent file, and the constructor throws </a:t>
            </a:r>
            <a:r>
              <a:rPr lang="en-US" sz="1200" b="0" i="0" kern="1200" dirty="0" err="1" smtClean="0">
                <a:solidFill>
                  <a:schemeClr val="tx1"/>
                </a:solidFill>
                <a:effectLst/>
                <a:latin typeface="+mn-lt"/>
                <a:ea typeface="+mn-ea"/>
                <a:cs typeface="+mn-cs"/>
              </a:rPr>
              <a:t>java.io.FileNotFoundException</a:t>
            </a:r>
            <a:r>
              <a:rPr lang="en-US" sz="1200" b="0" i="0" kern="1200" dirty="0" smtClean="0">
                <a:solidFill>
                  <a:schemeClr val="tx1"/>
                </a:solidFill>
                <a:effectLst/>
                <a:latin typeface="+mn-lt"/>
                <a:ea typeface="+mn-ea"/>
                <a:cs typeface="+mn-cs"/>
              </a:rPr>
              <a:t>. A well-written program will catch this exception and notify the user of the mistake, possibly prompting for a corrected file name.</a:t>
            </a:r>
          </a:p>
          <a:p>
            <a:r>
              <a:rPr lang="en-US" sz="1200" b="0" i="0" kern="1200" dirty="0" smtClean="0">
                <a:solidFill>
                  <a:schemeClr val="tx1"/>
                </a:solidFill>
                <a:effectLst/>
                <a:latin typeface="+mn-lt"/>
                <a:ea typeface="+mn-ea"/>
                <a:cs typeface="+mn-cs"/>
              </a:rPr>
              <a:t>Checked exceptions </a:t>
            </a:r>
            <a:r>
              <a:rPr lang="en-US" sz="1200" b="0" i="1" kern="1200" dirty="0" smtClean="0">
                <a:solidFill>
                  <a:schemeClr val="tx1"/>
                </a:solidFill>
                <a:effectLst/>
                <a:latin typeface="+mn-lt"/>
                <a:ea typeface="+mn-ea"/>
                <a:cs typeface="+mn-cs"/>
              </a:rPr>
              <a:t>are subject</a:t>
            </a:r>
            <a:r>
              <a:rPr lang="en-US" sz="1200" b="0" i="0" kern="1200" dirty="0" smtClean="0">
                <a:solidFill>
                  <a:schemeClr val="tx1"/>
                </a:solidFill>
                <a:effectLst/>
                <a:latin typeface="+mn-lt"/>
                <a:ea typeface="+mn-ea"/>
                <a:cs typeface="+mn-cs"/>
              </a:rPr>
              <a:t> to the Catch or Specify Requirement. All exceptions are checked exceptions, except for those indicated by Error, </a:t>
            </a:r>
            <a:r>
              <a:rPr lang="en-US" sz="1200" b="0" i="0" kern="1200" dirty="0" err="1" smtClean="0">
                <a:solidFill>
                  <a:schemeClr val="tx1"/>
                </a:solidFill>
                <a:effectLst/>
                <a:latin typeface="+mn-lt"/>
                <a:ea typeface="+mn-ea"/>
                <a:cs typeface="+mn-cs"/>
              </a:rPr>
              <a:t>RuntimeException</a:t>
            </a:r>
            <a:r>
              <a:rPr lang="en-US" sz="1200" b="0" i="0" kern="1200" dirty="0" smtClean="0">
                <a:solidFill>
                  <a:schemeClr val="tx1"/>
                </a:solidFill>
                <a:effectLst/>
                <a:latin typeface="+mn-lt"/>
                <a:ea typeface="+mn-ea"/>
                <a:cs typeface="+mn-cs"/>
              </a:rPr>
              <a:t>, and their subclasses.</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11</a:t>
            </a:fld>
            <a:endParaRPr lang="hu-HU"/>
          </a:p>
        </p:txBody>
      </p:sp>
    </p:spTree>
    <p:extLst>
      <p:ext uri="{BB962C8B-B14F-4D97-AF65-F5344CB8AC3E}">
        <p14:creationId xmlns:p14="http://schemas.microsoft.com/office/powerpoint/2010/main" val="2624838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1" kern="1200" dirty="0" smtClean="0">
                <a:solidFill>
                  <a:schemeClr val="tx1"/>
                </a:solidFill>
                <a:effectLst/>
                <a:latin typeface="+mn-lt"/>
                <a:ea typeface="+mn-ea"/>
                <a:cs typeface="+mn-cs"/>
              </a:rPr>
              <a:t>error</a:t>
            </a:r>
            <a:r>
              <a:rPr lang="en-US" sz="1200" b="0" i="0" kern="1200" dirty="0" smtClean="0">
                <a:solidFill>
                  <a:schemeClr val="tx1"/>
                </a:solidFill>
                <a:effectLst/>
                <a:latin typeface="+mn-lt"/>
                <a:ea typeface="+mn-ea"/>
                <a:cs typeface="+mn-cs"/>
              </a:rPr>
              <a:t>. These are exceptional conditions that are external to the application, and that the application usually cannot anticipate or recover from. For example, suppose that an application successfully opens a file for input, but is unable to read the file because of a hardware or system malfunction. The unsuccessful read will throw </a:t>
            </a:r>
            <a:r>
              <a:rPr lang="en-US" sz="1200" b="0" i="0" kern="1200" dirty="0" err="1" smtClean="0">
                <a:solidFill>
                  <a:schemeClr val="tx1"/>
                </a:solidFill>
                <a:effectLst/>
                <a:latin typeface="+mn-lt"/>
                <a:ea typeface="+mn-ea"/>
                <a:cs typeface="+mn-cs"/>
              </a:rPr>
              <a:t>java.io.IOError</a:t>
            </a:r>
            <a:r>
              <a:rPr lang="en-US" sz="1200" b="0" i="0" kern="1200" dirty="0" smtClean="0">
                <a:solidFill>
                  <a:schemeClr val="tx1"/>
                </a:solidFill>
                <a:effectLst/>
                <a:latin typeface="+mn-lt"/>
                <a:ea typeface="+mn-ea"/>
                <a:cs typeface="+mn-cs"/>
              </a:rPr>
              <a:t>. An application might choose to catch this exception, in order to notify the user of the problem — but it also might make sense for the program to print a stack trace and exit.</a:t>
            </a:r>
          </a:p>
          <a:p>
            <a:r>
              <a:rPr lang="en-US" sz="1200" b="0" i="0" kern="1200" dirty="0" smtClean="0">
                <a:solidFill>
                  <a:schemeClr val="tx1"/>
                </a:solidFill>
                <a:effectLst/>
                <a:latin typeface="+mn-lt"/>
                <a:ea typeface="+mn-ea"/>
                <a:cs typeface="+mn-cs"/>
              </a:rPr>
              <a:t>Errors </a:t>
            </a:r>
            <a:r>
              <a:rPr lang="en-US" sz="1200" b="0" i="1" kern="1200" dirty="0" smtClean="0">
                <a:solidFill>
                  <a:schemeClr val="tx1"/>
                </a:solidFill>
                <a:effectLst/>
                <a:latin typeface="+mn-lt"/>
                <a:ea typeface="+mn-ea"/>
                <a:cs typeface="+mn-cs"/>
              </a:rPr>
              <a:t>are not subject</a:t>
            </a:r>
            <a:r>
              <a:rPr lang="en-US" sz="1200" b="0" i="0" kern="1200" dirty="0" smtClean="0">
                <a:solidFill>
                  <a:schemeClr val="tx1"/>
                </a:solidFill>
                <a:effectLst/>
                <a:latin typeface="+mn-lt"/>
                <a:ea typeface="+mn-ea"/>
                <a:cs typeface="+mn-cs"/>
              </a:rPr>
              <a:t> to the Catch or Specify Requirement. Errors are those exceptions indicated by Error and its subclasses.</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12</a:t>
            </a:fld>
            <a:endParaRPr lang="hu-HU"/>
          </a:p>
        </p:txBody>
      </p:sp>
    </p:spTree>
    <p:extLst>
      <p:ext uri="{BB962C8B-B14F-4D97-AF65-F5344CB8AC3E}">
        <p14:creationId xmlns:p14="http://schemas.microsoft.com/office/powerpoint/2010/main" val="952260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1" kern="1200" dirty="0" err="1" smtClean="0">
                <a:solidFill>
                  <a:schemeClr val="tx1"/>
                </a:solidFill>
                <a:effectLst/>
                <a:latin typeface="+mn-lt"/>
                <a:ea typeface="+mn-ea"/>
                <a:cs typeface="+mn-cs"/>
              </a:rPr>
              <a:t>untime</a:t>
            </a:r>
            <a:r>
              <a:rPr lang="en-US" sz="1200" b="0" i="1" kern="1200" dirty="0" smtClean="0">
                <a:solidFill>
                  <a:schemeClr val="tx1"/>
                </a:solidFill>
                <a:effectLst/>
                <a:latin typeface="+mn-lt"/>
                <a:ea typeface="+mn-ea"/>
                <a:cs typeface="+mn-cs"/>
              </a:rPr>
              <a:t> exception</a:t>
            </a:r>
            <a:r>
              <a:rPr lang="en-US" sz="1200" b="0" i="0" kern="1200" dirty="0" smtClean="0">
                <a:solidFill>
                  <a:schemeClr val="tx1"/>
                </a:solidFill>
                <a:effectLst/>
                <a:latin typeface="+mn-lt"/>
                <a:ea typeface="+mn-ea"/>
                <a:cs typeface="+mn-cs"/>
              </a:rPr>
              <a:t>. These are exceptional conditions that are internal to the application, and that the application usually cannot anticipate or recover from. These usually indicate programming bugs, such as logic errors or improper use of an API. For example, consider the application described previously that passes a file name to the constructor for </a:t>
            </a:r>
            <a:r>
              <a:rPr lang="en-US" sz="1200" b="0" i="0" kern="1200" dirty="0" err="1" smtClean="0">
                <a:solidFill>
                  <a:schemeClr val="tx1"/>
                </a:solidFill>
                <a:effectLst/>
                <a:latin typeface="+mn-lt"/>
                <a:ea typeface="+mn-ea"/>
                <a:cs typeface="+mn-cs"/>
              </a:rPr>
              <a:t>FileReader</a:t>
            </a:r>
            <a:r>
              <a:rPr lang="en-US" sz="1200" b="0" i="0" kern="1200" dirty="0" smtClean="0">
                <a:solidFill>
                  <a:schemeClr val="tx1"/>
                </a:solidFill>
                <a:effectLst/>
                <a:latin typeface="+mn-lt"/>
                <a:ea typeface="+mn-ea"/>
                <a:cs typeface="+mn-cs"/>
              </a:rPr>
              <a:t>. If a logic error causes a null to be passed to the constructor, the constructor will throw </a:t>
            </a:r>
            <a:r>
              <a:rPr lang="en-US" sz="1200" b="0" i="0" kern="1200" dirty="0" err="1" smtClean="0">
                <a:solidFill>
                  <a:schemeClr val="tx1"/>
                </a:solidFill>
                <a:effectLst/>
                <a:latin typeface="+mn-lt"/>
                <a:ea typeface="+mn-ea"/>
                <a:cs typeface="+mn-cs"/>
              </a:rPr>
              <a:t>NullPointerException</a:t>
            </a:r>
            <a:r>
              <a:rPr lang="en-US" sz="1200" b="0" i="0" kern="1200" dirty="0" smtClean="0">
                <a:solidFill>
                  <a:schemeClr val="tx1"/>
                </a:solidFill>
                <a:effectLst/>
                <a:latin typeface="+mn-lt"/>
                <a:ea typeface="+mn-ea"/>
                <a:cs typeface="+mn-cs"/>
              </a:rPr>
              <a:t>. The application can catch this exception, but it probably makes more sense to eliminate the bug that caused the exception to occur.</a:t>
            </a:r>
          </a:p>
          <a:p>
            <a:r>
              <a:rPr lang="en-US" sz="1200" b="0" i="0" kern="1200" dirty="0" smtClean="0">
                <a:solidFill>
                  <a:schemeClr val="tx1"/>
                </a:solidFill>
                <a:effectLst/>
                <a:latin typeface="+mn-lt"/>
                <a:ea typeface="+mn-ea"/>
                <a:cs typeface="+mn-cs"/>
              </a:rPr>
              <a:t>Runtime exceptions </a:t>
            </a:r>
            <a:r>
              <a:rPr lang="en-US" sz="1200" b="0" i="1" kern="1200" dirty="0" smtClean="0">
                <a:solidFill>
                  <a:schemeClr val="tx1"/>
                </a:solidFill>
                <a:effectLst/>
                <a:latin typeface="+mn-lt"/>
                <a:ea typeface="+mn-ea"/>
                <a:cs typeface="+mn-cs"/>
              </a:rPr>
              <a:t>are not subject</a:t>
            </a:r>
            <a:r>
              <a:rPr lang="en-US" sz="1200" b="0" i="0" kern="1200" dirty="0" smtClean="0">
                <a:solidFill>
                  <a:schemeClr val="tx1"/>
                </a:solidFill>
                <a:effectLst/>
                <a:latin typeface="+mn-lt"/>
                <a:ea typeface="+mn-ea"/>
                <a:cs typeface="+mn-cs"/>
              </a:rPr>
              <a:t> to the Catch or Specify Requirement. Runtime exceptions are those indicated by </a:t>
            </a:r>
            <a:r>
              <a:rPr lang="en-US" sz="1200" b="0" i="0" kern="1200" dirty="0" err="1" smtClean="0">
                <a:solidFill>
                  <a:schemeClr val="tx1"/>
                </a:solidFill>
                <a:effectLst/>
                <a:latin typeface="+mn-lt"/>
                <a:ea typeface="+mn-ea"/>
                <a:cs typeface="+mn-cs"/>
              </a:rPr>
              <a:t>RuntimeException</a:t>
            </a:r>
            <a:r>
              <a:rPr lang="en-US" sz="1200" b="0" i="0" kern="1200" dirty="0" smtClean="0">
                <a:solidFill>
                  <a:schemeClr val="tx1"/>
                </a:solidFill>
                <a:effectLst/>
                <a:latin typeface="+mn-lt"/>
                <a:ea typeface="+mn-ea"/>
                <a:cs typeface="+mn-cs"/>
              </a:rPr>
              <a:t> and its subclasses.</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13</a:t>
            </a:fld>
            <a:endParaRPr lang="hu-HU"/>
          </a:p>
        </p:txBody>
      </p:sp>
    </p:spTree>
    <p:extLst>
      <p:ext uri="{BB962C8B-B14F-4D97-AF65-F5344CB8AC3E}">
        <p14:creationId xmlns:p14="http://schemas.microsoft.com/office/powerpoint/2010/main" val="1726885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err="1" smtClean="0">
                <a:solidFill>
                  <a:schemeClr val="tx1"/>
                </a:solidFill>
                <a:effectLst/>
                <a:latin typeface="+mn-lt"/>
                <a:ea typeface="+mn-ea"/>
                <a:cs typeface="+mn-cs"/>
              </a:rPr>
              <a:t>Code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throws</a:t>
            </a:r>
            <a:r>
              <a:rPr lang="hu-HU" sz="1200" b="0" i="0" kern="1200" baseline="0" dirty="0" smtClean="0">
                <a:solidFill>
                  <a:schemeClr val="tx1"/>
                </a:solidFill>
                <a:effectLst/>
                <a:latin typeface="+mn-lt"/>
                <a:ea typeface="+mn-ea"/>
                <a:cs typeface="+mn-cs"/>
              </a:rPr>
              <a:t> </a:t>
            </a:r>
            <a:r>
              <a:rPr lang="hu-HU" sz="1200" b="0" i="0" kern="1200" baseline="0" dirty="0" err="1" smtClean="0">
                <a:solidFill>
                  <a:schemeClr val="tx1"/>
                </a:solidFill>
                <a:effectLst/>
                <a:latin typeface="+mn-lt"/>
                <a:ea typeface="+mn-ea"/>
                <a:cs typeface="+mn-cs"/>
              </a:rPr>
              <a:t>the</a:t>
            </a:r>
            <a:r>
              <a:rPr lang="hu-HU" sz="1200" b="0" i="0" kern="1200" baseline="0" dirty="0" smtClean="0">
                <a:solidFill>
                  <a:schemeClr val="tx1"/>
                </a:solidFill>
                <a:effectLst/>
                <a:latin typeface="+mn-lt"/>
                <a:ea typeface="+mn-ea"/>
                <a:cs typeface="+mn-cs"/>
              </a:rPr>
              <a:t> </a:t>
            </a:r>
            <a:r>
              <a:rPr lang="hu-HU" sz="1200" b="0" i="0" kern="1200" baseline="0" dirty="0" err="1" smtClean="0">
                <a:solidFill>
                  <a:schemeClr val="tx1"/>
                </a:solidFill>
                <a:effectLst/>
                <a:latin typeface="+mn-lt"/>
                <a:ea typeface="+mn-ea"/>
                <a:cs typeface="+mn-cs"/>
              </a:rPr>
              <a:t>exception</a:t>
            </a:r>
            <a:endParaRPr lang="hu-HU" sz="1200" b="0" i="0" kern="1200" baseline="0" dirty="0" smtClean="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14</a:t>
            </a:fld>
            <a:endParaRPr lang="hu-HU"/>
          </a:p>
        </p:txBody>
      </p:sp>
    </p:spTree>
    <p:extLst>
      <p:ext uri="{BB962C8B-B14F-4D97-AF65-F5344CB8AC3E}">
        <p14:creationId xmlns:p14="http://schemas.microsoft.com/office/powerpoint/2010/main" val="1302116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associate exception handlers with a try block by providing one or more catch blocks directly after the try block. No code can be between the end of the try block and the beginning of the first catch block.</a:t>
            </a:r>
          </a:p>
          <a:p>
            <a:r>
              <a:rPr lang="en-US" sz="1200" b="0" i="0" kern="1200" dirty="0" smtClean="0">
                <a:solidFill>
                  <a:schemeClr val="tx1"/>
                </a:solidFill>
                <a:effectLst/>
                <a:latin typeface="+mn-lt"/>
                <a:ea typeface="+mn-ea"/>
                <a:cs typeface="+mn-cs"/>
              </a:rPr>
              <a:t>try { } catch (</a:t>
            </a:r>
            <a:r>
              <a:rPr lang="en-US" sz="1200" b="0" i="1" kern="1200" dirty="0" err="1" smtClean="0">
                <a:solidFill>
                  <a:schemeClr val="tx1"/>
                </a:solidFill>
                <a:effectLst/>
                <a:latin typeface="+mn-lt"/>
                <a:ea typeface="+mn-ea"/>
                <a:cs typeface="+mn-cs"/>
              </a:rPr>
              <a:t>ExceptionType</a:t>
            </a:r>
            <a:r>
              <a:rPr lang="en-US" sz="1200" b="0" i="1" kern="1200" dirty="0" smtClean="0">
                <a:solidFill>
                  <a:schemeClr val="tx1"/>
                </a:solidFill>
                <a:effectLst/>
                <a:latin typeface="+mn-lt"/>
                <a:ea typeface="+mn-ea"/>
                <a:cs typeface="+mn-cs"/>
              </a:rPr>
              <a:t> name</a:t>
            </a:r>
            <a:r>
              <a:rPr lang="en-US" sz="1200" b="0" i="0" kern="1200" dirty="0" smtClean="0">
                <a:solidFill>
                  <a:schemeClr val="tx1"/>
                </a:solidFill>
                <a:effectLst/>
                <a:latin typeface="+mn-lt"/>
                <a:ea typeface="+mn-ea"/>
                <a:cs typeface="+mn-cs"/>
              </a:rPr>
              <a:t>) { } catch (</a:t>
            </a:r>
            <a:r>
              <a:rPr lang="en-US" sz="1200" b="0" i="1" kern="1200" dirty="0" err="1" smtClean="0">
                <a:solidFill>
                  <a:schemeClr val="tx1"/>
                </a:solidFill>
                <a:effectLst/>
                <a:latin typeface="+mn-lt"/>
                <a:ea typeface="+mn-ea"/>
                <a:cs typeface="+mn-cs"/>
              </a:rPr>
              <a:t>ExceptionType</a:t>
            </a:r>
            <a:r>
              <a:rPr lang="en-US" sz="1200" b="0" i="1" kern="1200" dirty="0" smtClean="0">
                <a:solidFill>
                  <a:schemeClr val="tx1"/>
                </a:solidFill>
                <a:effectLst/>
                <a:latin typeface="+mn-lt"/>
                <a:ea typeface="+mn-ea"/>
                <a:cs typeface="+mn-cs"/>
              </a:rPr>
              <a:t> name</a:t>
            </a:r>
            <a:r>
              <a:rPr lang="en-US" sz="1200" b="0" i="0" kern="1200" dirty="0" smtClean="0">
                <a:solidFill>
                  <a:schemeClr val="tx1"/>
                </a:solidFill>
                <a:effectLst/>
                <a:latin typeface="+mn-lt"/>
                <a:ea typeface="+mn-ea"/>
                <a:cs typeface="+mn-cs"/>
              </a:rPr>
              <a:t>) { } </a:t>
            </a:r>
          </a:p>
          <a:p>
            <a:r>
              <a:rPr lang="en-US" sz="1200" b="0" i="0" kern="1200" dirty="0" smtClean="0">
                <a:solidFill>
                  <a:schemeClr val="tx1"/>
                </a:solidFill>
                <a:effectLst/>
                <a:latin typeface="+mn-lt"/>
                <a:ea typeface="+mn-ea"/>
                <a:cs typeface="+mn-cs"/>
              </a:rPr>
              <a:t>Each catch block is an exception handler that handles the type of exception indicated by its argument. The argument type, </a:t>
            </a:r>
            <a:r>
              <a:rPr lang="en-US" sz="1200" b="0" i="1" kern="1200" dirty="0" err="1" smtClean="0">
                <a:solidFill>
                  <a:schemeClr val="tx1"/>
                </a:solidFill>
                <a:effectLst/>
                <a:latin typeface="+mn-lt"/>
                <a:ea typeface="+mn-ea"/>
                <a:cs typeface="+mn-cs"/>
              </a:rPr>
              <a:t>ExceptionType</a:t>
            </a:r>
            <a:r>
              <a:rPr lang="en-US" sz="1200" b="0" i="0" kern="1200" dirty="0" smtClean="0">
                <a:solidFill>
                  <a:schemeClr val="tx1"/>
                </a:solidFill>
                <a:effectLst/>
                <a:latin typeface="+mn-lt"/>
                <a:ea typeface="+mn-ea"/>
                <a:cs typeface="+mn-cs"/>
              </a:rPr>
              <a:t>, declares the type of exception that the handler can handle and must be the name of a class that inherits from the </a:t>
            </a:r>
            <a:r>
              <a:rPr lang="en-US" sz="1200" b="0" i="0" kern="1200" dirty="0" err="1" smtClean="0">
                <a:solidFill>
                  <a:schemeClr val="tx1"/>
                </a:solidFill>
                <a:effectLst/>
                <a:latin typeface="+mn-lt"/>
                <a:ea typeface="+mn-ea"/>
                <a:cs typeface="+mn-cs"/>
              </a:rPr>
              <a:t>Throwable</a:t>
            </a:r>
            <a:r>
              <a:rPr lang="en-US" sz="1200" b="0" i="0" kern="1200" dirty="0" smtClean="0">
                <a:solidFill>
                  <a:schemeClr val="tx1"/>
                </a:solidFill>
                <a:effectLst/>
                <a:latin typeface="+mn-lt"/>
                <a:ea typeface="+mn-ea"/>
                <a:cs typeface="+mn-cs"/>
              </a:rPr>
              <a:t> class. The handler can refer to the exception with </a:t>
            </a:r>
            <a:r>
              <a:rPr lang="en-US" sz="1200" b="0" i="1" kern="1200" dirty="0" smtClean="0">
                <a:solidFill>
                  <a:schemeClr val="tx1"/>
                </a:solidFill>
                <a:effectLst/>
                <a:latin typeface="+mn-lt"/>
                <a:ea typeface="+mn-ea"/>
                <a:cs typeface="+mn-cs"/>
              </a:rPr>
              <a:t>name</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15</a:t>
            </a:fld>
            <a:endParaRPr lang="hu-HU"/>
          </a:p>
        </p:txBody>
      </p:sp>
    </p:spTree>
    <p:extLst>
      <p:ext uri="{BB962C8B-B14F-4D97-AF65-F5344CB8AC3E}">
        <p14:creationId xmlns:p14="http://schemas.microsoft.com/office/powerpoint/2010/main" val="3644266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associate exception handlers with a try block by providing one or more catch blocks directly after the try block. No code can be between the end of the try block and the beginning of the first catch block.</a:t>
            </a:r>
          </a:p>
          <a:p>
            <a:r>
              <a:rPr lang="en-US" sz="1200" b="0" i="0" kern="1200" dirty="0" smtClean="0">
                <a:solidFill>
                  <a:schemeClr val="tx1"/>
                </a:solidFill>
                <a:effectLst/>
                <a:latin typeface="+mn-lt"/>
                <a:ea typeface="+mn-ea"/>
                <a:cs typeface="+mn-cs"/>
              </a:rPr>
              <a:t>try { } catch (</a:t>
            </a:r>
            <a:r>
              <a:rPr lang="en-US" sz="1200" b="0" i="1" kern="1200" dirty="0" err="1" smtClean="0">
                <a:solidFill>
                  <a:schemeClr val="tx1"/>
                </a:solidFill>
                <a:effectLst/>
                <a:latin typeface="+mn-lt"/>
                <a:ea typeface="+mn-ea"/>
                <a:cs typeface="+mn-cs"/>
              </a:rPr>
              <a:t>ExceptionType</a:t>
            </a:r>
            <a:r>
              <a:rPr lang="en-US" sz="1200" b="0" i="1" kern="1200" dirty="0" smtClean="0">
                <a:solidFill>
                  <a:schemeClr val="tx1"/>
                </a:solidFill>
                <a:effectLst/>
                <a:latin typeface="+mn-lt"/>
                <a:ea typeface="+mn-ea"/>
                <a:cs typeface="+mn-cs"/>
              </a:rPr>
              <a:t> name</a:t>
            </a:r>
            <a:r>
              <a:rPr lang="en-US" sz="1200" b="0" i="0" kern="1200" dirty="0" smtClean="0">
                <a:solidFill>
                  <a:schemeClr val="tx1"/>
                </a:solidFill>
                <a:effectLst/>
                <a:latin typeface="+mn-lt"/>
                <a:ea typeface="+mn-ea"/>
                <a:cs typeface="+mn-cs"/>
              </a:rPr>
              <a:t>) { } catch (</a:t>
            </a:r>
            <a:r>
              <a:rPr lang="en-US" sz="1200" b="0" i="1" kern="1200" dirty="0" err="1" smtClean="0">
                <a:solidFill>
                  <a:schemeClr val="tx1"/>
                </a:solidFill>
                <a:effectLst/>
                <a:latin typeface="+mn-lt"/>
                <a:ea typeface="+mn-ea"/>
                <a:cs typeface="+mn-cs"/>
              </a:rPr>
              <a:t>ExceptionType</a:t>
            </a:r>
            <a:r>
              <a:rPr lang="en-US" sz="1200" b="0" i="1" kern="1200" dirty="0" smtClean="0">
                <a:solidFill>
                  <a:schemeClr val="tx1"/>
                </a:solidFill>
                <a:effectLst/>
                <a:latin typeface="+mn-lt"/>
                <a:ea typeface="+mn-ea"/>
                <a:cs typeface="+mn-cs"/>
              </a:rPr>
              <a:t> name</a:t>
            </a:r>
            <a:r>
              <a:rPr lang="en-US" sz="1200" b="0" i="0" kern="1200" dirty="0" smtClean="0">
                <a:solidFill>
                  <a:schemeClr val="tx1"/>
                </a:solidFill>
                <a:effectLst/>
                <a:latin typeface="+mn-lt"/>
                <a:ea typeface="+mn-ea"/>
                <a:cs typeface="+mn-cs"/>
              </a:rPr>
              <a:t>) { } </a:t>
            </a:r>
          </a:p>
          <a:p>
            <a:r>
              <a:rPr lang="en-US" sz="1200" b="0" i="0" kern="1200" dirty="0" smtClean="0">
                <a:solidFill>
                  <a:schemeClr val="tx1"/>
                </a:solidFill>
                <a:effectLst/>
                <a:latin typeface="+mn-lt"/>
                <a:ea typeface="+mn-ea"/>
                <a:cs typeface="+mn-cs"/>
              </a:rPr>
              <a:t>Each catch block is an exception handler that handles the type of exception indicated by its argument. The argument type, </a:t>
            </a:r>
            <a:r>
              <a:rPr lang="en-US" sz="1200" b="0" i="1" kern="1200" dirty="0" err="1" smtClean="0">
                <a:solidFill>
                  <a:schemeClr val="tx1"/>
                </a:solidFill>
                <a:effectLst/>
                <a:latin typeface="+mn-lt"/>
                <a:ea typeface="+mn-ea"/>
                <a:cs typeface="+mn-cs"/>
              </a:rPr>
              <a:t>ExceptionType</a:t>
            </a:r>
            <a:r>
              <a:rPr lang="en-US" sz="1200" b="0" i="0" kern="1200" dirty="0" smtClean="0">
                <a:solidFill>
                  <a:schemeClr val="tx1"/>
                </a:solidFill>
                <a:effectLst/>
                <a:latin typeface="+mn-lt"/>
                <a:ea typeface="+mn-ea"/>
                <a:cs typeface="+mn-cs"/>
              </a:rPr>
              <a:t>, declares the type of exception that the handler can handle and must be the name of a class that inherits from the </a:t>
            </a:r>
            <a:r>
              <a:rPr lang="en-US" sz="1200" b="0" i="0" kern="1200" dirty="0" err="1" smtClean="0">
                <a:solidFill>
                  <a:schemeClr val="tx1"/>
                </a:solidFill>
                <a:effectLst/>
                <a:latin typeface="+mn-lt"/>
                <a:ea typeface="+mn-ea"/>
                <a:cs typeface="+mn-cs"/>
              </a:rPr>
              <a:t>Throwable</a:t>
            </a:r>
            <a:r>
              <a:rPr lang="en-US" sz="1200" b="0" i="0" kern="1200" dirty="0" smtClean="0">
                <a:solidFill>
                  <a:schemeClr val="tx1"/>
                </a:solidFill>
                <a:effectLst/>
                <a:latin typeface="+mn-lt"/>
                <a:ea typeface="+mn-ea"/>
                <a:cs typeface="+mn-cs"/>
              </a:rPr>
              <a:t> class. The handler can refer to the exception with </a:t>
            </a:r>
            <a:r>
              <a:rPr lang="en-US" sz="1200" b="0" i="1" kern="1200" dirty="0" smtClean="0">
                <a:solidFill>
                  <a:schemeClr val="tx1"/>
                </a:solidFill>
                <a:effectLst/>
                <a:latin typeface="+mn-lt"/>
                <a:ea typeface="+mn-ea"/>
                <a:cs typeface="+mn-cs"/>
              </a:rPr>
              <a:t>name</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16</a:t>
            </a:fld>
            <a:endParaRPr lang="hu-HU"/>
          </a:p>
        </p:txBody>
      </p:sp>
    </p:spTree>
    <p:extLst>
      <p:ext uri="{BB962C8B-B14F-4D97-AF65-F5344CB8AC3E}">
        <p14:creationId xmlns:p14="http://schemas.microsoft.com/office/powerpoint/2010/main" val="12324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2023. 10. 01.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2811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2023. 10. 01.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2426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2023. 10. 01.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0258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8568"/>
          </a:xfrm>
        </p:spPr>
        <p:txBody>
          <a:bodyPr/>
          <a:lstStyle/>
          <a:p>
            <a:r>
              <a:rPr lang="hu-HU"/>
              <a:t>Mintacím szerkesztése</a:t>
            </a:r>
            <a:endParaRPr lang="en-US" dirty="0"/>
          </a:p>
        </p:txBody>
      </p:sp>
      <p:sp>
        <p:nvSpPr>
          <p:cNvPr id="3" name="Content Placeholder 2"/>
          <p:cNvSpPr>
            <a:spLocks noGrp="1"/>
          </p:cNvSpPr>
          <p:nvPr>
            <p:ph idx="1"/>
          </p:nvPr>
        </p:nvSpPr>
        <p:spPr>
          <a:xfrm>
            <a:off x="628650" y="1228165"/>
            <a:ext cx="7886700" cy="4948798"/>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2023. 10. 01.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10608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17284452-A9FE-4319-9216-AA364A03E886}" type="datetimeFigureOut">
              <a:rPr lang="hu-HU" smtClean="0"/>
              <a:t>2023. 10. 01.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3403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183341"/>
            <a:ext cx="3886200" cy="4993622"/>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4" name="Content Placeholder 3"/>
          <p:cNvSpPr>
            <a:spLocks noGrp="1"/>
          </p:cNvSpPr>
          <p:nvPr>
            <p:ph sz="half" idx="2"/>
          </p:nvPr>
        </p:nvSpPr>
        <p:spPr>
          <a:xfrm>
            <a:off x="4629150" y="1183341"/>
            <a:ext cx="3886200" cy="4993622"/>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5" name="Date Placeholder 4"/>
          <p:cNvSpPr>
            <a:spLocks noGrp="1"/>
          </p:cNvSpPr>
          <p:nvPr>
            <p:ph type="dt" sz="half" idx="10"/>
          </p:nvPr>
        </p:nvSpPr>
        <p:spPr/>
        <p:txBody>
          <a:bodyPr/>
          <a:lstStyle/>
          <a:p>
            <a:fld id="{17284452-A9FE-4319-9216-AA364A03E886}" type="datetimeFigureOut">
              <a:rPr lang="hu-HU" smtClean="0"/>
              <a:t>2023. 10. 01.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9749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17284452-A9FE-4319-9216-AA364A03E886}" type="datetimeFigureOut">
              <a:rPr lang="hu-HU" smtClean="0"/>
              <a:t>2023. 10. 01.</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8392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17284452-A9FE-4319-9216-AA364A03E886}" type="datetimeFigureOut">
              <a:rPr lang="hu-HU" smtClean="0"/>
              <a:t>2023. 10. 01.</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4241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84452-A9FE-4319-9216-AA364A03E886}" type="datetimeFigureOut">
              <a:rPr lang="hu-HU" smtClean="0"/>
              <a:t>2023. 10. 01.</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106840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2023. 10. 01.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1380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2023. 10. 01.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04051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719603"/>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228165"/>
            <a:ext cx="7886700" cy="4948798"/>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84452-A9FE-4319-9216-AA364A03E886}" type="datetimeFigureOut">
              <a:rPr lang="hu-HU" smtClean="0"/>
              <a:t>2023. 10. 01.</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D5F4D-AC26-45E5-AF0E-B4EEB95D4D72}" type="slidenum">
              <a:rPr lang="hu-HU" smtClean="0"/>
              <a:t>‹#›</a:t>
            </a:fld>
            <a:endParaRPr lang="hu-HU"/>
          </a:p>
        </p:txBody>
      </p:sp>
    </p:spTree>
    <p:extLst>
      <p:ext uri="{BB962C8B-B14F-4D97-AF65-F5344CB8AC3E}">
        <p14:creationId xmlns:p14="http://schemas.microsoft.com/office/powerpoint/2010/main" val="2360860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oracle.com/javase/8/docs/api/java/lang/Error.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docs.oracle.com/javase/8/docs/api/java/lang/Exceptio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lstStyle/>
          <a:p>
            <a:r>
              <a:rPr lang="en-US" dirty="0"/>
              <a:t>An </a:t>
            </a:r>
            <a:r>
              <a:rPr lang="en-US" b="1" dirty="0"/>
              <a:t>exception</a:t>
            </a:r>
            <a:r>
              <a:rPr lang="en-US" dirty="0"/>
              <a:t> is an event that occurs during the execution of a program that disrupts the normal flow of instructions.</a:t>
            </a:r>
            <a:r>
              <a:rPr lang="hu-HU" dirty="0" smtClean="0"/>
              <a:t> </a:t>
            </a:r>
          </a:p>
          <a:p>
            <a:r>
              <a:rPr lang="hu-HU" dirty="0" smtClean="0"/>
              <a:t>(</a:t>
            </a:r>
            <a:r>
              <a:rPr lang="en-US" dirty="0" smtClean="0"/>
              <a:t>The </a:t>
            </a:r>
            <a:r>
              <a:rPr lang="en-US" dirty="0"/>
              <a:t>term </a:t>
            </a:r>
            <a:r>
              <a:rPr lang="en-US" i="1" dirty="0"/>
              <a:t>exception</a:t>
            </a:r>
            <a:r>
              <a:rPr lang="en-US" dirty="0"/>
              <a:t> is shorthand for the phrase "exceptional event</a:t>
            </a:r>
            <a:r>
              <a:rPr lang="en-US" dirty="0" smtClean="0"/>
              <a:t>.„</a:t>
            </a:r>
            <a:r>
              <a:rPr lang="hu-HU" dirty="0" smtClean="0"/>
              <a:t>)</a:t>
            </a:r>
            <a:endParaRPr lang="hu-HU" dirty="0"/>
          </a:p>
        </p:txBody>
      </p:sp>
    </p:spTree>
    <p:extLst>
      <p:ext uri="{BB962C8B-B14F-4D97-AF65-F5344CB8AC3E}">
        <p14:creationId xmlns:p14="http://schemas.microsoft.com/office/powerpoint/2010/main" val="1801244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normAutofit lnSpcReduction="10000"/>
          </a:bodyPr>
          <a:lstStyle/>
          <a:p>
            <a:pPr marL="514350" indent="-514350">
              <a:buFont typeface="+mj-lt"/>
              <a:buAutoNum type="arabicPeriod"/>
            </a:pPr>
            <a:r>
              <a:rPr lang="hu-HU" i="1" dirty="0" err="1"/>
              <a:t>C</a:t>
            </a:r>
            <a:r>
              <a:rPr lang="hu-HU" i="1" dirty="0" err="1" smtClean="0"/>
              <a:t>hecked</a:t>
            </a:r>
            <a:r>
              <a:rPr lang="hu-HU" i="1" dirty="0" smtClean="0"/>
              <a:t> </a:t>
            </a:r>
            <a:r>
              <a:rPr lang="hu-HU" i="1" dirty="0" err="1" smtClean="0"/>
              <a:t>exception</a:t>
            </a:r>
            <a:endParaRPr lang="hu-HU" i="1" dirty="0" smtClean="0"/>
          </a:p>
          <a:p>
            <a:pPr marL="514350" indent="-514350">
              <a:buFont typeface="+mj-lt"/>
              <a:buAutoNum type="arabicPeriod"/>
            </a:pPr>
            <a:r>
              <a:rPr lang="hu-HU" i="1" dirty="0" err="1" smtClean="0"/>
              <a:t>Error</a:t>
            </a:r>
            <a:endParaRPr lang="hu-HU" i="1" dirty="0" smtClean="0"/>
          </a:p>
          <a:p>
            <a:pPr marL="514350" indent="-514350">
              <a:buFont typeface="+mj-lt"/>
              <a:buAutoNum type="arabicPeriod"/>
            </a:pPr>
            <a:r>
              <a:rPr lang="hu-HU" i="1" dirty="0" err="1"/>
              <a:t>R</a:t>
            </a:r>
            <a:r>
              <a:rPr lang="hu-HU" i="1" dirty="0" err="1" smtClean="0"/>
              <a:t>untime</a:t>
            </a:r>
            <a:r>
              <a:rPr lang="hu-HU" i="1" dirty="0" smtClean="0"/>
              <a:t> </a:t>
            </a:r>
            <a:r>
              <a:rPr lang="hu-HU" i="1" dirty="0" err="1" smtClean="0"/>
              <a:t>exception</a:t>
            </a:r>
            <a:endParaRPr lang="hu-HU" i="1" dirty="0" smtClean="0"/>
          </a:p>
          <a:p>
            <a:endParaRPr lang="hu-HU" i="1" dirty="0"/>
          </a:p>
          <a:p>
            <a:r>
              <a:rPr lang="en-US" dirty="0"/>
              <a:t>Checked exceptions </a:t>
            </a:r>
            <a:r>
              <a:rPr lang="en-US" i="1" dirty="0"/>
              <a:t>are subject</a:t>
            </a:r>
            <a:r>
              <a:rPr lang="en-US" dirty="0"/>
              <a:t> to the Catch or Specify Requirement. </a:t>
            </a:r>
            <a:endParaRPr lang="hu-HU" dirty="0" smtClean="0"/>
          </a:p>
          <a:p>
            <a:r>
              <a:rPr lang="en-US" dirty="0" smtClean="0"/>
              <a:t>Errors </a:t>
            </a:r>
            <a:r>
              <a:rPr lang="en-US" dirty="0"/>
              <a:t>and runtime exceptions are collectively known as </a:t>
            </a:r>
            <a:r>
              <a:rPr lang="en-US" i="1" dirty="0"/>
              <a:t>unchecked </a:t>
            </a:r>
            <a:r>
              <a:rPr lang="en-US" i="1" dirty="0" smtClean="0"/>
              <a:t>exceptions</a:t>
            </a:r>
            <a:r>
              <a:rPr lang="hu-HU" dirty="0"/>
              <a:t> </a:t>
            </a:r>
            <a:r>
              <a:rPr lang="hu-HU" dirty="0" smtClean="0"/>
              <a:t>and </a:t>
            </a:r>
            <a:r>
              <a:rPr lang="hu-HU" dirty="0" err="1" smtClean="0"/>
              <a:t>they</a:t>
            </a:r>
            <a:r>
              <a:rPr lang="hu-HU" dirty="0" smtClean="0"/>
              <a:t> </a:t>
            </a:r>
            <a:r>
              <a:rPr lang="hu-HU" dirty="0" err="1" smtClean="0"/>
              <a:t>are</a:t>
            </a:r>
            <a:r>
              <a:rPr lang="hu-HU" dirty="0" smtClean="0"/>
              <a:t> </a:t>
            </a:r>
            <a:r>
              <a:rPr lang="en-US" i="1" dirty="0"/>
              <a:t>are not subject</a:t>
            </a:r>
            <a:r>
              <a:rPr lang="en-US" dirty="0"/>
              <a:t> to the Catch or Specify Requirement.</a:t>
            </a:r>
          </a:p>
          <a:p>
            <a:pPr marL="0" indent="0">
              <a:buNone/>
            </a:pPr>
            <a:r>
              <a:rPr lang="en-US" dirty="0"/>
              <a:t/>
            </a:r>
            <a:br>
              <a:rPr lang="en-US" dirty="0"/>
            </a:br>
            <a:endParaRPr lang="hu-HU" dirty="0"/>
          </a:p>
        </p:txBody>
      </p:sp>
    </p:spTree>
    <p:extLst>
      <p:ext uri="{BB962C8B-B14F-4D97-AF65-F5344CB8AC3E}">
        <p14:creationId xmlns:p14="http://schemas.microsoft.com/office/powerpoint/2010/main" val="326154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normAutofit fontScale="92500" lnSpcReduction="10000"/>
          </a:bodyPr>
          <a:lstStyle/>
          <a:p>
            <a:r>
              <a:rPr lang="hu-HU" i="1" dirty="0" err="1"/>
              <a:t>C</a:t>
            </a:r>
            <a:r>
              <a:rPr lang="hu-HU" i="1" dirty="0" err="1" smtClean="0"/>
              <a:t>hecked</a:t>
            </a:r>
            <a:r>
              <a:rPr lang="hu-HU" i="1" dirty="0" smtClean="0"/>
              <a:t> </a:t>
            </a:r>
            <a:r>
              <a:rPr lang="hu-HU" i="1" dirty="0" err="1" smtClean="0"/>
              <a:t>exception</a:t>
            </a:r>
            <a:endParaRPr lang="hu-HU" i="1" dirty="0" smtClean="0"/>
          </a:p>
          <a:p>
            <a:pPr lvl="1"/>
            <a:r>
              <a:rPr lang="en-US" dirty="0"/>
              <a:t>These are exceptional conditions that a well-written application should </a:t>
            </a:r>
            <a:r>
              <a:rPr lang="en-US" b="1" dirty="0"/>
              <a:t>anticipate and recover from</a:t>
            </a:r>
            <a:r>
              <a:rPr lang="en-US" dirty="0"/>
              <a:t>. </a:t>
            </a:r>
            <a:endParaRPr lang="hu-HU" dirty="0" smtClean="0"/>
          </a:p>
          <a:p>
            <a:pPr lvl="1"/>
            <a:r>
              <a:rPr lang="hu-HU" dirty="0"/>
              <a:t>(</a:t>
            </a:r>
            <a:r>
              <a:rPr lang="en-US" dirty="0" smtClean="0"/>
              <a:t>For </a:t>
            </a:r>
            <a:r>
              <a:rPr lang="en-US" dirty="0"/>
              <a:t>example, suppose an application prompts a user for an input file name, then opens the file by passing the name to the constructor for </a:t>
            </a:r>
            <a:r>
              <a:rPr lang="en-US" dirty="0" err="1"/>
              <a:t>java.io.FileReader</a:t>
            </a:r>
            <a:r>
              <a:rPr lang="en-US" dirty="0"/>
              <a:t>. Normally, the user provides the name of an existing, readable file, so the construction of the </a:t>
            </a:r>
            <a:r>
              <a:rPr lang="en-US" dirty="0" err="1"/>
              <a:t>FileReader</a:t>
            </a:r>
            <a:r>
              <a:rPr lang="en-US" dirty="0"/>
              <a:t> object succeeds, and the execution of the application proceeds normally. But sometimes the user supplies the name of a nonexistent file, and the constructor throws </a:t>
            </a:r>
            <a:r>
              <a:rPr lang="en-US" dirty="0" err="1"/>
              <a:t>java.io.FileNotFoundException</a:t>
            </a:r>
            <a:r>
              <a:rPr lang="en-US" dirty="0"/>
              <a:t>. A well-written program will catch this exception and notify the user of the mistake, possibly prompting for a corrected file name</a:t>
            </a:r>
            <a:r>
              <a:rPr lang="en-US" dirty="0" smtClean="0"/>
              <a:t>.</a:t>
            </a:r>
            <a:r>
              <a:rPr lang="hu-HU" dirty="0" smtClean="0"/>
              <a:t>)</a:t>
            </a:r>
            <a:endParaRPr lang="en-US" dirty="0"/>
          </a:p>
          <a:p>
            <a:pPr lvl="1"/>
            <a:r>
              <a:rPr lang="en-US" dirty="0" smtClean="0"/>
              <a:t>All </a:t>
            </a:r>
            <a:r>
              <a:rPr lang="en-US" dirty="0"/>
              <a:t>exceptions are checked exceptions, except for those indicated by Error, </a:t>
            </a:r>
            <a:r>
              <a:rPr lang="en-US" dirty="0" err="1"/>
              <a:t>RuntimeException</a:t>
            </a:r>
            <a:r>
              <a:rPr lang="en-US" dirty="0"/>
              <a:t>, and their subclasses</a:t>
            </a:r>
            <a:r>
              <a:rPr lang="en-US" dirty="0" smtClean="0"/>
              <a:t>.</a:t>
            </a:r>
            <a:endParaRPr lang="en-US" dirty="0"/>
          </a:p>
        </p:txBody>
      </p:sp>
    </p:spTree>
    <p:extLst>
      <p:ext uri="{BB962C8B-B14F-4D97-AF65-F5344CB8AC3E}">
        <p14:creationId xmlns:p14="http://schemas.microsoft.com/office/powerpoint/2010/main" val="4202399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normAutofit/>
          </a:bodyPr>
          <a:lstStyle/>
          <a:p>
            <a:r>
              <a:rPr lang="en-US" i="1" dirty="0"/>
              <a:t>error</a:t>
            </a:r>
            <a:r>
              <a:rPr lang="en-US" dirty="0"/>
              <a:t>. </a:t>
            </a:r>
            <a:endParaRPr lang="hu-HU" dirty="0" smtClean="0"/>
          </a:p>
          <a:p>
            <a:pPr lvl="1"/>
            <a:r>
              <a:rPr lang="en-US" dirty="0" smtClean="0"/>
              <a:t>These </a:t>
            </a:r>
            <a:r>
              <a:rPr lang="en-US" dirty="0"/>
              <a:t>are exceptional conditions that are </a:t>
            </a:r>
            <a:r>
              <a:rPr lang="en-US" b="1" dirty="0"/>
              <a:t>external to the application</a:t>
            </a:r>
            <a:r>
              <a:rPr lang="en-US" dirty="0"/>
              <a:t>, and that the application usually </a:t>
            </a:r>
            <a:r>
              <a:rPr lang="en-US" b="1" dirty="0"/>
              <a:t>cannot anticipate or recover from</a:t>
            </a:r>
            <a:r>
              <a:rPr lang="en-US" dirty="0" smtClean="0"/>
              <a:t>.</a:t>
            </a:r>
            <a:endParaRPr lang="hu-HU" dirty="0" smtClean="0"/>
          </a:p>
          <a:p>
            <a:pPr lvl="1"/>
            <a:r>
              <a:rPr lang="hu-HU" dirty="0" smtClean="0"/>
              <a:t>(</a:t>
            </a:r>
            <a:r>
              <a:rPr lang="en-US" dirty="0" smtClean="0"/>
              <a:t>For </a:t>
            </a:r>
            <a:r>
              <a:rPr lang="en-US" dirty="0"/>
              <a:t>example, suppose that an application successfully opens a file for input, but is unable to read the file because of a hardware or system malfunction. The unsuccessful read will throw </a:t>
            </a:r>
            <a:r>
              <a:rPr lang="en-US" dirty="0" err="1"/>
              <a:t>java.io.IOError</a:t>
            </a:r>
            <a:r>
              <a:rPr lang="en-US" dirty="0"/>
              <a:t>. An application might choose to catch this exception, in order to notify the user of the problem — but it also might make sense for the program to print a stack trace and exit</a:t>
            </a:r>
            <a:r>
              <a:rPr lang="en-US" dirty="0" smtClean="0"/>
              <a:t>.</a:t>
            </a:r>
            <a:r>
              <a:rPr lang="hu-HU" dirty="0" smtClean="0"/>
              <a:t>)</a:t>
            </a:r>
            <a:endParaRPr lang="en-US" dirty="0"/>
          </a:p>
          <a:p>
            <a:pPr lvl="1"/>
            <a:r>
              <a:rPr lang="en-US" dirty="0" smtClean="0"/>
              <a:t>Errors </a:t>
            </a:r>
            <a:r>
              <a:rPr lang="en-US" dirty="0"/>
              <a:t>are those exceptions indicated by Error and its subclasses</a:t>
            </a:r>
            <a:r>
              <a:rPr lang="en-US" dirty="0" smtClean="0"/>
              <a:t>.</a:t>
            </a:r>
            <a:endParaRPr lang="en-US" dirty="0"/>
          </a:p>
        </p:txBody>
      </p:sp>
    </p:spTree>
    <p:extLst>
      <p:ext uri="{BB962C8B-B14F-4D97-AF65-F5344CB8AC3E}">
        <p14:creationId xmlns:p14="http://schemas.microsoft.com/office/powerpoint/2010/main" val="91878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normAutofit lnSpcReduction="10000"/>
          </a:bodyPr>
          <a:lstStyle/>
          <a:p>
            <a:r>
              <a:rPr lang="hu-HU" i="1" dirty="0" smtClean="0"/>
              <a:t>r</a:t>
            </a:r>
            <a:r>
              <a:rPr lang="en-US" i="1" dirty="0" err="1" smtClean="0"/>
              <a:t>untime</a:t>
            </a:r>
            <a:r>
              <a:rPr lang="en-US" i="1" dirty="0" smtClean="0"/>
              <a:t> </a:t>
            </a:r>
            <a:r>
              <a:rPr lang="en-US" i="1" dirty="0"/>
              <a:t>exception</a:t>
            </a:r>
            <a:r>
              <a:rPr lang="en-US" dirty="0"/>
              <a:t>. </a:t>
            </a:r>
            <a:endParaRPr lang="hu-HU" dirty="0" smtClean="0"/>
          </a:p>
          <a:p>
            <a:pPr lvl="1"/>
            <a:r>
              <a:rPr lang="en-US" dirty="0" smtClean="0"/>
              <a:t>These </a:t>
            </a:r>
            <a:r>
              <a:rPr lang="en-US" dirty="0"/>
              <a:t>are exceptional conditions that are </a:t>
            </a:r>
            <a:r>
              <a:rPr lang="en-US" b="1" dirty="0"/>
              <a:t>internal</a:t>
            </a:r>
            <a:r>
              <a:rPr lang="en-US" dirty="0"/>
              <a:t> to the </a:t>
            </a:r>
            <a:r>
              <a:rPr lang="en-US" b="1" dirty="0"/>
              <a:t>application</a:t>
            </a:r>
            <a:r>
              <a:rPr lang="en-US" dirty="0"/>
              <a:t>, and that the application usually </a:t>
            </a:r>
            <a:r>
              <a:rPr lang="en-US" b="1" dirty="0"/>
              <a:t>cannot anticipate or recover from</a:t>
            </a:r>
            <a:r>
              <a:rPr lang="en-US" dirty="0"/>
              <a:t>. </a:t>
            </a:r>
            <a:endParaRPr lang="hu-HU" dirty="0" smtClean="0"/>
          </a:p>
          <a:p>
            <a:pPr lvl="1"/>
            <a:r>
              <a:rPr lang="en-US" dirty="0" smtClean="0"/>
              <a:t>These </a:t>
            </a:r>
            <a:r>
              <a:rPr lang="en-US" dirty="0"/>
              <a:t>usually indicate programming bugs, such as logic errors or improper use of an API. </a:t>
            </a:r>
            <a:endParaRPr lang="hu-HU" dirty="0" smtClean="0"/>
          </a:p>
          <a:p>
            <a:pPr lvl="1"/>
            <a:r>
              <a:rPr lang="hu-HU" dirty="0"/>
              <a:t>(</a:t>
            </a:r>
            <a:r>
              <a:rPr lang="en-US" dirty="0" smtClean="0"/>
              <a:t>For </a:t>
            </a:r>
            <a:r>
              <a:rPr lang="en-US" dirty="0"/>
              <a:t>example, consider the application described previously that passes a file name to the constructor for </a:t>
            </a:r>
            <a:r>
              <a:rPr lang="en-US" dirty="0" err="1"/>
              <a:t>FileReader</a:t>
            </a:r>
            <a:r>
              <a:rPr lang="en-US" dirty="0"/>
              <a:t>. If a logic error causes a null to be passed to the constructor, the constructor will throw </a:t>
            </a:r>
            <a:r>
              <a:rPr lang="en-US" dirty="0" err="1"/>
              <a:t>NullPointerException</a:t>
            </a:r>
            <a:r>
              <a:rPr lang="en-US" dirty="0"/>
              <a:t>. The application can catch this exception, but it probably makes more sense to eliminate the bug that caused the exception to occur</a:t>
            </a:r>
            <a:r>
              <a:rPr lang="en-US" dirty="0" smtClean="0"/>
              <a:t>.</a:t>
            </a:r>
            <a:r>
              <a:rPr lang="hu-HU" dirty="0" smtClean="0"/>
              <a:t>)</a:t>
            </a:r>
            <a:endParaRPr lang="en-US" dirty="0"/>
          </a:p>
          <a:p>
            <a:pPr lvl="1"/>
            <a:r>
              <a:rPr lang="en-US" dirty="0" smtClean="0"/>
              <a:t>Runtime </a:t>
            </a:r>
            <a:r>
              <a:rPr lang="en-US" dirty="0"/>
              <a:t>exceptions are those indicated by </a:t>
            </a:r>
            <a:r>
              <a:rPr lang="en-US" dirty="0" err="1"/>
              <a:t>RuntimeException</a:t>
            </a:r>
            <a:r>
              <a:rPr lang="en-US" dirty="0"/>
              <a:t> and its subclasses.</a:t>
            </a:r>
          </a:p>
          <a:p>
            <a:pPr lvl="1"/>
            <a:endParaRPr lang="en-US" dirty="0"/>
          </a:p>
        </p:txBody>
      </p:sp>
    </p:spTree>
    <p:extLst>
      <p:ext uri="{BB962C8B-B14F-4D97-AF65-F5344CB8AC3E}">
        <p14:creationId xmlns:p14="http://schemas.microsoft.com/office/powerpoint/2010/main" val="2436480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normAutofit/>
          </a:bodyPr>
          <a:lstStyle/>
          <a:p>
            <a:r>
              <a:rPr lang="en-US" dirty="0"/>
              <a:t>The first step in constructing an exception handler is to enclose the code that might throw an exception within a </a:t>
            </a:r>
            <a:r>
              <a:rPr lang="en-US" b="1" dirty="0"/>
              <a:t>try block</a:t>
            </a:r>
            <a:r>
              <a:rPr lang="en-US" dirty="0"/>
              <a:t>. </a:t>
            </a:r>
          </a:p>
          <a:p>
            <a:pPr marL="0" indent="0">
              <a:buNone/>
            </a:pPr>
            <a:r>
              <a:rPr lang="en-US" dirty="0"/>
              <a:t>try { </a:t>
            </a:r>
            <a:endParaRPr lang="hu-HU" dirty="0" smtClean="0"/>
          </a:p>
          <a:p>
            <a:pPr marL="0" indent="0">
              <a:buNone/>
            </a:pPr>
            <a:r>
              <a:rPr lang="hu-HU" i="1" dirty="0"/>
              <a:t> </a:t>
            </a:r>
            <a:r>
              <a:rPr lang="hu-HU" i="1" dirty="0" smtClean="0"/>
              <a:t> </a:t>
            </a:r>
            <a:r>
              <a:rPr lang="en-US" i="1" dirty="0" smtClean="0"/>
              <a:t>code</a:t>
            </a:r>
            <a:r>
              <a:rPr lang="en-US" dirty="0" smtClean="0"/>
              <a:t> </a:t>
            </a:r>
            <a:endParaRPr lang="hu-HU" dirty="0" smtClean="0"/>
          </a:p>
          <a:p>
            <a:pPr marL="0" indent="0">
              <a:buNone/>
            </a:pPr>
            <a:r>
              <a:rPr lang="en-US" dirty="0" smtClean="0"/>
              <a:t>} </a:t>
            </a:r>
            <a:endParaRPr lang="hu-HU" dirty="0" smtClean="0"/>
          </a:p>
          <a:p>
            <a:pPr marL="0" indent="0">
              <a:buNone/>
            </a:pPr>
            <a:r>
              <a:rPr lang="en-US" i="1" dirty="0" smtClean="0"/>
              <a:t>catch </a:t>
            </a:r>
            <a:r>
              <a:rPr lang="en-US" i="1" dirty="0"/>
              <a:t>and finally blocks . . </a:t>
            </a:r>
            <a:r>
              <a:rPr lang="en-US" i="1" dirty="0" smtClean="0"/>
              <a:t>.</a:t>
            </a:r>
            <a:endParaRPr lang="hu-HU" i="1" dirty="0" smtClean="0"/>
          </a:p>
          <a:p>
            <a:r>
              <a:rPr lang="en-US" dirty="0"/>
              <a:t>To associate an exception handler with a try block, you must put a </a:t>
            </a:r>
            <a:r>
              <a:rPr lang="en-US" b="1" dirty="0"/>
              <a:t>catch block </a:t>
            </a:r>
            <a:r>
              <a:rPr lang="en-US" dirty="0"/>
              <a:t>after it</a:t>
            </a:r>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2127412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normAutofit lnSpcReduction="10000"/>
          </a:bodyPr>
          <a:lstStyle/>
          <a:p>
            <a:r>
              <a:rPr lang="en-US" dirty="0"/>
              <a:t>You associate exception handlers with a try block by providing one or more catch blocks directly after the try block. No code can be between the end of the try block and the beginning of the first catch block.</a:t>
            </a:r>
          </a:p>
          <a:p>
            <a:pPr marL="0" indent="0">
              <a:buNone/>
            </a:pPr>
            <a:r>
              <a:rPr lang="en-US" dirty="0"/>
              <a:t>try { </a:t>
            </a:r>
            <a:endParaRPr lang="hu-HU" dirty="0" smtClean="0"/>
          </a:p>
          <a:p>
            <a:pPr marL="0" indent="0">
              <a:buNone/>
            </a:pPr>
            <a:r>
              <a:rPr lang="hu-HU" dirty="0"/>
              <a:t> </a:t>
            </a:r>
            <a:r>
              <a:rPr lang="hu-HU" dirty="0" smtClean="0"/>
              <a:t> </a:t>
            </a:r>
            <a:r>
              <a:rPr lang="en-US" dirty="0" smtClean="0"/>
              <a:t>} </a:t>
            </a:r>
            <a:endParaRPr lang="hu-HU" dirty="0" smtClean="0"/>
          </a:p>
          <a:p>
            <a:pPr marL="0" indent="0">
              <a:buNone/>
            </a:pPr>
            <a:r>
              <a:rPr lang="en-US" dirty="0" smtClean="0"/>
              <a:t>catch </a:t>
            </a:r>
            <a:r>
              <a:rPr lang="en-US" dirty="0"/>
              <a:t>(</a:t>
            </a:r>
            <a:r>
              <a:rPr lang="en-US" i="1" dirty="0" err="1"/>
              <a:t>ExceptionType</a:t>
            </a:r>
            <a:r>
              <a:rPr lang="en-US" i="1" dirty="0"/>
              <a:t> name</a:t>
            </a:r>
            <a:r>
              <a:rPr lang="en-US" dirty="0"/>
              <a:t>) </a:t>
            </a:r>
            <a:r>
              <a:rPr lang="en-US" dirty="0" smtClean="0"/>
              <a:t>{ </a:t>
            </a:r>
            <a:endParaRPr lang="hu-HU" dirty="0" smtClean="0"/>
          </a:p>
          <a:p>
            <a:pPr marL="0" indent="0">
              <a:buNone/>
            </a:pPr>
            <a:r>
              <a:rPr lang="hu-HU" dirty="0"/>
              <a:t> </a:t>
            </a:r>
            <a:r>
              <a:rPr lang="hu-HU" dirty="0" smtClean="0"/>
              <a:t> </a:t>
            </a:r>
            <a:r>
              <a:rPr lang="en-US" dirty="0" smtClean="0"/>
              <a:t>} </a:t>
            </a:r>
            <a:endParaRPr lang="hu-HU" dirty="0" smtClean="0"/>
          </a:p>
          <a:p>
            <a:pPr marL="0" indent="0">
              <a:buNone/>
            </a:pPr>
            <a:r>
              <a:rPr lang="en-US" dirty="0" smtClean="0"/>
              <a:t>catch </a:t>
            </a:r>
            <a:r>
              <a:rPr lang="en-US" dirty="0"/>
              <a:t>(</a:t>
            </a:r>
            <a:r>
              <a:rPr lang="en-US" i="1" dirty="0" err="1"/>
              <a:t>ExceptionType</a:t>
            </a:r>
            <a:r>
              <a:rPr lang="en-US" i="1" dirty="0"/>
              <a:t> name</a:t>
            </a:r>
            <a:r>
              <a:rPr lang="en-US" dirty="0"/>
              <a:t>) { </a:t>
            </a:r>
            <a:endParaRPr lang="hu-HU" dirty="0" smtClean="0"/>
          </a:p>
          <a:p>
            <a:pPr marL="0" indent="0">
              <a:buNone/>
            </a:pPr>
            <a:r>
              <a:rPr lang="hu-HU" dirty="0"/>
              <a:t> </a:t>
            </a:r>
            <a:r>
              <a:rPr lang="hu-HU" dirty="0" smtClean="0"/>
              <a:t> </a:t>
            </a:r>
            <a:r>
              <a:rPr lang="en-US" dirty="0" smtClean="0"/>
              <a:t>} </a:t>
            </a:r>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3525769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normAutofit/>
          </a:bodyPr>
          <a:lstStyle/>
          <a:p>
            <a:r>
              <a:rPr lang="en-US" dirty="0" smtClean="0"/>
              <a:t>Each</a:t>
            </a:r>
            <a:r>
              <a:rPr lang="en-US" dirty="0"/>
              <a:t> </a:t>
            </a:r>
            <a:r>
              <a:rPr lang="en-US" b="1" dirty="0"/>
              <a:t>catch block </a:t>
            </a:r>
            <a:r>
              <a:rPr lang="en-US" dirty="0"/>
              <a:t>is an exception handler that handles the type of exception indicated by its argument. The argument type, </a:t>
            </a:r>
            <a:r>
              <a:rPr lang="en-US" i="1" dirty="0" err="1"/>
              <a:t>ExceptionType</a:t>
            </a:r>
            <a:r>
              <a:rPr lang="en-US" dirty="0"/>
              <a:t>, declares the type of exception that the handler can handle and must be the name of a class that </a:t>
            </a:r>
            <a:r>
              <a:rPr lang="en-US" b="1" dirty="0"/>
              <a:t>inherits</a:t>
            </a:r>
            <a:r>
              <a:rPr lang="en-US" dirty="0"/>
              <a:t> from the </a:t>
            </a:r>
            <a:r>
              <a:rPr lang="en-US" b="1" dirty="0" err="1"/>
              <a:t>Throwable</a:t>
            </a:r>
            <a:r>
              <a:rPr lang="en-US" b="1" dirty="0"/>
              <a:t> class</a:t>
            </a:r>
            <a:r>
              <a:rPr lang="en-US" dirty="0"/>
              <a:t>. The handler can refer to the exception with </a:t>
            </a:r>
            <a:r>
              <a:rPr lang="en-US" i="1" dirty="0"/>
              <a:t>name</a:t>
            </a:r>
            <a:r>
              <a:rPr lang="en-US" dirty="0"/>
              <a:t>.</a:t>
            </a:r>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3366650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normAutofit/>
          </a:bodyPr>
          <a:lstStyle/>
          <a:p>
            <a:r>
              <a:rPr lang="en-US" dirty="0"/>
              <a:t>The catch block contains code that is executed if and when the exception handler is invoked. The runtime system invokes the exception handler </a:t>
            </a:r>
            <a:r>
              <a:rPr lang="en-US" b="1" dirty="0"/>
              <a:t>when the handler is the first one in the call stack whose </a:t>
            </a:r>
            <a:r>
              <a:rPr lang="en-US" b="1" i="1" dirty="0" err="1"/>
              <a:t>ExceptionType</a:t>
            </a:r>
            <a:r>
              <a:rPr lang="en-US" b="1" dirty="0"/>
              <a:t> matches the type of the exception thrown. </a:t>
            </a:r>
            <a:r>
              <a:rPr lang="en-US" dirty="0"/>
              <a:t>The system considers it a match if the thrown object can legally be assigned to the exception handler's argument.</a:t>
            </a:r>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2034582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normAutofit fontScale="92500" lnSpcReduction="10000"/>
          </a:bodyPr>
          <a:lstStyle/>
          <a:p>
            <a:r>
              <a:rPr lang="hu-HU" dirty="0" smtClean="0"/>
              <a:t>A</a:t>
            </a:r>
            <a:r>
              <a:rPr lang="en-US" dirty="0" smtClean="0"/>
              <a:t> </a:t>
            </a:r>
            <a:r>
              <a:rPr lang="en-US" dirty="0"/>
              <a:t>single catch block can handle more than one type of exception. </a:t>
            </a:r>
            <a:endParaRPr lang="hu-HU" dirty="0" smtClean="0"/>
          </a:p>
          <a:p>
            <a:r>
              <a:rPr lang="hu-HU" dirty="0" smtClean="0"/>
              <a:t>S</a:t>
            </a:r>
            <a:r>
              <a:rPr lang="en-US" dirty="0" err="1" smtClean="0"/>
              <a:t>pecify</a:t>
            </a:r>
            <a:r>
              <a:rPr lang="en-US" dirty="0" smtClean="0"/>
              <a:t> </a:t>
            </a:r>
            <a:r>
              <a:rPr lang="en-US" dirty="0"/>
              <a:t>the types of exceptions that block can handle, and separate each exception type with a vertical bar </a:t>
            </a:r>
            <a:r>
              <a:rPr lang="en-US" dirty="0" smtClean="0"/>
              <a:t>(|)</a:t>
            </a:r>
            <a:endParaRPr lang="hu-HU" dirty="0" smtClean="0"/>
          </a:p>
          <a:p>
            <a:pPr marL="0" indent="0">
              <a:buNone/>
            </a:pPr>
            <a:r>
              <a:rPr lang="hu-HU" dirty="0" err="1"/>
              <a:t>catch</a:t>
            </a:r>
            <a:r>
              <a:rPr lang="hu-HU" dirty="0"/>
              <a:t> (</a:t>
            </a:r>
            <a:r>
              <a:rPr lang="hu-HU" dirty="0" err="1"/>
              <a:t>IOException|SQLException</a:t>
            </a:r>
            <a:r>
              <a:rPr lang="hu-HU" dirty="0"/>
              <a:t> ex) { </a:t>
            </a:r>
            <a:endParaRPr lang="hu-HU" dirty="0" smtClean="0"/>
          </a:p>
          <a:p>
            <a:pPr marL="0" indent="0">
              <a:buNone/>
            </a:pPr>
            <a:r>
              <a:rPr lang="hu-HU" dirty="0" smtClean="0"/>
              <a:t>  logger.log(ex</a:t>
            </a:r>
            <a:r>
              <a:rPr lang="hu-HU" dirty="0"/>
              <a:t>); </a:t>
            </a:r>
            <a:endParaRPr lang="hu-HU" dirty="0" smtClean="0"/>
          </a:p>
          <a:p>
            <a:pPr marL="0" indent="0">
              <a:buNone/>
            </a:pPr>
            <a:r>
              <a:rPr lang="hu-HU" dirty="0" smtClean="0"/>
              <a:t>  </a:t>
            </a:r>
            <a:r>
              <a:rPr lang="hu-HU" dirty="0" err="1" smtClean="0"/>
              <a:t>throw</a:t>
            </a:r>
            <a:r>
              <a:rPr lang="hu-HU" dirty="0" smtClean="0"/>
              <a:t> </a:t>
            </a:r>
            <a:r>
              <a:rPr lang="hu-HU" dirty="0"/>
              <a:t>ex; </a:t>
            </a:r>
            <a:endParaRPr lang="hu-HU" dirty="0" smtClean="0"/>
          </a:p>
          <a:p>
            <a:pPr marL="0" indent="0">
              <a:buNone/>
            </a:pPr>
            <a:r>
              <a:rPr lang="hu-HU" dirty="0" smtClean="0"/>
              <a:t>}</a:t>
            </a:r>
          </a:p>
          <a:p>
            <a:pPr marL="0" indent="0">
              <a:buNone/>
            </a:pPr>
            <a:r>
              <a:rPr lang="en-US" dirty="0"/>
              <a:t>If a catch block handles more than one exception type, then the catch parameter is implicitly </a:t>
            </a:r>
            <a:r>
              <a:rPr lang="en-US" b="1" dirty="0"/>
              <a:t>final</a:t>
            </a:r>
            <a:r>
              <a:rPr lang="en-US" dirty="0"/>
              <a:t>. In this example, the catch parameter ex is final and therefore you cannot assign any values to it within the catch block.</a:t>
            </a:r>
          </a:p>
          <a:p>
            <a:pPr marL="0" indent="0">
              <a:buNone/>
            </a:pPr>
            <a:endParaRPr lang="en-US" dirty="0"/>
          </a:p>
          <a:p>
            <a:endParaRPr lang="en-US" dirty="0"/>
          </a:p>
          <a:p>
            <a:endParaRPr lang="hu-HU" dirty="0" smtClean="0"/>
          </a:p>
          <a:p>
            <a:endParaRPr lang="en-US" dirty="0"/>
          </a:p>
          <a:p>
            <a:endParaRPr lang="en-US" dirty="0"/>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299756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normAutofit fontScale="92500" lnSpcReduction="20000"/>
          </a:bodyPr>
          <a:lstStyle/>
          <a:p>
            <a:r>
              <a:rPr lang="hu-HU" dirty="0" smtClean="0"/>
              <a:t>A</a:t>
            </a:r>
            <a:r>
              <a:rPr lang="en-US" dirty="0" smtClean="0"/>
              <a:t> </a:t>
            </a:r>
            <a:r>
              <a:rPr lang="en-US" dirty="0"/>
              <a:t>single catch block can handle more than one type of exception. </a:t>
            </a:r>
            <a:endParaRPr lang="hu-HU" dirty="0" smtClean="0"/>
          </a:p>
          <a:p>
            <a:r>
              <a:rPr lang="hu-HU" dirty="0" smtClean="0"/>
              <a:t>S</a:t>
            </a:r>
            <a:r>
              <a:rPr lang="en-US" dirty="0" err="1" smtClean="0"/>
              <a:t>pecify</a:t>
            </a:r>
            <a:r>
              <a:rPr lang="en-US" dirty="0" smtClean="0"/>
              <a:t> </a:t>
            </a:r>
            <a:r>
              <a:rPr lang="en-US" dirty="0"/>
              <a:t>the types of exceptions that block can handle, and separate each exception type with a vertical bar </a:t>
            </a:r>
            <a:r>
              <a:rPr lang="en-US" dirty="0" smtClean="0"/>
              <a:t>(|)</a:t>
            </a:r>
            <a:endParaRPr lang="hu-HU" dirty="0" smtClean="0"/>
          </a:p>
          <a:p>
            <a:pPr marL="0" indent="0">
              <a:buNone/>
            </a:pPr>
            <a:r>
              <a:rPr lang="hu-HU" dirty="0" err="1"/>
              <a:t>catch</a:t>
            </a:r>
            <a:r>
              <a:rPr lang="hu-HU" dirty="0"/>
              <a:t> (</a:t>
            </a:r>
            <a:r>
              <a:rPr lang="hu-HU" dirty="0" err="1"/>
              <a:t>IOException|SQLException</a:t>
            </a:r>
            <a:r>
              <a:rPr lang="hu-HU" dirty="0"/>
              <a:t> ex) { </a:t>
            </a:r>
            <a:endParaRPr lang="hu-HU" dirty="0" smtClean="0"/>
          </a:p>
          <a:p>
            <a:pPr marL="0" indent="0">
              <a:buNone/>
            </a:pPr>
            <a:r>
              <a:rPr lang="hu-HU" dirty="0" smtClean="0"/>
              <a:t>  logger.log(ex</a:t>
            </a:r>
            <a:r>
              <a:rPr lang="hu-HU" dirty="0"/>
              <a:t>); </a:t>
            </a:r>
            <a:endParaRPr lang="hu-HU" dirty="0" smtClean="0"/>
          </a:p>
          <a:p>
            <a:pPr marL="0" indent="0">
              <a:buNone/>
            </a:pPr>
            <a:r>
              <a:rPr lang="hu-HU" dirty="0" smtClean="0"/>
              <a:t>  </a:t>
            </a:r>
            <a:r>
              <a:rPr lang="hu-HU" dirty="0" err="1" smtClean="0"/>
              <a:t>throw</a:t>
            </a:r>
            <a:r>
              <a:rPr lang="hu-HU" dirty="0" smtClean="0"/>
              <a:t> </a:t>
            </a:r>
            <a:r>
              <a:rPr lang="hu-HU" dirty="0"/>
              <a:t>ex; </a:t>
            </a:r>
            <a:endParaRPr lang="hu-HU" dirty="0" smtClean="0"/>
          </a:p>
          <a:p>
            <a:pPr marL="0" indent="0">
              <a:buNone/>
            </a:pPr>
            <a:r>
              <a:rPr lang="hu-HU" dirty="0" smtClean="0"/>
              <a:t>}</a:t>
            </a:r>
          </a:p>
          <a:p>
            <a:r>
              <a:rPr lang="en-US" dirty="0"/>
              <a:t>If a catch block handles more than one exception type, then the catch parameter is implicitly </a:t>
            </a:r>
            <a:r>
              <a:rPr lang="en-US" b="1" dirty="0"/>
              <a:t>final</a:t>
            </a:r>
            <a:r>
              <a:rPr lang="en-US" dirty="0"/>
              <a:t>. In this example, the catch parameter ex is final and therefore you cannot assign any values to it within the catch block.</a:t>
            </a:r>
          </a:p>
          <a:p>
            <a:pPr marL="0" indent="0">
              <a:buNone/>
            </a:pPr>
            <a:endParaRPr lang="en-US" dirty="0"/>
          </a:p>
          <a:p>
            <a:endParaRPr lang="en-US" dirty="0"/>
          </a:p>
          <a:p>
            <a:endParaRPr lang="hu-HU" dirty="0" smtClean="0"/>
          </a:p>
          <a:p>
            <a:endParaRPr lang="en-US" dirty="0"/>
          </a:p>
          <a:p>
            <a:endParaRPr lang="en-US" dirty="0"/>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334737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lstStyle/>
          <a:p>
            <a:r>
              <a:rPr lang="en-US" dirty="0"/>
              <a:t>When an error occurs within a method, the method creates an object and hands it off to the runtime system. The object, called an </a:t>
            </a:r>
            <a:r>
              <a:rPr lang="en-US" i="1" dirty="0"/>
              <a:t>exception object</a:t>
            </a:r>
            <a:r>
              <a:rPr lang="en-US" dirty="0"/>
              <a:t>, contains information about the error, including its type and the state of the program when the error occurred. Creating an exception object and handing it to the runtime system is called </a:t>
            </a:r>
            <a:r>
              <a:rPr lang="en-US" i="1" dirty="0"/>
              <a:t>throwing an exception</a:t>
            </a:r>
            <a:r>
              <a:rPr lang="en-US" dirty="0"/>
              <a:t>.</a:t>
            </a:r>
            <a:endParaRPr lang="hu-HU" dirty="0"/>
          </a:p>
        </p:txBody>
      </p:sp>
    </p:spTree>
    <p:extLst>
      <p:ext uri="{BB962C8B-B14F-4D97-AF65-F5344CB8AC3E}">
        <p14:creationId xmlns:p14="http://schemas.microsoft.com/office/powerpoint/2010/main" val="2685753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normAutofit lnSpcReduction="10000"/>
          </a:bodyPr>
          <a:lstStyle/>
          <a:p>
            <a:r>
              <a:rPr lang="hu-HU" dirty="0" smtClean="0"/>
              <a:t>T</a:t>
            </a:r>
            <a:r>
              <a:rPr lang="en-US" dirty="0" smtClean="0"/>
              <a:t>he</a:t>
            </a:r>
            <a:r>
              <a:rPr lang="en-US" dirty="0"/>
              <a:t> </a:t>
            </a:r>
            <a:r>
              <a:rPr lang="en-US" b="1" dirty="0"/>
              <a:t>finally block</a:t>
            </a:r>
            <a:r>
              <a:rPr lang="en-US" dirty="0"/>
              <a:t> </a:t>
            </a:r>
            <a:r>
              <a:rPr lang="en-US" i="1" dirty="0"/>
              <a:t>always</a:t>
            </a:r>
            <a:r>
              <a:rPr lang="en-US" dirty="0"/>
              <a:t> executes when the try block exits. This ensures that the finally block is executed even if an unexpected exception occurs. </a:t>
            </a:r>
            <a:endParaRPr lang="hu-HU" dirty="0" smtClean="0"/>
          </a:p>
          <a:p>
            <a:r>
              <a:rPr lang="en-US" dirty="0" smtClean="0"/>
              <a:t>But</a:t>
            </a:r>
            <a:r>
              <a:rPr lang="en-US" dirty="0"/>
              <a:t> finally is useful for more than just exception handling — it allows the programmer to avoid having cleanup code accidentally bypassed by a return, continue, or break. Putting cleanup code in a finally block is always a good practice, even when no exceptions are anticipated.</a:t>
            </a:r>
          </a:p>
          <a:p>
            <a:r>
              <a:rPr lang="en-US" b="1" dirty="0"/>
              <a:t>Note:</a:t>
            </a:r>
            <a:r>
              <a:rPr lang="en-US" dirty="0"/>
              <a:t> The finally block may not execute if the JVM exits while the try or catch code is being executed.</a:t>
            </a:r>
          </a:p>
          <a:p>
            <a:pPr marL="0" indent="0">
              <a:buNone/>
            </a:pPr>
            <a:endParaRPr lang="en-US" dirty="0"/>
          </a:p>
          <a:p>
            <a:endParaRPr lang="en-US" dirty="0"/>
          </a:p>
          <a:p>
            <a:endParaRPr lang="hu-HU" dirty="0" smtClean="0"/>
          </a:p>
          <a:p>
            <a:endParaRPr lang="en-US" dirty="0"/>
          </a:p>
          <a:p>
            <a:endParaRPr lang="en-US" dirty="0"/>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4038590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a:xfrm>
            <a:off x="728042" y="1228165"/>
            <a:ext cx="7886700" cy="4948798"/>
          </a:xfrm>
        </p:spPr>
        <p:txBody>
          <a:bodyPr>
            <a:normAutofit/>
          </a:bodyPr>
          <a:lstStyle/>
          <a:p>
            <a:r>
              <a:rPr lang="en-US" b="1" dirty="0"/>
              <a:t>Important:</a:t>
            </a:r>
            <a:r>
              <a:rPr lang="en-US" dirty="0"/>
              <a:t> Use a </a:t>
            </a:r>
            <a:r>
              <a:rPr lang="en-US" b="1" dirty="0"/>
              <a:t>try-with-resources statement </a:t>
            </a:r>
            <a:r>
              <a:rPr lang="en-US" dirty="0"/>
              <a:t>instead of a finally block when </a:t>
            </a:r>
            <a:r>
              <a:rPr lang="en-US" b="1" dirty="0"/>
              <a:t>closing a file </a:t>
            </a:r>
            <a:r>
              <a:rPr lang="en-US" dirty="0"/>
              <a:t>or otherwise </a:t>
            </a:r>
            <a:r>
              <a:rPr lang="en-US" b="1" dirty="0"/>
              <a:t>recovering resources</a:t>
            </a:r>
            <a:r>
              <a:rPr lang="en-US" dirty="0" smtClean="0"/>
              <a:t>.</a:t>
            </a:r>
            <a:endParaRPr lang="hu-HU" dirty="0" smtClean="0"/>
          </a:p>
          <a:p>
            <a:r>
              <a:rPr lang="en-US" dirty="0"/>
              <a:t>The try-with-resources statement </a:t>
            </a:r>
            <a:r>
              <a:rPr lang="en-US" b="1" dirty="0"/>
              <a:t>automatically releases system resources </a:t>
            </a:r>
            <a:r>
              <a:rPr lang="en-US" dirty="0"/>
              <a:t>when no longer needed. </a:t>
            </a:r>
          </a:p>
          <a:p>
            <a:endParaRPr lang="hu-HU" dirty="0" smtClean="0"/>
          </a:p>
          <a:p>
            <a:endParaRPr lang="en-US" dirty="0"/>
          </a:p>
          <a:p>
            <a:endParaRPr lang="en-US" dirty="0"/>
          </a:p>
          <a:p>
            <a:pPr marL="0" indent="0">
              <a:buNone/>
            </a:pPr>
            <a:endParaRPr lang="en-US" dirty="0"/>
          </a:p>
          <a:p>
            <a:endParaRPr lang="en-US" dirty="0"/>
          </a:p>
          <a:p>
            <a:endParaRPr lang="hu-HU" dirty="0" smtClean="0"/>
          </a:p>
          <a:p>
            <a:endParaRPr lang="en-US" dirty="0"/>
          </a:p>
          <a:p>
            <a:endParaRPr lang="en-US" dirty="0"/>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4290522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a:xfrm>
            <a:off x="728042" y="1228165"/>
            <a:ext cx="7886700" cy="4948798"/>
          </a:xfrm>
        </p:spPr>
        <p:txBody>
          <a:bodyPr>
            <a:normAutofit lnSpcReduction="10000"/>
          </a:bodyPr>
          <a:lstStyle/>
          <a:p>
            <a:r>
              <a:rPr lang="en-US" dirty="0"/>
              <a:t>The </a:t>
            </a:r>
            <a:r>
              <a:rPr lang="en-US" b="1" dirty="0"/>
              <a:t>try-with-resources statement </a:t>
            </a:r>
            <a:r>
              <a:rPr lang="en-US" dirty="0"/>
              <a:t>is a try statement that </a:t>
            </a:r>
            <a:r>
              <a:rPr lang="en-US" b="1" dirty="0"/>
              <a:t>declares</a:t>
            </a:r>
            <a:r>
              <a:rPr lang="en-US" dirty="0"/>
              <a:t> one or more </a:t>
            </a:r>
            <a:r>
              <a:rPr lang="en-US" b="1" dirty="0"/>
              <a:t>resources</a:t>
            </a:r>
            <a:r>
              <a:rPr lang="en-US" dirty="0"/>
              <a:t>. A</a:t>
            </a:r>
            <a:r>
              <a:rPr lang="en-US" b="1" dirty="0"/>
              <a:t> </a:t>
            </a:r>
            <a:r>
              <a:rPr lang="en-US" b="1" i="1" dirty="0"/>
              <a:t>resource</a:t>
            </a:r>
            <a:r>
              <a:rPr lang="en-US" b="1" dirty="0"/>
              <a:t> is an object that must be closed after the program is finished with it. </a:t>
            </a:r>
            <a:r>
              <a:rPr lang="en-US" dirty="0"/>
              <a:t>The try-with-resources statement ensures that each resource is closed at the end of the statement. Any object that implements</a:t>
            </a:r>
            <a:r>
              <a:rPr lang="en-US" b="1" dirty="0"/>
              <a:t> </a:t>
            </a:r>
            <a:r>
              <a:rPr lang="en-US" b="1" dirty="0" err="1"/>
              <a:t>java.lang.AutoCloseable</a:t>
            </a:r>
            <a:r>
              <a:rPr lang="en-US" dirty="0"/>
              <a:t>, which includes all objects which implement </a:t>
            </a:r>
            <a:r>
              <a:rPr lang="en-US" b="1" dirty="0" err="1"/>
              <a:t>java.io.Closeable</a:t>
            </a:r>
            <a:r>
              <a:rPr lang="en-US" dirty="0"/>
              <a:t>, </a:t>
            </a:r>
            <a:r>
              <a:rPr lang="en-US" b="1" dirty="0"/>
              <a:t>can be used as a resource</a:t>
            </a:r>
            <a:r>
              <a:rPr lang="en-US" dirty="0" smtClean="0"/>
              <a:t>.</a:t>
            </a:r>
            <a:endParaRPr lang="hu-HU" dirty="0" smtClean="0"/>
          </a:p>
          <a:p>
            <a:r>
              <a:rPr lang="hu-HU" dirty="0" smtClean="0"/>
              <a:t>The </a:t>
            </a:r>
            <a:r>
              <a:rPr lang="hu-HU" dirty="0" err="1" smtClean="0"/>
              <a:t>resources</a:t>
            </a:r>
            <a:r>
              <a:rPr lang="hu-HU" dirty="0" smtClean="0"/>
              <a:t> </a:t>
            </a:r>
            <a:r>
              <a:rPr lang="en-US" dirty="0" smtClean="0"/>
              <a:t>will </a:t>
            </a:r>
            <a:r>
              <a:rPr lang="en-US" dirty="0"/>
              <a:t>be closed regardless of whether the try statement completes normally or </a:t>
            </a:r>
            <a:r>
              <a:rPr lang="en-US" dirty="0" smtClean="0"/>
              <a:t>abruptly</a:t>
            </a:r>
            <a:r>
              <a:rPr lang="hu-HU" dirty="0" smtClean="0"/>
              <a:t>.</a:t>
            </a:r>
            <a:endParaRPr lang="en-US" dirty="0"/>
          </a:p>
          <a:p>
            <a:endParaRPr lang="hu-HU" dirty="0" smtClean="0"/>
          </a:p>
          <a:p>
            <a:endParaRPr lang="en-US" dirty="0"/>
          </a:p>
          <a:p>
            <a:endParaRPr lang="hu-HU" dirty="0" smtClean="0"/>
          </a:p>
          <a:p>
            <a:endParaRPr lang="en-US" dirty="0"/>
          </a:p>
          <a:p>
            <a:endParaRPr lang="en-US" dirty="0"/>
          </a:p>
          <a:p>
            <a:pPr marL="0" indent="0">
              <a:buNone/>
            </a:pPr>
            <a:endParaRPr lang="en-US" dirty="0"/>
          </a:p>
          <a:p>
            <a:endParaRPr lang="en-US" dirty="0"/>
          </a:p>
          <a:p>
            <a:endParaRPr lang="hu-HU" dirty="0" smtClean="0"/>
          </a:p>
          <a:p>
            <a:endParaRPr lang="en-US" dirty="0"/>
          </a:p>
          <a:p>
            <a:endParaRPr lang="en-US" dirty="0"/>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4052394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a:xfrm>
            <a:off x="728042" y="1228165"/>
            <a:ext cx="7886700" cy="4948798"/>
          </a:xfrm>
        </p:spPr>
        <p:txBody>
          <a:bodyPr>
            <a:normAutofit/>
          </a:bodyPr>
          <a:lstStyle/>
          <a:p>
            <a:pPr marL="0" indent="0">
              <a:buNone/>
            </a:pPr>
            <a:r>
              <a:rPr lang="hu-HU" b="1" dirty="0" err="1"/>
              <a:t>try</a:t>
            </a:r>
            <a:r>
              <a:rPr lang="hu-HU" dirty="0"/>
              <a:t> (</a:t>
            </a:r>
            <a:r>
              <a:rPr lang="hu-HU" b="1" dirty="0" err="1"/>
              <a:t>Scanner</a:t>
            </a:r>
            <a:r>
              <a:rPr lang="hu-HU" dirty="0"/>
              <a:t> </a:t>
            </a:r>
            <a:r>
              <a:rPr lang="hu-HU" dirty="0" err="1"/>
              <a:t>scanner</a:t>
            </a:r>
            <a:r>
              <a:rPr lang="hu-HU" dirty="0"/>
              <a:t> = </a:t>
            </a:r>
            <a:endParaRPr lang="hu-HU" dirty="0" smtClean="0"/>
          </a:p>
          <a:p>
            <a:pPr marL="0" indent="0">
              <a:buNone/>
            </a:pPr>
            <a:r>
              <a:rPr lang="hu-HU" b="1" dirty="0"/>
              <a:t> </a:t>
            </a:r>
            <a:r>
              <a:rPr lang="hu-HU" b="1" dirty="0" smtClean="0"/>
              <a:t>   </a:t>
            </a:r>
            <a:r>
              <a:rPr lang="hu-HU" b="1" dirty="0" err="1" smtClean="0"/>
              <a:t>new</a:t>
            </a:r>
            <a:r>
              <a:rPr lang="hu-HU" dirty="0" smtClean="0"/>
              <a:t> </a:t>
            </a:r>
            <a:r>
              <a:rPr lang="hu-HU" b="1" dirty="0" err="1"/>
              <a:t>Scanner</a:t>
            </a:r>
            <a:r>
              <a:rPr lang="hu-HU" dirty="0"/>
              <a:t>(</a:t>
            </a:r>
            <a:r>
              <a:rPr lang="hu-HU" b="1" dirty="0" err="1"/>
              <a:t>new</a:t>
            </a:r>
            <a:r>
              <a:rPr lang="hu-HU" dirty="0"/>
              <a:t> </a:t>
            </a:r>
            <a:r>
              <a:rPr lang="hu-HU" b="1" dirty="0"/>
              <a:t>File</a:t>
            </a:r>
            <a:r>
              <a:rPr lang="hu-HU" dirty="0"/>
              <a:t>("test.txt"))) { </a:t>
            </a:r>
            <a:endParaRPr lang="hu-HU" dirty="0" smtClean="0"/>
          </a:p>
          <a:p>
            <a:pPr marL="0" indent="0">
              <a:buNone/>
            </a:pPr>
            <a:r>
              <a:rPr lang="hu-HU" b="1" dirty="0"/>
              <a:t> </a:t>
            </a:r>
            <a:r>
              <a:rPr lang="hu-HU" b="1" dirty="0" smtClean="0"/>
              <a:t>     </a:t>
            </a:r>
            <a:r>
              <a:rPr lang="hu-HU" b="1" dirty="0" err="1" smtClean="0"/>
              <a:t>while</a:t>
            </a:r>
            <a:r>
              <a:rPr lang="hu-HU" dirty="0" smtClean="0"/>
              <a:t> </a:t>
            </a:r>
            <a:r>
              <a:rPr lang="hu-HU" dirty="0"/>
              <a:t>(</a:t>
            </a:r>
            <a:r>
              <a:rPr lang="hu-HU" dirty="0" err="1"/>
              <a:t>scanner.hasNext</a:t>
            </a:r>
            <a:r>
              <a:rPr lang="hu-HU" dirty="0"/>
              <a:t>()) { </a:t>
            </a:r>
            <a:endParaRPr lang="hu-HU" dirty="0" smtClean="0"/>
          </a:p>
          <a:p>
            <a:pPr marL="0" indent="0">
              <a:buNone/>
            </a:pPr>
            <a:r>
              <a:rPr lang="hu-HU" dirty="0"/>
              <a:t> </a:t>
            </a:r>
            <a:r>
              <a:rPr lang="hu-HU" dirty="0" smtClean="0"/>
              <a:t>       </a:t>
            </a:r>
            <a:r>
              <a:rPr lang="hu-HU" dirty="0" err="1" smtClean="0"/>
              <a:t>System.out.println</a:t>
            </a:r>
            <a:r>
              <a:rPr lang="hu-HU" dirty="0" smtClean="0"/>
              <a:t>(</a:t>
            </a:r>
            <a:r>
              <a:rPr lang="hu-HU" dirty="0" err="1" smtClean="0"/>
              <a:t>scanner.nextLine</a:t>
            </a:r>
            <a:r>
              <a:rPr lang="hu-HU" dirty="0"/>
              <a:t>()); } } </a:t>
            </a:r>
            <a:endParaRPr lang="hu-HU" dirty="0" smtClean="0"/>
          </a:p>
          <a:p>
            <a:pPr marL="0" indent="0">
              <a:buNone/>
            </a:pPr>
            <a:r>
              <a:rPr lang="hu-HU" b="1" dirty="0"/>
              <a:t> </a:t>
            </a:r>
            <a:r>
              <a:rPr lang="hu-HU" b="1" dirty="0" smtClean="0"/>
              <a:t> </a:t>
            </a:r>
            <a:r>
              <a:rPr lang="hu-HU" b="1" dirty="0" err="1" smtClean="0"/>
              <a:t>catch</a:t>
            </a:r>
            <a:r>
              <a:rPr lang="hu-HU" dirty="0" smtClean="0"/>
              <a:t> </a:t>
            </a:r>
            <a:r>
              <a:rPr lang="hu-HU" dirty="0"/>
              <a:t>(</a:t>
            </a:r>
            <a:r>
              <a:rPr lang="hu-HU" dirty="0" err="1"/>
              <a:t>FileNotFoundException</a:t>
            </a:r>
            <a:r>
              <a:rPr lang="hu-HU" dirty="0"/>
              <a:t> </a:t>
            </a:r>
            <a:r>
              <a:rPr lang="hu-HU" dirty="0" err="1"/>
              <a:t>fnfe</a:t>
            </a:r>
            <a:r>
              <a:rPr lang="hu-HU" dirty="0"/>
              <a:t>) { </a:t>
            </a:r>
            <a:endParaRPr lang="hu-HU" dirty="0" smtClean="0"/>
          </a:p>
          <a:p>
            <a:pPr marL="0" indent="0">
              <a:buNone/>
            </a:pPr>
            <a:r>
              <a:rPr lang="hu-HU" dirty="0"/>
              <a:t> </a:t>
            </a:r>
            <a:r>
              <a:rPr lang="hu-HU" dirty="0" smtClean="0"/>
              <a:t>     </a:t>
            </a:r>
            <a:r>
              <a:rPr lang="hu-HU" dirty="0" err="1" smtClean="0"/>
              <a:t>fnfe.printStackTrace</a:t>
            </a:r>
            <a:r>
              <a:rPr lang="hu-HU" dirty="0"/>
              <a:t>(); }</a:t>
            </a:r>
            <a:endParaRPr lang="en-US" dirty="0"/>
          </a:p>
          <a:p>
            <a:endParaRPr lang="hu-HU" dirty="0" smtClean="0"/>
          </a:p>
          <a:p>
            <a:endParaRPr lang="en-US" dirty="0"/>
          </a:p>
          <a:p>
            <a:endParaRPr lang="hu-HU" dirty="0" smtClean="0"/>
          </a:p>
          <a:p>
            <a:endParaRPr lang="en-US" dirty="0"/>
          </a:p>
          <a:p>
            <a:endParaRPr lang="en-US" dirty="0"/>
          </a:p>
          <a:p>
            <a:pPr marL="0" indent="0">
              <a:buNone/>
            </a:pPr>
            <a:endParaRPr lang="en-US" dirty="0"/>
          </a:p>
          <a:p>
            <a:endParaRPr lang="en-US" dirty="0"/>
          </a:p>
          <a:p>
            <a:endParaRPr lang="hu-HU" dirty="0" smtClean="0"/>
          </a:p>
          <a:p>
            <a:endParaRPr lang="en-US" dirty="0"/>
          </a:p>
          <a:p>
            <a:endParaRPr lang="en-US" dirty="0"/>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3429780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a:xfrm>
            <a:off x="728042" y="1228165"/>
            <a:ext cx="7886700" cy="4948798"/>
          </a:xfrm>
        </p:spPr>
        <p:txBody>
          <a:bodyPr>
            <a:normAutofit lnSpcReduction="10000"/>
          </a:bodyPr>
          <a:lstStyle/>
          <a:p>
            <a:r>
              <a:rPr lang="en-US" dirty="0"/>
              <a:t>If </a:t>
            </a:r>
            <a:r>
              <a:rPr lang="hu-HU" dirty="0"/>
              <a:t>a</a:t>
            </a:r>
            <a:r>
              <a:rPr lang="en-US" dirty="0"/>
              <a:t> method </a:t>
            </a:r>
            <a:r>
              <a:rPr lang="en-US" b="1" dirty="0"/>
              <a:t>doesn't catc</a:t>
            </a:r>
            <a:r>
              <a:rPr lang="en-US" dirty="0"/>
              <a:t>h the </a:t>
            </a:r>
            <a:r>
              <a:rPr lang="en-US" b="1" dirty="0"/>
              <a:t>checked exceptions </a:t>
            </a:r>
            <a:r>
              <a:rPr lang="en-US" dirty="0"/>
              <a:t>that can occur within it, the </a:t>
            </a:r>
            <a:r>
              <a:rPr lang="en-US" dirty="0" smtClean="0"/>
              <a:t>method </a:t>
            </a:r>
            <a:r>
              <a:rPr lang="en-US" b="1" dirty="0"/>
              <a:t>must specify </a:t>
            </a:r>
            <a:r>
              <a:rPr lang="en-US" dirty="0"/>
              <a:t>that it can </a:t>
            </a:r>
            <a:r>
              <a:rPr lang="en-US" b="1" dirty="0"/>
              <a:t>throw these exceptions</a:t>
            </a:r>
            <a:r>
              <a:rPr lang="en-US" dirty="0"/>
              <a:t>.</a:t>
            </a:r>
          </a:p>
          <a:p>
            <a:endParaRPr lang="hu-HU" dirty="0" smtClean="0"/>
          </a:p>
          <a:p>
            <a:pPr marL="0" indent="0">
              <a:buNone/>
            </a:pPr>
            <a:r>
              <a:rPr lang="en-US" dirty="0"/>
              <a:t>public void </a:t>
            </a:r>
            <a:r>
              <a:rPr lang="en-US" dirty="0" err="1"/>
              <a:t>writeList</a:t>
            </a:r>
            <a:r>
              <a:rPr lang="en-US" dirty="0"/>
              <a:t>() </a:t>
            </a:r>
            <a:r>
              <a:rPr lang="en-US" b="1" dirty="0"/>
              <a:t>throws </a:t>
            </a:r>
            <a:r>
              <a:rPr lang="en-US" b="1" dirty="0" err="1"/>
              <a:t>IOException</a:t>
            </a:r>
            <a:r>
              <a:rPr lang="en-US" b="1" dirty="0"/>
              <a:t>, </a:t>
            </a:r>
            <a:r>
              <a:rPr lang="en-US" b="1" dirty="0" err="1"/>
              <a:t>IndexOutOfBoundsException</a:t>
            </a:r>
            <a:r>
              <a:rPr lang="en-US" dirty="0"/>
              <a:t> </a:t>
            </a:r>
            <a:r>
              <a:rPr lang="en-US" dirty="0" smtClean="0"/>
              <a:t>{</a:t>
            </a:r>
            <a:r>
              <a:rPr lang="hu-HU" dirty="0" smtClean="0"/>
              <a:t>…</a:t>
            </a:r>
          </a:p>
          <a:p>
            <a:pPr marL="0" indent="0">
              <a:buNone/>
            </a:pPr>
            <a:endParaRPr lang="hu-HU" dirty="0"/>
          </a:p>
          <a:p>
            <a:pPr marL="0" indent="0">
              <a:buNone/>
            </a:pPr>
            <a:r>
              <a:rPr lang="en-US" dirty="0"/>
              <a:t>Remember that </a:t>
            </a:r>
            <a:r>
              <a:rPr lang="en-US" dirty="0" err="1"/>
              <a:t>IndexOutOfBoundsException</a:t>
            </a:r>
            <a:r>
              <a:rPr lang="en-US" dirty="0"/>
              <a:t> is an unchecked exception; including it in the throws clause is not mandatory</a:t>
            </a:r>
            <a:r>
              <a:rPr lang="en-US" dirty="0" smtClean="0"/>
              <a:t>.</a:t>
            </a:r>
            <a:endParaRPr lang="hu-HU" dirty="0" smtClean="0"/>
          </a:p>
          <a:p>
            <a:pPr marL="0" indent="0">
              <a:buNone/>
            </a:pPr>
            <a:r>
              <a:rPr lang="en-US" dirty="0"/>
              <a:t>public void </a:t>
            </a:r>
            <a:r>
              <a:rPr lang="en-US" dirty="0" err="1"/>
              <a:t>writeList</a:t>
            </a:r>
            <a:r>
              <a:rPr lang="en-US" dirty="0"/>
              <a:t>() </a:t>
            </a:r>
            <a:r>
              <a:rPr lang="en-US" b="1" dirty="0"/>
              <a:t>throws </a:t>
            </a:r>
            <a:r>
              <a:rPr lang="en-US" b="1" dirty="0" err="1" smtClean="0"/>
              <a:t>IOException</a:t>
            </a:r>
            <a:r>
              <a:rPr lang="en-US" dirty="0" smtClean="0"/>
              <a:t> </a:t>
            </a:r>
            <a:r>
              <a:rPr lang="en-US" dirty="0"/>
              <a:t>{</a:t>
            </a:r>
            <a:r>
              <a:rPr lang="hu-HU" dirty="0"/>
              <a:t>…</a:t>
            </a:r>
          </a:p>
          <a:p>
            <a:pPr marL="0" indent="0">
              <a:buNone/>
            </a:pPr>
            <a:endParaRPr lang="en-US" dirty="0"/>
          </a:p>
          <a:p>
            <a:pPr marL="0" indent="0">
              <a:buNone/>
            </a:pPr>
            <a:endParaRPr lang="en-US" dirty="0"/>
          </a:p>
          <a:p>
            <a:endParaRPr lang="hu-HU" dirty="0" smtClean="0"/>
          </a:p>
          <a:p>
            <a:endParaRPr lang="en-US" dirty="0"/>
          </a:p>
          <a:p>
            <a:endParaRPr lang="hu-HU" dirty="0" smtClean="0"/>
          </a:p>
          <a:p>
            <a:endParaRPr lang="en-US" dirty="0"/>
          </a:p>
          <a:p>
            <a:endParaRPr lang="en-US" dirty="0"/>
          </a:p>
          <a:p>
            <a:pPr marL="0" indent="0">
              <a:buNone/>
            </a:pPr>
            <a:endParaRPr lang="en-US" dirty="0"/>
          </a:p>
          <a:p>
            <a:endParaRPr lang="en-US" dirty="0"/>
          </a:p>
          <a:p>
            <a:endParaRPr lang="hu-HU" dirty="0" smtClean="0"/>
          </a:p>
          <a:p>
            <a:endParaRPr lang="en-US" dirty="0"/>
          </a:p>
          <a:p>
            <a:endParaRPr lang="en-US" dirty="0"/>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3356619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a:xfrm>
            <a:off x="728042" y="1228165"/>
            <a:ext cx="7886700" cy="4948798"/>
          </a:xfrm>
        </p:spPr>
        <p:txBody>
          <a:bodyPr>
            <a:normAutofit lnSpcReduction="10000"/>
          </a:bodyPr>
          <a:lstStyle/>
          <a:p>
            <a:r>
              <a:rPr lang="en-US" dirty="0"/>
              <a:t>Before you can catch an exception, some code somewhere must throw one</a:t>
            </a:r>
            <a:r>
              <a:rPr lang="en-US" dirty="0" smtClean="0"/>
              <a:t>.</a:t>
            </a:r>
            <a:endParaRPr lang="hu-HU" dirty="0" smtClean="0"/>
          </a:p>
          <a:p>
            <a:r>
              <a:rPr lang="hu-HU" dirty="0" smtClean="0"/>
              <a:t>The </a:t>
            </a:r>
            <a:r>
              <a:rPr lang="hu-HU" dirty="0" err="1" smtClean="0"/>
              <a:t>exception</a:t>
            </a:r>
            <a:r>
              <a:rPr lang="hu-HU" dirty="0" smtClean="0"/>
              <a:t> is</a:t>
            </a:r>
            <a:r>
              <a:rPr lang="en-US" dirty="0" smtClean="0"/>
              <a:t> </a:t>
            </a:r>
            <a:r>
              <a:rPr lang="en-US" dirty="0"/>
              <a:t>always thrown with the </a:t>
            </a:r>
            <a:r>
              <a:rPr lang="en-US" b="1" dirty="0"/>
              <a:t>throw statement</a:t>
            </a:r>
            <a:r>
              <a:rPr lang="en-US" dirty="0" smtClean="0"/>
              <a:t>.</a:t>
            </a:r>
            <a:endParaRPr lang="hu-HU" dirty="0" smtClean="0"/>
          </a:p>
          <a:p>
            <a:endParaRPr lang="hu-HU" dirty="0"/>
          </a:p>
          <a:p>
            <a:r>
              <a:rPr lang="en-US" dirty="0"/>
              <a:t>The throw statement requires a single argument: a </a:t>
            </a:r>
            <a:r>
              <a:rPr lang="en-US" b="1" dirty="0" err="1"/>
              <a:t>throwable</a:t>
            </a:r>
            <a:r>
              <a:rPr lang="en-US" b="1" dirty="0"/>
              <a:t> object</a:t>
            </a:r>
            <a:r>
              <a:rPr lang="en-US" b="1" dirty="0" smtClean="0"/>
              <a:t>.</a:t>
            </a:r>
            <a:endParaRPr lang="hu-HU" b="1" dirty="0" smtClean="0"/>
          </a:p>
          <a:p>
            <a:r>
              <a:rPr lang="en-US" dirty="0" err="1"/>
              <a:t>Throwable</a:t>
            </a:r>
            <a:r>
              <a:rPr lang="en-US" dirty="0"/>
              <a:t> objects are instances of any </a:t>
            </a:r>
            <a:r>
              <a:rPr lang="en-US" b="1" dirty="0"/>
              <a:t>subclass</a:t>
            </a:r>
            <a:r>
              <a:rPr lang="en-US" dirty="0"/>
              <a:t> of the </a:t>
            </a:r>
            <a:r>
              <a:rPr lang="en-US" b="1" dirty="0" err="1"/>
              <a:t>Throwable</a:t>
            </a:r>
            <a:r>
              <a:rPr lang="en-US" b="1" dirty="0"/>
              <a:t> class</a:t>
            </a:r>
            <a:r>
              <a:rPr lang="en-US" dirty="0"/>
              <a:t>. Here's an example of a throw statement.</a:t>
            </a:r>
          </a:p>
          <a:p>
            <a:pPr marL="0" indent="0">
              <a:buNone/>
            </a:pPr>
            <a:r>
              <a:rPr lang="en-US" dirty="0"/>
              <a:t>throw </a:t>
            </a:r>
            <a:r>
              <a:rPr lang="en-US" i="1" dirty="0" err="1"/>
              <a:t>someThrowableObject</a:t>
            </a:r>
            <a:r>
              <a:rPr lang="en-US" dirty="0"/>
              <a:t>;</a:t>
            </a:r>
          </a:p>
          <a:p>
            <a:endParaRPr lang="en-US" b="1" dirty="0"/>
          </a:p>
          <a:p>
            <a:pPr marL="0" indent="0">
              <a:buNone/>
            </a:pPr>
            <a:endParaRPr lang="hu-HU" b="1" dirty="0" smtClean="0"/>
          </a:p>
          <a:p>
            <a:pPr marL="0" indent="0">
              <a:buNone/>
            </a:pPr>
            <a:endParaRPr lang="en-US" dirty="0"/>
          </a:p>
          <a:p>
            <a:pPr marL="0" indent="0">
              <a:buNone/>
            </a:pPr>
            <a:endParaRPr lang="hu-HU" dirty="0" smtClean="0"/>
          </a:p>
          <a:p>
            <a:pPr marL="0" indent="0">
              <a:buNone/>
            </a:pPr>
            <a:endParaRPr lang="en-US" dirty="0"/>
          </a:p>
          <a:p>
            <a:pPr marL="0" indent="0">
              <a:buNone/>
            </a:pPr>
            <a:endParaRPr lang="en-US" dirty="0"/>
          </a:p>
          <a:p>
            <a:endParaRPr lang="hu-HU" dirty="0" smtClean="0"/>
          </a:p>
          <a:p>
            <a:endParaRPr lang="en-US" dirty="0"/>
          </a:p>
          <a:p>
            <a:endParaRPr lang="hu-HU" dirty="0" smtClean="0"/>
          </a:p>
          <a:p>
            <a:endParaRPr lang="en-US" dirty="0"/>
          </a:p>
          <a:p>
            <a:endParaRPr lang="en-US" dirty="0"/>
          </a:p>
          <a:p>
            <a:pPr marL="0" indent="0">
              <a:buNone/>
            </a:pPr>
            <a:endParaRPr lang="en-US" dirty="0"/>
          </a:p>
          <a:p>
            <a:endParaRPr lang="en-US" dirty="0"/>
          </a:p>
          <a:p>
            <a:endParaRPr lang="hu-HU" dirty="0" smtClean="0"/>
          </a:p>
          <a:p>
            <a:endParaRPr lang="en-US" dirty="0"/>
          </a:p>
          <a:p>
            <a:endParaRPr lang="en-US" dirty="0"/>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3812952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a:xfrm>
            <a:off x="728042" y="1228165"/>
            <a:ext cx="7886700" cy="4948798"/>
          </a:xfrm>
        </p:spPr>
        <p:txBody>
          <a:bodyPr>
            <a:normAutofit fontScale="92500" lnSpcReduction="10000"/>
          </a:bodyPr>
          <a:lstStyle/>
          <a:p>
            <a:pPr marL="0" indent="0">
              <a:buNone/>
            </a:pPr>
            <a:r>
              <a:rPr lang="en-US" dirty="0"/>
              <a:t>public Object pop() { </a:t>
            </a:r>
            <a:endParaRPr lang="hu-HU" dirty="0" smtClean="0"/>
          </a:p>
          <a:p>
            <a:pPr marL="0" indent="0">
              <a:buNone/>
            </a:pPr>
            <a:r>
              <a:rPr lang="hu-HU" dirty="0"/>
              <a:t> </a:t>
            </a:r>
            <a:r>
              <a:rPr lang="hu-HU" dirty="0" smtClean="0"/>
              <a:t> </a:t>
            </a:r>
            <a:r>
              <a:rPr lang="en-US" dirty="0" smtClean="0"/>
              <a:t>Object </a:t>
            </a:r>
            <a:r>
              <a:rPr lang="en-US" dirty="0" err="1"/>
              <a:t>obj</a:t>
            </a:r>
            <a:r>
              <a:rPr lang="en-US" dirty="0"/>
              <a:t>; </a:t>
            </a:r>
            <a:endParaRPr lang="hu-HU" dirty="0" smtClean="0"/>
          </a:p>
          <a:p>
            <a:pPr marL="0" indent="0">
              <a:buNone/>
            </a:pPr>
            <a:r>
              <a:rPr lang="hu-HU" dirty="0"/>
              <a:t> </a:t>
            </a:r>
            <a:r>
              <a:rPr lang="hu-HU" dirty="0" smtClean="0"/>
              <a:t> </a:t>
            </a:r>
            <a:r>
              <a:rPr lang="en-US" dirty="0" smtClean="0"/>
              <a:t>if </a:t>
            </a:r>
            <a:r>
              <a:rPr lang="en-US" dirty="0"/>
              <a:t>(size == 0) { </a:t>
            </a:r>
            <a:endParaRPr lang="hu-HU" dirty="0" smtClean="0"/>
          </a:p>
          <a:p>
            <a:pPr marL="0" indent="0">
              <a:buNone/>
            </a:pPr>
            <a:r>
              <a:rPr lang="hu-HU" b="1" dirty="0"/>
              <a:t> </a:t>
            </a:r>
            <a:r>
              <a:rPr lang="hu-HU" b="1" dirty="0" smtClean="0"/>
              <a:t>   </a:t>
            </a:r>
            <a:r>
              <a:rPr lang="en-US" b="1" dirty="0" smtClean="0"/>
              <a:t>throw </a:t>
            </a:r>
            <a:r>
              <a:rPr lang="en-US" b="1" dirty="0"/>
              <a:t>new </a:t>
            </a:r>
            <a:r>
              <a:rPr lang="en-US" b="1" dirty="0" err="1"/>
              <a:t>EmptyStackException</a:t>
            </a:r>
            <a:r>
              <a:rPr lang="en-US" b="1" dirty="0"/>
              <a:t>();</a:t>
            </a:r>
            <a:r>
              <a:rPr lang="en-US" dirty="0"/>
              <a:t> } </a:t>
            </a:r>
            <a:endParaRPr lang="hu-HU" dirty="0" smtClean="0"/>
          </a:p>
          <a:p>
            <a:pPr marL="0" indent="0">
              <a:buNone/>
            </a:pPr>
            <a:r>
              <a:rPr lang="hu-HU" dirty="0"/>
              <a:t> </a:t>
            </a:r>
            <a:r>
              <a:rPr lang="hu-HU" dirty="0" smtClean="0"/>
              <a:t> </a:t>
            </a:r>
            <a:r>
              <a:rPr lang="en-US" dirty="0" err="1" smtClean="0"/>
              <a:t>obj</a:t>
            </a:r>
            <a:r>
              <a:rPr lang="en-US" dirty="0" smtClean="0"/>
              <a:t> </a:t>
            </a:r>
            <a:r>
              <a:rPr lang="en-US" dirty="0"/>
              <a:t>= </a:t>
            </a:r>
            <a:r>
              <a:rPr lang="en-US" dirty="0" err="1"/>
              <a:t>objectAt</a:t>
            </a:r>
            <a:r>
              <a:rPr lang="en-US" dirty="0"/>
              <a:t>(size - 1); </a:t>
            </a:r>
            <a:endParaRPr lang="hu-HU" dirty="0" smtClean="0"/>
          </a:p>
          <a:p>
            <a:pPr marL="0" indent="0">
              <a:buNone/>
            </a:pPr>
            <a:r>
              <a:rPr lang="hu-HU" dirty="0"/>
              <a:t> </a:t>
            </a:r>
            <a:r>
              <a:rPr lang="hu-HU" dirty="0" smtClean="0"/>
              <a:t> </a:t>
            </a:r>
            <a:r>
              <a:rPr lang="en-US" dirty="0" err="1" smtClean="0"/>
              <a:t>setObjectAt</a:t>
            </a:r>
            <a:r>
              <a:rPr lang="en-US" dirty="0" smtClean="0"/>
              <a:t>(size </a:t>
            </a:r>
            <a:r>
              <a:rPr lang="en-US" dirty="0"/>
              <a:t>- 1, null); </a:t>
            </a:r>
            <a:endParaRPr lang="hu-HU" dirty="0" smtClean="0"/>
          </a:p>
          <a:p>
            <a:pPr marL="0" indent="0">
              <a:buNone/>
            </a:pPr>
            <a:r>
              <a:rPr lang="hu-HU" dirty="0"/>
              <a:t> </a:t>
            </a:r>
            <a:r>
              <a:rPr lang="hu-HU" dirty="0" smtClean="0"/>
              <a:t> </a:t>
            </a:r>
            <a:r>
              <a:rPr lang="en-US" dirty="0" smtClean="0"/>
              <a:t>size-</a:t>
            </a:r>
            <a:r>
              <a:rPr lang="en-US" dirty="0"/>
              <a:t>-; </a:t>
            </a:r>
            <a:endParaRPr lang="hu-HU" dirty="0" smtClean="0"/>
          </a:p>
          <a:p>
            <a:pPr marL="0" indent="0">
              <a:buNone/>
            </a:pPr>
            <a:r>
              <a:rPr lang="hu-HU" dirty="0"/>
              <a:t> </a:t>
            </a:r>
            <a:r>
              <a:rPr lang="hu-HU" dirty="0" smtClean="0"/>
              <a:t> </a:t>
            </a:r>
            <a:r>
              <a:rPr lang="en-US" dirty="0" smtClean="0"/>
              <a:t>return </a:t>
            </a:r>
            <a:r>
              <a:rPr lang="en-US" dirty="0" err="1"/>
              <a:t>obj</a:t>
            </a:r>
            <a:r>
              <a:rPr lang="en-US" dirty="0"/>
              <a:t>; </a:t>
            </a:r>
            <a:endParaRPr lang="hu-HU" dirty="0" smtClean="0"/>
          </a:p>
          <a:p>
            <a:pPr marL="0" indent="0">
              <a:buNone/>
            </a:pPr>
            <a:r>
              <a:rPr lang="en-US" dirty="0" smtClean="0"/>
              <a:t>}</a:t>
            </a:r>
            <a:endParaRPr lang="en-US" dirty="0"/>
          </a:p>
          <a:p>
            <a:r>
              <a:rPr lang="hu-HU" dirty="0" err="1"/>
              <a:t>EmptyStackException</a:t>
            </a:r>
            <a:r>
              <a:rPr lang="hu-HU" dirty="0"/>
              <a:t> </a:t>
            </a:r>
            <a:r>
              <a:rPr lang="hu-HU" dirty="0" smtClean="0"/>
              <a:t>is a </a:t>
            </a:r>
            <a:r>
              <a:rPr lang="hu-HU" dirty="0" err="1" smtClean="0"/>
              <a:t>member</a:t>
            </a:r>
            <a:r>
              <a:rPr lang="hu-HU" dirty="0" smtClean="0"/>
              <a:t> of </a:t>
            </a:r>
            <a:r>
              <a:rPr lang="hu-HU" dirty="0" err="1" smtClean="0"/>
              <a:t>java.util</a:t>
            </a:r>
            <a:r>
              <a:rPr lang="hu-HU" dirty="0" smtClean="0"/>
              <a:t>, and </a:t>
            </a:r>
            <a:r>
              <a:rPr lang="hu-HU" dirty="0" err="1" smtClean="0"/>
              <a:t>not</a:t>
            </a:r>
            <a:r>
              <a:rPr lang="hu-HU" dirty="0" smtClean="0"/>
              <a:t> a </a:t>
            </a:r>
            <a:r>
              <a:rPr lang="hu-HU" dirty="0" err="1" smtClean="0"/>
              <a:t>checked</a:t>
            </a:r>
            <a:r>
              <a:rPr lang="hu-HU" dirty="0" smtClean="0"/>
              <a:t> </a:t>
            </a:r>
            <a:r>
              <a:rPr lang="hu-HU" dirty="0" err="1" smtClean="0"/>
              <a:t>exception</a:t>
            </a:r>
            <a:r>
              <a:rPr lang="hu-HU" dirty="0" smtClean="0"/>
              <a:t>. </a:t>
            </a:r>
            <a:endParaRPr lang="en-US" dirty="0"/>
          </a:p>
          <a:p>
            <a:endParaRPr lang="en-US" b="1" dirty="0"/>
          </a:p>
          <a:p>
            <a:pPr marL="0" indent="0">
              <a:buNone/>
            </a:pPr>
            <a:endParaRPr lang="hu-HU" b="1" dirty="0" smtClean="0"/>
          </a:p>
          <a:p>
            <a:pPr marL="0" indent="0">
              <a:buNone/>
            </a:pPr>
            <a:endParaRPr lang="en-US" dirty="0"/>
          </a:p>
          <a:p>
            <a:pPr marL="0" indent="0">
              <a:buNone/>
            </a:pPr>
            <a:endParaRPr lang="hu-HU" dirty="0" smtClean="0"/>
          </a:p>
          <a:p>
            <a:pPr marL="0" indent="0">
              <a:buNone/>
            </a:pPr>
            <a:endParaRPr lang="en-US" dirty="0"/>
          </a:p>
          <a:p>
            <a:pPr marL="0" indent="0">
              <a:buNone/>
            </a:pPr>
            <a:endParaRPr lang="en-US" dirty="0"/>
          </a:p>
          <a:p>
            <a:endParaRPr lang="hu-HU" dirty="0" smtClean="0"/>
          </a:p>
          <a:p>
            <a:endParaRPr lang="en-US" dirty="0"/>
          </a:p>
          <a:p>
            <a:endParaRPr lang="hu-HU" dirty="0" smtClean="0"/>
          </a:p>
          <a:p>
            <a:endParaRPr lang="en-US" dirty="0"/>
          </a:p>
          <a:p>
            <a:endParaRPr lang="en-US" dirty="0"/>
          </a:p>
          <a:p>
            <a:pPr marL="0" indent="0">
              <a:buNone/>
            </a:pPr>
            <a:endParaRPr lang="en-US" dirty="0"/>
          </a:p>
          <a:p>
            <a:endParaRPr lang="en-US" dirty="0"/>
          </a:p>
          <a:p>
            <a:endParaRPr lang="hu-HU" dirty="0" smtClean="0"/>
          </a:p>
          <a:p>
            <a:endParaRPr lang="en-US" dirty="0"/>
          </a:p>
          <a:p>
            <a:endParaRPr lang="en-US" dirty="0"/>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3893605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a:xfrm>
            <a:off x="728042" y="1228165"/>
            <a:ext cx="7886700" cy="4948798"/>
          </a:xfrm>
        </p:spPr>
        <p:txBody>
          <a:bodyPr>
            <a:normAutofit/>
          </a:bodyPr>
          <a:lstStyle/>
          <a:p>
            <a:pPr marL="0" indent="0">
              <a:buNone/>
            </a:pPr>
            <a:r>
              <a:rPr lang="en-US" dirty="0"/>
              <a:t>You can also create </a:t>
            </a:r>
            <a:r>
              <a:rPr lang="en-US" b="1" dirty="0"/>
              <a:t>your own exception classes </a:t>
            </a:r>
            <a:r>
              <a:rPr lang="en-US" dirty="0"/>
              <a:t>to represent problems that can occur within the classes you write.</a:t>
            </a:r>
          </a:p>
          <a:p>
            <a:pPr marL="0" indent="0">
              <a:buNone/>
            </a:pPr>
            <a:endParaRPr lang="hu-HU" dirty="0" smtClean="0"/>
          </a:p>
          <a:p>
            <a:pPr marL="0" indent="0">
              <a:buNone/>
            </a:pPr>
            <a:endParaRPr lang="en-US" dirty="0"/>
          </a:p>
          <a:p>
            <a:pPr marL="0" indent="0">
              <a:buNone/>
            </a:pPr>
            <a:endParaRPr lang="en-US" dirty="0"/>
          </a:p>
          <a:p>
            <a:endParaRPr lang="hu-HU" dirty="0" smtClean="0"/>
          </a:p>
          <a:p>
            <a:endParaRPr lang="en-US" dirty="0"/>
          </a:p>
          <a:p>
            <a:endParaRPr lang="hu-HU" dirty="0" smtClean="0"/>
          </a:p>
          <a:p>
            <a:endParaRPr lang="en-US" dirty="0"/>
          </a:p>
          <a:p>
            <a:endParaRPr lang="en-US" dirty="0"/>
          </a:p>
          <a:p>
            <a:pPr marL="0" indent="0">
              <a:buNone/>
            </a:pPr>
            <a:endParaRPr lang="en-US" dirty="0"/>
          </a:p>
          <a:p>
            <a:endParaRPr lang="en-US" dirty="0"/>
          </a:p>
          <a:p>
            <a:endParaRPr lang="hu-HU" dirty="0" smtClean="0"/>
          </a:p>
          <a:p>
            <a:endParaRPr lang="en-US" dirty="0"/>
          </a:p>
          <a:p>
            <a:endParaRPr lang="en-US" dirty="0"/>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3929556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pic>
        <p:nvPicPr>
          <p:cNvPr id="7172" name="Picture 4" descr="The Throwable class and its most significant subclass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40970" y="1363422"/>
            <a:ext cx="7106195" cy="499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217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a:xfrm>
            <a:off x="728042" y="1228165"/>
            <a:ext cx="7886700" cy="4948798"/>
          </a:xfrm>
        </p:spPr>
        <p:txBody>
          <a:bodyPr>
            <a:normAutofit lnSpcReduction="10000"/>
          </a:bodyPr>
          <a:lstStyle/>
          <a:p>
            <a:r>
              <a:rPr lang="hu-HU" dirty="0" smtClean="0"/>
              <a:t>T</a:t>
            </a:r>
            <a:r>
              <a:rPr lang="en-US" dirty="0" smtClean="0"/>
              <a:t>he </a:t>
            </a:r>
            <a:r>
              <a:rPr lang="en-US" dirty="0"/>
              <a:t>class hierarchy of the </a:t>
            </a:r>
            <a:r>
              <a:rPr lang="en-US" dirty="0" err="1"/>
              <a:t>Throwable</a:t>
            </a:r>
            <a:r>
              <a:rPr lang="en-US" dirty="0"/>
              <a:t> class and its most significant subclasses. </a:t>
            </a:r>
            <a:endParaRPr lang="hu-HU" dirty="0" smtClean="0"/>
          </a:p>
          <a:p>
            <a:r>
              <a:rPr lang="en-US" dirty="0" smtClean="0"/>
              <a:t>As </a:t>
            </a:r>
            <a:r>
              <a:rPr lang="en-US" dirty="0"/>
              <a:t>you can see, </a:t>
            </a:r>
            <a:r>
              <a:rPr lang="en-US" dirty="0" err="1"/>
              <a:t>Throwable</a:t>
            </a:r>
            <a:r>
              <a:rPr lang="en-US" dirty="0"/>
              <a:t> has two direct descendants: </a:t>
            </a:r>
            <a:r>
              <a:rPr lang="en-US" dirty="0">
                <a:hlinkClick r:id="rId3"/>
              </a:rPr>
              <a:t>Error</a:t>
            </a:r>
            <a:r>
              <a:rPr lang="en-US" dirty="0"/>
              <a:t> and </a:t>
            </a:r>
            <a:r>
              <a:rPr lang="en-US" dirty="0">
                <a:hlinkClick r:id="rId4"/>
              </a:rPr>
              <a:t>Exception</a:t>
            </a:r>
            <a:r>
              <a:rPr lang="en-US" dirty="0" smtClean="0"/>
              <a:t>.</a:t>
            </a:r>
            <a:endParaRPr lang="hu-HU" dirty="0" smtClean="0"/>
          </a:p>
          <a:p>
            <a:r>
              <a:rPr lang="en-US" dirty="0"/>
              <a:t>When a dynamic linking failure or other hard failure in the Java virtual machine occurs, the virtual machine throws an </a:t>
            </a:r>
            <a:r>
              <a:rPr lang="en-US" b="1" dirty="0"/>
              <a:t>Error</a:t>
            </a:r>
            <a:r>
              <a:rPr lang="en-US" dirty="0"/>
              <a:t>. </a:t>
            </a:r>
            <a:r>
              <a:rPr lang="en-US" b="1" dirty="0"/>
              <a:t>Simple programs typically do </a:t>
            </a:r>
            <a:r>
              <a:rPr lang="en-US" b="1" i="1" dirty="0"/>
              <a:t>not</a:t>
            </a:r>
            <a:r>
              <a:rPr lang="en-US" b="1" dirty="0"/>
              <a:t> catch or throw Errors</a:t>
            </a:r>
            <a:r>
              <a:rPr lang="en-US" b="1" dirty="0" smtClean="0"/>
              <a:t>.</a:t>
            </a:r>
            <a:endParaRPr lang="hu-HU" b="1" dirty="0" smtClean="0"/>
          </a:p>
          <a:p>
            <a:r>
              <a:rPr lang="en-US" dirty="0"/>
              <a:t>Most programs throw and catch objects that derive from the </a:t>
            </a:r>
            <a:r>
              <a:rPr lang="en-US" b="1" dirty="0"/>
              <a:t>Exception</a:t>
            </a:r>
            <a:r>
              <a:rPr lang="en-US" dirty="0"/>
              <a:t> </a:t>
            </a:r>
            <a:r>
              <a:rPr lang="en-US" b="1" dirty="0"/>
              <a:t>class</a:t>
            </a:r>
            <a:r>
              <a:rPr lang="en-US" dirty="0"/>
              <a:t>. An Exception indicates that a problem occurred, but it is not a serious system problem. </a:t>
            </a:r>
            <a:r>
              <a:rPr lang="en-US" b="1" dirty="0"/>
              <a:t>Most programs you write will throw and catch </a:t>
            </a:r>
            <a:r>
              <a:rPr lang="en-US" b="1" dirty="0" smtClean="0"/>
              <a:t>Exceptions</a:t>
            </a:r>
            <a:r>
              <a:rPr lang="hu-HU" b="1" dirty="0" smtClean="0"/>
              <a:t>.</a:t>
            </a:r>
            <a:endParaRPr lang="en-US" b="1" dirty="0"/>
          </a:p>
          <a:p>
            <a:endParaRPr lang="en-US" b="1" dirty="0"/>
          </a:p>
          <a:p>
            <a:endParaRPr lang="hu-HU" dirty="0" smtClean="0"/>
          </a:p>
          <a:p>
            <a:endParaRPr lang="en-US" dirty="0"/>
          </a:p>
          <a:p>
            <a:pPr marL="0" indent="0">
              <a:buNone/>
            </a:pPr>
            <a:endParaRPr lang="hu-HU" dirty="0" smtClean="0"/>
          </a:p>
          <a:p>
            <a:pPr marL="0" indent="0">
              <a:buNone/>
            </a:pPr>
            <a:endParaRPr lang="en-US" dirty="0"/>
          </a:p>
          <a:p>
            <a:pPr marL="0" indent="0">
              <a:buNone/>
            </a:pPr>
            <a:endParaRPr lang="en-US" dirty="0"/>
          </a:p>
          <a:p>
            <a:endParaRPr lang="hu-HU" dirty="0" smtClean="0"/>
          </a:p>
          <a:p>
            <a:endParaRPr lang="en-US" dirty="0"/>
          </a:p>
          <a:p>
            <a:endParaRPr lang="hu-HU" dirty="0" smtClean="0"/>
          </a:p>
          <a:p>
            <a:endParaRPr lang="en-US" dirty="0"/>
          </a:p>
          <a:p>
            <a:endParaRPr lang="en-US" dirty="0"/>
          </a:p>
          <a:p>
            <a:pPr marL="0" indent="0">
              <a:buNone/>
            </a:pPr>
            <a:endParaRPr lang="en-US" dirty="0"/>
          </a:p>
          <a:p>
            <a:endParaRPr lang="en-US" dirty="0"/>
          </a:p>
          <a:p>
            <a:endParaRPr lang="hu-HU" dirty="0" smtClean="0"/>
          </a:p>
          <a:p>
            <a:endParaRPr lang="en-US" dirty="0"/>
          </a:p>
          <a:p>
            <a:endParaRPr lang="en-US" dirty="0"/>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170891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lstStyle/>
          <a:p>
            <a:r>
              <a:rPr lang="en-US" dirty="0"/>
              <a:t>After a method throws an exception, the runtime system attempts to find something to </a:t>
            </a:r>
            <a:r>
              <a:rPr lang="en-US" b="1" dirty="0"/>
              <a:t>handle</a:t>
            </a:r>
            <a:r>
              <a:rPr lang="en-US" dirty="0"/>
              <a:t> it. The set of possible "somethings" to handle the exception is the ordered list of methods that had been called to get to the method where the error occurred. The list of methods is known as the </a:t>
            </a:r>
            <a:r>
              <a:rPr lang="en-US" b="1" i="1" dirty="0"/>
              <a:t>call stack</a:t>
            </a:r>
            <a:r>
              <a:rPr lang="en-US" b="1" dirty="0"/>
              <a:t> </a:t>
            </a:r>
            <a:endParaRPr lang="hu-HU" b="1" dirty="0"/>
          </a:p>
        </p:txBody>
      </p:sp>
    </p:spTree>
    <p:extLst>
      <p:ext uri="{BB962C8B-B14F-4D97-AF65-F5344CB8AC3E}">
        <p14:creationId xmlns:p14="http://schemas.microsoft.com/office/powerpoint/2010/main" val="3143725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a:xfrm>
            <a:off x="728042" y="1228165"/>
            <a:ext cx="7886700" cy="4948798"/>
          </a:xfrm>
        </p:spPr>
        <p:txBody>
          <a:bodyPr>
            <a:normAutofit/>
          </a:bodyPr>
          <a:lstStyle/>
          <a:p>
            <a:r>
              <a:rPr lang="en-US" dirty="0"/>
              <a:t>The Java platform </a:t>
            </a:r>
            <a:r>
              <a:rPr lang="en-US" b="1" dirty="0"/>
              <a:t>defines</a:t>
            </a:r>
            <a:r>
              <a:rPr lang="en-US" dirty="0"/>
              <a:t> t</a:t>
            </a:r>
            <a:r>
              <a:rPr lang="en-US" b="1" dirty="0"/>
              <a:t>he many descendants of the Exception class</a:t>
            </a:r>
            <a:r>
              <a:rPr lang="en-US" dirty="0"/>
              <a:t>. These descendants indicate various types of exceptions that can occur. </a:t>
            </a:r>
            <a:endParaRPr lang="hu-HU" dirty="0" smtClean="0"/>
          </a:p>
          <a:p>
            <a:r>
              <a:rPr lang="en-US" dirty="0"/>
              <a:t>One Exception subclass, </a:t>
            </a:r>
            <a:r>
              <a:rPr lang="en-US" b="1" dirty="0" err="1"/>
              <a:t>RuntimeException</a:t>
            </a:r>
            <a:r>
              <a:rPr lang="en-US" dirty="0"/>
              <a:t>, is reserved for exceptions that indicate i</a:t>
            </a:r>
            <a:r>
              <a:rPr lang="en-US" b="1" dirty="0"/>
              <a:t>ncorrect use of an API.</a:t>
            </a:r>
          </a:p>
          <a:p>
            <a:endParaRPr lang="hu-HU" dirty="0" smtClean="0"/>
          </a:p>
          <a:p>
            <a:endParaRPr lang="en-US" dirty="0"/>
          </a:p>
          <a:p>
            <a:endParaRPr lang="en-US" b="1" dirty="0"/>
          </a:p>
          <a:p>
            <a:endParaRPr lang="hu-HU" dirty="0" smtClean="0"/>
          </a:p>
          <a:p>
            <a:endParaRPr lang="en-US" dirty="0"/>
          </a:p>
          <a:p>
            <a:pPr marL="0" indent="0">
              <a:buNone/>
            </a:pPr>
            <a:endParaRPr lang="hu-HU" dirty="0" smtClean="0"/>
          </a:p>
          <a:p>
            <a:pPr marL="0" indent="0">
              <a:buNone/>
            </a:pPr>
            <a:endParaRPr lang="en-US" dirty="0"/>
          </a:p>
          <a:p>
            <a:pPr marL="0" indent="0">
              <a:buNone/>
            </a:pPr>
            <a:endParaRPr lang="en-US" dirty="0"/>
          </a:p>
          <a:p>
            <a:endParaRPr lang="hu-HU" dirty="0" smtClean="0"/>
          </a:p>
          <a:p>
            <a:endParaRPr lang="en-US" dirty="0"/>
          </a:p>
          <a:p>
            <a:endParaRPr lang="hu-HU" dirty="0" smtClean="0"/>
          </a:p>
          <a:p>
            <a:endParaRPr lang="en-US" dirty="0"/>
          </a:p>
          <a:p>
            <a:endParaRPr lang="en-US" dirty="0"/>
          </a:p>
          <a:p>
            <a:pPr marL="0" indent="0">
              <a:buNone/>
            </a:pPr>
            <a:endParaRPr lang="en-US" dirty="0"/>
          </a:p>
          <a:p>
            <a:endParaRPr lang="en-US" dirty="0"/>
          </a:p>
          <a:p>
            <a:endParaRPr lang="hu-HU" dirty="0" smtClean="0"/>
          </a:p>
          <a:p>
            <a:endParaRPr lang="en-US" dirty="0"/>
          </a:p>
          <a:p>
            <a:endParaRPr lang="en-US" dirty="0"/>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2461733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a:xfrm>
            <a:off x="728042" y="1228165"/>
            <a:ext cx="7886700" cy="4948798"/>
          </a:xfrm>
        </p:spPr>
        <p:txBody>
          <a:bodyPr>
            <a:normAutofit/>
          </a:bodyPr>
          <a:lstStyle/>
          <a:p>
            <a:r>
              <a:rPr lang="en-US" dirty="0"/>
              <a:t>An application often responds to an exception by throwing another exception. In effect, the first exception </a:t>
            </a:r>
            <a:r>
              <a:rPr lang="en-US" i="1" dirty="0"/>
              <a:t>causes</a:t>
            </a:r>
            <a:r>
              <a:rPr lang="en-US" dirty="0"/>
              <a:t> the second exception</a:t>
            </a:r>
            <a:r>
              <a:rPr lang="en-US" dirty="0" smtClean="0"/>
              <a:t>.</a:t>
            </a:r>
            <a:endParaRPr lang="hu-HU" dirty="0" smtClean="0"/>
          </a:p>
          <a:p>
            <a:r>
              <a:rPr lang="en-US" i="1" dirty="0"/>
              <a:t>Chained Exceptions</a:t>
            </a:r>
            <a:r>
              <a:rPr lang="en-US" dirty="0"/>
              <a:t> help the programmer do this</a:t>
            </a:r>
            <a:r>
              <a:rPr lang="en-US" dirty="0" smtClean="0"/>
              <a:t>.</a:t>
            </a:r>
            <a:endParaRPr lang="hu-HU" dirty="0" smtClean="0"/>
          </a:p>
          <a:p>
            <a:pPr marL="0" indent="0">
              <a:buNone/>
            </a:pPr>
            <a:r>
              <a:rPr lang="en-US" dirty="0"/>
              <a:t>try { } </a:t>
            </a:r>
            <a:endParaRPr lang="hu-HU" dirty="0" smtClean="0"/>
          </a:p>
          <a:p>
            <a:pPr marL="0" indent="0">
              <a:buNone/>
            </a:pPr>
            <a:r>
              <a:rPr lang="en-US" dirty="0" smtClean="0"/>
              <a:t>catch </a:t>
            </a:r>
            <a:r>
              <a:rPr lang="en-US" dirty="0"/>
              <a:t>(</a:t>
            </a:r>
            <a:r>
              <a:rPr lang="en-US" dirty="0" err="1"/>
              <a:t>IOException</a:t>
            </a:r>
            <a:r>
              <a:rPr lang="en-US" dirty="0"/>
              <a:t> e) { </a:t>
            </a:r>
            <a:r>
              <a:rPr lang="en-US" dirty="0" smtClean="0"/>
              <a:t>throw </a:t>
            </a:r>
            <a:r>
              <a:rPr lang="en-US" b="1" dirty="0"/>
              <a:t>new </a:t>
            </a:r>
            <a:endParaRPr lang="hu-HU" b="1" dirty="0" smtClean="0"/>
          </a:p>
          <a:p>
            <a:pPr marL="0" indent="0">
              <a:buNone/>
            </a:pPr>
            <a:r>
              <a:rPr lang="hu-HU" b="1" dirty="0"/>
              <a:t> </a:t>
            </a:r>
            <a:r>
              <a:rPr lang="hu-HU" b="1" dirty="0" smtClean="0"/>
              <a:t>   </a:t>
            </a:r>
            <a:r>
              <a:rPr lang="en-US" b="1" dirty="0" err="1" smtClean="0"/>
              <a:t>SampleException</a:t>
            </a:r>
            <a:r>
              <a:rPr lang="en-US" b="1" dirty="0"/>
              <a:t>("Other </a:t>
            </a:r>
            <a:r>
              <a:rPr lang="en-US" b="1" dirty="0" err="1"/>
              <a:t>IOException</a:t>
            </a:r>
            <a:r>
              <a:rPr lang="en-US" b="1" dirty="0"/>
              <a:t>", e</a:t>
            </a:r>
            <a:r>
              <a:rPr lang="en-US" dirty="0"/>
              <a:t>); }</a:t>
            </a:r>
          </a:p>
          <a:p>
            <a:endParaRPr lang="en-US" dirty="0"/>
          </a:p>
          <a:p>
            <a:endParaRPr lang="en-US" dirty="0"/>
          </a:p>
          <a:p>
            <a:endParaRPr lang="en-US" b="1" dirty="0"/>
          </a:p>
          <a:p>
            <a:endParaRPr lang="hu-HU" dirty="0" smtClean="0"/>
          </a:p>
          <a:p>
            <a:endParaRPr lang="en-US" dirty="0"/>
          </a:p>
          <a:p>
            <a:pPr marL="0" indent="0">
              <a:buNone/>
            </a:pPr>
            <a:endParaRPr lang="hu-HU" dirty="0" smtClean="0"/>
          </a:p>
          <a:p>
            <a:pPr marL="0" indent="0">
              <a:buNone/>
            </a:pPr>
            <a:endParaRPr lang="en-US" dirty="0"/>
          </a:p>
          <a:p>
            <a:pPr marL="0" indent="0">
              <a:buNone/>
            </a:pPr>
            <a:endParaRPr lang="en-US" dirty="0"/>
          </a:p>
          <a:p>
            <a:endParaRPr lang="hu-HU" dirty="0" smtClean="0"/>
          </a:p>
          <a:p>
            <a:endParaRPr lang="en-US" dirty="0"/>
          </a:p>
          <a:p>
            <a:endParaRPr lang="hu-HU" dirty="0" smtClean="0"/>
          </a:p>
          <a:p>
            <a:endParaRPr lang="en-US" dirty="0"/>
          </a:p>
          <a:p>
            <a:endParaRPr lang="en-US" dirty="0"/>
          </a:p>
          <a:p>
            <a:pPr marL="0" indent="0">
              <a:buNone/>
            </a:pPr>
            <a:endParaRPr lang="en-US" dirty="0"/>
          </a:p>
          <a:p>
            <a:endParaRPr lang="en-US" dirty="0"/>
          </a:p>
          <a:p>
            <a:endParaRPr lang="hu-HU" dirty="0" smtClean="0"/>
          </a:p>
          <a:p>
            <a:endParaRPr lang="en-US" dirty="0"/>
          </a:p>
          <a:p>
            <a:endParaRPr lang="en-US" dirty="0"/>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2389365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a:xfrm>
            <a:off x="728042" y="1228165"/>
            <a:ext cx="7886700" cy="4948798"/>
          </a:xfrm>
        </p:spPr>
        <p:txBody>
          <a:bodyPr>
            <a:normAutofit lnSpcReduction="10000"/>
          </a:bodyPr>
          <a:lstStyle/>
          <a:p>
            <a:r>
              <a:rPr lang="hu-HU" b="1" dirty="0" err="1"/>
              <a:t>Creating</a:t>
            </a:r>
            <a:r>
              <a:rPr lang="hu-HU" b="1" dirty="0"/>
              <a:t> </a:t>
            </a:r>
            <a:r>
              <a:rPr lang="hu-HU" b="1" dirty="0" err="1"/>
              <a:t>Exception</a:t>
            </a:r>
            <a:r>
              <a:rPr lang="hu-HU" b="1" dirty="0"/>
              <a:t> </a:t>
            </a:r>
            <a:r>
              <a:rPr lang="hu-HU" b="1" dirty="0" err="1"/>
              <a:t>Classes</a:t>
            </a:r>
            <a:endParaRPr lang="hu-HU" b="1" dirty="0"/>
          </a:p>
          <a:p>
            <a:r>
              <a:rPr lang="en-US" dirty="0"/>
              <a:t>You should write your own exception classes if you answer yes to any of the following questions; otherwise, you can probably use someone else's.</a:t>
            </a:r>
          </a:p>
          <a:p>
            <a:pPr lvl="1"/>
            <a:r>
              <a:rPr lang="en-US" dirty="0" smtClean="0"/>
              <a:t>Do </a:t>
            </a:r>
            <a:r>
              <a:rPr lang="en-US" dirty="0"/>
              <a:t>you need an exception type that isn't represented by those in the Java platform?</a:t>
            </a:r>
          </a:p>
          <a:p>
            <a:pPr lvl="1"/>
            <a:r>
              <a:rPr lang="en-US" dirty="0"/>
              <a:t>Would it help users if they could differentiate your exceptions from those thrown by classes written by other vendors?</a:t>
            </a:r>
          </a:p>
          <a:p>
            <a:pPr lvl="1"/>
            <a:r>
              <a:rPr lang="en-US" dirty="0"/>
              <a:t>Does your code throw more than one related exception?</a:t>
            </a:r>
          </a:p>
          <a:p>
            <a:pPr lvl="1"/>
            <a:r>
              <a:rPr lang="en-US" dirty="0"/>
              <a:t>If you use someone else's exceptions, will users have access to those exceptions? A similar question is, should your package be independent and self-contained?</a:t>
            </a:r>
          </a:p>
          <a:p>
            <a:pPr marL="0" indent="0">
              <a:buNone/>
            </a:pPr>
            <a:endParaRPr lang="en-US" dirty="0"/>
          </a:p>
          <a:p>
            <a:endParaRPr lang="en-US" dirty="0"/>
          </a:p>
          <a:p>
            <a:endParaRPr lang="en-US" dirty="0"/>
          </a:p>
          <a:p>
            <a:endParaRPr lang="en-US" b="1" dirty="0"/>
          </a:p>
          <a:p>
            <a:endParaRPr lang="hu-HU" dirty="0" smtClean="0"/>
          </a:p>
          <a:p>
            <a:endParaRPr lang="en-US" dirty="0"/>
          </a:p>
          <a:p>
            <a:pPr marL="0" indent="0">
              <a:buNone/>
            </a:pPr>
            <a:endParaRPr lang="hu-HU" dirty="0" smtClean="0"/>
          </a:p>
          <a:p>
            <a:pPr marL="0" indent="0">
              <a:buNone/>
            </a:pPr>
            <a:endParaRPr lang="en-US" dirty="0"/>
          </a:p>
          <a:p>
            <a:pPr marL="0" indent="0">
              <a:buNone/>
            </a:pPr>
            <a:endParaRPr lang="en-US" dirty="0"/>
          </a:p>
          <a:p>
            <a:endParaRPr lang="hu-HU" dirty="0" smtClean="0"/>
          </a:p>
          <a:p>
            <a:endParaRPr lang="en-US" dirty="0"/>
          </a:p>
          <a:p>
            <a:endParaRPr lang="hu-HU" dirty="0" smtClean="0"/>
          </a:p>
          <a:p>
            <a:endParaRPr lang="en-US" dirty="0"/>
          </a:p>
          <a:p>
            <a:endParaRPr lang="en-US" dirty="0"/>
          </a:p>
          <a:p>
            <a:pPr marL="0" indent="0">
              <a:buNone/>
            </a:pPr>
            <a:endParaRPr lang="en-US" dirty="0"/>
          </a:p>
          <a:p>
            <a:endParaRPr lang="en-US" dirty="0"/>
          </a:p>
          <a:p>
            <a:endParaRPr lang="hu-HU" dirty="0" smtClean="0"/>
          </a:p>
          <a:p>
            <a:endParaRPr lang="en-US" dirty="0"/>
          </a:p>
          <a:p>
            <a:endParaRPr lang="en-US" dirty="0"/>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3936029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a:xfrm>
            <a:off x="728042" y="1228165"/>
            <a:ext cx="7886700" cy="4948798"/>
          </a:xfrm>
        </p:spPr>
        <p:txBody>
          <a:bodyPr>
            <a:normAutofit/>
          </a:bodyPr>
          <a:lstStyle/>
          <a:p>
            <a:r>
              <a:rPr lang="hu-HU" b="1" dirty="0" err="1"/>
              <a:t>Creating</a:t>
            </a:r>
            <a:r>
              <a:rPr lang="hu-HU" b="1" dirty="0"/>
              <a:t> </a:t>
            </a:r>
            <a:r>
              <a:rPr lang="hu-HU" b="1" dirty="0" err="1"/>
              <a:t>Exception</a:t>
            </a:r>
            <a:r>
              <a:rPr lang="hu-HU" b="1" dirty="0"/>
              <a:t> </a:t>
            </a:r>
            <a:r>
              <a:rPr lang="hu-HU" b="1" dirty="0" err="1"/>
              <a:t>Classes</a:t>
            </a:r>
            <a:endParaRPr lang="hu-HU" b="1" dirty="0"/>
          </a:p>
          <a:p>
            <a:r>
              <a:rPr lang="en-US" dirty="0"/>
              <a:t>For readable code, it's good practice to append the string Exception to the names of all classes that inherit (directly or indirectly) from the Exception class.</a:t>
            </a:r>
          </a:p>
          <a:p>
            <a:pPr marL="0" indent="0">
              <a:buNone/>
            </a:pPr>
            <a:endParaRPr lang="en-US" dirty="0"/>
          </a:p>
          <a:p>
            <a:endParaRPr lang="en-US" dirty="0"/>
          </a:p>
          <a:p>
            <a:endParaRPr lang="en-US" dirty="0"/>
          </a:p>
          <a:p>
            <a:endParaRPr lang="en-US" b="1" dirty="0"/>
          </a:p>
          <a:p>
            <a:endParaRPr lang="hu-HU" dirty="0" smtClean="0"/>
          </a:p>
          <a:p>
            <a:endParaRPr lang="en-US" dirty="0"/>
          </a:p>
          <a:p>
            <a:pPr marL="0" indent="0">
              <a:buNone/>
            </a:pPr>
            <a:endParaRPr lang="hu-HU" dirty="0" smtClean="0"/>
          </a:p>
          <a:p>
            <a:pPr marL="0" indent="0">
              <a:buNone/>
            </a:pPr>
            <a:endParaRPr lang="en-US" dirty="0"/>
          </a:p>
          <a:p>
            <a:pPr marL="0" indent="0">
              <a:buNone/>
            </a:pPr>
            <a:endParaRPr lang="en-US" dirty="0"/>
          </a:p>
          <a:p>
            <a:endParaRPr lang="hu-HU" dirty="0" smtClean="0"/>
          </a:p>
          <a:p>
            <a:endParaRPr lang="en-US" dirty="0"/>
          </a:p>
          <a:p>
            <a:endParaRPr lang="hu-HU" dirty="0" smtClean="0"/>
          </a:p>
          <a:p>
            <a:endParaRPr lang="en-US" dirty="0"/>
          </a:p>
          <a:p>
            <a:endParaRPr lang="en-US" dirty="0"/>
          </a:p>
          <a:p>
            <a:pPr marL="0" indent="0">
              <a:buNone/>
            </a:pPr>
            <a:endParaRPr lang="en-US" dirty="0"/>
          </a:p>
          <a:p>
            <a:endParaRPr lang="en-US" dirty="0"/>
          </a:p>
          <a:p>
            <a:endParaRPr lang="hu-HU" dirty="0" smtClean="0"/>
          </a:p>
          <a:p>
            <a:endParaRPr lang="en-US" dirty="0"/>
          </a:p>
          <a:p>
            <a:endParaRPr lang="en-US" dirty="0"/>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2591358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a:xfrm>
            <a:off x="728042" y="1228165"/>
            <a:ext cx="7886700" cy="4948798"/>
          </a:xfrm>
        </p:spPr>
        <p:txBody>
          <a:bodyPr>
            <a:normAutofit/>
          </a:bodyPr>
          <a:lstStyle/>
          <a:p>
            <a:r>
              <a:rPr lang="en-US" dirty="0"/>
              <a:t>Most applets and applications you write will throw </a:t>
            </a:r>
            <a:r>
              <a:rPr lang="en-US" b="1" dirty="0"/>
              <a:t>objects that are Exceptions</a:t>
            </a:r>
            <a:r>
              <a:rPr lang="en-US" dirty="0"/>
              <a:t>. Errors are normally used for serious, hard errors in the system, such as those that prevent the JVM from running.</a:t>
            </a:r>
          </a:p>
          <a:p>
            <a:pPr marL="0" indent="0">
              <a:buNone/>
            </a:pPr>
            <a:endParaRPr lang="en-US" dirty="0"/>
          </a:p>
          <a:p>
            <a:endParaRPr lang="en-US" dirty="0"/>
          </a:p>
          <a:p>
            <a:endParaRPr lang="en-US" dirty="0"/>
          </a:p>
          <a:p>
            <a:endParaRPr lang="en-US" b="1" dirty="0"/>
          </a:p>
          <a:p>
            <a:endParaRPr lang="hu-HU" dirty="0" smtClean="0"/>
          </a:p>
          <a:p>
            <a:endParaRPr lang="en-US" dirty="0"/>
          </a:p>
          <a:p>
            <a:pPr marL="0" indent="0">
              <a:buNone/>
            </a:pPr>
            <a:endParaRPr lang="hu-HU" dirty="0" smtClean="0"/>
          </a:p>
          <a:p>
            <a:pPr marL="0" indent="0">
              <a:buNone/>
            </a:pPr>
            <a:endParaRPr lang="en-US" dirty="0"/>
          </a:p>
          <a:p>
            <a:pPr marL="0" indent="0">
              <a:buNone/>
            </a:pPr>
            <a:endParaRPr lang="en-US" dirty="0"/>
          </a:p>
          <a:p>
            <a:endParaRPr lang="hu-HU" dirty="0" smtClean="0"/>
          </a:p>
          <a:p>
            <a:endParaRPr lang="en-US" dirty="0"/>
          </a:p>
          <a:p>
            <a:endParaRPr lang="hu-HU" dirty="0" smtClean="0"/>
          </a:p>
          <a:p>
            <a:endParaRPr lang="en-US" dirty="0"/>
          </a:p>
          <a:p>
            <a:endParaRPr lang="en-US" dirty="0"/>
          </a:p>
          <a:p>
            <a:pPr marL="0" indent="0">
              <a:buNone/>
            </a:pPr>
            <a:endParaRPr lang="en-US" dirty="0"/>
          </a:p>
          <a:p>
            <a:endParaRPr lang="en-US" dirty="0"/>
          </a:p>
          <a:p>
            <a:endParaRPr lang="hu-HU" dirty="0" smtClean="0"/>
          </a:p>
          <a:p>
            <a:endParaRPr lang="en-US" dirty="0"/>
          </a:p>
          <a:p>
            <a:endParaRPr lang="en-US" dirty="0"/>
          </a:p>
          <a:p>
            <a:endParaRPr lang="en-US" dirty="0"/>
          </a:p>
          <a:p>
            <a:pPr marL="0" indent="0">
              <a:buNone/>
            </a:pPr>
            <a:endParaRPr lang="hu-HU" i="1" dirty="0" smtClean="0"/>
          </a:p>
          <a:p>
            <a:endParaRPr lang="en-US" dirty="0"/>
          </a:p>
          <a:p>
            <a:pPr lvl="1"/>
            <a:endParaRPr lang="en-US" dirty="0"/>
          </a:p>
          <a:p>
            <a:pPr lvl="1"/>
            <a:endParaRPr lang="en-US" dirty="0"/>
          </a:p>
        </p:txBody>
      </p:sp>
    </p:spTree>
    <p:extLst>
      <p:ext uri="{BB962C8B-B14F-4D97-AF65-F5344CB8AC3E}">
        <p14:creationId xmlns:p14="http://schemas.microsoft.com/office/powerpoint/2010/main" val="1757151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Examples</a:t>
            </a:r>
            <a:r>
              <a:rPr lang="hu-HU" dirty="0" smtClean="0"/>
              <a:t> </a:t>
            </a:r>
            <a:r>
              <a:rPr lang="hu-HU" dirty="0" err="1" smtClean="0"/>
              <a:t>for</a:t>
            </a:r>
            <a:r>
              <a:rPr lang="hu-HU" dirty="0" smtClean="0"/>
              <a:t> </a:t>
            </a:r>
            <a:r>
              <a:rPr lang="hu-HU" dirty="0" err="1" smtClean="0"/>
              <a:t>exception</a:t>
            </a:r>
            <a:r>
              <a:rPr lang="hu-HU" dirty="0" smtClean="0"/>
              <a:t> </a:t>
            </a:r>
            <a:r>
              <a:rPr lang="hu-HU" dirty="0" err="1" smtClean="0"/>
              <a:t>throwed</a:t>
            </a:r>
            <a:r>
              <a:rPr lang="hu-HU" dirty="0" smtClean="0"/>
              <a:t> </a:t>
            </a:r>
            <a:r>
              <a:rPr lang="hu-HU" dirty="0" err="1" smtClean="0"/>
              <a:t>by</a:t>
            </a:r>
            <a:r>
              <a:rPr lang="hu-HU" dirty="0" smtClean="0"/>
              <a:t> </a:t>
            </a:r>
            <a:r>
              <a:rPr lang="hu-HU" dirty="0" err="1" smtClean="0"/>
              <a:t>the</a:t>
            </a:r>
            <a:r>
              <a:rPr lang="hu-HU" dirty="0" smtClean="0"/>
              <a:t> </a:t>
            </a:r>
            <a:r>
              <a:rPr lang="hu-HU" dirty="0" err="1" smtClean="0"/>
              <a:t>system</a:t>
            </a:r>
            <a:endParaRPr lang="hu-HU" dirty="0"/>
          </a:p>
        </p:txBody>
      </p:sp>
      <p:sp>
        <p:nvSpPr>
          <p:cNvPr id="3" name="Tartalom helye 2"/>
          <p:cNvSpPr>
            <a:spLocks noGrp="1"/>
          </p:cNvSpPr>
          <p:nvPr>
            <p:ph idx="1"/>
          </p:nvPr>
        </p:nvSpPr>
        <p:spPr/>
        <p:txBody>
          <a:bodyPr>
            <a:normAutofit fontScale="62500" lnSpcReduction="20000"/>
          </a:bodyPr>
          <a:lstStyle/>
          <a:p>
            <a:pPr marL="0" indent="0">
              <a:buNone/>
            </a:pPr>
            <a:r>
              <a:rPr lang="hu-HU" b="1" dirty="0" err="1"/>
              <a:t>public</a:t>
            </a:r>
            <a:r>
              <a:rPr lang="hu-HU" dirty="0"/>
              <a:t> </a:t>
            </a:r>
            <a:r>
              <a:rPr lang="hu-HU" b="1" dirty="0" err="1"/>
              <a:t>class</a:t>
            </a:r>
            <a:r>
              <a:rPr lang="hu-HU" dirty="0"/>
              <a:t> </a:t>
            </a:r>
            <a:r>
              <a:rPr lang="hu-HU" dirty="0" err="1"/>
              <a:t>Runner</a:t>
            </a:r>
            <a:r>
              <a:rPr lang="hu-HU" dirty="0"/>
              <a:t> {</a:t>
            </a:r>
          </a:p>
          <a:p>
            <a:pPr marL="0" indent="0">
              <a:buNone/>
            </a:pPr>
            <a:r>
              <a:rPr lang="hu-HU" b="1" dirty="0" smtClean="0"/>
              <a:t>  </a:t>
            </a:r>
            <a:r>
              <a:rPr lang="hu-HU" b="1" dirty="0" err="1" smtClean="0"/>
              <a:t>public</a:t>
            </a:r>
            <a:r>
              <a:rPr lang="hu-HU" dirty="0" smtClean="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pPr marL="0" indent="0">
              <a:buNone/>
            </a:pPr>
            <a:r>
              <a:rPr lang="hu-HU" dirty="0" smtClean="0"/>
              <a:t>    //</a:t>
            </a:r>
            <a:r>
              <a:rPr lang="hu-HU" dirty="0" err="1" smtClean="0"/>
              <a:t>String</a:t>
            </a:r>
            <a:r>
              <a:rPr lang="hu-HU" dirty="0"/>
              <a:t>[] </a:t>
            </a:r>
            <a:r>
              <a:rPr lang="hu-HU" u="sng" dirty="0" err="1"/>
              <a:t>st</a:t>
            </a:r>
            <a:r>
              <a:rPr lang="hu-HU" dirty="0"/>
              <a:t>=</a:t>
            </a:r>
            <a:r>
              <a:rPr lang="hu-HU" dirty="0" err="1"/>
              <a:t>new</a:t>
            </a:r>
            <a:r>
              <a:rPr lang="hu-HU" dirty="0"/>
              <a:t> </a:t>
            </a:r>
            <a:r>
              <a:rPr lang="hu-HU" dirty="0" err="1"/>
              <a:t>String</a:t>
            </a:r>
            <a:r>
              <a:rPr lang="hu-HU" dirty="0"/>
              <a:t>[-1]; //</a:t>
            </a:r>
            <a:r>
              <a:rPr lang="hu-HU" dirty="0" err="1"/>
              <a:t>NegativeArraySizeException</a:t>
            </a:r>
            <a:endParaRPr lang="hu-HU" dirty="0"/>
          </a:p>
          <a:p>
            <a:pPr marL="0" indent="0">
              <a:buNone/>
            </a:pPr>
            <a:r>
              <a:rPr lang="hu-HU" b="1" dirty="0" smtClean="0"/>
              <a:t>    </a:t>
            </a:r>
          </a:p>
          <a:p>
            <a:pPr marL="0" indent="0">
              <a:buNone/>
            </a:pPr>
            <a:r>
              <a:rPr lang="hu-HU" b="1" dirty="0"/>
              <a:t> </a:t>
            </a:r>
            <a:r>
              <a:rPr lang="hu-HU" b="1" dirty="0" smtClean="0"/>
              <a:t>   int</a:t>
            </a:r>
            <a:r>
              <a:rPr lang="hu-HU" dirty="0" smtClean="0"/>
              <a:t>[] </a:t>
            </a:r>
            <a:r>
              <a:rPr lang="hu-HU" u="sng" dirty="0" err="1" smtClean="0"/>
              <a:t>numbers</a:t>
            </a:r>
            <a:r>
              <a:rPr lang="hu-HU" dirty="0" smtClean="0"/>
              <a:t> = {1, 2, 3};  </a:t>
            </a:r>
          </a:p>
          <a:p>
            <a:pPr marL="0" indent="0">
              <a:buNone/>
            </a:pPr>
            <a:r>
              <a:rPr lang="hu-HU" dirty="0"/>
              <a:t> </a:t>
            </a:r>
            <a:r>
              <a:rPr lang="hu-HU" dirty="0" smtClean="0"/>
              <a:t>   //</a:t>
            </a:r>
            <a:r>
              <a:rPr lang="hu-HU" u="sng" dirty="0" smtClean="0"/>
              <a:t>int</a:t>
            </a:r>
            <a:r>
              <a:rPr lang="hu-HU" dirty="0" smtClean="0"/>
              <a:t> </a:t>
            </a:r>
            <a:r>
              <a:rPr lang="hu-HU" dirty="0" err="1" smtClean="0"/>
              <a:t>value</a:t>
            </a:r>
            <a:r>
              <a:rPr lang="hu-HU" dirty="0" smtClean="0"/>
              <a:t> = </a:t>
            </a:r>
            <a:r>
              <a:rPr lang="hu-HU" dirty="0" err="1" smtClean="0"/>
              <a:t>numbers</a:t>
            </a:r>
            <a:r>
              <a:rPr lang="hu-HU" dirty="0" smtClean="0"/>
              <a:t>[5]; // </a:t>
            </a:r>
            <a:r>
              <a:rPr lang="hu-HU" dirty="0" err="1" smtClean="0"/>
              <a:t>ArrayIndexOutOfBoundsException</a:t>
            </a:r>
            <a:endParaRPr lang="hu-HU" dirty="0" smtClean="0"/>
          </a:p>
          <a:p>
            <a:pPr marL="0" indent="0">
              <a:buNone/>
            </a:pPr>
            <a:endParaRPr lang="hu-HU" dirty="0" smtClean="0"/>
          </a:p>
          <a:p>
            <a:pPr marL="0" indent="0">
              <a:buNone/>
            </a:pPr>
            <a:r>
              <a:rPr lang="hu-HU" dirty="0" smtClean="0"/>
              <a:t>    </a:t>
            </a:r>
            <a:r>
              <a:rPr lang="hu-HU" dirty="0" err="1" smtClean="0"/>
              <a:t>String</a:t>
            </a:r>
            <a:r>
              <a:rPr lang="hu-HU" dirty="0" smtClean="0"/>
              <a:t> </a:t>
            </a:r>
            <a:r>
              <a:rPr lang="hu-HU" u="sng" dirty="0" err="1" smtClean="0"/>
              <a:t>st</a:t>
            </a:r>
            <a:r>
              <a:rPr lang="hu-HU" dirty="0" smtClean="0"/>
              <a:t>="alma";  </a:t>
            </a:r>
            <a:r>
              <a:rPr lang="hu-HU" dirty="0" err="1" smtClean="0"/>
              <a:t>st</a:t>
            </a:r>
            <a:r>
              <a:rPr lang="hu-HU" dirty="0" smtClean="0"/>
              <a:t>=</a:t>
            </a:r>
            <a:r>
              <a:rPr lang="hu-HU" b="1" dirty="0" smtClean="0"/>
              <a:t>null</a:t>
            </a:r>
            <a:r>
              <a:rPr lang="hu-HU" dirty="0" smtClean="0"/>
              <a:t>;  </a:t>
            </a:r>
          </a:p>
          <a:p>
            <a:pPr marL="0" indent="0">
              <a:buNone/>
            </a:pPr>
            <a:r>
              <a:rPr lang="hu-HU" dirty="0"/>
              <a:t> </a:t>
            </a:r>
            <a:r>
              <a:rPr lang="hu-HU" dirty="0" smtClean="0"/>
              <a:t>   //</a:t>
            </a:r>
            <a:r>
              <a:rPr lang="hu-HU" dirty="0" err="1" smtClean="0"/>
              <a:t>System.out.println</a:t>
            </a:r>
            <a:r>
              <a:rPr lang="hu-HU" dirty="0" smtClean="0"/>
              <a:t>(</a:t>
            </a:r>
            <a:r>
              <a:rPr lang="hu-HU" dirty="0" err="1" smtClean="0"/>
              <a:t>st.chars</a:t>
            </a:r>
            <a:r>
              <a:rPr lang="hu-HU" dirty="0" smtClean="0"/>
              <a:t>()); // </a:t>
            </a:r>
            <a:r>
              <a:rPr lang="hu-HU" dirty="0" err="1" smtClean="0"/>
              <a:t>java.lang.NullPointerException</a:t>
            </a:r>
            <a:endParaRPr lang="hu-HU" dirty="0" smtClean="0"/>
          </a:p>
          <a:p>
            <a:pPr marL="0" indent="0">
              <a:buNone/>
            </a:pPr>
            <a:r>
              <a:rPr lang="hu-HU" dirty="0" smtClean="0"/>
              <a:t>  </a:t>
            </a:r>
          </a:p>
          <a:p>
            <a:pPr marL="0" indent="0">
              <a:buNone/>
            </a:pPr>
            <a:r>
              <a:rPr lang="hu-HU" dirty="0"/>
              <a:t> </a:t>
            </a:r>
            <a:r>
              <a:rPr lang="hu-HU" dirty="0" smtClean="0"/>
              <a:t>   //</a:t>
            </a:r>
            <a:r>
              <a:rPr lang="hu-HU" u="sng" dirty="0" smtClean="0"/>
              <a:t>int</a:t>
            </a:r>
            <a:r>
              <a:rPr lang="hu-HU" dirty="0" smtClean="0"/>
              <a:t> </a:t>
            </a:r>
            <a:r>
              <a:rPr lang="hu-HU" dirty="0" err="1" smtClean="0"/>
              <a:t>result</a:t>
            </a:r>
            <a:r>
              <a:rPr lang="hu-HU" dirty="0" smtClean="0"/>
              <a:t> = 10 / 0; // </a:t>
            </a:r>
            <a:r>
              <a:rPr lang="hu-HU" dirty="0" err="1" smtClean="0"/>
              <a:t>ArithmeticException</a:t>
            </a:r>
            <a:endParaRPr lang="hu-HU" dirty="0"/>
          </a:p>
          <a:p>
            <a:pPr marL="0" indent="0">
              <a:buNone/>
            </a:pPr>
            <a:endParaRPr lang="hu-HU" dirty="0" smtClean="0"/>
          </a:p>
          <a:p>
            <a:pPr marL="0" indent="0">
              <a:buNone/>
            </a:pPr>
            <a:r>
              <a:rPr lang="hu-HU" dirty="0" smtClean="0"/>
              <a:t>    //</a:t>
            </a:r>
            <a:r>
              <a:rPr lang="hu-HU" dirty="0" err="1"/>
              <a:t>FileInputStream</a:t>
            </a:r>
            <a:r>
              <a:rPr lang="hu-HU" dirty="0"/>
              <a:t> </a:t>
            </a:r>
            <a:r>
              <a:rPr lang="hu-HU" dirty="0" err="1"/>
              <a:t>fileInputStream</a:t>
            </a:r>
            <a:r>
              <a:rPr lang="hu-HU" dirty="0"/>
              <a:t> = </a:t>
            </a:r>
          </a:p>
          <a:p>
            <a:pPr marL="0" indent="0">
              <a:buNone/>
            </a:pPr>
            <a:r>
              <a:rPr lang="hu-HU" dirty="0" smtClean="0"/>
              <a:t>    // </a:t>
            </a:r>
            <a:r>
              <a:rPr lang="hu-HU" dirty="0" err="1"/>
              <a:t>new</a:t>
            </a:r>
            <a:r>
              <a:rPr lang="hu-HU" dirty="0"/>
              <a:t> </a:t>
            </a:r>
            <a:r>
              <a:rPr lang="hu-HU" dirty="0" err="1"/>
              <a:t>FileInputStream</a:t>
            </a:r>
            <a:r>
              <a:rPr lang="hu-HU" dirty="0"/>
              <a:t>("nemletezo.txt"); // </a:t>
            </a:r>
            <a:r>
              <a:rPr lang="hu-HU" dirty="0" err="1" smtClean="0"/>
              <a:t>FileNotFoundException</a:t>
            </a:r>
            <a:endParaRPr lang="hu-HU" dirty="0" smtClean="0"/>
          </a:p>
          <a:p>
            <a:pPr marL="0" indent="0">
              <a:buNone/>
            </a:pPr>
            <a:r>
              <a:rPr lang="hu-HU" dirty="0" smtClean="0"/>
              <a:t>}}</a:t>
            </a:r>
            <a:endParaRPr lang="hu-HU" dirty="0"/>
          </a:p>
        </p:txBody>
      </p:sp>
    </p:spTree>
    <p:extLst>
      <p:ext uri="{BB962C8B-B14F-4D97-AF65-F5344CB8AC3E}">
        <p14:creationId xmlns:p14="http://schemas.microsoft.com/office/powerpoint/2010/main" val="3593639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Examples</a:t>
            </a:r>
            <a:r>
              <a:rPr lang="hu-HU" dirty="0" smtClean="0"/>
              <a:t> </a:t>
            </a:r>
            <a:r>
              <a:rPr lang="hu-HU" dirty="0" err="1" smtClean="0"/>
              <a:t>for</a:t>
            </a:r>
            <a:r>
              <a:rPr lang="hu-HU" dirty="0" smtClean="0"/>
              <a:t> </a:t>
            </a:r>
            <a:r>
              <a:rPr lang="hu-HU" dirty="0" err="1" smtClean="0"/>
              <a:t>exception</a:t>
            </a:r>
            <a:r>
              <a:rPr lang="hu-HU" dirty="0" smtClean="0"/>
              <a:t> </a:t>
            </a:r>
            <a:r>
              <a:rPr lang="hu-HU" dirty="0" err="1" smtClean="0"/>
              <a:t>throwed</a:t>
            </a:r>
            <a:r>
              <a:rPr lang="hu-HU" dirty="0" smtClean="0"/>
              <a:t> </a:t>
            </a:r>
            <a:r>
              <a:rPr lang="hu-HU" dirty="0" err="1" smtClean="0"/>
              <a:t>by</a:t>
            </a:r>
            <a:r>
              <a:rPr lang="hu-HU" dirty="0" smtClean="0"/>
              <a:t> </a:t>
            </a:r>
            <a:r>
              <a:rPr lang="hu-HU" dirty="0" err="1" smtClean="0"/>
              <a:t>the</a:t>
            </a:r>
            <a:r>
              <a:rPr lang="hu-HU" dirty="0" smtClean="0"/>
              <a:t> </a:t>
            </a:r>
            <a:r>
              <a:rPr lang="hu-HU" dirty="0" err="1" smtClean="0"/>
              <a:t>system</a:t>
            </a:r>
            <a:endParaRPr lang="hu-HU" dirty="0"/>
          </a:p>
        </p:txBody>
      </p:sp>
      <p:sp>
        <p:nvSpPr>
          <p:cNvPr id="3" name="Tartalom helye 2"/>
          <p:cNvSpPr>
            <a:spLocks noGrp="1"/>
          </p:cNvSpPr>
          <p:nvPr>
            <p:ph idx="1"/>
          </p:nvPr>
        </p:nvSpPr>
        <p:spPr/>
        <p:txBody>
          <a:bodyPr>
            <a:normAutofit lnSpcReduction="10000"/>
          </a:bodyPr>
          <a:lstStyle/>
          <a:p>
            <a:pPr marL="0" indent="0">
              <a:buNone/>
            </a:pPr>
            <a:r>
              <a:rPr lang="hu-HU" b="1" dirty="0" err="1"/>
              <a:t>public</a:t>
            </a:r>
            <a:r>
              <a:rPr lang="hu-HU" dirty="0"/>
              <a:t> </a:t>
            </a:r>
            <a:r>
              <a:rPr lang="hu-HU" b="1" dirty="0" err="1"/>
              <a:t>class</a:t>
            </a:r>
            <a:r>
              <a:rPr lang="hu-HU" dirty="0"/>
              <a:t> </a:t>
            </a:r>
            <a:r>
              <a:rPr lang="hu-HU" dirty="0" err="1"/>
              <a:t>Runner</a:t>
            </a:r>
            <a:r>
              <a:rPr lang="hu-HU" dirty="0"/>
              <a:t> {</a:t>
            </a:r>
          </a:p>
          <a:p>
            <a:pPr marL="0" indent="0">
              <a:buNone/>
            </a:pPr>
            <a:r>
              <a:rPr lang="hu-HU" b="1" dirty="0" smtClean="0"/>
              <a:t>  </a:t>
            </a:r>
            <a:r>
              <a:rPr lang="hu-HU" b="1" dirty="0" err="1" smtClean="0"/>
              <a:t>public</a:t>
            </a:r>
            <a:r>
              <a:rPr lang="hu-HU" dirty="0" smtClean="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pPr marL="0" indent="0">
              <a:buNone/>
            </a:pPr>
            <a:r>
              <a:rPr lang="hu-HU" dirty="0" smtClean="0"/>
              <a:t>    </a:t>
            </a:r>
            <a:r>
              <a:rPr lang="hu-HU" dirty="0" err="1" smtClean="0"/>
              <a:t>Object</a:t>
            </a:r>
            <a:r>
              <a:rPr lang="hu-HU" dirty="0" smtClean="0"/>
              <a:t> </a:t>
            </a:r>
            <a:r>
              <a:rPr lang="hu-HU" u="sng" dirty="0" err="1"/>
              <a:t>number</a:t>
            </a:r>
            <a:r>
              <a:rPr lang="hu-HU" dirty="0"/>
              <a:t> = 42</a:t>
            </a:r>
            <a:r>
              <a:rPr lang="hu-HU" dirty="0" smtClean="0"/>
              <a:t>;  </a:t>
            </a:r>
          </a:p>
          <a:p>
            <a:pPr marL="0" indent="0">
              <a:buNone/>
            </a:pPr>
            <a:r>
              <a:rPr lang="hu-HU" dirty="0"/>
              <a:t> </a:t>
            </a:r>
            <a:r>
              <a:rPr lang="hu-HU" dirty="0" smtClean="0"/>
              <a:t>   //</a:t>
            </a:r>
            <a:r>
              <a:rPr lang="hu-HU" dirty="0" err="1"/>
              <a:t>String</a:t>
            </a:r>
            <a:r>
              <a:rPr lang="hu-HU" dirty="0"/>
              <a:t> text = (</a:t>
            </a:r>
            <a:r>
              <a:rPr lang="hu-HU" dirty="0" err="1"/>
              <a:t>String</a:t>
            </a:r>
            <a:r>
              <a:rPr lang="hu-HU" dirty="0"/>
              <a:t>) </a:t>
            </a:r>
            <a:r>
              <a:rPr lang="hu-HU" dirty="0" err="1"/>
              <a:t>number</a:t>
            </a:r>
            <a:r>
              <a:rPr lang="hu-HU" dirty="0"/>
              <a:t>; </a:t>
            </a:r>
            <a:r>
              <a:rPr lang="hu-HU" dirty="0" smtClean="0"/>
              <a:t>//</a:t>
            </a:r>
            <a:r>
              <a:rPr lang="hu-HU" dirty="0" err="1" smtClean="0"/>
              <a:t>ClassCastException</a:t>
            </a:r>
            <a:endParaRPr lang="hu-HU" dirty="0" smtClean="0"/>
          </a:p>
          <a:p>
            <a:pPr marL="0" indent="0">
              <a:buNone/>
            </a:pPr>
            <a:endParaRPr lang="hu-HU" dirty="0"/>
          </a:p>
          <a:p>
            <a:pPr marL="0" indent="0">
              <a:buNone/>
            </a:pPr>
            <a:r>
              <a:rPr lang="hu-HU" dirty="0" smtClean="0"/>
              <a:t>    </a:t>
            </a:r>
            <a:r>
              <a:rPr lang="hu-HU" dirty="0" err="1" smtClean="0"/>
              <a:t>String</a:t>
            </a:r>
            <a:r>
              <a:rPr lang="hu-HU" dirty="0" smtClean="0"/>
              <a:t> </a:t>
            </a:r>
            <a:r>
              <a:rPr lang="hu-HU" u="sng" dirty="0"/>
              <a:t>text</a:t>
            </a:r>
            <a:r>
              <a:rPr lang="hu-HU" dirty="0"/>
              <a:t> = "hello";</a:t>
            </a:r>
          </a:p>
          <a:p>
            <a:pPr marL="0" indent="0">
              <a:buNone/>
            </a:pPr>
            <a:r>
              <a:rPr lang="hu-HU" dirty="0" smtClean="0"/>
              <a:t>    //</a:t>
            </a:r>
            <a:r>
              <a:rPr lang="hu-HU" u="sng" dirty="0"/>
              <a:t>int</a:t>
            </a:r>
            <a:r>
              <a:rPr lang="hu-HU" dirty="0"/>
              <a:t> number2 = </a:t>
            </a:r>
            <a:r>
              <a:rPr lang="hu-HU" dirty="0" err="1"/>
              <a:t>Integer.parseInt</a:t>
            </a:r>
            <a:r>
              <a:rPr lang="hu-HU" dirty="0"/>
              <a:t>(text); // </a:t>
            </a:r>
            <a:r>
              <a:rPr lang="hu-HU" dirty="0" err="1" smtClean="0"/>
              <a:t>NumberFormatException</a:t>
            </a:r>
            <a:endParaRPr lang="hu-HU" dirty="0"/>
          </a:p>
          <a:p>
            <a:pPr marL="0" indent="0">
              <a:buNone/>
            </a:pPr>
            <a:endParaRPr lang="hu-HU" dirty="0" smtClean="0"/>
          </a:p>
          <a:p>
            <a:pPr marL="0" indent="0">
              <a:buNone/>
            </a:pPr>
            <a:r>
              <a:rPr lang="hu-HU" dirty="0" smtClean="0"/>
              <a:t>}}</a:t>
            </a:r>
            <a:endParaRPr lang="hu-HU" dirty="0"/>
          </a:p>
        </p:txBody>
      </p:sp>
    </p:spTree>
    <p:extLst>
      <p:ext uri="{BB962C8B-B14F-4D97-AF65-F5344CB8AC3E}">
        <p14:creationId xmlns:p14="http://schemas.microsoft.com/office/powerpoint/2010/main" val="2957382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Examples</a:t>
            </a:r>
            <a:r>
              <a:rPr lang="hu-HU" dirty="0" smtClean="0"/>
              <a:t> </a:t>
            </a:r>
            <a:r>
              <a:rPr lang="hu-HU" dirty="0" err="1" smtClean="0"/>
              <a:t>for</a:t>
            </a:r>
            <a:r>
              <a:rPr lang="hu-HU" dirty="0" smtClean="0"/>
              <a:t> </a:t>
            </a:r>
            <a:r>
              <a:rPr lang="hu-HU" dirty="0" err="1" smtClean="0"/>
              <a:t>exception</a:t>
            </a:r>
            <a:r>
              <a:rPr lang="hu-HU" dirty="0" smtClean="0"/>
              <a:t> </a:t>
            </a:r>
            <a:r>
              <a:rPr lang="hu-HU" dirty="0" err="1" smtClean="0"/>
              <a:t>throwed</a:t>
            </a:r>
            <a:r>
              <a:rPr lang="hu-HU" dirty="0" smtClean="0"/>
              <a:t> </a:t>
            </a:r>
            <a:r>
              <a:rPr lang="hu-HU" dirty="0" err="1" smtClean="0"/>
              <a:t>by</a:t>
            </a:r>
            <a:r>
              <a:rPr lang="hu-HU" dirty="0" smtClean="0"/>
              <a:t> </a:t>
            </a:r>
            <a:r>
              <a:rPr lang="hu-HU" dirty="0" err="1" smtClean="0"/>
              <a:t>the</a:t>
            </a:r>
            <a:r>
              <a:rPr lang="hu-HU" dirty="0" smtClean="0"/>
              <a:t> </a:t>
            </a:r>
            <a:r>
              <a:rPr lang="hu-HU" dirty="0" err="1" smtClean="0"/>
              <a:t>progammer</a:t>
            </a:r>
            <a:endParaRPr lang="hu-HU" dirty="0"/>
          </a:p>
        </p:txBody>
      </p:sp>
      <p:sp>
        <p:nvSpPr>
          <p:cNvPr id="3" name="Tartalom helye 2"/>
          <p:cNvSpPr>
            <a:spLocks noGrp="1"/>
          </p:cNvSpPr>
          <p:nvPr>
            <p:ph idx="1"/>
          </p:nvPr>
        </p:nvSpPr>
        <p:spPr/>
        <p:txBody>
          <a:bodyPr>
            <a:normAutofit/>
          </a:bodyPr>
          <a:lstStyle/>
          <a:p>
            <a:pPr marL="0" indent="0">
              <a:buNone/>
            </a:pPr>
            <a:r>
              <a:rPr lang="hu-HU" b="1" dirty="0" err="1"/>
              <a:t>public</a:t>
            </a:r>
            <a:r>
              <a:rPr lang="hu-HU" dirty="0"/>
              <a:t> </a:t>
            </a:r>
            <a:r>
              <a:rPr lang="hu-HU" b="1" dirty="0" err="1"/>
              <a:t>class</a:t>
            </a:r>
            <a:r>
              <a:rPr lang="hu-HU" dirty="0"/>
              <a:t> </a:t>
            </a:r>
            <a:r>
              <a:rPr lang="hu-HU" dirty="0" err="1"/>
              <a:t>Runner</a:t>
            </a:r>
            <a:r>
              <a:rPr lang="hu-HU" dirty="0"/>
              <a:t> {</a:t>
            </a:r>
          </a:p>
          <a:p>
            <a:pPr marL="0" indent="0">
              <a:buNone/>
            </a:pPr>
            <a:r>
              <a:rPr lang="hu-HU" b="1" dirty="0" smtClean="0"/>
              <a:t>  </a:t>
            </a:r>
            <a:r>
              <a:rPr lang="hu-HU" b="1" dirty="0" err="1" smtClean="0"/>
              <a:t>public</a:t>
            </a:r>
            <a:r>
              <a:rPr lang="hu-HU" dirty="0" smtClean="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pPr marL="0" indent="0">
              <a:buNone/>
            </a:pPr>
            <a:r>
              <a:rPr lang="hu-HU" smtClean="0"/>
              <a:t>    // </a:t>
            </a:r>
            <a:r>
              <a:rPr lang="hu-HU" u="sng" dirty="0"/>
              <a:t>int</a:t>
            </a:r>
            <a:r>
              <a:rPr lang="hu-HU" dirty="0"/>
              <a:t> </a:t>
            </a:r>
            <a:r>
              <a:rPr lang="hu-HU" dirty="0" err="1"/>
              <a:t>age</a:t>
            </a:r>
            <a:r>
              <a:rPr lang="hu-HU" dirty="0"/>
              <a:t> = -5;</a:t>
            </a:r>
          </a:p>
          <a:p>
            <a:pPr marL="0" indent="0">
              <a:buNone/>
            </a:pPr>
            <a:r>
              <a:rPr lang="hu-HU" dirty="0" smtClean="0"/>
              <a:t>    // </a:t>
            </a:r>
            <a:r>
              <a:rPr lang="hu-HU" dirty="0" err="1"/>
              <a:t>if</a:t>
            </a:r>
            <a:r>
              <a:rPr lang="hu-HU" dirty="0"/>
              <a:t> (</a:t>
            </a:r>
            <a:r>
              <a:rPr lang="hu-HU" dirty="0" err="1"/>
              <a:t>age</a:t>
            </a:r>
            <a:r>
              <a:rPr lang="hu-HU" dirty="0"/>
              <a:t> &lt; 0) {</a:t>
            </a:r>
          </a:p>
          <a:p>
            <a:pPr marL="0" indent="0">
              <a:buNone/>
            </a:pPr>
            <a:r>
              <a:rPr lang="hu-HU" dirty="0" smtClean="0"/>
              <a:t>    // </a:t>
            </a:r>
            <a:r>
              <a:rPr lang="hu-HU" dirty="0" err="1"/>
              <a:t>throw</a:t>
            </a:r>
            <a:r>
              <a:rPr lang="hu-HU" dirty="0"/>
              <a:t> </a:t>
            </a:r>
            <a:r>
              <a:rPr lang="hu-HU" dirty="0" err="1"/>
              <a:t>new</a:t>
            </a:r>
            <a:r>
              <a:rPr lang="hu-HU" dirty="0"/>
              <a:t> </a:t>
            </a:r>
            <a:r>
              <a:rPr lang="hu-HU" dirty="0" err="1"/>
              <a:t>IllegalArgumentException</a:t>
            </a:r>
            <a:r>
              <a:rPr lang="hu-HU" dirty="0"/>
              <a:t>("</a:t>
            </a:r>
            <a:r>
              <a:rPr lang="hu-HU" u="sng" dirty="0"/>
              <a:t>Az</a:t>
            </a:r>
            <a:r>
              <a:rPr lang="hu-HU" dirty="0"/>
              <a:t> </a:t>
            </a:r>
            <a:r>
              <a:rPr lang="hu-HU" u="sng" dirty="0"/>
              <a:t>életkor</a:t>
            </a:r>
            <a:r>
              <a:rPr lang="hu-HU" dirty="0"/>
              <a:t> </a:t>
            </a:r>
            <a:r>
              <a:rPr lang="hu-HU" u="sng" dirty="0"/>
              <a:t>nem</a:t>
            </a:r>
            <a:r>
              <a:rPr lang="hu-HU" dirty="0"/>
              <a:t> </a:t>
            </a:r>
            <a:r>
              <a:rPr lang="hu-HU" u="sng" dirty="0"/>
              <a:t>lehet</a:t>
            </a:r>
            <a:r>
              <a:rPr lang="hu-HU" dirty="0"/>
              <a:t> </a:t>
            </a:r>
            <a:r>
              <a:rPr lang="hu-HU" u="sng" dirty="0"/>
              <a:t>negatív</a:t>
            </a:r>
            <a:r>
              <a:rPr lang="hu-HU" dirty="0"/>
              <a:t>.");</a:t>
            </a:r>
          </a:p>
          <a:p>
            <a:pPr marL="0" indent="0">
              <a:buNone/>
            </a:pPr>
            <a:r>
              <a:rPr lang="hu-HU" dirty="0" smtClean="0"/>
              <a:t>    // }</a:t>
            </a:r>
          </a:p>
          <a:p>
            <a:pPr marL="0" indent="0">
              <a:buNone/>
            </a:pPr>
            <a:r>
              <a:rPr lang="hu-HU" dirty="0" smtClean="0"/>
              <a:t>}}</a:t>
            </a:r>
            <a:endParaRPr lang="hu-HU" dirty="0"/>
          </a:p>
        </p:txBody>
      </p:sp>
    </p:spTree>
    <p:extLst>
      <p:ext uri="{BB962C8B-B14F-4D97-AF65-F5344CB8AC3E}">
        <p14:creationId xmlns:p14="http://schemas.microsoft.com/office/powerpoint/2010/main" val="1026745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Examples</a:t>
            </a:r>
            <a:r>
              <a:rPr lang="hu-HU" dirty="0" smtClean="0"/>
              <a:t> </a:t>
            </a:r>
            <a:r>
              <a:rPr lang="hu-HU" dirty="0" err="1" smtClean="0"/>
              <a:t>for</a:t>
            </a:r>
            <a:r>
              <a:rPr lang="hu-HU" dirty="0" smtClean="0"/>
              <a:t> </a:t>
            </a:r>
            <a:r>
              <a:rPr lang="hu-HU" dirty="0" err="1" smtClean="0"/>
              <a:t>exception</a:t>
            </a:r>
            <a:r>
              <a:rPr lang="hu-HU" dirty="0" smtClean="0"/>
              <a:t> </a:t>
            </a:r>
            <a:r>
              <a:rPr lang="hu-HU" dirty="0" err="1" smtClean="0"/>
              <a:t>throwed</a:t>
            </a:r>
            <a:r>
              <a:rPr lang="hu-HU" dirty="0" smtClean="0"/>
              <a:t> </a:t>
            </a:r>
            <a:r>
              <a:rPr lang="hu-HU" dirty="0" err="1" smtClean="0"/>
              <a:t>by</a:t>
            </a:r>
            <a:r>
              <a:rPr lang="hu-HU" dirty="0" smtClean="0"/>
              <a:t> </a:t>
            </a:r>
            <a:r>
              <a:rPr lang="hu-HU" dirty="0" err="1" smtClean="0"/>
              <a:t>the</a:t>
            </a:r>
            <a:r>
              <a:rPr lang="hu-HU" dirty="0" smtClean="0"/>
              <a:t> </a:t>
            </a:r>
            <a:r>
              <a:rPr lang="hu-HU" dirty="0" err="1" smtClean="0"/>
              <a:t>progammer</a:t>
            </a:r>
            <a:endParaRPr lang="hu-HU" dirty="0"/>
          </a:p>
        </p:txBody>
      </p:sp>
      <p:sp>
        <p:nvSpPr>
          <p:cNvPr id="3" name="Tartalom helye 2"/>
          <p:cNvSpPr>
            <a:spLocks noGrp="1"/>
          </p:cNvSpPr>
          <p:nvPr>
            <p:ph idx="1"/>
          </p:nvPr>
        </p:nvSpPr>
        <p:spPr/>
        <p:txBody>
          <a:bodyPr>
            <a:normAutofit/>
          </a:bodyPr>
          <a:lstStyle/>
          <a:p>
            <a:pPr marL="0" indent="0">
              <a:buNone/>
            </a:pPr>
            <a:r>
              <a:rPr lang="en-US" dirty="0"/>
              <a:t>String text = null; </a:t>
            </a:r>
            <a:endParaRPr lang="hu-HU" dirty="0" smtClean="0"/>
          </a:p>
          <a:p>
            <a:pPr marL="0" indent="0">
              <a:buNone/>
            </a:pPr>
            <a:r>
              <a:rPr lang="en-US" dirty="0" smtClean="0"/>
              <a:t>if </a:t>
            </a:r>
            <a:r>
              <a:rPr lang="en-US" dirty="0"/>
              <a:t>(text == null) { </a:t>
            </a:r>
            <a:endParaRPr lang="hu-HU" dirty="0" smtClean="0"/>
          </a:p>
          <a:p>
            <a:pPr marL="0" indent="0">
              <a:buNone/>
            </a:pPr>
            <a:r>
              <a:rPr lang="hu-HU" dirty="0"/>
              <a:t> </a:t>
            </a:r>
            <a:r>
              <a:rPr lang="hu-HU" dirty="0" smtClean="0"/>
              <a:t>  </a:t>
            </a:r>
            <a:r>
              <a:rPr lang="en-US" dirty="0" smtClean="0"/>
              <a:t>throw </a:t>
            </a:r>
            <a:r>
              <a:rPr lang="en-US" dirty="0"/>
              <a:t>new </a:t>
            </a:r>
            <a:r>
              <a:rPr lang="en-US" dirty="0" err="1"/>
              <a:t>NullPointerException</a:t>
            </a:r>
            <a:r>
              <a:rPr lang="en-US" dirty="0"/>
              <a:t>("A </a:t>
            </a:r>
            <a:r>
              <a:rPr lang="en-US" dirty="0" err="1"/>
              <a:t>szöveg</a:t>
            </a:r>
            <a:r>
              <a:rPr lang="en-US" dirty="0"/>
              <a:t> null."); }</a:t>
            </a:r>
            <a:endParaRPr lang="hu-HU" dirty="0"/>
          </a:p>
        </p:txBody>
      </p:sp>
    </p:spTree>
    <p:extLst>
      <p:ext uri="{BB962C8B-B14F-4D97-AF65-F5344CB8AC3E}">
        <p14:creationId xmlns:p14="http://schemas.microsoft.com/office/powerpoint/2010/main" val="2722374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Examples</a:t>
            </a:r>
            <a:r>
              <a:rPr lang="hu-HU" dirty="0" smtClean="0"/>
              <a:t> </a:t>
            </a:r>
            <a:r>
              <a:rPr lang="hu-HU" dirty="0" err="1" smtClean="0"/>
              <a:t>for</a:t>
            </a:r>
            <a:r>
              <a:rPr lang="hu-HU" dirty="0" smtClean="0"/>
              <a:t> </a:t>
            </a:r>
            <a:r>
              <a:rPr lang="hu-HU" dirty="0" err="1" smtClean="0"/>
              <a:t>exception</a:t>
            </a:r>
            <a:r>
              <a:rPr lang="hu-HU" dirty="0" smtClean="0"/>
              <a:t> </a:t>
            </a:r>
            <a:r>
              <a:rPr lang="hu-HU" dirty="0" err="1" smtClean="0"/>
              <a:t>throwed</a:t>
            </a:r>
            <a:r>
              <a:rPr lang="hu-HU" dirty="0" smtClean="0"/>
              <a:t> </a:t>
            </a:r>
            <a:r>
              <a:rPr lang="hu-HU" dirty="0" err="1" smtClean="0"/>
              <a:t>by</a:t>
            </a:r>
            <a:r>
              <a:rPr lang="hu-HU" dirty="0" smtClean="0"/>
              <a:t> </a:t>
            </a:r>
            <a:r>
              <a:rPr lang="hu-HU" dirty="0" err="1" smtClean="0"/>
              <a:t>the</a:t>
            </a:r>
            <a:r>
              <a:rPr lang="hu-HU" dirty="0" smtClean="0"/>
              <a:t> </a:t>
            </a:r>
            <a:r>
              <a:rPr lang="hu-HU" dirty="0" err="1" smtClean="0"/>
              <a:t>progammer</a:t>
            </a:r>
            <a:endParaRPr lang="hu-HU" dirty="0"/>
          </a:p>
        </p:txBody>
      </p:sp>
      <p:sp>
        <p:nvSpPr>
          <p:cNvPr id="3" name="Tartalom helye 2"/>
          <p:cNvSpPr>
            <a:spLocks noGrp="1"/>
          </p:cNvSpPr>
          <p:nvPr>
            <p:ph idx="1"/>
          </p:nvPr>
        </p:nvSpPr>
        <p:spPr/>
        <p:txBody>
          <a:bodyPr>
            <a:normAutofit/>
          </a:bodyPr>
          <a:lstStyle/>
          <a:p>
            <a:pPr marL="0" indent="0">
              <a:buNone/>
            </a:pPr>
            <a:r>
              <a:rPr lang="hu-HU" dirty="0"/>
              <a:t>int[] </a:t>
            </a:r>
            <a:r>
              <a:rPr lang="hu-HU" dirty="0" err="1"/>
              <a:t>numbers</a:t>
            </a:r>
            <a:r>
              <a:rPr lang="hu-HU" dirty="0"/>
              <a:t> = {1, 2, 3}; </a:t>
            </a:r>
            <a:endParaRPr lang="hu-HU" dirty="0" smtClean="0"/>
          </a:p>
          <a:p>
            <a:pPr marL="0" indent="0">
              <a:buNone/>
            </a:pPr>
            <a:r>
              <a:rPr lang="hu-HU" dirty="0" smtClean="0"/>
              <a:t>int </a:t>
            </a:r>
            <a:r>
              <a:rPr lang="hu-HU" dirty="0"/>
              <a:t>index = 5; </a:t>
            </a:r>
            <a:endParaRPr lang="hu-HU" dirty="0" smtClean="0"/>
          </a:p>
          <a:p>
            <a:pPr marL="0" indent="0">
              <a:buNone/>
            </a:pPr>
            <a:r>
              <a:rPr lang="hu-HU" dirty="0" err="1" smtClean="0"/>
              <a:t>if</a:t>
            </a:r>
            <a:r>
              <a:rPr lang="hu-HU" dirty="0" smtClean="0"/>
              <a:t> </a:t>
            </a:r>
            <a:r>
              <a:rPr lang="hu-HU" dirty="0"/>
              <a:t>(index &gt;= </a:t>
            </a:r>
            <a:r>
              <a:rPr lang="hu-HU" dirty="0" err="1"/>
              <a:t>numbers.length</a:t>
            </a:r>
            <a:r>
              <a:rPr lang="hu-HU" dirty="0"/>
              <a:t>) { </a:t>
            </a:r>
            <a:endParaRPr lang="hu-HU" dirty="0" smtClean="0"/>
          </a:p>
          <a:p>
            <a:pPr marL="0" indent="0">
              <a:buNone/>
            </a:pPr>
            <a:r>
              <a:rPr lang="hu-HU" dirty="0"/>
              <a:t> </a:t>
            </a:r>
            <a:r>
              <a:rPr lang="hu-HU" dirty="0" smtClean="0"/>
              <a:t>  </a:t>
            </a:r>
            <a:r>
              <a:rPr lang="hu-HU" dirty="0" err="1" smtClean="0"/>
              <a:t>throw</a:t>
            </a:r>
            <a:r>
              <a:rPr lang="hu-HU" dirty="0" smtClean="0"/>
              <a:t> </a:t>
            </a:r>
            <a:r>
              <a:rPr lang="hu-HU" dirty="0" err="1" smtClean="0"/>
              <a:t>new</a:t>
            </a:r>
            <a:r>
              <a:rPr lang="hu-HU" dirty="0" smtClean="0"/>
              <a:t> </a:t>
            </a:r>
            <a:r>
              <a:rPr lang="hu-HU" dirty="0" err="1"/>
              <a:t>ArrayIndexOutOfBoundsException</a:t>
            </a:r>
            <a:r>
              <a:rPr lang="hu-HU" dirty="0" smtClean="0"/>
              <a:t>(</a:t>
            </a:r>
          </a:p>
          <a:p>
            <a:pPr marL="0" indent="0">
              <a:buNone/>
            </a:pPr>
            <a:r>
              <a:rPr lang="hu-HU" dirty="0"/>
              <a:t> </a:t>
            </a:r>
            <a:r>
              <a:rPr lang="hu-HU" dirty="0" smtClean="0"/>
              <a:t>     "</a:t>
            </a:r>
            <a:r>
              <a:rPr lang="hu-HU" dirty="0"/>
              <a:t>Nem létező index: " + index); }</a:t>
            </a:r>
          </a:p>
        </p:txBody>
      </p:sp>
    </p:spTree>
    <p:extLst>
      <p:ext uri="{BB962C8B-B14F-4D97-AF65-F5344CB8AC3E}">
        <p14:creationId xmlns:p14="http://schemas.microsoft.com/office/powerpoint/2010/main" val="234222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pic>
        <p:nvPicPr>
          <p:cNvPr id="1026" name="Picture 2" descr="The call stack showing three method calls, where the first method called has the exception handl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0302" y="1331671"/>
            <a:ext cx="7060028" cy="473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208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Examples</a:t>
            </a:r>
            <a:r>
              <a:rPr lang="hu-HU" dirty="0" smtClean="0"/>
              <a:t> </a:t>
            </a:r>
            <a:r>
              <a:rPr lang="hu-HU" dirty="0" err="1" smtClean="0"/>
              <a:t>for</a:t>
            </a:r>
            <a:r>
              <a:rPr lang="hu-HU" dirty="0" smtClean="0"/>
              <a:t> </a:t>
            </a:r>
            <a:r>
              <a:rPr lang="hu-HU" dirty="0" err="1" smtClean="0"/>
              <a:t>exception</a:t>
            </a:r>
            <a:r>
              <a:rPr lang="hu-HU" dirty="0" smtClean="0"/>
              <a:t> </a:t>
            </a:r>
            <a:r>
              <a:rPr lang="hu-HU" dirty="0" err="1" smtClean="0"/>
              <a:t>throwed</a:t>
            </a:r>
            <a:r>
              <a:rPr lang="hu-HU" dirty="0" smtClean="0"/>
              <a:t> </a:t>
            </a:r>
            <a:r>
              <a:rPr lang="hu-HU" dirty="0" err="1" smtClean="0"/>
              <a:t>by</a:t>
            </a:r>
            <a:r>
              <a:rPr lang="hu-HU" dirty="0" smtClean="0"/>
              <a:t> </a:t>
            </a:r>
            <a:r>
              <a:rPr lang="hu-HU" dirty="0" err="1" smtClean="0"/>
              <a:t>the</a:t>
            </a:r>
            <a:r>
              <a:rPr lang="hu-HU" dirty="0" smtClean="0"/>
              <a:t> </a:t>
            </a:r>
            <a:r>
              <a:rPr lang="hu-HU" dirty="0" err="1" smtClean="0"/>
              <a:t>progammer</a:t>
            </a:r>
            <a:endParaRPr lang="hu-HU" dirty="0"/>
          </a:p>
        </p:txBody>
      </p:sp>
      <p:sp>
        <p:nvSpPr>
          <p:cNvPr id="3" name="Tartalom helye 2"/>
          <p:cNvSpPr>
            <a:spLocks noGrp="1"/>
          </p:cNvSpPr>
          <p:nvPr>
            <p:ph idx="1"/>
          </p:nvPr>
        </p:nvSpPr>
        <p:spPr/>
        <p:txBody>
          <a:bodyPr>
            <a:normAutofit/>
          </a:bodyPr>
          <a:lstStyle/>
          <a:p>
            <a:pPr marL="0" indent="0">
              <a:buNone/>
            </a:pPr>
            <a:r>
              <a:rPr lang="hu-HU" dirty="0"/>
              <a:t>int </a:t>
            </a:r>
            <a:r>
              <a:rPr lang="hu-HU" dirty="0" err="1"/>
              <a:t>divisor</a:t>
            </a:r>
            <a:r>
              <a:rPr lang="hu-HU" dirty="0"/>
              <a:t> = 0; </a:t>
            </a:r>
            <a:endParaRPr lang="hu-HU" dirty="0" smtClean="0"/>
          </a:p>
          <a:p>
            <a:pPr marL="0" indent="0">
              <a:buNone/>
            </a:pPr>
            <a:r>
              <a:rPr lang="hu-HU" dirty="0" err="1" smtClean="0"/>
              <a:t>if</a:t>
            </a:r>
            <a:r>
              <a:rPr lang="hu-HU" dirty="0" smtClean="0"/>
              <a:t> </a:t>
            </a:r>
            <a:r>
              <a:rPr lang="hu-HU" dirty="0"/>
              <a:t>(</a:t>
            </a:r>
            <a:r>
              <a:rPr lang="hu-HU" dirty="0" err="1"/>
              <a:t>divisor</a:t>
            </a:r>
            <a:r>
              <a:rPr lang="hu-HU" dirty="0"/>
              <a:t> == 0) { </a:t>
            </a:r>
            <a:endParaRPr lang="hu-HU" dirty="0" smtClean="0"/>
          </a:p>
          <a:p>
            <a:pPr marL="0" indent="0">
              <a:buNone/>
            </a:pPr>
            <a:r>
              <a:rPr lang="hu-HU" dirty="0"/>
              <a:t> </a:t>
            </a:r>
            <a:r>
              <a:rPr lang="hu-HU" dirty="0" smtClean="0"/>
              <a:t> </a:t>
            </a:r>
            <a:r>
              <a:rPr lang="hu-HU" dirty="0" err="1" smtClean="0"/>
              <a:t>throw</a:t>
            </a:r>
            <a:r>
              <a:rPr lang="hu-HU" dirty="0" smtClean="0"/>
              <a:t> </a:t>
            </a:r>
            <a:r>
              <a:rPr lang="hu-HU" dirty="0" err="1"/>
              <a:t>new</a:t>
            </a:r>
            <a:r>
              <a:rPr lang="hu-HU" dirty="0"/>
              <a:t> </a:t>
            </a:r>
            <a:endParaRPr lang="hu-HU" dirty="0" smtClean="0"/>
          </a:p>
          <a:p>
            <a:pPr marL="0" indent="0">
              <a:buNone/>
            </a:pPr>
            <a:r>
              <a:rPr lang="hu-HU" dirty="0"/>
              <a:t> </a:t>
            </a:r>
            <a:r>
              <a:rPr lang="hu-HU" dirty="0" smtClean="0"/>
              <a:t>  </a:t>
            </a:r>
            <a:r>
              <a:rPr lang="hu-HU" dirty="0" err="1" smtClean="0"/>
              <a:t>ArithmeticException</a:t>
            </a:r>
            <a:r>
              <a:rPr lang="hu-HU" dirty="0"/>
              <a:t>("Nullával való osztás."); }</a:t>
            </a:r>
          </a:p>
        </p:txBody>
      </p:sp>
    </p:spTree>
    <p:extLst>
      <p:ext uri="{BB962C8B-B14F-4D97-AF65-F5344CB8AC3E}">
        <p14:creationId xmlns:p14="http://schemas.microsoft.com/office/powerpoint/2010/main" val="3997916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Examples</a:t>
            </a:r>
            <a:r>
              <a:rPr lang="hu-HU" dirty="0" smtClean="0"/>
              <a:t> </a:t>
            </a:r>
            <a:r>
              <a:rPr lang="hu-HU" dirty="0" err="1" smtClean="0"/>
              <a:t>for</a:t>
            </a:r>
            <a:r>
              <a:rPr lang="hu-HU" dirty="0" smtClean="0"/>
              <a:t> </a:t>
            </a:r>
            <a:r>
              <a:rPr lang="hu-HU" dirty="0" err="1" smtClean="0"/>
              <a:t>exception</a:t>
            </a:r>
            <a:r>
              <a:rPr lang="hu-HU" dirty="0" smtClean="0"/>
              <a:t> </a:t>
            </a:r>
            <a:r>
              <a:rPr lang="hu-HU" dirty="0" err="1" smtClean="0"/>
              <a:t>throwed</a:t>
            </a:r>
            <a:r>
              <a:rPr lang="hu-HU" dirty="0" smtClean="0"/>
              <a:t> </a:t>
            </a:r>
            <a:r>
              <a:rPr lang="hu-HU" dirty="0" err="1" smtClean="0"/>
              <a:t>by</a:t>
            </a:r>
            <a:r>
              <a:rPr lang="hu-HU" dirty="0" smtClean="0"/>
              <a:t> </a:t>
            </a:r>
            <a:r>
              <a:rPr lang="hu-HU" dirty="0" err="1" smtClean="0"/>
              <a:t>the</a:t>
            </a:r>
            <a:r>
              <a:rPr lang="hu-HU" dirty="0" smtClean="0"/>
              <a:t> </a:t>
            </a:r>
            <a:r>
              <a:rPr lang="hu-HU" dirty="0" err="1" smtClean="0"/>
              <a:t>progammer</a:t>
            </a:r>
            <a:endParaRPr lang="hu-HU" dirty="0"/>
          </a:p>
        </p:txBody>
      </p:sp>
      <p:sp>
        <p:nvSpPr>
          <p:cNvPr id="3" name="Tartalom helye 2"/>
          <p:cNvSpPr>
            <a:spLocks noGrp="1"/>
          </p:cNvSpPr>
          <p:nvPr>
            <p:ph idx="1"/>
          </p:nvPr>
        </p:nvSpPr>
        <p:spPr/>
        <p:txBody>
          <a:bodyPr>
            <a:normAutofit/>
          </a:bodyPr>
          <a:lstStyle/>
          <a:p>
            <a:pPr marL="0" indent="0">
              <a:buNone/>
            </a:pPr>
            <a:r>
              <a:rPr lang="en-US" dirty="0" err="1"/>
              <a:t>int</a:t>
            </a:r>
            <a:r>
              <a:rPr lang="en-US" dirty="0"/>
              <a:t> age = -5; </a:t>
            </a:r>
            <a:endParaRPr lang="hu-HU" dirty="0" smtClean="0"/>
          </a:p>
          <a:p>
            <a:pPr marL="0" indent="0">
              <a:buNone/>
            </a:pPr>
            <a:r>
              <a:rPr lang="en-US" dirty="0" smtClean="0"/>
              <a:t>if </a:t>
            </a:r>
            <a:r>
              <a:rPr lang="en-US" dirty="0"/>
              <a:t>(age &lt; 0) { </a:t>
            </a:r>
            <a:endParaRPr lang="hu-HU" dirty="0" smtClean="0"/>
          </a:p>
          <a:p>
            <a:pPr marL="0" indent="0">
              <a:buNone/>
            </a:pPr>
            <a:r>
              <a:rPr lang="hu-HU" dirty="0" smtClean="0"/>
              <a:t>  </a:t>
            </a:r>
            <a:r>
              <a:rPr lang="en-US" dirty="0" smtClean="0"/>
              <a:t>throw </a:t>
            </a:r>
            <a:r>
              <a:rPr lang="en-US" dirty="0"/>
              <a:t>new </a:t>
            </a:r>
            <a:endParaRPr lang="hu-HU" dirty="0" smtClean="0"/>
          </a:p>
          <a:p>
            <a:pPr marL="0" indent="0">
              <a:buNone/>
            </a:pPr>
            <a:r>
              <a:rPr lang="hu-HU" dirty="0"/>
              <a:t> </a:t>
            </a:r>
            <a:r>
              <a:rPr lang="hu-HU" dirty="0" smtClean="0"/>
              <a:t> </a:t>
            </a:r>
            <a:r>
              <a:rPr lang="en-US" dirty="0" err="1" smtClean="0"/>
              <a:t>IllegalArgumentException</a:t>
            </a:r>
            <a:r>
              <a:rPr lang="en-US" dirty="0" smtClean="0"/>
              <a:t>(</a:t>
            </a:r>
            <a:endParaRPr lang="hu-HU" dirty="0" smtClean="0"/>
          </a:p>
          <a:p>
            <a:pPr marL="0" indent="0">
              <a:buNone/>
            </a:pPr>
            <a:r>
              <a:rPr lang="hu-HU" dirty="0"/>
              <a:t> </a:t>
            </a:r>
            <a:r>
              <a:rPr lang="hu-HU" dirty="0" smtClean="0"/>
              <a:t>   </a:t>
            </a:r>
            <a:r>
              <a:rPr lang="en-US" dirty="0" smtClean="0"/>
              <a:t>"</a:t>
            </a:r>
            <a:r>
              <a:rPr lang="en-US" dirty="0" err="1"/>
              <a:t>Az</a:t>
            </a:r>
            <a:r>
              <a:rPr lang="en-US" dirty="0"/>
              <a:t> </a:t>
            </a:r>
            <a:r>
              <a:rPr lang="en-US" dirty="0" err="1"/>
              <a:t>életkor</a:t>
            </a:r>
            <a:r>
              <a:rPr lang="en-US" dirty="0"/>
              <a:t> </a:t>
            </a:r>
            <a:r>
              <a:rPr lang="en-US" dirty="0" err="1"/>
              <a:t>nem</a:t>
            </a:r>
            <a:r>
              <a:rPr lang="en-US" dirty="0"/>
              <a:t> </a:t>
            </a:r>
            <a:r>
              <a:rPr lang="en-US" dirty="0" err="1"/>
              <a:t>lehet</a:t>
            </a:r>
            <a:r>
              <a:rPr lang="en-US" dirty="0"/>
              <a:t> </a:t>
            </a:r>
            <a:r>
              <a:rPr lang="en-US" dirty="0" err="1"/>
              <a:t>negatív</a:t>
            </a:r>
            <a:r>
              <a:rPr lang="en-US" dirty="0"/>
              <a:t>."); }</a:t>
            </a:r>
            <a:endParaRPr lang="hu-HU" dirty="0"/>
          </a:p>
        </p:txBody>
      </p:sp>
    </p:spTree>
    <p:extLst>
      <p:ext uri="{BB962C8B-B14F-4D97-AF65-F5344CB8AC3E}">
        <p14:creationId xmlns:p14="http://schemas.microsoft.com/office/powerpoint/2010/main" val="2179203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Examples</a:t>
            </a:r>
            <a:r>
              <a:rPr lang="hu-HU" dirty="0" smtClean="0"/>
              <a:t> </a:t>
            </a:r>
            <a:r>
              <a:rPr lang="hu-HU" dirty="0" err="1" smtClean="0"/>
              <a:t>for</a:t>
            </a:r>
            <a:r>
              <a:rPr lang="hu-HU" dirty="0" smtClean="0"/>
              <a:t> </a:t>
            </a:r>
            <a:r>
              <a:rPr lang="hu-HU" dirty="0" err="1" smtClean="0"/>
              <a:t>exception</a:t>
            </a:r>
            <a:r>
              <a:rPr lang="hu-HU" dirty="0" smtClean="0"/>
              <a:t> </a:t>
            </a:r>
            <a:r>
              <a:rPr lang="hu-HU" dirty="0" err="1" smtClean="0"/>
              <a:t>throwed</a:t>
            </a:r>
            <a:r>
              <a:rPr lang="hu-HU" dirty="0" smtClean="0"/>
              <a:t> </a:t>
            </a:r>
            <a:r>
              <a:rPr lang="hu-HU" dirty="0" err="1" smtClean="0"/>
              <a:t>by</a:t>
            </a:r>
            <a:r>
              <a:rPr lang="hu-HU" dirty="0" smtClean="0"/>
              <a:t> </a:t>
            </a:r>
            <a:r>
              <a:rPr lang="hu-HU" dirty="0" err="1" smtClean="0"/>
              <a:t>the</a:t>
            </a:r>
            <a:r>
              <a:rPr lang="hu-HU" dirty="0" smtClean="0"/>
              <a:t> </a:t>
            </a:r>
            <a:r>
              <a:rPr lang="hu-HU" dirty="0" err="1" smtClean="0"/>
              <a:t>progammer</a:t>
            </a:r>
            <a:endParaRPr lang="hu-HU" dirty="0"/>
          </a:p>
        </p:txBody>
      </p:sp>
      <p:sp>
        <p:nvSpPr>
          <p:cNvPr id="3" name="Tartalom helye 2"/>
          <p:cNvSpPr>
            <a:spLocks noGrp="1"/>
          </p:cNvSpPr>
          <p:nvPr>
            <p:ph idx="1"/>
          </p:nvPr>
        </p:nvSpPr>
        <p:spPr/>
        <p:txBody>
          <a:bodyPr>
            <a:normAutofit/>
          </a:bodyPr>
          <a:lstStyle/>
          <a:p>
            <a:pPr marL="0" indent="0">
              <a:buNone/>
            </a:pPr>
            <a:r>
              <a:rPr lang="en-US" dirty="0"/>
              <a:t>List&lt;String&gt; list = new </a:t>
            </a:r>
            <a:r>
              <a:rPr lang="en-US" dirty="0" err="1"/>
              <a:t>ArrayList</a:t>
            </a:r>
            <a:r>
              <a:rPr lang="en-US" dirty="0"/>
              <a:t>&lt;&gt;(); </a:t>
            </a:r>
            <a:endParaRPr lang="hu-HU" dirty="0" smtClean="0"/>
          </a:p>
          <a:p>
            <a:pPr marL="0" indent="0">
              <a:buNone/>
            </a:pPr>
            <a:r>
              <a:rPr lang="en-US" dirty="0" smtClean="0"/>
              <a:t>if </a:t>
            </a:r>
            <a:r>
              <a:rPr lang="en-US" dirty="0"/>
              <a:t>(</a:t>
            </a:r>
            <a:r>
              <a:rPr lang="en-US" dirty="0" err="1"/>
              <a:t>list.isEmpty</a:t>
            </a:r>
            <a:r>
              <a:rPr lang="en-US" dirty="0"/>
              <a:t>()) { </a:t>
            </a:r>
            <a:endParaRPr lang="hu-HU" dirty="0" smtClean="0"/>
          </a:p>
          <a:p>
            <a:pPr marL="0" indent="0">
              <a:buNone/>
            </a:pPr>
            <a:r>
              <a:rPr lang="en-US" dirty="0" smtClean="0"/>
              <a:t>throw </a:t>
            </a:r>
            <a:r>
              <a:rPr lang="en-US" dirty="0"/>
              <a:t>new </a:t>
            </a:r>
            <a:r>
              <a:rPr lang="en-US" dirty="0" err="1"/>
              <a:t>IllegalStateException</a:t>
            </a:r>
            <a:r>
              <a:rPr lang="en-US" dirty="0"/>
              <a:t>("A </a:t>
            </a:r>
            <a:r>
              <a:rPr lang="en-US" dirty="0" err="1"/>
              <a:t>lista</a:t>
            </a:r>
            <a:r>
              <a:rPr lang="en-US" dirty="0"/>
              <a:t> </a:t>
            </a:r>
            <a:r>
              <a:rPr lang="en-US" dirty="0" err="1"/>
              <a:t>üres</a:t>
            </a:r>
            <a:r>
              <a:rPr lang="en-US" dirty="0"/>
              <a:t>."); }</a:t>
            </a:r>
            <a:endParaRPr lang="hu-HU" dirty="0"/>
          </a:p>
        </p:txBody>
      </p:sp>
    </p:spTree>
    <p:extLst>
      <p:ext uri="{BB962C8B-B14F-4D97-AF65-F5344CB8AC3E}">
        <p14:creationId xmlns:p14="http://schemas.microsoft.com/office/powerpoint/2010/main" val="5864360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Examples</a:t>
            </a:r>
            <a:r>
              <a:rPr lang="hu-HU" dirty="0" smtClean="0"/>
              <a:t> </a:t>
            </a:r>
            <a:r>
              <a:rPr lang="hu-HU" dirty="0" err="1" smtClean="0"/>
              <a:t>for</a:t>
            </a:r>
            <a:r>
              <a:rPr lang="hu-HU" dirty="0" smtClean="0"/>
              <a:t> </a:t>
            </a:r>
            <a:r>
              <a:rPr lang="hu-HU" dirty="0" err="1" smtClean="0"/>
              <a:t>exception</a:t>
            </a:r>
            <a:r>
              <a:rPr lang="hu-HU" dirty="0" smtClean="0"/>
              <a:t> </a:t>
            </a:r>
            <a:r>
              <a:rPr lang="hu-HU" dirty="0" err="1" smtClean="0"/>
              <a:t>throwed</a:t>
            </a:r>
            <a:r>
              <a:rPr lang="hu-HU" dirty="0" smtClean="0"/>
              <a:t> </a:t>
            </a:r>
            <a:r>
              <a:rPr lang="hu-HU" dirty="0" err="1" smtClean="0"/>
              <a:t>by</a:t>
            </a:r>
            <a:r>
              <a:rPr lang="hu-HU" dirty="0" smtClean="0"/>
              <a:t> </a:t>
            </a:r>
            <a:r>
              <a:rPr lang="hu-HU" dirty="0" err="1" smtClean="0"/>
              <a:t>the</a:t>
            </a:r>
            <a:r>
              <a:rPr lang="hu-HU" dirty="0" smtClean="0"/>
              <a:t> </a:t>
            </a:r>
            <a:r>
              <a:rPr lang="hu-HU" dirty="0" err="1" smtClean="0"/>
              <a:t>progammer</a:t>
            </a:r>
            <a:endParaRPr lang="hu-HU" dirty="0"/>
          </a:p>
        </p:txBody>
      </p:sp>
      <p:sp>
        <p:nvSpPr>
          <p:cNvPr id="3" name="Tartalom helye 2"/>
          <p:cNvSpPr>
            <a:spLocks noGrp="1"/>
          </p:cNvSpPr>
          <p:nvPr>
            <p:ph idx="1"/>
          </p:nvPr>
        </p:nvSpPr>
        <p:spPr/>
        <p:txBody>
          <a:bodyPr>
            <a:normAutofit/>
          </a:bodyPr>
          <a:lstStyle/>
          <a:p>
            <a:pPr marL="0" indent="0">
              <a:buNone/>
            </a:pPr>
            <a:r>
              <a:rPr lang="en-US" dirty="0"/>
              <a:t>if (!</a:t>
            </a:r>
            <a:r>
              <a:rPr lang="en-US" dirty="0" err="1"/>
              <a:t>isUserAuthenticated</a:t>
            </a:r>
            <a:r>
              <a:rPr lang="en-US" dirty="0"/>
              <a:t>()) { </a:t>
            </a:r>
            <a:endParaRPr lang="hu-HU" dirty="0" smtClean="0"/>
          </a:p>
          <a:p>
            <a:pPr marL="0" indent="0">
              <a:buNone/>
            </a:pPr>
            <a:r>
              <a:rPr lang="en-US" dirty="0" smtClean="0"/>
              <a:t>throw </a:t>
            </a:r>
            <a:r>
              <a:rPr lang="en-US" dirty="0"/>
              <a:t>new </a:t>
            </a:r>
            <a:r>
              <a:rPr lang="en-US" dirty="0" err="1"/>
              <a:t>SecurityException</a:t>
            </a:r>
            <a:r>
              <a:rPr lang="en-US" dirty="0"/>
              <a:t>("A </a:t>
            </a:r>
            <a:r>
              <a:rPr lang="en-US" dirty="0" err="1"/>
              <a:t>felhasználó</a:t>
            </a:r>
            <a:r>
              <a:rPr lang="en-US" dirty="0"/>
              <a:t> </a:t>
            </a:r>
            <a:r>
              <a:rPr lang="en-US" dirty="0" err="1"/>
              <a:t>nincs</a:t>
            </a:r>
            <a:r>
              <a:rPr lang="en-US" dirty="0"/>
              <a:t> </a:t>
            </a:r>
            <a:r>
              <a:rPr lang="en-US" dirty="0" err="1"/>
              <a:t>hitelesítve</a:t>
            </a:r>
            <a:r>
              <a:rPr lang="en-US" dirty="0"/>
              <a:t>."); </a:t>
            </a:r>
            <a:endParaRPr lang="hu-HU" smtClean="0"/>
          </a:p>
          <a:p>
            <a:pPr marL="0" indent="0">
              <a:buNone/>
            </a:pPr>
            <a:r>
              <a:rPr lang="en-US" smtClean="0"/>
              <a:t>}</a:t>
            </a:r>
            <a:endParaRPr lang="hu-HU" dirty="0"/>
          </a:p>
        </p:txBody>
      </p:sp>
    </p:spTree>
    <p:extLst>
      <p:ext uri="{BB962C8B-B14F-4D97-AF65-F5344CB8AC3E}">
        <p14:creationId xmlns:p14="http://schemas.microsoft.com/office/powerpoint/2010/main" val="455468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endParaRPr lang="hu-HU"/>
          </a:p>
        </p:txBody>
      </p:sp>
    </p:spTree>
    <p:extLst>
      <p:ext uri="{BB962C8B-B14F-4D97-AF65-F5344CB8AC3E}">
        <p14:creationId xmlns:p14="http://schemas.microsoft.com/office/powerpoint/2010/main" val="1696717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524147" y="457455"/>
            <a:ext cx="7886700" cy="6021721"/>
          </a:xfrm>
        </p:spPr>
        <p:txBody>
          <a:bodyPr>
            <a:normAutofit fontScale="92500" lnSpcReduction="20000"/>
          </a:bodyPr>
          <a:lstStyle/>
          <a:p>
            <a:pPr marL="0" indent="0">
              <a:buNone/>
            </a:pPr>
            <a:r>
              <a:rPr lang="en-US" dirty="0"/>
              <a:t>class </a:t>
            </a:r>
            <a:r>
              <a:rPr lang="en-US" dirty="0" err="1"/>
              <a:t>NegativeNumberException</a:t>
            </a:r>
            <a:r>
              <a:rPr lang="en-US" dirty="0"/>
              <a:t> extends Exception </a:t>
            </a:r>
            <a:r>
              <a:rPr lang="en-US" dirty="0" smtClean="0"/>
              <a:t>{</a:t>
            </a:r>
            <a:endParaRPr lang="hu-HU" dirty="0" smtClean="0"/>
          </a:p>
          <a:p>
            <a:pPr marL="0" indent="0">
              <a:buNone/>
            </a:pPr>
            <a:r>
              <a:rPr lang="hu-HU" dirty="0"/>
              <a:t> </a:t>
            </a:r>
            <a:r>
              <a:rPr lang="hu-HU" dirty="0" smtClean="0"/>
              <a:t> </a:t>
            </a:r>
            <a:r>
              <a:rPr lang="en-US" dirty="0" smtClean="0"/>
              <a:t> </a:t>
            </a:r>
            <a:r>
              <a:rPr lang="en-US" dirty="0"/>
              <a:t>public </a:t>
            </a:r>
            <a:r>
              <a:rPr lang="en-US" dirty="0" err="1"/>
              <a:t>NegativeNumberException</a:t>
            </a:r>
            <a:r>
              <a:rPr lang="en-US" dirty="0"/>
              <a:t>(String message) { </a:t>
            </a:r>
            <a:endParaRPr lang="hu-HU" dirty="0" smtClean="0"/>
          </a:p>
          <a:p>
            <a:pPr marL="0" indent="0">
              <a:buNone/>
            </a:pPr>
            <a:r>
              <a:rPr lang="hu-HU" dirty="0"/>
              <a:t> </a:t>
            </a:r>
            <a:r>
              <a:rPr lang="hu-HU" dirty="0" smtClean="0"/>
              <a:t>     </a:t>
            </a:r>
            <a:r>
              <a:rPr lang="en-US" dirty="0" smtClean="0"/>
              <a:t>super(message</a:t>
            </a:r>
            <a:r>
              <a:rPr lang="en-US" dirty="0"/>
              <a:t>); } </a:t>
            </a:r>
            <a:r>
              <a:rPr lang="en-US" dirty="0" smtClean="0"/>
              <a:t>}</a:t>
            </a:r>
            <a:endParaRPr lang="hu-HU" dirty="0" smtClean="0"/>
          </a:p>
          <a:p>
            <a:pPr marL="0" indent="0">
              <a:buNone/>
            </a:pPr>
            <a:endParaRPr lang="hu-HU" dirty="0"/>
          </a:p>
          <a:p>
            <a:pPr marL="0" indent="0">
              <a:buNone/>
            </a:pPr>
            <a:r>
              <a:rPr lang="hu-HU" dirty="0" err="1"/>
              <a:t>class</a:t>
            </a:r>
            <a:r>
              <a:rPr lang="hu-HU" dirty="0"/>
              <a:t> </a:t>
            </a:r>
            <a:r>
              <a:rPr lang="hu-HU" dirty="0" err="1"/>
              <a:t>Calculator</a:t>
            </a:r>
            <a:r>
              <a:rPr lang="hu-HU" dirty="0"/>
              <a:t> { </a:t>
            </a:r>
            <a:endParaRPr lang="hu-HU" dirty="0" smtClean="0"/>
          </a:p>
          <a:p>
            <a:pPr marL="0" indent="0">
              <a:buNone/>
            </a:pPr>
            <a:r>
              <a:rPr lang="hu-HU" dirty="0"/>
              <a:t> </a:t>
            </a:r>
            <a:r>
              <a:rPr lang="hu-HU" dirty="0" smtClean="0"/>
              <a:t> </a:t>
            </a:r>
            <a:r>
              <a:rPr lang="hu-HU" dirty="0" err="1" smtClean="0"/>
              <a:t>public</a:t>
            </a:r>
            <a:r>
              <a:rPr lang="hu-HU" dirty="0" smtClean="0"/>
              <a:t> </a:t>
            </a:r>
            <a:r>
              <a:rPr lang="hu-HU" dirty="0"/>
              <a:t>int </a:t>
            </a:r>
            <a:r>
              <a:rPr lang="hu-HU" dirty="0" err="1"/>
              <a:t>divide</a:t>
            </a:r>
            <a:r>
              <a:rPr lang="hu-HU" dirty="0"/>
              <a:t>(int </a:t>
            </a:r>
            <a:r>
              <a:rPr lang="hu-HU" dirty="0" err="1"/>
              <a:t>dividend</a:t>
            </a:r>
            <a:r>
              <a:rPr lang="hu-HU" dirty="0"/>
              <a:t>, int </a:t>
            </a:r>
            <a:r>
              <a:rPr lang="hu-HU" dirty="0" err="1"/>
              <a:t>divisor</a:t>
            </a:r>
            <a:r>
              <a:rPr lang="hu-HU" dirty="0"/>
              <a:t>) </a:t>
            </a:r>
            <a:endParaRPr lang="hu-HU" dirty="0" smtClean="0"/>
          </a:p>
          <a:p>
            <a:pPr marL="0" indent="0">
              <a:buNone/>
            </a:pPr>
            <a:r>
              <a:rPr lang="hu-HU" dirty="0"/>
              <a:t> </a:t>
            </a:r>
            <a:r>
              <a:rPr lang="hu-HU" dirty="0" smtClean="0"/>
              <a:t>      </a:t>
            </a:r>
            <a:r>
              <a:rPr lang="hu-HU" dirty="0" err="1" smtClean="0"/>
              <a:t>throws</a:t>
            </a:r>
            <a:r>
              <a:rPr lang="hu-HU" dirty="0" smtClean="0"/>
              <a:t> </a:t>
            </a:r>
            <a:r>
              <a:rPr lang="hu-HU" dirty="0" err="1"/>
              <a:t>NegativeNumberException</a:t>
            </a:r>
            <a:r>
              <a:rPr lang="hu-HU" dirty="0"/>
              <a:t> { </a:t>
            </a:r>
            <a:endParaRPr lang="hu-HU" dirty="0" smtClean="0"/>
          </a:p>
          <a:p>
            <a:pPr marL="0" indent="0">
              <a:buNone/>
            </a:pPr>
            <a:r>
              <a:rPr lang="hu-HU" dirty="0"/>
              <a:t> </a:t>
            </a:r>
            <a:r>
              <a:rPr lang="hu-HU" dirty="0" smtClean="0"/>
              <a:t>   </a:t>
            </a:r>
            <a:r>
              <a:rPr lang="hu-HU" dirty="0" err="1" smtClean="0"/>
              <a:t>if</a:t>
            </a:r>
            <a:r>
              <a:rPr lang="hu-HU" dirty="0" smtClean="0"/>
              <a:t> </a:t>
            </a:r>
            <a:r>
              <a:rPr lang="hu-HU" dirty="0"/>
              <a:t>(</a:t>
            </a:r>
            <a:r>
              <a:rPr lang="hu-HU" dirty="0" err="1"/>
              <a:t>divisor</a:t>
            </a:r>
            <a:r>
              <a:rPr lang="hu-HU" dirty="0"/>
              <a:t> == 0) { </a:t>
            </a:r>
            <a:r>
              <a:rPr lang="hu-HU" dirty="0" err="1" smtClean="0"/>
              <a:t>throw</a:t>
            </a:r>
            <a:r>
              <a:rPr lang="hu-HU" dirty="0" smtClean="0"/>
              <a:t> </a:t>
            </a:r>
            <a:r>
              <a:rPr lang="hu-HU" dirty="0" err="1"/>
              <a:t>new</a:t>
            </a:r>
            <a:r>
              <a:rPr lang="hu-HU" dirty="0"/>
              <a:t> </a:t>
            </a:r>
            <a:r>
              <a:rPr lang="hu-HU" dirty="0" err="1"/>
              <a:t>IllegalArgumentException</a:t>
            </a:r>
            <a:r>
              <a:rPr lang="hu-HU" dirty="0" smtClean="0"/>
              <a:t>(</a:t>
            </a:r>
          </a:p>
          <a:p>
            <a:pPr marL="0" indent="0">
              <a:buNone/>
            </a:pPr>
            <a:r>
              <a:rPr lang="hu-HU" dirty="0"/>
              <a:t> </a:t>
            </a:r>
            <a:r>
              <a:rPr lang="hu-HU" dirty="0" smtClean="0"/>
              <a:t>    "</a:t>
            </a:r>
            <a:r>
              <a:rPr lang="hu-HU" dirty="0"/>
              <a:t>A nullával való osztás nem megengedett."); } </a:t>
            </a:r>
            <a:endParaRPr lang="hu-HU" dirty="0" smtClean="0"/>
          </a:p>
          <a:p>
            <a:pPr marL="0" indent="0">
              <a:buNone/>
            </a:pPr>
            <a:r>
              <a:rPr lang="hu-HU" dirty="0"/>
              <a:t> </a:t>
            </a:r>
            <a:r>
              <a:rPr lang="hu-HU" dirty="0" smtClean="0"/>
              <a:t>   </a:t>
            </a:r>
            <a:r>
              <a:rPr lang="hu-HU" dirty="0" err="1" smtClean="0"/>
              <a:t>if</a:t>
            </a:r>
            <a:r>
              <a:rPr lang="hu-HU" dirty="0" smtClean="0"/>
              <a:t> </a:t>
            </a:r>
            <a:r>
              <a:rPr lang="hu-HU" dirty="0"/>
              <a:t>(</a:t>
            </a:r>
            <a:r>
              <a:rPr lang="hu-HU" dirty="0" err="1"/>
              <a:t>dividend</a:t>
            </a:r>
            <a:r>
              <a:rPr lang="hu-HU" dirty="0"/>
              <a:t> &lt; 0 || </a:t>
            </a:r>
            <a:r>
              <a:rPr lang="hu-HU" dirty="0" err="1"/>
              <a:t>divisor</a:t>
            </a:r>
            <a:r>
              <a:rPr lang="hu-HU" dirty="0"/>
              <a:t> &lt; 0) { </a:t>
            </a:r>
            <a:r>
              <a:rPr lang="hu-HU" dirty="0" err="1"/>
              <a:t>throw</a:t>
            </a:r>
            <a:r>
              <a:rPr lang="hu-HU" dirty="0"/>
              <a:t> </a:t>
            </a:r>
            <a:r>
              <a:rPr lang="hu-HU" dirty="0" err="1"/>
              <a:t>new</a:t>
            </a:r>
            <a:r>
              <a:rPr lang="hu-HU" dirty="0"/>
              <a:t> </a:t>
            </a:r>
            <a:endParaRPr lang="hu-HU" dirty="0" smtClean="0"/>
          </a:p>
          <a:p>
            <a:pPr marL="0" indent="0">
              <a:buNone/>
            </a:pPr>
            <a:r>
              <a:rPr lang="hu-HU" dirty="0"/>
              <a:t> </a:t>
            </a:r>
            <a:r>
              <a:rPr lang="hu-HU" dirty="0" smtClean="0"/>
              <a:t>    </a:t>
            </a:r>
            <a:r>
              <a:rPr lang="hu-HU" dirty="0" err="1" smtClean="0"/>
              <a:t>NegativeNumberException</a:t>
            </a:r>
            <a:r>
              <a:rPr lang="hu-HU" dirty="0"/>
              <a:t>("Negatív számokat nem lehet osztani."); </a:t>
            </a:r>
            <a:endParaRPr lang="hu-HU" dirty="0" smtClean="0"/>
          </a:p>
          <a:p>
            <a:pPr marL="0" indent="0">
              <a:buNone/>
            </a:pPr>
            <a:r>
              <a:rPr lang="hu-HU" dirty="0" smtClean="0"/>
              <a:t>} </a:t>
            </a:r>
          </a:p>
          <a:p>
            <a:pPr marL="0" indent="0">
              <a:buNone/>
            </a:pPr>
            <a:r>
              <a:rPr lang="hu-HU" dirty="0" err="1" smtClean="0"/>
              <a:t>return</a:t>
            </a:r>
            <a:r>
              <a:rPr lang="hu-HU" dirty="0" smtClean="0"/>
              <a:t> </a:t>
            </a:r>
            <a:r>
              <a:rPr lang="hu-HU" dirty="0" err="1"/>
              <a:t>dividend</a:t>
            </a:r>
            <a:r>
              <a:rPr lang="hu-HU" dirty="0"/>
              <a:t> / </a:t>
            </a:r>
            <a:r>
              <a:rPr lang="hu-HU" dirty="0" err="1"/>
              <a:t>divisor</a:t>
            </a:r>
            <a:r>
              <a:rPr lang="hu-HU" dirty="0"/>
              <a:t>; } }</a:t>
            </a:r>
          </a:p>
          <a:p>
            <a:pPr marL="0" indent="0">
              <a:buNone/>
            </a:pPr>
            <a:endParaRPr lang="hu-HU" dirty="0"/>
          </a:p>
          <a:p>
            <a:pPr marL="0" indent="0">
              <a:buNone/>
            </a:pPr>
            <a:endParaRPr lang="hu-HU" dirty="0"/>
          </a:p>
        </p:txBody>
      </p:sp>
    </p:spTree>
    <p:extLst>
      <p:ext uri="{BB962C8B-B14F-4D97-AF65-F5344CB8AC3E}">
        <p14:creationId xmlns:p14="http://schemas.microsoft.com/office/powerpoint/2010/main" val="3780450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524147" y="457455"/>
            <a:ext cx="7886700" cy="6021721"/>
          </a:xfrm>
        </p:spPr>
        <p:txBody>
          <a:bodyPr>
            <a:normAutofit lnSpcReduction="10000"/>
          </a:bodyPr>
          <a:lstStyle/>
          <a:p>
            <a:pPr marL="0" indent="0">
              <a:buNone/>
            </a:pPr>
            <a:r>
              <a:rPr lang="hu-HU" dirty="0" err="1"/>
              <a:t>public</a:t>
            </a:r>
            <a:r>
              <a:rPr lang="hu-HU" dirty="0"/>
              <a:t> </a:t>
            </a:r>
            <a:r>
              <a:rPr lang="hu-HU" dirty="0" err="1"/>
              <a:t>class</a:t>
            </a:r>
            <a:r>
              <a:rPr lang="hu-HU" dirty="0"/>
              <a:t> Main { </a:t>
            </a:r>
            <a:endParaRPr lang="hu-HU" dirty="0" smtClean="0"/>
          </a:p>
          <a:p>
            <a:pPr marL="0" indent="0">
              <a:buNone/>
            </a:pPr>
            <a:r>
              <a:rPr lang="hu-HU" dirty="0"/>
              <a:t> </a:t>
            </a:r>
            <a:r>
              <a:rPr lang="hu-HU" dirty="0" smtClean="0"/>
              <a:t> </a:t>
            </a:r>
            <a:r>
              <a:rPr lang="hu-HU" dirty="0" err="1" smtClean="0"/>
              <a:t>public</a:t>
            </a:r>
            <a:r>
              <a:rPr lang="hu-HU" dirty="0" smtClean="0"/>
              <a:t> </a:t>
            </a:r>
            <a:r>
              <a:rPr lang="hu-HU" dirty="0" err="1"/>
              <a:t>static</a:t>
            </a:r>
            <a:r>
              <a:rPr lang="hu-HU" dirty="0"/>
              <a:t> </a:t>
            </a:r>
            <a:r>
              <a:rPr lang="hu-HU" dirty="0" err="1"/>
              <a:t>void</a:t>
            </a:r>
            <a:r>
              <a:rPr lang="hu-HU" dirty="0"/>
              <a:t> main(</a:t>
            </a:r>
            <a:r>
              <a:rPr lang="hu-HU" dirty="0" err="1"/>
              <a:t>String</a:t>
            </a:r>
            <a:r>
              <a:rPr lang="hu-HU" dirty="0"/>
              <a:t>[] </a:t>
            </a:r>
            <a:r>
              <a:rPr lang="hu-HU" dirty="0" err="1"/>
              <a:t>args</a:t>
            </a:r>
            <a:r>
              <a:rPr lang="hu-HU" dirty="0"/>
              <a:t>) { </a:t>
            </a:r>
            <a:endParaRPr lang="hu-HU" dirty="0" smtClean="0"/>
          </a:p>
          <a:p>
            <a:pPr marL="0" indent="0">
              <a:buNone/>
            </a:pPr>
            <a:r>
              <a:rPr lang="hu-HU" dirty="0"/>
              <a:t> </a:t>
            </a:r>
            <a:r>
              <a:rPr lang="hu-HU" dirty="0" smtClean="0"/>
              <a:t>     </a:t>
            </a:r>
            <a:r>
              <a:rPr lang="hu-HU" dirty="0" err="1" smtClean="0"/>
              <a:t>Calculator</a:t>
            </a:r>
            <a:r>
              <a:rPr lang="hu-HU" dirty="0" smtClean="0"/>
              <a:t> </a:t>
            </a:r>
            <a:r>
              <a:rPr lang="hu-HU" dirty="0" err="1"/>
              <a:t>calculator</a:t>
            </a:r>
            <a:r>
              <a:rPr lang="hu-HU" dirty="0"/>
              <a:t> = </a:t>
            </a:r>
            <a:r>
              <a:rPr lang="hu-HU" dirty="0" err="1"/>
              <a:t>new</a:t>
            </a:r>
            <a:r>
              <a:rPr lang="hu-HU" dirty="0"/>
              <a:t> </a:t>
            </a:r>
            <a:r>
              <a:rPr lang="hu-HU" dirty="0" err="1"/>
              <a:t>Calculator</a:t>
            </a:r>
            <a:r>
              <a:rPr lang="hu-HU" dirty="0"/>
              <a:t>(); </a:t>
            </a:r>
            <a:endParaRPr lang="hu-HU" dirty="0" smtClean="0"/>
          </a:p>
          <a:p>
            <a:pPr marL="0" indent="0">
              <a:buNone/>
            </a:pPr>
            <a:r>
              <a:rPr lang="hu-HU" dirty="0"/>
              <a:t> </a:t>
            </a:r>
            <a:r>
              <a:rPr lang="hu-HU" dirty="0" smtClean="0"/>
              <a:t>     </a:t>
            </a:r>
            <a:r>
              <a:rPr lang="hu-HU" dirty="0" err="1" smtClean="0"/>
              <a:t>try</a:t>
            </a:r>
            <a:r>
              <a:rPr lang="hu-HU" dirty="0" smtClean="0"/>
              <a:t> </a:t>
            </a:r>
            <a:r>
              <a:rPr lang="hu-HU" dirty="0"/>
              <a:t>{ </a:t>
            </a:r>
            <a:endParaRPr lang="hu-HU" dirty="0" smtClean="0"/>
          </a:p>
          <a:p>
            <a:pPr marL="0" indent="0">
              <a:buNone/>
            </a:pPr>
            <a:r>
              <a:rPr lang="hu-HU" dirty="0"/>
              <a:t> </a:t>
            </a:r>
            <a:r>
              <a:rPr lang="hu-HU" dirty="0" smtClean="0"/>
              <a:t>       int </a:t>
            </a:r>
            <a:r>
              <a:rPr lang="hu-HU" dirty="0" err="1"/>
              <a:t>result</a:t>
            </a:r>
            <a:r>
              <a:rPr lang="hu-HU" dirty="0"/>
              <a:t> = </a:t>
            </a:r>
            <a:r>
              <a:rPr lang="hu-HU" dirty="0" err="1"/>
              <a:t>calculator.divide</a:t>
            </a:r>
            <a:r>
              <a:rPr lang="hu-HU" dirty="0"/>
              <a:t>(10, 2); </a:t>
            </a:r>
            <a:endParaRPr lang="hu-HU" dirty="0" smtClean="0"/>
          </a:p>
          <a:p>
            <a:pPr marL="0" indent="0">
              <a:buNone/>
            </a:pPr>
            <a:r>
              <a:rPr lang="hu-HU" dirty="0"/>
              <a:t> </a:t>
            </a:r>
            <a:r>
              <a:rPr lang="hu-HU" dirty="0" smtClean="0"/>
              <a:t>       </a:t>
            </a:r>
            <a:r>
              <a:rPr lang="hu-HU" dirty="0" err="1" smtClean="0"/>
              <a:t>System.out.println</a:t>
            </a:r>
            <a:r>
              <a:rPr lang="hu-HU" dirty="0"/>
              <a:t>("Eredmény: " + </a:t>
            </a:r>
            <a:r>
              <a:rPr lang="hu-HU" dirty="0" err="1"/>
              <a:t>result</a:t>
            </a:r>
            <a:r>
              <a:rPr lang="hu-HU" dirty="0"/>
              <a:t>); </a:t>
            </a:r>
            <a:endParaRPr lang="hu-HU" dirty="0" smtClean="0"/>
          </a:p>
          <a:p>
            <a:pPr marL="0" indent="0">
              <a:buNone/>
            </a:pPr>
            <a:r>
              <a:rPr lang="hu-HU" dirty="0"/>
              <a:t> </a:t>
            </a:r>
            <a:r>
              <a:rPr lang="hu-HU" dirty="0" smtClean="0"/>
              <a:t>        // </a:t>
            </a:r>
            <a:r>
              <a:rPr lang="hu-HU" dirty="0"/>
              <a:t>Negatív számok osztása, kivétel </a:t>
            </a:r>
            <a:r>
              <a:rPr lang="hu-HU" dirty="0" err="1"/>
              <a:t>dobódik</a:t>
            </a:r>
            <a:r>
              <a:rPr lang="hu-HU" dirty="0"/>
              <a:t> </a:t>
            </a:r>
            <a:endParaRPr lang="hu-HU" dirty="0" smtClean="0"/>
          </a:p>
          <a:p>
            <a:pPr marL="0" indent="0">
              <a:buNone/>
            </a:pPr>
            <a:r>
              <a:rPr lang="hu-HU" dirty="0"/>
              <a:t> </a:t>
            </a:r>
            <a:r>
              <a:rPr lang="hu-HU" dirty="0" smtClean="0"/>
              <a:t>       int </a:t>
            </a:r>
            <a:r>
              <a:rPr lang="hu-HU" dirty="0" err="1"/>
              <a:t>invalidResult</a:t>
            </a:r>
            <a:r>
              <a:rPr lang="hu-HU" dirty="0"/>
              <a:t> = </a:t>
            </a:r>
            <a:r>
              <a:rPr lang="hu-HU" dirty="0" err="1"/>
              <a:t>calculator.divide</a:t>
            </a:r>
            <a:r>
              <a:rPr lang="hu-HU" dirty="0"/>
              <a:t>(-10, 5); </a:t>
            </a:r>
            <a:r>
              <a:rPr lang="hu-HU" dirty="0" smtClean="0"/>
              <a:t>}</a:t>
            </a:r>
          </a:p>
          <a:p>
            <a:pPr marL="0" indent="0">
              <a:buNone/>
            </a:pPr>
            <a:r>
              <a:rPr lang="hu-HU" dirty="0"/>
              <a:t> </a:t>
            </a:r>
            <a:r>
              <a:rPr lang="hu-HU" dirty="0" smtClean="0"/>
              <a:t>    </a:t>
            </a:r>
            <a:r>
              <a:rPr lang="hu-HU" dirty="0" err="1"/>
              <a:t>catch</a:t>
            </a:r>
            <a:r>
              <a:rPr lang="hu-HU" dirty="0"/>
              <a:t> (</a:t>
            </a:r>
            <a:r>
              <a:rPr lang="hu-HU" dirty="0" err="1"/>
              <a:t>NegativeNumberException</a:t>
            </a:r>
            <a:r>
              <a:rPr lang="hu-HU" dirty="0"/>
              <a:t> e) { </a:t>
            </a:r>
            <a:endParaRPr lang="hu-HU" dirty="0" smtClean="0"/>
          </a:p>
          <a:p>
            <a:pPr marL="0" indent="0">
              <a:buNone/>
            </a:pPr>
            <a:r>
              <a:rPr lang="hu-HU" dirty="0"/>
              <a:t> </a:t>
            </a:r>
            <a:r>
              <a:rPr lang="hu-HU" dirty="0" smtClean="0"/>
              <a:t>      </a:t>
            </a:r>
            <a:r>
              <a:rPr lang="hu-HU" dirty="0" err="1" smtClean="0"/>
              <a:t>System.out.println</a:t>
            </a:r>
            <a:r>
              <a:rPr lang="hu-HU" dirty="0"/>
              <a:t>("Hiba: " + </a:t>
            </a:r>
            <a:r>
              <a:rPr lang="hu-HU" dirty="0" err="1"/>
              <a:t>e.getMessage</a:t>
            </a:r>
            <a:r>
              <a:rPr lang="hu-HU" dirty="0"/>
              <a:t>()); } </a:t>
            </a:r>
            <a:endParaRPr lang="hu-HU" dirty="0" smtClean="0"/>
          </a:p>
          <a:p>
            <a:pPr marL="0" indent="0">
              <a:buNone/>
            </a:pPr>
            <a:r>
              <a:rPr lang="hu-HU" dirty="0"/>
              <a:t> </a:t>
            </a:r>
            <a:r>
              <a:rPr lang="hu-HU" dirty="0" smtClean="0"/>
              <a:t>    </a:t>
            </a:r>
            <a:r>
              <a:rPr lang="hu-HU" dirty="0" err="1" smtClean="0"/>
              <a:t>catch</a:t>
            </a:r>
            <a:r>
              <a:rPr lang="hu-HU" dirty="0" smtClean="0"/>
              <a:t> </a:t>
            </a:r>
            <a:r>
              <a:rPr lang="hu-HU" dirty="0"/>
              <a:t>(</a:t>
            </a:r>
            <a:r>
              <a:rPr lang="hu-HU" dirty="0" err="1"/>
              <a:t>IllegalArgumentException</a:t>
            </a:r>
            <a:r>
              <a:rPr lang="hu-HU" dirty="0"/>
              <a:t> e) { </a:t>
            </a:r>
            <a:endParaRPr lang="hu-HU" dirty="0" smtClean="0"/>
          </a:p>
          <a:p>
            <a:pPr marL="0" indent="0">
              <a:buNone/>
            </a:pPr>
            <a:r>
              <a:rPr lang="hu-HU" dirty="0"/>
              <a:t> </a:t>
            </a:r>
            <a:r>
              <a:rPr lang="hu-HU" dirty="0" smtClean="0"/>
              <a:t>       </a:t>
            </a:r>
            <a:r>
              <a:rPr lang="hu-HU" dirty="0" err="1" smtClean="0"/>
              <a:t>System.out.println</a:t>
            </a:r>
            <a:r>
              <a:rPr lang="hu-HU" dirty="0"/>
              <a:t>("Hiba: " + </a:t>
            </a:r>
            <a:r>
              <a:rPr lang="hu-HU" dirty="0" err="1"/>
              <a:t>e.getMessage</a:t>
            </a:r>
            <a:r>
              <a:rPr lang="hu-HU" smtClean="0"/>
              <a:t>());}}}</a:t>
            </a:r>
            <a:endParaRPr lang="hu-HU" dirty="0"/>
          </a:p>
        </p:txBody>
      </p:sp>
    </p:spTree>
    <p:extLst>
      <p:ext uri="{BB962C8B-B14F-4D97-AF65-F5344CB8AC3E}">
        <p14:creationId xmlns:p14="http://schemas.microsoft.com/office/powerpoint/2010/main" val="315704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lstStyle/>
          <a:p>
            <a:r>
              <a:rPr lang="en-US" dirty="0"/>
              <a:t>The runtime system searches the call stack for a method that contains a block of code that can handle the exception. This block of code is called an </a:t>
            </a:r>
            <a:r>
              <a:rPr lang="en-US" i="1" dirty="0"/>
              <a:t>exception handler</a:t>
            </a:r>
            <a:r>
              <a:rPr lang="en-US" dirty="0"/>
              <a:t>. The search begins with the method in which the error occurred and proceeds through the call stack in the reverse order in which the methods were called. When an appropriate handler is found, the runtime system passes the exception to the handler. An exception handler is considered appropriate if the type of the exception object thrown matches the type that can be handled by the handler.</a:t>
            </a:r>
            <a:endParaRPr lang="hu-HU" dirty="0"/>
          </a:p>
        </p:txBody>
      </p:sp>
    </p:spTree>
    <p:extLst>
      <p:ext uri="{BB962C8B-B14F-4D97-AF65-F5344CB8AC3E}">
        <p14:creationId xmlns:p14="http://schemas.microsoft.com/office/powerpoint/2010/main" val="437576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lstStyle/>
          <a:p>
            <a:r>
              <a:rPr lang="en-US" dirty="0"/>
              <a:t>The exception handler chosen is said to </a:t>
            </a:r>
            <a:r>
              <a:rPr lang="en-US" b="1" i="1" dirty="0"/>
              <a:t>catch the exception</a:t>
            </a:r>
            <a:r>
              <a:rPr lang="en-US" b="1" dirty="0"/>
              <a:t>.</a:t>
            </a:r>
            <a:r>
              <a:rPr lang="en-US" dirty="0"/>
              <a:t> If the runtime system exhaustively searches all the methods on the call stack without finding an appropriate exception handler, </a:t>
            </a:r>
            <a:r>
              <a:rPr lang="en-US" dirty="0" smtClean="0"/>
              <a:t>the </a:t>
            </a:r>
            <a:r>
              <a:rPr lang="en-US" b="1" dirty="0"/>
              <a:t>runtime system </a:t>
            </a:r>
            <a:r>
              <a:rPr lang="en-US" dirty="0"/>
              <a:t>(and, consequently, the program) </a:t>
            </a:r>
            <a:r>
              <a:rPr lang="en-US" b="1" dirty="0"/>
              <a:t>terminates</a:t>
            </a:r>
            <a:r>
              <a:rPr lang="en-US" dirty="0"/>
              <a:t>.</a:t>
            </a:r>
          </a:p>
          <a:p>
            <a:pPr marL="0" indent="0">
              <a:buNone/>
            </a:pPr>
            <a:r>
              <a:rPr lang="en-US" dirty="0"/>
              <a:t/>
            </a:r>
            <a:br>
              <a:rPr lang="en-US" dirty="0"/>
            </a:br>
            <a:endParaRPr lang="hu-HU" dirty="0"/>
          </a:p>
        </p:txBody>
      </p:sp>
    </p:spTree>
    <p:extLst>
      <p:ext uri="{BB962C8B-B14F-4D97-AF65-F5344CB8AC3E}">
        <p14:creationId xmlns:p14="http://schemas.microsoft.com/office/powerpoint/2010/main" val="223784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lstStyle/>
          <a:p>
            <a:pPr marL="0" indent="0">
              <a:buNone/>
            </a:pPr>
            <a:r>
              <a:rPr lang="en-US" dirty="0"/>
              <a:t/>
            </a:r>
            <a:br>
              <a:rPr lang="en-US" dirty="0"/>
            </a:br>
            <a:endParaRPr lang="hu-HU" dirty="0"/>
          </a:p>
        </p:txBody>
      </p:sp>
      <p:pic>
        <p:nvPicPr>
          <p:cNvPr id="2050" name="Picture 2" descr="The call stack showing three method calls, where the first method called has the exception hand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49" y="1407069"/>
            <a:ext cx="8052101" cy="3781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13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normAutofit lnSpcReduction="10000"/>
          </a:bodyPr>
          <a:lstStyle/>
          <a:p>
            <a:r>
              <a:rPr lang="en-US" dirty="0"/>
              <a:t>Valid Java programming language code must honor the </a:t>
            </a:r>
            <a:r>
              <a:rPr lang="en-US" i="1" dirty="0"/>
              <a:t>Catch or Specify Requirement</a:t>
            </a:r>
            <a:r>
              <a:rPr lang="en-US" dirty="0"/>
              <a:t>. This means that code that might throw certain exceptions must be enclosed by either of the following:</a:t>
            </a:r>
          </a:p>
          <a:p>
            <a:pPr lvl="1"/>
            <a:r>
              <a:rPr lang="en-US" dirty="0"/>
              <a:t>A </a:t>
            </a:r>
            <a:r>
              <a:rPr lang="en-US" b="1" dirty="0"/>
              <a:t>try statement that catches the exception</a:t>
            </a:r>
            <a:r>
              <a:rPr lang="en-US" dirty="0"/>
              <a:t>. The try must provide a handler for the </a:t>
            </a:r>
            <a:r>
              <a:rPr lang="en-US" dirty="0" smtClean="0"/>
              <a:t>exception</a:t>
            </a:r>
            <a:r>
              <a:rPr lang="hu-HU" dirty="0" smtClean="0"/>
              <a:t>. </a:t>
            </a:r>
            <a:endParaRPr lang="en-US" dirty="0"/>
          </a:p>
          <a:p>
            <a:pPr lvl="1"/>
            <a:r>
              <a:rPr lang="en-US" b="1" dirty="0"/>
              <a:t>A method that specifies that it can throw the exception</a:t>
            </a:r>
            <a:r>
              <a:rPr lang="en-US" dirty="0"/>
              <a:t>. The method must provide a </a:t>
            </a:r>
            <a:r>
              <a:rPr lang="en-US" b="1" dirty="0"/>
              <a:t>throws clause </a:t>
            </a:r>
            <a:r>
              <a:rPr lang="en-US" dirty="0"/>
              <a:t>that lists the </a:t>
            </a:r>
            <a:r>
              <a:rPr lang="en-US" dirty="0" smtClean="0"/>
              <a:t>exception.</a:t>
            </a:r>
            <a:endParaRPr lang="en-US" dirty="0"/>
          </a:p>
          <a:p>
            <a:r>
              <a:rPr lang="en-US" dirty="0"/>
              <a:t>Code that fails to honor the Catch or Specify Requirement will not compile.</a:t>
            </a:r>
          </a:p>
          <a:p>
            <a:pPr marL="0" indent="0">
              <a:buNone/>
            </a:pPr>
            <a:r>
              <a:rPr lang="en-US" dirty="0"/>
              <a:t/>
            </a:r>
            <a:br>
              <a:rPr lang="en-US" dirty="0"/>
            </a:br>
            <a:endParaRPr lang="hu-HU" dirty="0"/>
          </a:p>
        </p:txBody>
      </p:sp>
    </p:spTree>
    <p:extLst>
      <p:ext uri="{BB962C8B-B14F-4D97-AF65-F5344CB8AC3E}">
        <p14:creationId xmlns:p14="http://schemas.microsoft.com/office/powerpoint/2010/main" val="48769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Exceptions</a:t>
            </a:r>
            <a:endParaRPr lang="hu-HU" dirty="0"/>
          </a:p>
        </p:txBody>
      </p:sp>
      <p:sp>
        <p:nvSpPr>
          <p:cNvPr id="3" name="Tartalom helye 2"/>
          <p:cNvSpPr>
            <a:spLocks noGrp="1"/>
          </p:cNvSpPr>
          <p:nvPr>
            <p:ph idx="1"/>
          </p:nvPr>
        </p:nvSpPr>
        <p:spPr/>
        <p:txBody>
          <a:bodyPr>
            <a:normAutofit/>
          </a:bodyPr>
          <a:lstStyle/>
          <a:p>
            <a:r>
              <a:rPr lang="en-US" dirty="0"/>
              <a:t>Not all exceptions are subject to the Catch or Specify Requirement. To understand why, we need to look at the </a:t>
            </a:r>
            <a:r>
              <a:rPr lang="en-US" b="1" dirty="0"/>
              <a:t>three basic categories of exceptions</a:t>
            </a:r>
            <a:r>
              <a:rPr lang="en-US" dirty="0"/>
              <a:t>, only one of which is subject to the Requirement.</a:t>
            </a:r>
          </a:p>
          <a:p>
            <a:pPr marL="0" indent="0">
              <a:buNone/>
            </a:pPr>
            <a:r>
              <a:rPr lang="en-US" dirty="0"/>
              <a:t/>
            </a:r>
            <a:br>
              <a:rPr lang="en-US" dirty="0"/>
            </a:br>
            <a:endParaRPr lang="hu-HU" dirty="0"/>
          </a:p>
        </p:txBody>
      </p:sp>
    </p:spTree>
    <p:extLst>
      <p:ext uri="{BB962C8B-B14F-4D97-AF65-F5344CB8AC3E}">
        <p14:creationId xmlns:p14="http://schemas.microsoft.com/office/powerpoint/2010/main" val="1522012477"/>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1110</TotalTime>
  <Words>4652</Words>
  <Application>Microsoft Office PowerPoint</Application>
  <PresentationFormat>Diavetítés a képernyőre (4:3 oldalarány)</PresentationFormat>
  <Paragraphs>584</Paragraphs>
  <Slides>46</Slides>
  <Notes>29</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46</vt:i4>
      </vt:variant>
    </vt:vector>
  </HeadingPairs>
  <TitlesOfParts>
    <vt:vector size="50" baseType="lpstr">
      <vt:lpstr>Arial</vt:lpstr>
      <vt:lpstr>Calibri</vt:lpstr>
      <vt:lpstr>Calibri Light</vt:lpstr>
      <vt:lpstr>Office-téma</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Examples for exception throwed by the system</vt:lpstr>
      <vt:lpstr>Examples for exception throwed by the system</vt:lpstr>
      <vt:lpstr>Examples for exception throwed by the progammer</vt:lpstr>
      <vt:lpstr>Examples for exception throwed by the progammer</vt:lpstr>
      <vt:lpstr>Examples for exception throwed by the progammer</vt:lpstr>
      <vt:lpstr>Examples for exception throwed by the progammer</vt:lpstr>
      <vt:lpstr>Examples for exception throwed by the progammer</vt:lpstr>
      <vt:lpstr>Examples for exception throwed by the progammer</vt:lpstr>
      <vt:lpstr>Examples for exception throwed by the progammer</vt:lpstr>
      <vt:lpstr>PowerPoint-bemutató</vt:lpstr>
      <vt:lpstr>PowerPoint-bemutató</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Magasszintű programozás 2</dc:title>
  <dc:creator>A</dc:creator>
  <cp:lastModifiedBy>A</cp:lastModifiedBy>
  <cp:revision>106</cp:revision>
  <dcterms:created xsi:type="dcterms:W3CDTF">2023-04-29T10:45:22Z</dcterms:created>
  <dcterms:modified xsi:type="dcterms:W3CDTF">2023-10-01T10:43:30Z</dcterms:modified>
</cp:coreProperties>
</file>