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60" r:id="rId1"/>
  </p:sldMasterIdLst>
  <p:notesMasterIdLst>
    <p:notesMasterId r:id="rId30"/>
  </p:notesMasterIdLst>
  <p:sldIdLst>
    <p:sldId id="271" r:id="rId2"/>
    <p:sldId id="272" r:id="rId3"/>
    <p:sldId id="273" r:id="rId4"/>
    <p:sldId id="274" r:id="rId5"/>
    <p:sldId id="275" r:id="rId6"/>
    <p:sldId id="276" r:id="rId7"/>
    <p:sldId id="277" r:id="rId8"/>
    <p:sldId id="279" r:id="rId9"/>
    <p:sldId id="278" r:id="rId10"/>
    <p:sldId id="280" r:id="rId11"/>
    <p:sldId id="281" r:id="rId12"/>
    <p:sldId id="283" r:id="rId13"/>
    <p:sldId id="284" r:id="rId14"/>
    <p:sldId id="285" r:id="rId15"/>
    <p:sldId id="286" r:id="rId16"/>
    <p:sldId id="287" r:id="rId17"/>
    <p:sldId id="288" r:id="rId18"/>
    <p:sldId id="289" r:id="rId19"/>
    <p:sldId id="290" r:id="rId20"/>
    <p:sldId id="291" r:id="rId21"/>
    <p:sldId id="292" r:id="rId22"/>
    <p:sldId id="293" r:id="rId23"/>
    <p:sldId id="294" r:id="rId24"/>
    <p:sldId id="295" r:id="rId25"/>
    <p:sldId id="296" r:id="rId26"/>
    <p:sldId id="297" r:id="rId27"/>
    <p:sldId id="298" r:id="rId28"/>
    <p:sldId id="299" r:id="rId2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Közepesen sötét stílus 2 – 1. jelölőszín">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71744" autoAdjust="0"/>
  </p:normalViewPr>
  <p:slideViewPr>
    <p:cSldViewPr snapToGrid="0">
      <p:cViewPr varScale="1">
        <p:scale>
          <a:sx n="74" d="100"/>
          <a:sy n="74" d="100"/>
        </p:scale>
        <p:origin x="132"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Élőfej hely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u-HU"/>
          </a:p>
        </p:txBody>
      </p:sp>
      <p:sp>
        <p:nvSpPr>
          <p:cNvPr id="3" name="Dátum hely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A135D52-ED23-4BF9-9B1D-73B01CE24233}" type="datetimeFigureOut">
              <a:rPr lang="hu-HU" smtClean="0"/>
              <a:t>2023. 10. 27.</a:t>
            </a:fld>
            <a:endParaRPr lang="hu-HU"/>
          </a:p>
        </p:txBody>
      </p:sp>
      <p:sp>
        <p:nvSpPr>
          <p:cNvPr id="4" name="Diakép helye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hu-HU"/>
          </a:p>
        </p:txBody>
      </p:sp>
      <p:sp>
        <p:nvSpPr>
          <p:cNvPr id="5" name="Jegyzetek hely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p>
        </p:txBody>
      </p:sp>
      <p:sp>
        <p:nvSpPr>
          <p:cNvPr id="6" name="Élőláb hely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u-HU"/>
          </a:p>
        </p:txBody>
      </p:sp>
      <p:sp>
        <p:nvSpPr>
          <p:cNvPr id="7" name="Dia számának hely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C0EC4C7-4C44-41DB-8F7A-0F0ABB649596}" type="slidenum">
              <a:rPr lang="hu-HU" smtClean="0"/>
              <a:t>‹#›</a:t>
            </a:fld>
            <a:endParaRPr lang="hu-HU"/>
          </a:p>
        </p:txBody>
      </p:sp>
    </p:spTree>
    <p:extLst>
      <p:ext uri="{BB962C8B-B14F-4D97-AF65-F5344CB8AC3E}">
        <p14:creationId xmlns:p14="http://schemas.microsoft.com/office/powerpoint/2010/main" val="5849789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ocs.oracle.com/en/java/javase/20/docs/specs/javadoc/doc-comment-spec.html#see" TargetMode="External"/><Relationship Id="rId2" Type="http://schemas.openxmlformats.org/officeDocument/2006/relationships/slide" Target="../slides/slide20.xml"/><Relationship Id="rId1" Type="http://schemas.openxmlformats.org/officeDocument/2006/relationships/notesMaster" Target="../notesMasters/notesMaster1.xml"/><Relationship Id="rId5" Type="http://schemas.openxmlformats.org/officeDocument/2006/relationships/hyperlink" Target="https://docs.oracle.com/en/java/javase/20/docs/specs/javadoc/doc-comment-spec.html#linkplain" TargetMode="External"/><Relationship Id="rId4" Type="http://schemas.openxmlformats.org/officeDocument/2006/relationships/hyperlink" Target="https://docs.oracle.com/en/java/javase/20/docs/specs/javadoc/doc-comment-spec.html#link"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oracle.com/en/java/javase/20/docs/specs/javadoc/doc-comment-spec.html#see" TargetMode="External"/><Relationship Id="rId2" Type="http://schemas.openxmlformats.org/officeDocument/2006/relationships/slide" Target="../slides/slide21.xml"/><Relationship Id="rId1" Type="http://schemas.openxmlformats.org/officeDocument/2006/relationships/notesMaster" Target="../notesMasters/notesMaster1.xml"/><Relationship Id="rId5" Type="http://schemas.openxmlformats.org/officeDocument/2006/relationships/hyperlink" Target="https://docs.oracle.com/en/java/javase/20/docs/specs/javadoc/doc-comment-spec.html#linkplain" TargetMode="External"/><Relationship Id="rId4" Type="http://schemas.openxmlformats.org/officeDocument/2006/relationships/hyperlink" Target="https://docs.oracle.com/en/java/javase/20/docs/specs/javadoc/doc-comment-spec.html#link"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ocs.oracle.com/en/java/javase/20/docs/specs/javadoc/doc-comment-spec.html#throws"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oracle.com/en/java/javase/20/docs/specs/javadoc/doc-comment-spec.html#throws" TargetMode="External"/><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hu-HU" dirty="0" smtClean="0"/>
              <a:t>Úgy néz ki, mint egy</a:t>
            </a:r>
            <a:r>
              <a:rPr lang="hu-HU" baseline="0" dirty="0" smtClean="0"/>
              <a:t> kód a </a:t>
            </a:r>
            <a:r>
              <a:rPr lang="hu-HU" baseline="0" dirty="0" err="1" smtClean="0"/>
              <a:t>html-ben</a:t>
            </a:r>
            <a:endParaRPr lang="hu-HU" dirty="0"/>
          </a:p>
        </p:txBody>
      </p:sp>
      <p:sp>
        <p:nvSpPr>
          <p:cNvPr id="4" name="Dia számának helye 3"/>
          <p:cNvSpPr>
            <a:spLocks noGrp="1"/>
          </p:cNvSpPr>
          <p:nvPr>
            <p:ph type="sldNum" sz="quarter" idx="10"/>
          </p:nvPr>
        </p:nvSpPr>
        <p:spPr/>
        <p:txBody>
          <a:bodyPr/>
          <a:lstStyle/>
          <a:p>
            <a:fld id="{3C0EC4C7-4C44-41DB-8F7A-0F0ABB649596}" type="slidenum">
              <a:rPr lang="hu-HU" smtClean="0"/>
              <a:t>7</a:t>
            </a:fld>
            <a:endParaRPr lang="hu-HU"/>
          </a:p>
        </p:txBody>
      </p:sp>
    </p:spTree>
    <p:extLst>
      <p:ext uri="{BB962C8B-B14F-4D97-AF65-F5344CB8AC3E}">
        <p14:creationId xmlns:p14="http://schemas.microsoft.com/office/powerpoint/2010/main" val="108194979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References are the constructs in a documentation comment that refer to elements in the surrounding declarations. Depending on the context, they may refer to modules, packages, classes and interfaces, constructors, methods, annotation members, fields,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members, parameters, record components and the names of exceptions that may be thrown by a method or constructor.</a:t>
            </a:r>
          </a:p>
          <a:p>
            <a:r>
              <a:rPr lang="en-US" sz="1200" b="0" i="0" kern="1200" dirty="0" smtClean="0">
                <a:solidFill>
                  <a:schemeClr val="tx1"/>
                </a:solidFill>
                <a:effectLst/>
                <a:latin typeface="+mn-lt"/>
                <a:ea typeface="+mn-ea"/>
                <a:cs typeface="+mn-cs"/>
              </a:rPr>
              <a:t>The most general form of a reference is:</a:t>
            </a:r>
          </a:p>
          <a:p>
            <a:r>
              <a:rPr lang="en-US" sz="1200" b="0" i="1" kern="1200" dirty="0" smtClean="0">
                <a:solidFill>
                  <a:schemeClr val="tx1"/>
                </a:solidFill>
                <a:effectLst/>
                <a:latin typeface="+mn-lt"/>
                <a:ea typeface="+mn-ea"/>
                <a:cs typeface="+mn-cs"/>
              </a:rPr>
              <a:t>module</a:t>
            </a:r>
            <a:r>
              <a:rPr lang="en-US" sz="1200" b="0" i="0"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package</a:t>
            </a:r>
            <a:r>
              <a:rPr lang="en-US" sz="1200" b="0" i="0" kern="1200" dirty="0" err="1"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class</a:t>
            </a:r>
            <a:r>
              <a:rPr lang="en-US" sz="1200" b="0" i="0" kern="1200" dirty="0" err="1"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member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form is used by the </a:t>
            </a:r>
            <a:r>
              <a:rPr lang="en-US" sz="1200" b="0" i="0" u="none" strike="noStrike" kern="1200" dirty="0" smtClean="0">
                <a:solidFill>
                  <a:schemeClr val="tx1"/>
                </a:solidFill>
                <a:effectLst/>
                <a:latin typeface="+mn-lt"/>
                <a:ea typeface="+mn-ea"/>
                <a:cs typeface="+mn-cs"/>
                <a:hlinkClick r:id="rId3"/>
              </a:rPr>
              <a:t>@see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{@link}</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a:rPr>
              <a:t>{@</a:t>
            </a:r>
            <a:r>
              <a:rPr lang="en-US" sz="1200" b="0" i="0" u="none" strike="noStrike" kern="1200" dirty="0" err="1" smtClean="0">
                <a:solidFill>
                  <a:schemeClr val="tx1"/>
                </a:solidFill>
                <a:effectLst/>
                <a:latin typeface="+mn-lt"/>
                <a:ea typeface="+mn-ea"/>
                <a:cs typeface="+mn-cs"/>
                <a:hlinkClick r:id="rId5"/>
              </a:rPr>
              <a:t>linkplain</a:t>
            </a:r>
            <a:r>
              <a:rPr lang="en-US" sz="1200" b="0" i="0" u="none" strike="noStrike" kern="1200" dirty="0" smtClean="0">
                <a:solidFill>
                  <a:schemeClr val="tx1"/>
                </a:solidFill>
                <a:effectLst/>
                <a:latin typeface="+mn-lt"/>
                <a:ea typeface="+mn-ea"/>
                <a:cs typeface="+mn-cs"/>
                <a:hlinkClick r:id="rId5"/>
              </a:rPr>
              <a:t>}</a:t>
            </a:r>
            <a:r>
              <a:rPr lang="en-US" sz="1200" b="0" i="0" kern="1200" dirty="0" smtClean="0">
                <a:solidFill>
                  <a:schemeClr val="tx1"/>
                </a:solidFill>
                <a:effectLst/>
                <a:latin typeface="+mn-lt"/>
                <a:ea typeface="+mn-ea"/>
                <a:cs typeface="+mn-cs"/>
              </a:rPr>
              <a:t> tags.</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20</a:t>
            </a:fld>
            <a:endParaRPr lang="hu-HU"/>
          </a:p>
        </p:txBody>
      </p:sp>
    </p:spTree>
    <p:extLst>
      <p:ext uri="{BB962C8B-B14F-4D97-AF65-F5344CB8AC3E}">
        <p14:creationId xmlns:p14="http://schemas.microsoft.com/office/powerpoint/2010/main" val="40447203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References are the constructs in a documentation comment that refer to elements in the surrounding declarations. Depending on the context, they may refer to modules, packages, classes and interfaces, constructors, methods, annotation members, fields, </a:t>
            </a:r>
            <a:r>
              <a:rPr lang="en-US" sz="1200" b="0" i="0" kern="1200" dirty="0" err="1" smtClean="0">
                <a:solidFill>
                  <a:schemeClr val="tx1"/>
                </a:solidFill>
                <a:effectLst/>
                <a:latin typeface="+mn-lt"/>
                <a:ea typeface="+mn-ea"/>
                <a:cs typeface="+mn-cs"/>
              </a:rPr>
              <a:t>enum</a:t>
            </a:r>
            <a:r>
              <a:rPr lang="en-US" sz="1200" b="0" i="0" kern="1200" dirty="0" smtClean="0">
                <a:solidFill>
                  <a:schemeClr val="tx1"/>
                </a:solidFill>
                <a:effectLst/>
                <a:latin typeface="+mn-lt"/>
                <a:ea typeface="+mn-ea"/>
                <a:cs typeface="+mn-cs"/>
              </a:rPr>
              <a:t> members, parameters, record components and the names of exceptions that may be thrown by a method or constructor.</a:t>
            </a:r>
          </a:p>
          <a:p>
            <a:r>
              <a:rPr lang="en-US" sz="1200" b="0" i="0" kern="1200" dirty="0" smtClean="0">
                <a:solidFill>
                  <a:schemeClr val="tx1"/>
                </a:solidFill>
                <a:effectLst/>
                <a:latin typeface="+mn-lt"/>
                <a:ea typeface="+mn-ea"/>
                <a:cs typeface="+mn-cs"/>
              </a:rPr>
              <a:t>The most general form of a reference is:</a:t>
            </a:r>
          </a:p>
          <a:p>
            <a:r>
              <a:rPr lang="en-US" sz="1200" b="0" i="1" kern="1200" dirty="0" smtClean="0">
                <a:solidFill>
                  <a:schemeClr val="tx1"/>
                </a:solidFill>
                <a:effectLst/>
                <a:latin typeface="+mn-lt"/>
                <a:ea typeface="+mn-ea"/>
                <a:cs typeface="+mn-cs"/>
              </a:rPr>
              <a:t>module</a:t>
            </a:r>
            <a:r>
              <a:rPr lang="en-US" sz="1200" b="0" i="0" kern="1200" dirty="0"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package</a:t>
            </a:r>
            <a:r>
              <a:rPr lang="en-US" sz="1200" b="0" i="0" kern="1200" dirty="0" err="1"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class</a:t>
            </a:r>
            <a:r>
              <a:rPr lang="en-US" sz="1200" b="0" i="0" kern="1200" dirty="0" err="1" smtClean="0">
                <a:solidFill>
                  <a:schemeClr val="tx1"/>
                </a:solidFill>
                <a:effectLst/>
                <a:latin typeface="+mn-lt"/>
                <a:ea typeface="+mn-ea"/>
                <a:cs typeface="+mn-cs"/>
              </a:rPr>
              <a:t>#</a:t>
            </a:r>
            <a:r>
              <a:rPr lang="en-US" sz="1200" b="0" i="1" kern="1200" dirty="0" err="1" smtClean="0">
                <a:solidFill>
                  <a:schemeClr val="tx1"/>
                </a:solidFill>
                <a:effectLst/>
                <a:latin typeface="+mn-lt"/>
                <a:ea typeface="+mn-ea"/>
                <a:cs typeface="+mn-cs"/>
              </a:rPr>
              <a:t>member</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This form is used by the </a:t>
            </a:r>
            <a:r>
              <a:rPr lang="en-US" sz="1200" b="0" i="0" u="none" strike="noStrike" kern="1200" dirty="0" smtClean="0">
                <a:solidFill>
                  <a:schemeClr val="tx1"/>
                </a:solidFill>
                <a:effectLst/>
                <a:latin typeface="+mn-lt"/>
                <a:ea typeface="+mn-ea"/>
                <a:cs typeface="+mn-cs"/>
                <a:hlinkClick r:id="rId3"/>
              </a:rPr>
              <a:t>@see</a:t>
            </a:r>
            <a:r>
              <a:rPr lang="en-US" sz="1200" b="0" i="0" kern="1200" dirty="0" smtClean="0">
                <a:solidFill>
                  <a:schemeClr val="tx1"/>
                </a:solidFill>
                <a:effectLst/>
                <a:latin typeface="+mn-lt"/>
                <a:ea typeface="+mn-ea"/>
                <a:cs typeface="+mn-cs"/>
              </a:rPr>
              <a:t>, </a:t>
            </a:r>
            <a:r>
              <a:rPr lang="en-US" sz="1200" b="0" i="0" u="none" strike="noStrike" kern="1200" dirty="0" smtClean="0">
                <a:solidFill>
                  <a:schemeClr val="tx1"/>
                </a:solidFill>
                <a:effectLst/>
                <a:latin typeface="+mn-lt"/>
                <a:ea typeface="+mn-ea"/>
                <a:cs typeface="+mn-cs"/>
                <a:hlinkClick r:id="rId4"/>
              </a:rPr>
              <a:t>{@link}</a:t>
            </a:r>
            <a:r>
              <a:rPr lang="en-US" sz="1200" b="0" i="0" kern="1200" dirty="0" smtClean="0">
                <a:solidFill>
                  <a:schemeClr val="tx1"/>
                </a:solidFill>
                <a:effectLst/>
                <a:latin typeface="+mn-lt"/>
                <a:ea typeface="+mn-ea"/>
                <a:cs typeface="+mn-cs"/>
              </a:rPr>
              <a:t> and </a:t>
            </a:r>
            <a:r>
              <a:rPr lang="en-US" sz="1200" b="0" i="0" u="none" strike="noStrike" kern="1200" dirty="0" smtClean="0">
                <a:solidFill>
                  <a:schemeClr val="tx1"/>
                </a:solidFill>
                <a:effectLst/>
                <a:latin typeface="+mn-lt"/>
                <a:ea typeface="+mn-ea"/>
                <a:cs typeface="+mn-cs"/>
                <a:hlinkClick r:id="rId5"/>
              </a:rPr>
              <a:t>{@</a:t>
            </a:r>
            <a:r>
              <a:rPr lang="en-US" sz="1200" b="0" i="0" u="none" strike="noStrike" kern="1200" dirty="0" err="1" smtClean="0">
                <a:solidFill>
                  <a:schemeClr val="tx1"/>
                </a:solidFill>
                <a:effectLst/>
                <a:latin typeface="+mn-lt"/>
                <a:ea typeface="+mn-ea"/>
                <a:cs typeface="+mn-cs"/>
                <a:hlinkClick r:id="rId5"/>
              </a:rPr>
              <a:t>linkplain</a:t>
            </a:r>
            <a:r>
              <a:rPr lang="en-US" sz="1200" b="0" i="0" u="none" strike="noStrike" kern="1200" dirty="0" smtClean="0">
                <a:solidFill>
                  <a:schemeClr val="tx1"/>
                </a:solidFill>
                <a:effectLst/>
                <a:latin typeface="+mn-lt"/>
                <a:ea typeface="+mn-ea"/>
                <a:cs typeface="+mn-cs"/>
                <a:hlinkClick r:id="rId5"/>
              </a:rPr>
              <a:t>}</a:t>
            </a:r>
            <a:r>
              <a:rPr lang="en-US" sz="1200" b="0" i="0" kern="1200" dirty="0" smtClean="0">
                <a:solidFill>
                  <a:schemeClr val="tx1"/>
                </a:solidFill>
                <a:effectLst/>
                <a:latin typeface="+mn-lt"/>
                <a:ea typeface="+mn-ea"/>
                <a:cs typeface="+mn-cs"/>
              </a:rPr>
              <a:t> tags.</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21</a:t>
            </a:fld>
            <a:endParaRPr lang="hu-HU"/>
          </a:p>
        </p:txBody>
      </p:sp>
    </p:spTree>
    <p:extLst>
      <p:ext uri="{BB962C8B-B14F-4D97-AF65-F5344CB8AC3E}">
        <p14:creationId xmlns:p14="http://schemas.microsoft.com/office/powerpoint/2010/main" val="223220990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tag is equivalent to the </a:t>
            </a:r>
            <a:r>
              <a:rPr lang="en-US" sz="1200" b="0" i="0" u="none" strike="noStrike" kern="1200" dirty="0" smtClean="0">
                <a:solidFill>
                  <a:schemeClr val="tx1"/>
                </a:solidFill>
                <a:effectLst/>
                <a:latin typeface="+mn-lt"/>
                <a:ea typeface="+mn-ea"/>
                <a:cs typeface="+mn-cs"/>
                <a:hlinkClick r:id="rId3"/>
              </a:rPr>
              <a:t>@throws</a:t>
            </a:r>
            <a:r>
              <a:rPr lang="en-US" sz="1200" b="0" i="0" kern="1200" dirty="0" smtClean="0">
                <a:solidFill>
                  <a:schemeClr val="tx1"/>
                </a:solidFill>
                <a:effectLst/>
                <a:latin typeface="+mn-lt"/>
                <a:ea typeface="+mn-ea"/>
                <a:cs typeface="+mn-cs"/>
              </a:rPr>
              <a:t> tag, which is now the recommended form.</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22</a:t>
            </a:fld>
            <a:endParaRPr lang="hu-HU"/>
          </a:p>
        </p:txBody>
      </p:sp>
    </p:spTree>
    <p:extLst>
      <p:ext uri="{BB962C8B-B14F-4D97-AF65-F5344CB8AC3E}">
        <p14:creationId xmlns:p14="http://schemas.microsoft.com/office/powerpoint/2010/main" val="1275071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tag is equivalent to the </a:t>
            </a:r>
            <a:r>
              <a:rPr lang="en-US" sz="1200" b="0" i="0" u="none" strike="noStrike" kern="1200" dirty="0" smtClean="0">
                <a:solidFill>
                  <a:schemeClr val="tx1"/>
                </a:solidFill>
                <a:effectLst/>
                <a:latin typeface="+mn-lt"/>
                <a:ea typeface="+mn-ea"/>
                <a:cs typeface="+mn-cs"/>
                <a:hlinkClick r:id="rId3"/>
              </a:rPr>
              <a:t>@throws</a:t>
            </a:r>
            <a:r>
              <a:rPr lang="en-US" sz="1200" b="0" i="0" kern="1200" dirty="0" smtClean="0">
                <a:solidFill>
                  <a:schemeClr val="tx1"/>
                </a:solidFill>
                <a:effectLst/>
                <a:latin typeface="+mn-lt"/>
                <a:ea typeface="+mn-ea"/>
                <a:cs typeface="+mn-cs"/>
              </a:rPr>
              <a:t> tag, which is now the recommended form.</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23</a:t>
            </a:fld>
            <a:endParaRPr lang="hu-HU"/>
          </a:p>
        </p:txBody>
      </p:sp>
    </p:spTree>
    <p:extLst>
      <p:ext uri="{BB962C8B-B14F-4D97-AF65-F5344CB8AC3E}">
        <p14:creationId xmlns:p14="http://schemas.microsoft.com/office/powerpoint/2010/main" val="8405877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Inserts an inline link with a visible text label that points to the documentation for the specified module, package, class, or member name of a referenced class. This tag is valid in all documentation comments: overview, module, package, class, interface, constructor, method and field, including the description part of any tag, such as the </a:t>
            </a:r>
            <a:r>
              <a:rPr lang="en-US" dirty="0" smtClean="0"/>
              <a:t>@return</a:t>
            </a:r>
            <a:r>
              <a:rPr lang="en-US" sz="1200" b="0" i="0" kern="1200" dirty="0" smtClean="0">
                <a:solidFill>
                  <a:schemeClr val="tx1"/>
                </a:solidFill>
                <a:effectLst/>
                <a:latin typeface="+mn-lt"/>
                <a:ea typeface="+mn-ea"/>
                <a:cs typeface="+mn-cs"/>
              </a:rPr>
              <a:t>, </a:t>
            </a:r>
            <a:r>
              <a:rPr lang="en-US" dirty="0" smtClean="0"/>
              <a:t>@</a:t>
            </a:r>
            <a:r>
              <a:rPr lang="en-US" dirty="0" err="1" smtClean="0"/>
              <a:t>param</a:t>
            </a:r>
            <a:r>
              <a:rPr lang="en-US" sz="1200" b="0" i="0" kern="1200" dirty="0" smtClean="0">
                <a:solidFill>
                  <a:schemeClr val="tx1"/>
                </a:solidFill>
                <a:effectLst/>
                <a:latin typeface="+mn-lt"/>
                <a:ea typeface="+mn-ea"/>
                <a:cs typeface="+mn-cs"/>
              </a:rPr>
              <a:t> and </a:t>
            </a:r>
            <a:r>
              <a:rPr lang="en-US" dirty="0" smtClean="0"/>
              <a:t>@deprecated</a:t>
            </a:r>
            <a:r>
              <a:rPr lang="en-US" sz="1200" b="0" i="0" kern="1200" dirty="0" smtClean="0">
                <a:solidFill>
                  <a:schemeClr val="tx1"/>
                </a:solidFill>
                <a:effectLst/>
                <a:latin typeface="+mn-lt"/>
                <a:ea typeface="+mn-ea"/>
                <a:cs typeface="+mn-cs"/>
              </a:rPr>
              <a:t> tags.</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24</a:t>
            </a:fld>
            <a:endParaRPr lang="hu-HU"/>
          </a:p>
        </p:txBody>
      </p:sp>
    </p:spTree>
    <p:extLst>
      <p:ext uri="{BB962C8B-B14F-4D97-AF65-F5344CB8AC3E}">
        <p14:creationId xmlns:p14="http://schemas.microsoft.com/office/powerpoint/2010/main" val="32083472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tag may only appear in the documentation comment for a module declaration, and serves to document an implementation of a service provided by the module.</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25</a:t>
            </a:fld>
            <a:endParaRPr lang="hu-HU"/>
          </a:p>
        </p:txBody>
      </p:sp>
    </p:spTree>
    <p:extLst>
      <p:ext uri="{BB962C8B-B14F-4D97-AF65-F5344CB8AC3E}">
        <p14:creationId xmlns:p14="http://schemas.microsoft.com/office/powerpoint/2010/main" val="37330432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This tag may only appear in the documentation comment for a module declaration, and serves to document an implementation of a service provided by the module.</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26</a:t>
            </a:fld>
            <a:endParaRPr lang="hu-HU"/>
          </a:p>
        </p:txBody>
      </p:sp>
    </p:spTree>
    <p:extLst>
      <p:ext uri="{BB962C8B-B14F-4D97-AF65-F5344CB8AC3E}">
        <p14:creationId xmlns:p14="http://schemas.microsoft.com/office/powerpoint/2010/main" val="4165900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param</a:t>
            </a:r>
            <a:r>
              <a:rPr lang="en-US" sz="1200" b="0" i="0" kern="1200" dirty="0" smtClean="0">
                <a:solidFill>
                  <a:schemeClr val="tx1"/>
                </a:solidFill>
                <a:effectLst/>
                <a:latin typeface="+mn-lt"/>
                <a:ea typeface="+mn-ea"/>
                <a:cs typeface="+mn-cs"/>
              </a:rPr>
              <a:t> tag is "required" (by convention) for every parameter, even when the description is obvious. The @return tag is required for every method that returns something other than </a:t>
            </a:r>
            <a:r>
              <a:rPr lang="en-US" dirty="0" smtClean="0"/>
              <a:t>void</a:t>
            </a:r>
            <a:r>
              <a:rPr lang="en-US" sz="1200" b="0" i="0" kern="1200" dirty="0" smtClean="0">
                <a:solidFill>
                  <a:schemeClr val="tx1"/>
                </a:solidFill>
                <a:effectLst/>
                <a:latin typeface="+mn-lt"/>
                <a:ea typeface="+mn-ea"/>
                <a:cs typeface="+mn-cs"/>
              </a:rPr>
              <a:t>, even if it is redundant with the method description. (Whenever possible, find something non-redundant (ideally, more specific) to use for the tag comment.)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12</a:t>
            </a:fld>
            <a:endParaRPr lang="hu-HU"/>
          </a:p>
        </p:txBody>
      </p:sp>
    </p:spTree>
    <p:extLst>
      <p:ext uri="{BB962C8B-B14F-4D97-AF65-F5344CB8AC3E}">
        <p14:creationId xmlns:p14="http://schemas.microsoft.com/office/powerpoint/2010/main" val="47185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param</a:t>
            </a:r>
            <a:r>
              <a:rPr lang="en-US" sz="1200" b="0" i="0" kern="1200" dirty="0" smtClean="0">
                <a:solidFill>
                  <a:schemeClr val="tx1"/>
                </a:solidFill>
                <a:effectLst/>
                <a:latin typeface="+mn-lt"/>
                <a:ea typeface="+mn-ea"/>
                <a:cs typeface="+mn-cs"/>
              </a:rPr>
              <a:t> tag is "required" (by convention) for every parameter, even when the description is obvious. The @return tag is required for every method that returns something other than </a:t>
            </a:r>
            <a:r>
              <a:rPr lang="en-US" dirty="0" smtClean="0"/>
              <a:t>void</a:t>
            </a:r>
            <a:r>
              <a:rPr lang="en-US" sz="1200" b="0" i="0" kern="1200" dirty="0" smtClean="0">
                <a:solidFill>
                  <a:schemeClr val="tx1"/>
                </a:solidFill>
                <a:effectLst/>
                <a:latin typeface="+mn-lt"/>
                <a:ea typeface="+mn-ea"/>
                <a:cs typeface="+mn-cs"/>
              </a:rPr>
              <a:t>, even if it is redundant with the method description. (Whenever possible, find something non-redundant (ideally, more specific) to use for the tag comment.)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13</a:t>
            </a:fld>
            <a:endParaRPr lang="hu-HU"/>
          </a:p>
        </p:txBody>
      </p:sp>
    </p:spTree>
    <p:extLst>
      <p:ext uri="{BB962C8B-B14F-4D97-AF65-F5344CB8AC3E}">
        <p14:creationId xmlns:p14="http://schemas.microsoft.com/office/powerpoint/2010/main" val="346731409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param</a:t>
            </a:r>
            <a:r>
              <a:rPr lang="en-US" sz="1200" b="0" i="0" kern="1200" dirty="0" smtClean="0">
                <a:solidFill>
                  <a:schemeClr val="tx1"/>
                </a:solidFill>
                <a:effectLst/>
                <a:latin typeface="+mn-lt"/>
                <a:ea typeface="+mn-ea"/>
                <a:cs typeface="+mn-cs"/>
              </a:rPr>
              <a:t> tag is "required" (by convention) for every parameter, even when the description is obvious. The @return tag is required for every method that returns something other than </a:t>
            </a:r>
            <a:r>
              <a:rPr lang="en-US" dirty="0" smtClean="0"/>
              <a:t>void</a:t>
            </a:r>
            <a:r>
              <a:rPr lang="en-US" sz="1200" b="0" i="0" kern="1200" dirty="0" smtClean="0">
                <a:solidFill>
                  <a:schemeClr val="tx1"/>
                </a:solidFill>
                <a:effectLst/>
                <a:latin typeface="+mn-lt"/>
                <a:ea typeface="+mn-ea"/>
                <a:cs typeface="+mn-cs"/>
              </a:rPr>
              <a:t>, even if it is redundant with the method description. (Whenever possible, find something non-redundant (ideally, more specific) to use for the tag comment.)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14</a:t>
            </a:fld>
            <a:endParaRPr lang="hu-HU"/>
          </a:p>
        </p:txBody>
      </p:sp>
    </p:spTree>
    <p:extLst>
      <p:ext uri="{BB962C8B-B14F-4D97-AF65-F5344CB8AC3E}">
        <p14:creationId xmlns:p14="http://schemas.microsoft.com/office/powerpoint/2010/main" val="27766165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param</a:t>
            </a:r>
            <a:r>
              <a:rPr lang="en-US" sz="1200" b="0" i="0" kern="1200" dirty="0" smtClean="0">
                <a:solidFill>
                  <a:schemeClr val="tx1"/>
                </a:solidFill>
                <a:effectLst/>
                <a:latin typeface="+mn-lt"/>
                <a:ea typeface="+mn-ea"/>
                <a:cs typeface="+mn-cs"/>
              </a:rPr>
              <a:t> tag is "required" (by convention) for every parameter, even when the description is obvious. The @return tag is required for every method that returns something other than </a:t>
            </a:r>
            <a:r>
              <a:rPr lang="en-US" dirty="0" smtClean="0"/>
              <a:t>void</a:t>
            </a:r>
            <a:r>
              <a:rPr lang="en-US" sz="1200" b="0" i="0" kern="1200" dirty="0" smtClean="0">
                <a:solidFill>
                  <a:schemeClr val="tx1"/>
                </a:solidFill>
                <a:effectLst/>
                <a:latin typeface="+mn-lt"/>
                <a:ea typeface="+mn-ea"/>
                <a:cs typeface="+mn-cs"/>
              </a:rPr>
              <a:t>, even if it is redundant with the method description. (Whenever possible, find something non-redundant (ideally, more specific) to use for the tag comment.)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15</a:t>
            </a:fld>
            <a:endParaRPr lang="hu-HU"/>
          </a:p>
        </p:txBody>
      </p:sp>
    </p:spTree>
    <p:extLst>
      <p:ext uri="{BB962C8B-B14F-4D97-AF65-F5344CB8AC3E}">
        <p14:creationId xmlns:p14="http://schemas.microsoft.com/office/powerpoint/2010/main" val="42770634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An @</a:t>
            </a:r>
            <a:r>
              <a:rPr lang="en-US" sz="1200" b="0" i="0" kern="1200" dirty="0" err="1" smtClean="0">
                <a:solidFill>
                  <a:schemeClr val="tx1"/>
                </a:solidFill>
                <a:effectLst/>
                <a:latin typeface="+mn-lt"/>
                <a:ea typeface="+mn-ea"/>
                <a:cs typeface="+mn-cs"/>
              </a:rPr>
              <a:t>param</a:t>
            </a:r>
            <a:r>
              <a:rPr lang="en-US" sz="1200" b="0" i="0" kern="1200" dirty="0" smtClean="0">
                <a:solidFill>
                  <a:schemeClr val="tx1"/>
                </a:solidFill>
                <a:effectLst/>
                <a:latin typeface="+mn-lt"/>
                <a:ea typeface="+mn-ea"/>
                <a:cs typeface="+mn-cs"/>
              </a:rPr>
              <a:t> tag is "required" (by convention) for every parameter, even when the description is obvious. The @return tag is required for every method that returns something other than </a:t>
            </a:r>
            <a:r>
              <a:rPr lang="en-US" dirty="0" smtClean="0"/>
              <a:t>void</a:t>
            </a:r>
            <a:r>
              <a:rPr lang="en-US" sz="1200" b="0" i="0" kern="1200" dirty="0" smtClean="0">
                <a:solidFill>
                  <a:schemeClr val="tx1"/>
                </a:solidFill>
                <a:effectLst/>
                <a:latin typeface="+mn-lt"/>
                <a:ea typeface="+mn-ea"/>
                <a:cs typeface="+mn-cs"/>
              </a:rPr>
              <a:t>, even if it is redundant with the method description. (Whenever possible, find something non-redundant (ideally, more specific) to use for the tag comment.)</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16</a:t>
            </a:fld>
            <a:endParaRPr lang="hu-HU"/>
          </a:p>
        </p:txBody>
      </p:sp>
    </p:spTree>
    <p:extLst>
      <p:ext uri="{BB962C8B-B14F-4D97-AF65-F5344CB8AC3E}">
        <p14:creationId xmlns:p14="http://schemas.microsoft.com/office/powerpoint/2010/main" val="28708961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Block tags are of the form </a:t>
            </a:r>
            <a:r>
              <a:rPr lang="en-US" dirty="0" smtClean="0"/>
              <a:t>@</a:t>
            </a:r>
            <a:r>
              <a:rPr lang="en-US" sz="1200" b="0" i="1" kern="1200" dirty="0" smtClean="0">
                <a:solidFill>
                  <a:schemeClr val="tx1"/>
                </a:solidFill>
                <a:effectLst/>
                <a:latin typeface="+mn-lt"/>
                <a:ea typeface="+mn-ea"/>
                <a:cs typeface="+mn-cs"/>
              </a:rPr>
              <a:t>identifier</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content</a:t>
            </a:r>
            <a:r>
              <a:rPr lang="en-US" sz="1200" b="0" i="0" kern="1200" dirty="0" smtClean="0">
                <a:solidFill>
                  <a:schemeClr val="tx1"/>
                </a:solidFill>
                <a:effectLst/>
                <a:latin typeface="+mn-lt"/>
                <a:ea typeface="+mn-ea"/>
                <a:cs typeface="+mn-cs"/>
              </a:rPr>
              <a:t> and give additional details to be incorporated into the generated documentation.</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17</a:t>
            </a:fld>
            <a:endParaRPr lang="hu-HU"/>
          </a:p>
        </p:txBody>
      </p:sp>
    </p:spTree>
    <p:extLst>
      <p:ext uri="{BB962C8B-B14F-4D97-AF65-F5344CB8AC3E}">
        <p14:creationId xmlns:p14="http://schemas.microsoft.com/office/powerpoint/2010/main" val="6194023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Inline tags are of the form </a:t>
            </a:r>
            <a:r>
              <a:rPr lang="en-US" dirty="0" smtClean="0"/>
              <a:t>{@</a:t>
            </a:r>
            <a:r>
              <a:rPr lang="en-US" sz="1200" b="0" i="1" kern="1200" dirty="0" smtClean="0">
                <a:solidFill>
                  <a:schemeClr val="tx1"/>
                </a:solidFill>
                <a:effectLst/>
                <a:latin typeface="+mn-lt"/>
                <a:ea typeface="+mn-ea"/>
                <a:cs typeface="+mn-cs"/>
              </a:rPr>
              <a:t>identifier</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content</a:t>
            </a:r>
            <a:r>
              <a:rPr lang="en-US" dirty="0" smtClean="0"/>
              <a:t>}</a:t>
            </a:r>
            <a:r>
              <a:rPr lang="en-US" sz="1200" b="0" i="0" kern="1200" dirty="0" smtClean="0">
                <a:solidFill>
                  <a:schemeClr val="tx1"/>
                </a:solidFill>
                <a:effectLst/>
                <a:latin typeface="+mn-lt"/>
                <a:ea typeface="+mn-ea"/>
                <a:cs typeface="+mn-cs"/>
              </a:rPr>
              <a:t> and provide details within the context of the enclosing description. They may generally appear wherever descriptive text and HTML is permitted, although some inline tags may only be used at the beginning of the main description.</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18</a:t>
            </a:fld>
            <a:endParaRPr lang="hu-HU"/>
          </a:p>
        </p:txBody>
      </p:sp>
    </p:spTree>
    <p:extLst>
      <p:ext uri="{BB962C8B-B14F-4D97-AF65-F5344CB8AC3E}">
        <p14:creationId xmlns:p14="http://schemas.microsoft.com/office/powerpoint/2010/main" val="31065029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iakép helye 1"/>
          <p:cNvSpPr>
            <a:spLocks noGrp="1" noRot="1" noChangeAspect="1"/>
          </p:cNvSpPr>
          <p:nvPr>
            <p:ph type="sldImg"/>
          </p:nvPr>
        </p:nvSpPr>
        <p:spPr/>
      </p:sp>
      <p:sp>
        <p:nvSpPr>
          <p:cNvPr id="3" name="Jegyzetek helye 2"/>
          <p:cNvSpPr>
            <a:spLocks noGrp="1"/>
          </p:cNvSpPr>
          <p:nvPr>
            <p:ph type="body" idx="1"/>
          </p:nvPr>
        </p:nvSpPr>
        <p:spPr/>
        <p:txBody>
          <a:bodyPr/>
          <a:lstStyle/>
          <a:p>
            <a:r>
              <a:rPr lang="en-US" sz="1200" b="0" i="0" kern="1200" dirty="0" smtClean="0">
                <a:solidFill>
                  <a:schemeClr val="tx1"/>
                </a:solidFill>
                <a:effectLst/>
                <a:latin typeface="+mn-lt"/>
                <a:ea typeface="+mn-ea"/>
                <a:cs typeface="+mn-cs"/>
              </a:rPr>
              <a:t>Inline tags are of the form </a:t>
            </a:r>
            <a:r>
              <a:rPr lang="en-US" dirty="0" smtClean="0"/>
              <a:t>{@</a:t>
            </a:r>
            <a:r>
              <a:rPr lang="en-US" sz="1200" b="0" i="1" kern="1200" dirty="0" smtClean="0">
                <a:solidFill>
                  <a:schemeClr val="tx1"/>
                </a:solidFill>
                <a:effectLst/>
                <a:latin typeface="+mn-lt"/>
                <a:ea typeface="+mn-ea"/>
                <a:cs typeface="+mn-cs"/>
              </a:rPr>
              <a:t>identifier</a:t>
            </a:r>
            <a:r>
              <a:rPr lang="en-US" sz="1200" b="0" i="0" kern="1200" dirty="0" smtClean="0">
                <a:solidFill>
                  <a:schemeClr val="tx1"/>
                </a:solidFill>
                <a:effectLst/>
                <a:latin typeface="+mn-lt"/>
                <a:ea typeface="+mn-ea"/>
                <a:cs typeface="+mn-cs"/>
              </a:rPr>
              <a:t> </a:t>
            </a:r>
            <a:r>
              <a:rPr lang="en-US" sz="1200" b="0" i="1" kern="1200" dirty="0" smtClean="0">
                <a:solidFill>
                  <a:schemeClr val="tx1"/>
                </a:solidFill>
                <a:effectLst/>
                <a:latin typeface="+mn-lt"/>
                <a:ea typeface="+mn-ea"/>
                <a:cs typeface="+mn-cs"/>
              </a:rPr>
              <a:t>content</a:t>
            </a:r>
            <a:r>
              <a:rPr lang="en-US" dirty="0" smtClean="0"/>
              <a:t>}</a:t>
            </a:r>
            <a:r>
              <a:rPr lang="en-US" sz="1200" b="0" i="0" kern="1200" dirty="0" smtClean="0">
                <a:solidFill>
                  <a:schemeClr val="tx1"/>
                </a:solidFill>
                <a:effectLst/>
                <a:latin typeface="+mn-lt"/>
                <a:ea typeface="+mn-ea"/>
                <a:cs typeface="+mn-cs"/>
              </a:rPr>
              <a:t> and provide details within the context of the enclosing description. They may generally appear wherever descriptive text and HTML is permitted, although some inline tags may only be used at the beginning of the main description.</a:t>
            </a:r>
            <a:endParaRPr lang="en-US" sz="1200" b="0" i="0" kern="1200" dirty="0">
              <a:solidFill>
                <a:schemeClr val="tx1"/>
              </a:solidFill>
              <a:effectLst/>
              <a:latin typeface="+mn-lt"/>
              <a:ea typeface="+mn-ea"/>
              <a:cs typeface="+mn-cs"/>
            </a:endParaRPr>
          </a:p>
        </p:txBody>
      </p:sp>
      <p:sp>
        <p:nvSpPr>
          <p:cNvPr id="4" name="Dia számának helye 3"/>
          <p:cNvSpPr>
            <a:spLocks noGrp="1"/>
          </p:cNvSpPr>
          <p:nvPr>
            <p:ph type="sldNum" sz="quarter" idx="10"/>
          </p:nvPr>
        </p:nvSpPr>
        <p:spPr/>
        <p:txBody>
          <a:bodyPr/>
          <a:lstStyle/>
          <a:p>
            <a:fld id="{3C0EC4C7-4C44-41DB-8F7A-0F0ABB649596}" type="slidenum">
              <a:rPr lang="hu-HU" smtClean="0"/>
              <a:t>19</a:t>
            </a:fld>
            <a:endParaRPr lang="hu-HU"/>
          </a:p>
        </p:txBody>
      </p:sp>
    </p:spTree>
    <p:extLst>
      <p:ext uri="{BB962C8B-B14F-4D97-AF65-F5344CB8AC3E}">
        <p14:creationId xmlns:p14="http://schemas.microsoft.com/office/powerpoint/2010/main" val="33381762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hu-HU"/>
              <a:t>Mintacím szerkesztése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2023. 10. 27.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281154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Vertical Text Placeholder 2"/>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2023. 10. 27.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242607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hu-HU"/>
              <a:t>Mintacím szerkesztése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2023. 10. 27.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025843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7"/>
            <a:ext cx="7886700" cy="728568"/>
          </a:xfrm>
        </p:spPr>
        <p:txBody>
          <a:bodyPr/>
          <a:lstStyle/>
          <a:p>
            <a:r>
              <a:rPr lang="hu-HU"/>
              <a:t>Mintacím szerkesztése</a:t>
            </a:r>
            <a:endParaRPr lang="en-US" dirty="0"/>
          </a:p>
        </p:txBody>
      </p:sp>
      <p:sp>
        <p:nvSpPr>
          <p:cNvPr id="3" name="Content Placeholder 2"/>
          <p:cNvSpPr>
            <a:spLocks noGrp="1"/>
          </p:cNvSpPr>
          <p:nvPr>
            <p:ph idx="1"/>
          </p:nvPr>
        </p:nvSpPr>
        <p:spPr>
          <a:xfrm>
            <a:off x="628650" y="1228165"/>
            <a:ext cx="7886700" cy="4948798"/>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4" name="Date Placeholder 3"/>
          <p:cNvSpPr>
            <a:spLocks noGrp="1"/>
          </p:cNvSpPr>
          <p:nvPr>
            <p:ph type="dt" sz="half" idx="10"/>
          </p:nvPr>
        </p:nvSpPr>
        <p:spPr/>
        <p:txBody>
          <a:bodyPr/>
          <a:lstStyle/>
          <a:p>
            <a:fld id="{17284452-A9FE-4319-9216-AA364A03E886}" type="datetimeFigureOut">
              <a:rPr lang="hu-HU" smtClean="0"/>
              <a:t>2023. 10. 27.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106084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hu-HU"/>
              <a:t>Mintacím szerkesztése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hu-HU"/>
              <a:t>Mintaszöveg szerkesztése</a:t>
            </a:r>
          </a:p>
        </p:txBody>
      </p:sp>
      <p:sp>
        <p:nvSpPr>
          <p:cNvPr id="4" name="Date Placeholder 3"/>
          <p:cNvSpPr>
            <a:spLocks noGrp="1"/>
          </p:cNvSpPr>
          <p:nvPr>
            <p:ph type="dt" sz="half" idx="10"/>
          </p:nvPr>
        </p:nvSpPr>
        <p:spPr/>
        <p:txBody>
          <a:bodyPr/>
          <a:lstStyle/>
          <a:p>
            <a:fld id="{17284452-A9FE-4319-9216-AA364A03E886}" type="datetimeFigureOut">
              <a:rPr lang="hu-HU" smtClean="0"/>
              <a:t>2023. 10. 27.</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834032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Content Placeholder 2"/>
          <p:cNvSpPr>
            <a:spLocks noGrp="1"/>
          </p:cNvSpPr>
          <p:nvPr>
            <p:ph sz="half" idx="1"/>
          </p:nvPr>
        </p:nvSpPr>
        <p:spPr>
          <a:xfrm>
            <a:off x="628650" y="1183341"/>
            <a:ext cx="3886200" cy="4993622"/>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4" name="Content Placeholder 3"/>
          <p:cNvSpPr>
            <a:spLocks noGrp="1"/>
          </p:cNvSpPr>
          <p:nvPr>
            <p:ph sz="half" idx="2"/>
          </p:nvPr>
        </p:nvSpPr>
        <p:spPr>
          <a:xfrm>
            <a:off x="4629150" y="1183341"/>
            <a:ext cx="3886200" cy="4993622"/>
          </a:xfrm>
        </p:spPr>
        <p:txBody>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5" name="Date Placeholder 4"/>
          <p:cNvSpPr>
            <a:spLocks noGrp="1"/>
          </p:cNvSpPr>
          <p:nvPr>
            <p:ph type="dt" sz="half" idx="10"/>
          </p:nvPr>
        </p:nvSpPr>
        <p:spPr/>
        <p:txBody>
          <a:bodyPr/>
          <a:lstStyle/>
          <a:p>
            <a:fld id="{17284452-A9FE-4319-9216-AA364A03E886}" type="datetimeFigureOut">
              <a:rPr lang="hu-HU" smtClean="0"/>
              <a:t>2023. 10. 27.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974972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hu-HU"/>
              <a:t>Mintacím szerkesztése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Content Placeholder 3"/>
          <p:cNvSpPr>
            <a:spLocks noGrp="1"/>
          </p:cNvSpPr>
          <p:nvPr>
            <p:ph sz="half" idx="2"/>
          </p:nvPr>
        </p:nvSpPr>
        <p:spPr>
          <a:xfrm>
            <a:off x="629842" y="2505075"/>
            <a:ext cx="3868340"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Content Placeholder 5"/>
          <p:cNvSpPr>
            <a:spLocks noGrp="1"/>
          </p:cNvSpPr>
          <p:nvPr>
            <p:ph sz="quarter" idx="4"/>
          </p:nvPr>
        </p:nvSpPr>
        <p:spPr>
          <a:xfrm>
            <a:off x="4629150" y="2505075"/>
            <a:ext cx="3887391"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7" name="Date Placeholder 6"/>
          <p:cNvSpPr>
            <a:spLocks noGrp="1"/>
          </p:cNvSpPr>
          <p:nvPr>
            <p:ph type="dt" sz="half" idx="10"/>
          </p:nvPr>
        </p:nvSpPr>
        <p:spPr/>
        <p:txBody>
          <a:bodyPr/>
          <a:lstStyle/>
          <a:p>
            <a:fld id="{17284452-A9FE-4319-9216-AA364A03E886}" type="datetimeFigureOut">
              <a:rPr lang="hu-HU" smtClean="0"/>
              <a:t>2023. 10. 27.</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29839276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u-HU"/>
              <a:t>Mintacím szerkesztése</a:t>
            </a:r>
            <a:endParaRPr lang="en-US" dirty="0"/>
          </a:p>
        </p:txBody>
      </p:sp>
      <p:sp>
        <p:nvSpPr>
          <p:cNvPr id="3" name="Date Placeholder 2"/>
          <p:cNvSpPr>
            <a:spLocks noGrp="1"/>
          </p:cNvSpPr>
          <p:nvPr>
            <p:ph type="dt" sz="half" idx="10"/>
          </p:nvPr>
        </p:nvSpPr>
        <p:spPr/>
        <p:txBody>
          <a:bodyPr/>
          <a:lstStyle/>
          <a:p>
            <a:fld id="{17284452-A9FE-4319-9216-AA364A03E886}" type="datetimeFigureOut">
              <a:rPr lang="hu-HU" smtClean="0"/>
              <a:t>2023. 10. 27.</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424112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7284452-A9FE-4319-9216-AA364A03E886}" type="datetimeFigureOut">
              <a:rPr lang="hu-HU" smtClean="0"/>
              <a:t>2023. 10. 27.</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1068404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a:t>Mintacím szerkesztése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2023. 10. 27.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9138040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hu-HU"/>
              <a:t>Mintacím szerkesztése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hu-HU"/>
              <a:t>Kép beszúrásához kattintson az ikonra</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ate Placeholder 4"/>
          <p:cNvSpPr>
            <a:spLocks noGrp="1"/>
          </p:cNvSpPr>
          <p:nvPr>
            <p:ph type="dt" sz="half" idx="10"/>
          </p:nvPr>
        </p:nvSpPr>
        <p:spPr/>
        <p:txBody>
          <a:bodyPr/>
          <a:lstStyle/>
          <a:p>
            <a:fld id="{17284452-A9FE-4319-9216-AA364A03E886}" type="datetimeFigureOut">
              <a:rPr lang="hu-HU" smtClean="0"/>
              <a:t>2023. 10. 27.</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6EBD5F4D-AC26-45E5-AF0E-B4EEB95D4D72}" type="slidenum">
              <a:rPr lang="hu-HU" smtClean="0"/>
              <a:t>‹#›</a:t>
            </a:fld>
            <a:endParaRPr lang="hu-HU"/>
          </a:p>
        </p:txBody>
      </p:sp>
    </p:spTree>
    <p:extLst>
      <p:ext uri="{BB962C8B-B14F-4D97-AF65-F5344CB8AC3E}">
        <p14:creationId xmlns:p14="http://schemas.microsoft.com/office/powerpoint/2010/main" val="30405153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719603"/>
          </a:xfrm>
          <a:prstGeom prst="rect">
            <a:avLst/>
          </a:prstGeom>
        </p:spPr>
        <p:txBody>
          <a:bodyPr vert="horz" lIns="91440" tIns="45720" rIns="91440" bIns="45720" rtlCol="0" anchor="ctr">
            <a:normAutofit/>
          </a:bodyPr>
          <a:lstStyle/>
          <a:p>
            <a:r>
              <a:rPr lang="hu-HU"/>
              <a:t>Mintacím szerkesztése</a:t>
            </a:r>
            <a:endParaRPr lang="en-US" dirty="0"/>
          </a:p>
        </p:txBody>
      </p:sp>
      <p:sp>
        <p:nvSpPr>
          <p:cNvPr id="3" name="Text Placeholder 2"/>
          <p:cNvSpPr>
            <a:spLocks noGrp="1"/>
          </p:cNvSpPr>
          <p:nvPr>
            <p:ph type="body" idx="1"/>
          </p:nvPr>
        </p:nvSpPr>
        <p:spPr>
          <a:xfrm>
            <a:off x="628650" y="1228165"/>
            <a:ext cx="7886700" cy="4948798"/>
          </a:xfrm>
          <a:prstGeom prst="rect">
            <a:avLst/>
          </a:prstGeom>
        </p:spPr>
        <p:txBody>
          <a:bodyPr vert="horz" lIns="91440" tIns="45720" rIns="91440" bIns="45720" rtlCol="0">
            <a:normAutofit/>
          </a:bodyPr>
          <a:lstStyle/>
          <a:p>
            <a:pPr lvl="0"/>
            <a:r>
              <a:rPr lang="hu-HU" dirty="0"/>
              <a:t>Mintaszöveg szerkesztése</a:t>
            </a:r>
          </a:p>
          <a:p>
            <a:pPr lvl="1"/>
            <a:r>
              <a:rPr lang="hu-HU" dirty="0"/>
              <a:t>Második szint</a:t>
            </a:r>
          </a:p>
          <a:p>
            <a:pPr lvl="2"/>
            <a:r>
              <a:rPr lang="hu-HU" dirty="0"/>
              <a:t>Harmadik szint</a:t>
            </a:r>
          </a:p>
          <a:p>
            <a:pPr lvl="3"/>
            <a:r>
              <a:rPr lang="hu-HU" dirty="0"/>
              <a:t>Negyedik szint</a:t>
            </a:r>
          </a:p>
          <a:p>
            <a:pPr lvl="4"/>
            <a:r>
              <a:rPr lang="hu-HU" dirty="0"/>
              <a:t>Ötödik szint</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7284452-A9FE-4319-9216-AA364A03E886}" type="datetimeFigureOut">
              <a:rPr lang="hu-HU" smtClean="0"/>
              <a:t>2023. 10. 27.</a:t>
            </a:fld>
            <a:endParaRPr lang="hu-HU"/>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EBD5F4D-AC26-45E5-AF0E-B4EEB95D4D72}" type="slidenum">
              <a:rPr lang="hu-HU" smtClean="0"/>
              <a:t>‹#›</a:t>
            </a:fld>
            <a:endParaRPr lang="hu-HU"/>
          </a:p>
        </p:txBody>
      </p:sp>
    </p:spTree>
    <p:extLst>
      <p:ext uri="{BB962C8B-B14F-4D97-AF65-F5344CB8AC3E}">
        <p14:creationId xmlns:p14="http://schemas.microsoft.com/office/powerpoint/2010/main" val="236086001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oracle.com/en/java/javase/20/javadoc/javadoc.html#GUID-9E6AB571-AB0F-4279-9BBF-C0AF83345BF0"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cs.oracle.com/en/java/javase/20/docs/specs/javadoc/doc-comment-spec.html#main-description" TargetMode="External"/><Relationship Id="rId7" Type="http://schemas.openxmlformats.org/officeDocument/2006/relationships/hyperlink" Target="https://docs.oracle.com/en/java/javase/20/docs/specs/javadoc/doc-comment-spec.html#leading-asterisk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ocs.oracle.com/en/java/javase/20/docs/specs/javadoc/doc-comment-spec.html#html-content" TargetMode="External"/><Relationship Id="rId5" Type="http://schemas.openxmlformats.org/officeDocument/2006/relationships/hyperlink" Target="https://docs.oracle.com/en/java/javase/20/docs/specs/javadoc/doc-comment-spec.html#inline-tags" TargetMode="External"/><Relationship Id="rId4" Type="http://schemas.openxmlformats.org/officeDocument/2006/relationships/hyperlink" Target="https://docs.oracle.com/en/java/javase/20/docs/specs/javadoc/doc-comment-spec.html#block-tags" TargetMode="Externa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docs.oracle.com/en/java/javase/20/docs/specs/javadoc/doc-comment-spec.html#se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hyperlink" Target="https://docs.oracle.com/en/java/javase/20/docs/specs/javadoc/doc-comment-spec.html#linkplain" TargetMode="External"/><Relationship Id="rId4" Type="http://schemas.openxmlformats.org/officeDocument/2006/relationships/hyperlink" Target="https://docs.oracle.com/en/java/javase/20/docs/specs/javadoc/doc-comment-spec.html#link" TargetMode="Externa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docs.oracle.com/en/java/javase/20/docs/specs/javadoc/doc-comment-spec.html#throws"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docs.oracle.com/javase/8/"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a:xfrm>
            <a:off x="628650" y="1284148"/>
            <a:ext cx="7886700" cy="4948798"/>
          </a:xfrm>
        </p:spPr>
        <p:txBody>
          <a:bodyPr/>
          <a:lstStyle/>
          <a:p>
            <a:r>
              <a:rPr lang="en-US" dirty="0">
                <a:solidFill>
                  <a:srgbClr val="000000"/>
                </a:solidFill>
                <a:latin typeface="Arial" panose="020B0604020202020204" pitchFamily="34" charset="0"/>
              </a:rPr>
              <a:t>https://www.developer.com/design/how-to-create-java-api-documentation/</a:t>
            </a:r>
            <a:r>
              <a:rPr lang="hu-HU" dirty="0" smtClean="0"/>
              <a:t> </a:t>
            </a:r>
            <a:endParaRPr lang="hu-HU" dirty="0"/>
          </a:p>
        </p:txBody>
      </p:sp>
    </p:spTree>
    <p:extLst>
      <p:ext uri="{BB962C8B-B14F-4D97-AF65-F5344CB8AC3E}">
        <p14:creationId xmlns:p14="http://schemas.microsoft.com/office/powerpoint/2010/main" val="18012440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a:bodyPr>
          <a:lstStyle/>
          <a:p>
            <a:r>
              <a:rPr lang="hu-HU" b="1" i="1" dirty="0" err="1" smtClean="0"/>
              <a:t>Example</a:t>
            </a:r>
            <a:endParaRPr lang="hu-HU" b="1" i="1" dirty="0" smtClean="0"/>
          </a:p>
          <a:p>
            <a:r>
              <a:rPr lang="en-US" dirty="0"/>
              <a:t>JavaDocExample.txt</a:t>
            </a:r>
          </a:p>
        </p:txBody>
      </p:sp>
    </p:spTree>
    <p:extLst>
      <p:ext uri="{BB962C8B-B14F-4D97-AF65-F5344CB8AC3E}">
        <p14:creationId xmlns:p14="http://schemas.microsoft.com/office/powerpoint/2010/main" val="87508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a:bodyPr>
          <a:lstStyle/>
          <a:p>
            <a:r>
              <a:rPr lang="en-US" dirty="0"/>
              <a:t>The easiest way to </a:t>
            </a:r>
            <a:r>
              <a:rPr lang="en-US" b="1" dirty="0"/>
              <a:t>generate</a:t>
            </a:r>
            <a:r>
              <a:rPr lang="en-US" dirty="0"/>
              <a:t> </a:t>
            </a:r>
            <a:r>
              <a:rPr lang="en-US" b="1" dirty="0"/>
              <a:t>documentation</a:t>
            </a:r>
            <a:r>
              <a:rPr lang="en-US" dirty="0"/>
              <a:t> of the source code is through the IDE. </a:t>
            </a:r>
            <a:endParaRPr lang="hu-HU" dirty="0" smtClean="0"/>
          </a:p>
          <a:p>
            <a:r>
              <a:rPr lang="en-US" dirty="0" smtClean="0"/>
              <a:t>Eclipse </a:t>
            </a:r>
            <a:r>
              <a:rPr lang="en-US" dirty="0"/>
              <a:t>provides an option to generate documentation from the </a:t>
            </a:r>
            <a:r>
              <a:rPr lang="en-US" b="1" i="1" dirty="0"/>
              <a:t>Project</a:t>
            </a:r>
            <a:r>
              <a:rPr lang="en-US" dirty="0"/>
              <a:t> menu. </a:t>
            </a:r>
            <a:endParaRPr lang="hu-HU" dirty="0" smtClean="0"/>
          </a:p>
          <a:p>
            <a:r>
              <a:rPr lang="en-US" dirty="0" smtClean="0"/>
              <a:t>In </a:t>
            </a:r>
            <a:r>
              <a:rPr lang="en-US" dirty="0"/>
              <a:t>fact, the IDE takes up the responsibility of invoking the </a:t>
            </a:r>
            <a:r>
              <a:rPr lang="en-US" i="1" dirty="0" err="1"/>
              <a:t>javadoc</a:t>
            </a:r>
            <a:r>
              <a:rPr lang="en-US" dirty="0"/>
              <a:t> tool and providing a GUI interface to interact upon while generating the documentation. </a:t>
            </a:r>
            <a:endParaRPr lang="hu-HU" dirty="0" smtClean="0"/>
          </a:p>
          <a:p>
            <a:r>
              <a:rPr lang="en-US" dirty="0" smtClean="0"/>
              <a:t>Alternatively</a:t>
            </a:r>
            <a:r>
              <a:rPr lang="en-US" dirty="0"/>
              <a:t>, we can use the </a:t>
            </a:r>
            <a:r>
              <a:rPr lang="en-US" b="1" i="1" dirty="0" err="1"/>
              <a:t>javadoc</a:t>
            </a:r>
            <a:r>
              <a:rPr lang="en-US" b="1" dirty="0"/>
              <a:t> command </a:t>
            </a:r>
            <a:r>
              <a:rPr lang="en-US" dirty="0"/>
              <a:t>from the terminal and generate source code documentation. </a:t>
            </a:r>
          </a:p>
        </p:txBody>
      </p:sp>
    </p:spTree>
    <p:extLst>
      <p:ext uri="{BB962C8B-B14F-4D97-AF65-F5344CB8AC3E}">
        <p14:creationId xmlns:p14="http://schemas.microsoft.com/office/powerpoint/2010/main" val="34499872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a:bodyPr>
          <a:lstStyle/>
          <a:p>
            <a:r>
              <a:rPr lang="en-US" dirty="0"/>
              <a:t>An </a:t>
            </a:r>
            <a:r>
              <a:rPr lang="en-US" b="1" dirty="0"/>
              <a:t>@</a:t>
            </a:r>
            <a:r>
              <a:rPr lang="en-US" b="1" dirty="0" err="1"/>
              <a:t>param</a:t>
            </a:r>
            <a:r>
              <a:rPr lang="en-US" b="1" dirty="0"/>
              <a:t> </a:t>
            </a:r>
            <a:r>
              <a:rPr lang="en-US" dirty="0"/>
              <a:t>tag is "</a:t>
            </a:r>
            <a:r>
              <a:rPr lang="en-US" b="1" dirty="0"/>
              <a:t>required</a:t>
            </a:r>
            <a:r>
              <a:rPr lang="en-US" dirty="0"/>
              <a:t>" (by convention) for every parameter, even when the description is obvious. </a:t>
            </a:r>
            <a:endParaRPr lang="hu-HU" dirty="0" smtClean="0"/>
          </a:p>
          <a:p>
            <a:r>
              <a:rPr lang="en-US" dirty="0" smtClean="0"/>
              <a:t>The </a:t>
            </a:r>
            <a:r>
              <a:rPr lang="en-US" b="1" dirty="0"/>
              <a:t>@return </a:t>
            </a:r>
            <a:r>
              <a:rPr lang="en-US" dirty="0"/>
              <a:t>tag is </a:t>
            </a:r>
            <a:r>
              <a:rPr lang="en-US" b="1" dirty="0"/>
              <a:t>required</a:t>
            </a:r>
            <a:r>
              <a:rPr lang="en-US" dirty="0"/>
              <a:t> for every method that returns something other than void, even if it is redundant with the method description. (Whenever possible, find something non-redundant (ideally, more specific) to use for the tag comment.)</a:t>
            </a:r>
          </a:p>
          <a:p>
            <a:endParaRPr lang="en-US" dirty="0"/>
          </a:p>
        </p:txBody>
      </p:sp>
    </p:spTree>
    <p:extLst>
      <p:ext uri="{BB962C8B-B14F-4D97-AF65-F5344CB8AC3E}">
        <p14:creationId xmlns:p14="http://schemas.microsoft.com/office/powerpoint/2010/main" val="141571899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a:bodyPr>
          <a:lstStyle/>
          <a:p>
            <a:r>
              <a:rPr lang="en-US" dirty="0" smtClean="0">
                <a:hlinkClick r:id="rId3"/>
              </a:rPr>
              <a:t>https</a:t>
            </a:r>
            <a:r>
              <a:rPr lang="en-US" dirty="0">
                <a:hlinkClick r:id="rId3"/>
              </a:rPr>
              <a:t>://</a:t>
            </a:r>
            <a:r>
              <a:rPr lang="en-US" dirty="0" smtClean="0">
                <a:hlinkClick r:id="rId3"/>
              </a:rPr>
              <a:t>docs.oracle.com/en/java/javase/20/javadoc/javadoc.html#GUID-9E6AB571-AB0F-4279-9BBF-C0AF83345BF0</a:t>
            </a:r>
            <a:endParaRPr lang="hu-HU" dirty="0" smtClean="0"/>
          </a:p>
          <a:p>
            <a:r>
              <a:rPr lang="en-US" dirty="0"/>
              <a:t>https://docs.oracle.com/en/java/javase/20/docs/specs/javadoc/doc-comment-spec.html</a:t>
            </a:r>
          </a:p>
        </p:txBody>
      </p:sp>
    </p:spTree>
    <p:extLst>
      <p:ext uri="{BB962C8B-B14F-4D97-AF65-F5344CB8AC3E}">
        <p14:creationId xmlns:p14="http://schemas.microsoft.com/office/powerpoint/2010/main" val="27729266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a:bodyPr>
          <a:lstStyle/>
          <a:p>
            <a:r>
              <a:rPr lang="en-US" b="1" dirty="0"/>
              <a:t>Documentation comm</a:t>
            </a:r>
            <a:r>
              <a:rPr lang="en-US" dirty="0"/>
              <a:t>ents are recognized only when placed immediately </a:t>
            </a:r>
            <a:r>
              <a:rPr lang="en-US" b="1" dirty="0"/>
              <a:t>before module, package, class, interface, constructor, method, </a:t>
            </a:r>
            <a:r>
              <a:rPr lang="en-US" b="1" dirty="0" err="1"/>
              <a:t>enum</a:t>
            </a:r>
            <a:r>
              <a:rPr lang="en-US" b="1" dirty="0"/>
              <a:t> member, or field decl</a:t>
            </a:r>
            <a:r>
              <a:rPr lang="en-US" dirty="0"/>
              <a:t>arations. Documentation comments placed in the body of a method are ignored. Only one documentation comment per declaration statement is recognized.</a:t>
            </a:r>
          </a:p>
        </p:txBody>
      </p:sp>
    </p:spTree>
    <p:extLst>
      <p:ext uri="{BB962C8B-B14F-4D97-AF65-F5344CB8AC3E}">
        <p14:creationId xmlns:p14="http://schemas.microsoft.com/office/powerpoint/2010/main" val="33378365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a:bodyPr>
          <a:lstStyle/>
          <a:p>
            <a:r>
              <a:rPr lang="en-US" dirty="0"/>
              <a:t>The overall form of a documentation comment is an initial </a:t>
            </a:r>
            <a:r>
              <a:rPr lang="en-US" dirty="0">
                <a:hlinkClick r:id="rId3"/>
              </a:rPr>
              <a:t>main description</a:t>
            </a:r>
            <a:r>
              <a:rPr lang="en-US" dirty="0"/>
              <a:t>, followed by a series of </a:t>
            </a:r>
            <a:r>
              <a:rPr lang="en-US" dirty="0">
                <a:hlinkClick r:id="rId4"/>
              </a:rPr>
              <a:t>block tags</a:t>
            </a:r>
            <a:r>
              <a:rPr lang="en-US" dirty="0"/>
              <a:t>, which provide additional information about the declaration to which the comment applies. Descriptive text may include </a:t>
            </a:r>
            <a:r>
              <a:rPr lang="en-US" dirty="0">
                <a:hlinkClick r:id="rId5"/>
              </a:rPr>
              <a:t>inline tags</a:t>
            </a:r>
            <a:r>
              <a:rPr lang="en-US" dirty="0"/>
              <a:t> and </a:t>
            </a:r>
            <a:r>
              <a:rPr lang="en-US" dirty="0">
                <a:hlinkClick r:id="rId6"/>
              </a:rPr>
              <a:t>HTML content</a:t>
            </a:r>
            <a:r>
              <a:rPr lang="en-US" dirty="0"/>
              <a:t>, as described below. </a:t>
            </a:r>
            <a:r>
              <a:rPr lang="en-US" dirty="0">
                <a:hlinkClick r:id="rId7"/>
              </a:rPr>
              <a:t>Leading asterisks</a:t>
            </a:r>
            <a:r>
              <a:rPr lang="en-US" dirty="0"/>
              <a:t> at the beginning of each line, and any preceding whitespace, are ignored.</a:t>
            </a:r>
          </a:p>
          <a:p>
            <a:r>
              <a:rPr lang="en-US" dirty="0"/>
              <a:t>It is possible to have a comment with only block tags and no main description.</a:t>
            </a:r>
          </a:p>
        </p:txBody>
      </p:sp>
    </p:spTree>
    <p:extLst>
      <p:ext uri="{BB962C8B-B14F-4D97-AF65-F5344CB8AC3E}">
        <p14:creationId xmlns:p14="http://schemas.microsoft.com/office/powerpoint/2010/main" val="1530679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a:bodyPr>
          <a:lstStyle/>
          <a:p>
            <a:r>
              <a:rPr lang="en-US" dirty="0"/>
              <a:t>The </a:t>
            </a:r>
            <a:r>
              <a:rPr lang="en-US" b="1" dirty="0"/>
              <a:t>main description </a:t>
            </a:r>
            <a:r>
              <a:rPr lang="en-US" dirty="0"/>
              <a:t>in a documentation comment is the content from the beginning of the comment, up to the first block tag, if there are any, or to the end of the comment, if there are none. Leading and trailing whitespace is ignored. </a:t>
            </a:r>
            <a:r>
              <a:rPr lang="en-US" b="1" dirty="0"/>
              <a:t>If there is no such content, the main description is said to be missing.</a:t>
            </a:r>
          </a:p>
        </p:txBody>
      </p:sp>
    </p:spTree>
    <p:extLst>
      <p:ext uri="{BB962C8B-B14F-4D97-AF65-F5344CB8AC3E}">
        <p14:creationId xmlns:p14="http://schemas.microsoft.com/office/powerpoint/2010/main" val="34399594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a:bodyPr>
          <a:lstStyle/>
          <a:p>
            <a:r>
              <a:rPr lang="en-US" b="1" dirty="0"/>
              <a:t>Block tags </a:t>
            </a:r>
            <a:r>
              <a:rPr lang="en-US" dirty="0"/>
              <a:t>are of the form @</a:t>
            </a:r>
            <a:r>
              <a:rPr lang="en-US" i="1" dirty="0"/>
              <a:t>identifier</a:t>
            </a:r>
            <a:r>
              <a:rPr lang="en-US" dirty="0"/>
              <a:t> </a:t>
            </a:r>
            <a:r>
              <a:rPr lang="en-US" i="1" dirty="0"/>
              <a:t>content</a:t>
            </a:r>
            <a:r>
              <a:rPr lang="en-US" dirty="0"/>
              <a:t> and give additional details to be incorporated into the generated documentation</a:t>
            </a:r>
            <a:r>
              <a:rPr lang="en-US" dirty="0" smtClean="0"/>
              <a:t>.</a:t>
            </a:r>
            <a:endParaRPr lang="hu-HU" dirty="0" smtClean="0"/>
          </a:p>
          <a:p>
            <a:r>
              <a:rPr lang="en-US" dirty="0"/>
              <a:t>There can be any number of block tags; some types of tags </a:t>
            </a:r>
            <a:r>
              <a:rPr lang="en-US" b="1" dirty="0"/>
              <a:t>can</a:t>
            </a:r>
            <a:r>
              <a:rPr lang="en-US" dirty="0"/>
              <a:t> be </a:t>
            </a:r>
            <a:r>
              <a:rPr lang="en-US" b="1" dirty="0"/>
              <a:t>repeated</a:t>
            </a:r>
            <a:r>
              <a:rPr lang="en-US" dirty="0"/>
              <a:t> while others </a:t>
            </a:r>
            <a:r>
              <a:rPr lang="en-US" b="1" dirty="0"/>
              <a:t>cannot</a:t>
            </a:r>
            <a:r>
              <a:rPr lang="en-US" dirty="0"/>
              <a:t>.</a:t>
            </a:r>
          </a:p>
        </p:txBody>
      </p:sp>
    </p:spTree>
    <p:extLst>
      <p:ext uri="{BB962C8B-B14F-4D97-AF65-F5344CB8AC3E}">
        <p14:creationId xmlns:p14="http://schemas.microsoft.com/office/powerpoint/2010/main" val="2308265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a:bodyPr>
          <a:lstStyle/>
          <a:p>
            <a:r>
              <a:rPr lang="en-US" b="1" dirty="0"/>
              <a:t>Inline tags </a:t>
            </a:r>
            <a:r>
              <a:rPr lang="en-US" dirty="0"/>
              <a:t>are of the form {@</a:t>
            </a:r>
            <a:r>
              <a:rPr lang="en-US" i="1" dirty="0"/>
              <a:t>identifier</a:t>
            </a:r>
            <a:r>
              <a:rPr lang="en-US" dirty="0"/>
              <a:t> </a:t>
            </a:r>
            <a:r>
              <a:rPr lang="en-US" i="1" dirty="0"/>
              <a:t>content</a:t>
            </a:r>
            <a:r>
              <a:rPr lang="en-US" dirty="0"/>
              <a:t>} and provide details within the context of the enclosing description. They may generally appear wherever descriptive text and HTML is permitted, although some inline tags may only be used at the beginning of the main description.</a:t>
            </a:r>
          </a:p>
        </p:txBody>
      </p:sp>
    </p:spTree>
    <p:extLst>
      <p:ext uri="{BB962C8B-B14F-4D97-AF65-F5344CB8AC3E}">
        <p14:creationId xmlns:p14="http://schemas.microsoft.com/office/powerpoint/2010/main" val="2487536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a:bodyPr>
          <a:lstStyle/>
          <a:p>
            <a:r>
              <a:rPr lang="en-US" b="1" dirty="0"/>
              <a:t>HTML content </a:t>
            </a:r>
            <a:r>
              <a:rPr lang="en-US" dirty="0"/>
              <a:t>is not formally checked, although some tools may provide some amount of checking to help catch common errors.</a:t>
            </a:r>
          </a:p>
        </p:txBody>
      </p:sp>
    </p:spTree>
    <p:extLst>
      <p:ext uri="{BB962C8B-B14F-4D97-AF65-F5344CB8AC3E}">
        <p14:creationId xmlns:p14="http://schemas.microsoft.com/office/powerpoint/2010/main" val="15351649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lstStyle/>
          <a:p>
            <a:r>
              <a:rPr lang="hu-HU" i="1" dirty="0" err="1"/>
              <a:t>javadoc</a:t>
            </a:r>
            <a:r>
              <a:rPr lang="hu-HU" dirty="0"/>
              <a:t> </a:t>
            </a:r>
            <a:r>
              <a:rPr lang="hu-HU" dirty="0" err="1" smtClean="0"/>
              <a:t>tool</a:t>
            </a:r>
            <a:endParaRPr lang="hu-HU" dirty="0" smtClean="0"/>
          </a:p>
          <a:p>
            <a:r>
              <a:rPr lang="hu-HU" dirty="0" err="1"/>
              <a:t>create</a:t>
            </a:r>
            <a:r>
              <a:rPr lang="hu-HU" dirty="0"/>
              <a:t> a standard </a:t>
            </a:r>
            <a:r>
              <a:rPr lang="hu-HU" dirty="0" err="1"/>
              <a:t>documentation</a:t>
            </a:r>
            <a:r>
              <a:rPr lang="hu-HU" dirty="0"/>
              <a:t> of Java </a:t>
            </a:r>
            <a:r>
              <a:rPr lang="hu-HU" dirty="0" err="1"/>
              <a:t>code</a:t>
            </a:r>
            <a:r>
              <a:rPr lang="hu-HU" dirty="0"/>
              <a:t> in HTML file format</a:t>
            </a:r>
            <a:r>
              <a:rPr lang="hu-HU" dirty="0" smtClean="0"/>
              <a:t>.</a:t>
            </a:r>
          </a:p>
          <a:p>
            <a:r>
              <a:rPr lang="en-US" dirty="0"/>
              <a:t>Java officially uses this tool to create its own library API documentation.</a:t>
            </a:r>
            <a:r>
              <a:rPr lang="hu-HU" dirty="0" smtClean="0"/>
              <a:t> </a:t>
            </a:r>
            <a:endParaRPr lang="hu-HU" dirty="0"/>
          </a:p>
        </p:txBody>
      </p:sp>
    </p:spTree>
    <p:extLst>
      <p:ext uri="{BB962C8B-B14F-4D97-AF65-F5344CB8AC3E}">
        <p14:creationId xmlns:p14="http://schemas.microsoft.com/office/powerpoint/2010/main" val="31569894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lnSpcReduction="10000"/>
          </a:bodyPr>
          <a:lstStyle/>
          <a:p>
            <a:r>
              <a:rPr lang="en-US" b="1" dirty="0"/>
              <a:t>References</a:t>
            </a:r>
            <a:r>
              <a:rPr lang="en-US" dirty="0"/>
              <a:t> are the constructs in a documentation comment that </a:t>
            </a:r>
            <a:r>
              <a:rPr lang="en-US" b="1" dirty="0"/>
              <a:t>refer to elements </a:t>
            </a:r>
            <a:r>
              <a:rPr lang="en-US" dirty="0"/>
              <a:t>in the surrounding declarations. Depending on the context, they may refer to modules, packages, classes and interfaces, constructors, methods, annotation members, fields, </a:t>
            </a:r>
            <a:r>
              <a:rPr lang="en-US" dirty="0" err="1"/>
              <a:t>enum</a:t>
            </a:r>
            <a:r>
              <a:rPr lang="en-US" dirty="0"/>
              <a:t> members, parameters, record components and the names of exceptions that may be thrown by a method or constructor.</a:t>
            </a:r>
          </a:p>
          <a:p>
            <a:r>
              <a:rPr lang="en-US" dirty="0"/>
              <a:t>The most general form of a reference is:</a:t>
            </a:r>
          </a:p>
          <a:p>
            <a:pPr marL="0" indent="0">
              <a:buNone/>
            </a:pPr>
            <a:r>
              <a:rPr lang="en-US" i="1" dirty="0"/>
              <a:t>module</a:t>
            </a:r>
            <a:r>
              <a:rPr lang="en-US" dirty="0"/>
              <a:t>/</a:t>
            </a:r>
            <a:r>
              <a:rPr lang="en-US" i="1" dirty="0" err="1"/>
              <a:t>package</a:t>
            </a:r>
            <a:r>
              <a:rPr lang="en-US" dirty="0" err="1"/>
              <a:t>.</a:t>
            </a:r>
            <a:r>
              <a:rPr lang="en-US" i="1" dirty="0" err="1"/>
              <a:t>class</a:t>
            </a:r>
            <a:r>
              <a:rPr lang="en-US" dirty="0" err="1"/>
              <a:t>#</a:t>
            </a:r>
            <a:r>
              <a:rPr lang="en-US" i="1" dirty="0" err="1"/>
              <a:t>member</a:t>
            </a:r>
            <a:endParaRPr lang="en-US" dirty="0"/>
          </a:p>
          <a:p>
            <a:r>
              <a:rPr lang="en-US" dirty="0"/>
              <a:t>This form is used by the </a:t>
            </a:r>
            <a:r>
              <a:rPr lang="en-US" dirty="0">
                <a:hlinkClick r:id="rId3"/>
              </a:rPr>
              <a:t>@see</a:t>
            </a:r>
            <a:r>
              <a:rPr lang="en-US" dirty="0"/>
              <a:t>, </a:t>
            </a:r>
            <a:r>
              <a:rPr lang="en-US" dirty="0">
                <a:hlinkClick r:id="rId4"/>
              </a:rPr>
              <a:t>{@link}</a:t>
            </a:r>
            <a:r>
              <a:rPr lang="en-US" dirty="0"/>
              <a:t> and </a:t>
            </a:r>
            <a:r>
              <a:rPr lang="en-US" dirty="0">
                <a:hlinkClick r:id="rId5"/>
              </a:rPr>
              <a:t>{@</a:t>
            </a:r>
            <a:r>
              <a:rPr lang="en-US" dirty="0" err="1">
                <a:hlinkClick r:id="rId5"/>
              </a:rPr>
              <a:t>linkplain</a:t>
            </a:r>
            <a:r>
              <a:rPr lang="en-US" dirty="0">
                <a:hlinkClick r:id="rId5"/>
              </a:rPr>
              <a:t>}</a:t>
            </a:r>
            <a:r>
              <a:rPr lang="en-US" dirty="0"/>
              <a:t> tags.</a:t>
            </a:r>
          </a:p>
        </p:txBody>
      </p:sp>
    </p:spTree>
    <p:extLst>
      <p:ext uri="{BB962C8B-B14F-4D97-AF65-F5344CB8AC3E}">
        <p14:creationId xmlns:p14="http://schemas.microsoft.com/office/powerpoint/2010/main" val="10019665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a:bodyPr>
          <a:lstStyle/>
          <a:p>
            <a:r>
              <a:rPr lang="en-US" dirty="0"/>
              <a:t>Comment inheritance occurs in all possible cases of inheritance from classes and </a:t>
            </a:r>
            <a:r>
              <a:rPr lang="en-US" dirty="0" smtClean="0"/>
              <a:t>interfaces</a:t>
            </a:r>
            <a:r>
              <a:rPr lang="hu-HU" dirty="0" smtClean="0"/>
              <a:t>.</a:t>
            </a:r>
          </a:p>
          <a:p>
            <a:r>
              <a:rPr lang="en-US" dirty="0"/>
              <a:t>The standard </a:t>
            </a:r>
            <a:r>
              <a:rPr lang="en-US" dirty="0" err="1"/>
              <a:t>doclet</a:t>
            </a:r>
            <a:r>
              <a:rPr lang="en-US" dirty="0"/>
              <a:t> allows method </a:t>
            </a:r>
            <a:r>
              <a:rPr lang="en-US" b="1" dirty="0"/>
              <a:t>comment</a:t>
            </a:r>
            <a:r>
              <a:rPr lang="en-US" dirty="0"/>
              <a:t> </a:t>
            </a:r>
            <a:r>
              <a:rPr lang="en-US" b="1" dirty="0"/>
              <a:t>inheritance</a:t>
            </a:r>
            <a:r>
              <a:rPr lang="en-US" dirty="0"/>
              <a:t> in classes and interfaces to fill in missing text or to explicitly inherit </a:t>
            </a:r>
            <a:r>
              <a:rPr lang="en-US" b="1" dirty="0"/>
              <a:t>method</a:t>
            </a:r>
            <a:r>
              <a:rPr lang="en-US" dirty="0"/>
              <a:t> </a:t>
            </a:r>
            <a:r>
              <a:rPr lang="en-US" b="1" dirty="0"/>
              <a:t>comments</a:t>
            </a:r>
            <a:r>
              <a:rPr lang="en-US" dirty="0"/>
              <a:t>. Constructors, fields, and nested classes do not inherit documentation comments.</a:t>
            </a:r>
          </a:p>
        </p:txBody>
      </p:sp>
    </p:spTree>
    <p:extLst>
      <p:ext uri="{BB962C8B-B14F-4D97-AF65-F5344CB8AC3E}">
        <p14:creationId xmlns:p14="http://schemas.microsoft.com/office/powerpoint/2010/main" val="504287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a:bodyPr>
          <a:lstStyle/>
          <a:p>
            <a:pPr marL="0" indent="0">
              <a:buNone/>
            </a:pPr>
            <a:r>
              <a:rPr lang="hu-HU" b="1" dirty="0"/>
              <a:t>Standard </a:t>
            </a:r>
            <a:r>
              <a:rPr lang="hu-HU" b="1" dirty="0" err="1"/>
              <a:t>Tags</a:t>
            </a:r>
            <a:endParaRPr lang="hu-HU" b="1" dirty="0"/>
          </a:p>
          <a:p>
            <a:r>
              <a:rPr lang="hu-HU" b="1" dirty="0"/>
              <a:t>@</a:t>
            </a:r>
            <a:r>
              <a:rPr lang="hu-HU" b="1" dirty="0" err="1"/>
              <a:t>author</a:t>
            </a:r>
            <a:endParaRPr lang="hu-HU" b="1" dirty="0"/>
          </a:p>
          <a:p>
            <a:r>
              <a:rPr lang="hu-HU" b="1" dirty="0"/>
              <a:t>{@</a:t>
            </a:r>
            <a:r>
              <a:rPr lang="hu-HU" b="1" dirty="0" err="1"/>
              <a:t>code</a:t>
            </a:r>
            <a:r>
              <a:rPr lang="hu-HU" b="1" dirty="0"/>
              <a:t>}</a:t>
            </a:r>
          </a:p>
          <a:p>
            <a:r>
              <a:rPr lang="hu-HU" b="1" dirty="0"/>
              <a:t>@</a:t>
            </a:r>
            <a:r>
              <a:rPr lang="hu-HU" b="1" dirty="0" err="1"/>
              <a:t>deprecated</a:t>
            </a:r>
            <a:endParaRPr lang="hu-HU" b="1" dirty="0"/>
          </a:p>
          <a:p>
            <a:r>
              <a:rPr lang="hu-HU" b="1" dirty="0"/>
              <a:t>{@</a:t>
            </a:r>
            <a:r>
              <a:rPr lang="hu-HU" b="1" dirty="0" err="1"/>
              <a:t>docRoot</a:t>
            </a:r>
            <a:r>
              <a:rPr lang="hu-HU" b="1" dirty="0" smtClean="0"/>
              <a:t>} (</a:t>
            </a:r>
            <a:r>
              <a:rPr lang="en-US" dirty="0"/>
              <a:t>Represents the relative path to the generated document's (destination) root directory from any generated page</a:t>
            </a:r>
            <a:r>
              <a:rPr lang="en-US" dirty="0" smtClean="0"/>
              <a:t>.</a:t>
            </a:r>
            <a:r>
              <a:rPr lang="hu-HU" dirty="0" smtClean="0"/>
              <a:t>)</a:t>
            </a:r>
          </a:p>
          <a:p>
            <a:r>
              <a:rPr lang="hu-HU" b="1" dirty="0"/>
              <a:t>@</a:t>
            </a:r>
            <a:r>
              <a:rPr lang="hu-HU" b="1" dirty="0" err="1" smtClean="0"/>
              <a:t>exception</a:t>
            </a:r>
            <a:r>
              <a:rPr lang="hu-HU" b="1" dirty="0" smtClean="0"/>
              <a:t> (</a:t>
            </a:r>
            <a:r>
              <a:rPr lang="en-US" dirty="0"/>
              <a:t>This tag is equivalent to the </a:t>
            </a:r>
            <a:r>
              <a:rPr lang="en-US" dirty="0">
                <a:hlinkClick r:id="rId3"/>
              </a:rPr>
              <a:t>@throws</a:t>
            </a:r>
            <a:r>
              <a:rPr lang="en-US" dirty="0"/>
              <a:t> tag, which is now the recommended form</a:t>
            </a:r>
            <a:r>
              <a:rPr lang="en-US" dirty="0" smtClean="0"/>
              <a:t>.</a:t>
            </a:r>
            <a:r>
              <a:rPr lang="hu-HU" dirty="0" smtClean="0"/>
              <a:t>)</a:t>
            </a:r>
            <a:endParaRPr lang="en-US" dirty="0"/>
          </a:p>
          <a:p>
            <a:endParaRPr lang="hu-HU" b="1" dirty="0"/>
          </a:p>
          <a:p>
            <a:endParaRPr lang="hu-HU" b="1" dirty="0"/>
          </a:p>
          <a:p>
            <a:endParaRPr lang="en-US" dirty="0"/>
          </a:p>
        </p:txBody>
      </p:sp>
    </p:spTree>
    <p:extLst>
      <p:ext uri="{BB962C8B-B14F-4D97-AF65-F5344CB8AC3E}">
        <p14:creationId xmlns:p14="http://schemas.microsoft.com/office/powerpoint/2010/main" val="574087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lnSpcReduction="10000"/>
          </a:bodyPr>
          <a:lstStyle/>
          <a:p>
            <a:pPr marL="0" indent="0">
              <a:buNone/>
            </a:pPr>
            <a:r>
              <a:rPr lang="hu-HU" b="1" dirty="0"/>
              <a:t>Standard </a:t>
            </a:r>
            <a:r>
              <a:rPr lang="hu-HU" b="1" dirty="0" err="1"/>
              <a:t>Tags</a:t>
            </a:r>
            <a:endParaRPr lang="hu-HU" b="1" dirty="0"/>
          </a:p>
          <a:p>
            <a:r>
              <a:rPr lang="hu-HU" b="1" dirty="0"/>
              <a:t>@</a:t>
            </a:r>
            <a:r>
              <a:rPr lang="hu-HU" b="1" dirty="0" err="1" smtClean="0"/>
              <a:t>hidden</a:t>
            </a:r>
            <a:r>
              <a:rPr lang="hu-HU" b="1" dirty="0" smtClean="0"/>
              <a:t> (</a:t>
            </a:r>
            <a:r>
              <a:rPr lang="en-US" dirty="0"/>
              <a:t>Hides a program element from the generated API documentation</a:t>
            </a:r>
            <a:r>
              <a:rPr lang="en-US" dirty="0" smtClean="0"/>
              <a:t>.</a:t>
            </a:r>
            <a:r>
              <a:rPr lang="hu-HU" dirty="0" smtClean="0"/>
              <a:t>)</a:t>
            </a:r>
          </a:p>
          <a:p>
            <a:r>
              <a:rPr lang="hu-HU" b="1" dirty="0"/>
              <a:t>{@index</a:t>
            </a:r>
            <a:r>
              <a:rPr lang="hu-HU" b="1" dirty="0" smtClean="0"/>
              <a:t>} (</a:t>
            </a:r>
            <a:r>
              <a:rPr lang="en-US" dirty="0"/>
              <a:t>Declares that a word or phrase, together with an optional short description, should appear in the index files generated by the standard </a:t>
            </a:r>
            <a:r>
              <a:rPr lang="en-US" dirty="0" err="1"/>
              <a:t>doclet</a:t>
            </a:r>
            <a:r>
              <a:rPr lang="en-US" dirty="0" smtClean="0"/>
              <a:t>.</a:t>
            </a:r>
            <a:r>
              <a:rPr lang="hu-HU" dirty="0" smtClean="0"/>
              <a:t>)</a:t>
            </a:r>
          </a:p>
          <a:p>
            <a:r>
              <a:rPr lang="hu-HU" b="1" dirty="0"/>
              <a:t>{@</a:t>
            </a:r>
            <a:r>
              <a:rPr lang="hu-HU" b="1" dirty="0" err="1"/>
              <a:t>inheritDoc</a:t>
            </a:r>
            <a:r>
              <a:rPr lang="hu-HU" b="1" dirty="0" smtClean="0"/>
              <a:t>} (</a:t>
            </a:r>
            <a:r>
              <a:rPr lang="en-US" dirty="0"/>
              <a:t>Inherits (copies) documentation from the nearest inheritable class or implementable interface into the current documentation comment at this tag's location. This enables you to write more general comments higher up the inheritance tree and to write around the copied text</a:t>
            </a:r>
            <a:r>
              <a:rPr lang="en-US" dirty="0" smtClean="0"/>
              <a:t>.</a:t>
            </a:r>
            <a:r>
              <a:rPr lang="hu-HU" dirty="0" smtClean="0"/>
              <a:t>)</a:t>
            </a:r>
            <a:endParaRPr lang="hu-HU" b="1" dirty="0"/>
          </a:p>
          <a:p>
            <a:endParaRPr lang="hu-HU" b="1" dirty="0"/>
          </a:p>
          <a:p>
            <a:endParaRPr lang="hu-HU" b="1" dirty="0"/>
          </a:p>
          <a:p>
            <a:endParaRPr lang="hu-HU" b="1" dirty="0"/>
          </a:p>
          <a:p>
            <a:endParaRPr lang="hu-HU" b="1" dirty="0"/>
          </a:p>
          <a:p>
            <a:endParaRPr lang="en-US" dirty="0"/>
          </a:p>
        </p:txBody>
      </p:sp>
    </p:spTree>
    <p:extLst>
      <p:ext uri="{BB962C8B-B14F-4D97-AF65-F5344CB8AC3E}">
        <p14:creationId xmlns:p14="http://schemas.microsoft.com/office/powerpoint/2010/main" val="35537113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lnSpcReduction="10000"/>
          </a:bodyPr>
          <a:lstStyle/>
          <a:p>
            <a:pPr marL="0" indent="0">
              <a:buNone/>
            </a:pPr>
            <a:r>
              <a:rPr lang="hu-HU" b="1" dirty="0"/>
              <a:t>Standard </a:t>
            </a:r>
            <a:r>
              <a:rPr lang="hu-HU" b="1" dirty="0" err="1"/>
              <a:t>Tags</a:t>
            </a:r>
            <a:endParaRPr lang="hu-HU" b="1" dirty="0"/>
          </a:p>
          <a:p>
            <a:r>
              <a:rPr lang="hu-HU" b="1" dirty="0"/>
              <a:t>{@link</a:t>
            </a:r>
            <a:r>
              <a:rPr lang="hu-HU" b="1" dirty="0" smtClean="0"/>
              <a:t>} (</a:t>
            </a:r>
            <a:r>
              <a:rPr lang="en-US" dirty="0"/>
              <a:t>Inserts an inline link with a visible text label that points to the documentation for the specified module, package, class, or member name of a referenced class. This tag is valid in all documentation comments: overview, module, package, class, interface, constructor, method and field, including the description part of any tag, such as the @return, @</a:t>
            </a:r>
            <a:r>
              <a:rPr lang="en-US" dirty="0" err="1"/>
              <a:t>param</a:t>
            </a:r>
            <a:r>
              <a:rPr lang="en-US" dirty="0"/>
              <a:t> and @deprecated tags.</a:t>
            </a:r>
          </a:p>
          <a:p>
            <a:r>
              <a:rPr lang="hu-HU" b="1" dirty="0"/>
              <a:t>{@</a:t>
            </a:r>
            <a:r>
              <a:rPr lang="hu-HU" b="1" dirty="0" err="1"/>
              <a:t>linkplain</a:t>
            </a:r>
            <a:r>
              <a:rPr lang="hu-HU" b="1" dirty="0"/>
              <a:t>}</a:t>
            </a:r>
          </a:p>
          <a:p>
            <a:r>
              <a:rPr lang="hu-HU" b="1" dirty="0"/>
              <a:t>{@</a:t>
            </a:r>
            <a:r>
              <a:rPr lang="hu-HU" b="1" dirty="0" err="1"/>
              <a:t>literal</a:t>
            </a:r>
            <a:r>
              <a:rPr lang="hu-HU" b="1" dirty="0" smtClean="0"/>
              <a:t>}</a:t>
            </a:r>
          </a:p>
          <a:p>
            <a:r>
              <a:rPr lang="hu-HU" b="1" dirty="0"/>
              <a:t>@</a:t>
            </a:r>
            <a:r>
              <a:rPr lang="hu-HU" b="1" dirty="0" err="1"/>
              <a:t>param</a:t>
            </a:r>
            <a:endParaRPr lang="hu-HU" b="1" dirty="0"/>
          </a:p>
          <a:p>
            <a:endParaRPr lang="hu-HU" b="1" dirty="0"/>
          </a:p>
          <a:p>
            <a:endParaRPr lang="hu-HU" b="1" dirty="0"/>
          </a:p>
          <a:p>
            <a:endParaRPr lang="hu-HU" b="1" dirty="0"/>
          </a:p>
          <a:p>
            <a:endParaRPr lang="hu-HU" b="1" dirty="0"/>
          </a:p>
          <a:p>
            <a:endParaRPr lang="hu-HU" b="1" dirty="0"/>
          </a:p>
          <a:p>
            <a:endParaRPr lang="hu-HU" b="1" dirty="0"/>
          </a:p>
          <a:p>
            <a:endParaRPr lang="en-US" dirty="0"/>
          </a:p>
        </p:txBody>
      </p:sp>
    </p:spTree>
    <p:extLst>
      <p:ext uri="{BB962C8B-B14F-4D97-AF65-F5344CB8AC3E}">
        <p14:creationId xmlns:p14="http://schemas.microsoft.com/office/powerpoint/2010/main" val="19016719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fontScale="92500" lnSpcReduction="10000"/>
          </a:bodyPr>
          <a:lstStyle/>
          <a:p>
            <a:pPr marL="0" indent="0">
              <a:buNone/>
            </a:pPr>
            <a:r>
              <a:rPr lang="hu-HU" b="1" dirty="0"/>
              <a:t>Standard </a:t>
            </a:r>
            <a:r>
              <a:rPr lang="hu-HU" b="1" dirty="0" err="1"/>
              <a:t>Tags</a:t>
            </a:r>
            <a:endParaRPr lang="hu-HU" b="1" dirty="0"/>
          </a:p>
          <a:p>
            <a:r>
              <a:rPr lang="hu-HU" b="1" dirty="0" smtClean="0"/>
              <a:t>@</a:t>
            </a:r>
            <a:r>
              <a:rPr lang="hu-HU" b="1" dirty="0" err="1" smtClean="0"/>
              <a:t>param</a:t>
            </a:r>
            <a:endParaRPr lang="hu-HU" b="1" dirty="0" smtClean="0"/>
          </a:p>
          <a:p>
            <a:r>
              <a:rPr lang="hu-HU" b="1" dirty="0"/>
              <a:t>@</a:t>
            </a:r>
            <a:r>
              <a:rPr lang="hu-HU" b="1" dirty="0" err="1" smtClean="0"/>
              <a:t>provides</a:t>
            </a:r>
            <a:r>
              <a:rPr lang="hu-HU" b="1" dirty="0" smtClean="0"/>
              <a:t> (</a:t>
            </a:r>
            <a:r>
              <a:rPr lang="en-US" dirty="0"/>
              <a:t>This tag may only appear in the documentation comment for a module declaration, and serves to document an implementation of a service provided by the module</a:t>
            </a:r>
            <a:r>
              <a:rPr lang="en-US" dirty="0" smtClean="0"/>
              <a:t>.</a:t>
            </a:r>
            <a:r>
              <a:rPr lang="hu-HU" dirty="0" smtClean="0"/>
              <a:t>)</a:t>
            </a:r>
          </a:p>
          <a:p>
            <a:r>
              <a:rPr lang="hu-HU" b="1" dirty="0"/>
              <a:t>@</a:t>
            </a:r>
            <a:r>
              <a:rPr lang="hu-HU" b="1" dirty="0" err="1"/>
              <a:t>return</a:t>
            </a:r>
            <a:endParaRPr lang="hu-HU" b="1" dirty="0"/>
          </a:p>
          <a:p>
            <a:r>
              <a:rPr lang="hu-HU" b="1" dirty="0"/>
              <a:t>@</a:t>
            </a:r>
            <a:r>
              <a:rPr lang="hu-HU" b="1" dirty="0" err="1"/>
              <a:t>see</a:t>
            </a:r>
            <a:endParaRPr lang="hu-HU" b="1" dirty="0"/>
          </a:p>
          <a:p>
            <a:r>
              <a:rPr lang="hu-HU" b="1" dirty="0"/>
              <a:t>@</a:t>
            </a:r>
            <a:r>
              <a:rPr lang="hu-HU" b="1" dirty="0" err="1" smtClean="0"/>
              <a:t>serial</a:t>
            </a:r>
            <a:r>
              <a:rPr lang="hu-HU" b="1" dirty="0" smtClean="0"/>
              <a:t> (</a:t>
            </a:r>
            <a:r>
              <a:rPr lang="en-US" dirty="0"/>
              <a:t>Used in the documentation comment for a default serializable field. </a:t>
            </a:r>
            <a:r>
              <a:rPr lang="hu-HU" dirty="0" smtClean="0"/>
              <a:t>)</a:t>
            </a:r>
          </a:p>
          <a:p>
            <a:r>
              <a:rPr lang="hu-HU" b="1" dirty="0"/>
              <a:t>@</a:t>
            </a:r>
            <a:r>
              <a:rPr lang="hu-HU" b="1" dirty="0" err="1"/>
              <a:t>serialData</a:t>
            </a:r>
            <a:endParaRPr lang="hu-HU" b="1" dirty="0"/>
          </a:p>
          <a:p>
            <a:r>
              <a:rPr lang="hu-HU" b="1" dirty="0"/>
              <a:t>@</a:t>
            </a:r>
            <a:r>
              <a:rPr lang="hu-HU" b="1" dirty="0" err="1" smtClean="0"/>
              <a:t>serialField</a:t>
            </a:r>
            <a:endParaRPr lang="hu-HU" b="1" dirty="0"/>
          </a:p>
          <a:p>
            <a:endParaRPr lang="hu-HU" b="1" dirty="0"/>
          </a:p>
          <a:p>
            <a:endParaRPr lang="hu-HU" b="1" dirty="0"/>
          </a:p>
          <a:p>
            <a:endParaRPr lang="hu-HU" b="1" dirty="0"/>
          </a:p>
          <a:p>
            <a:endParaRPr lang="hu-HU" b="1" dirty="0"/>
          </a:p>
          <a:p>
            <a:endParaRPr lang="hu-HU" b="1" dirty="0"/>
          </a:p>
          <a:p>
            <a:endParaRPr lang="hu-HU" b="1" dirty="0"/>
          </a:p>
          <a:p>
            <a:endParaRPr lang="hu-HU" b="1" dirty="0"/>
          </a:p>
          <a:p>
            <a:endParaRPr lang="hu-HU" b="1" dirty="0"/>
          </a:p>
          <a:p>
            <a:endParaRPr lang="en-US" dirty="0"/>
          </a:p>
        </p:txBody>
      </p:sp>
    </p:spTree>
    <p:extLst>
      <p:ext uri="{BB962C8B-B14F-4D97-AF65-F5344CB8AC3E}">
        <p14:creationId xmlns:p14="http://schemas.microsoft.com/office/powerpoint/2010/main" val="26359843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fontScale="92500" lnSpcReduction="20000"/>
          </a:bodyPr>
          <a:lstStyle/>
          <a:p>
            <a:pPr marL="0" indent="0">
              <a:buNone/>
            </a:pPr>
            <a:r>
              <a:rPr lang="hu-HU" b="1" dirty="0"/>
              <a:t>Standard </a:t>
            </a:r>
            <a:r>
              <a:rPr lang="hu-HU" b="1" dirty="0" err="1"/>
              <a:t>Tags</a:t>
            </a:r>
            <a:endParaRPr lang="hu-HU" b="1" dirty="0"/>
          </a:p>
          <a:p>
            <a:r>
              <a:rPr lang="hu-HU" b="1" dirty="0"/>
              <a:t>@</a:t>
            </a:r>
            <a:r>
              <a:rPr lang="hu-HU" b="1" dirty="0" err="1"/>
              <a:t>since</a:t>
            </a:r>
            <a:endParaRPr lang="hu-HU" b="1" dirty="0"/>
          </a:p>
          <a:p>
            <a:r>
              <a:rPr lang="hu-HU" b="1" dirty="0"/>
              <a:t>@</a:t>
            </a:r>
            <a:r>
              <a:rPr lang="hu-HU" b="1" dirty="0" err="1" smtClean="0"/>
              <a:t>snippet</a:t>
            </a:r>
            <a:r>
              <a:rPr lang="hu-HU" b="1" dirty="0" smtClean="0"/>
              <a:t> (</a:t>
            </a:r>
            <a:r>
              <a:rPr lang="en-US" dirty="0"/>
              <a:t>Includes a fragment, or "snippet", of example code in the generated documentation</a:t>
            </a:r>
            <a:r>
              <a:rPr lang="en-US" dirty="0" smtClean="0"/>
              <a:t>.</a:t>
            </a:r>
            <a:r>
              <a:rPr lang="hu-HU" dirty="0" smtClean="0"/>
              <a:t>)</a:t>
            </a:r>
          </a:p>
          <a:p>
            <a:r>
              <a:rPr lang="hu-HU" b="1" dirty="0"/>
              <a:t>@</a:t>
            </a:r>
            <a:r>
              <a:rPr lang="hu-HU" b="1" dirty="0" err="1" smtClean="0"/>
              <a:t>spec</a:t>
            </a:r>
            <a:r>
              <a:rPr lang="hu-HU" b="1" dirty="0" smtClean="0"/>
              <a:t> (</a:t>
            </a:r>
            <a:r>
              <a:rPr lang="en-US" dirty="0"/>
              <a:t>Identifies an external specification in terms of its URL and title</a:t>
            </a:r>
            <a:r>
              <a:rPr lang="en-US" dirty="0" smtClean="0"/>
              <a:t>.</a:t>
            </a:r>
            <a:r>
              <a:rPr lang="hu-HU" dirty="0" smtClean="0"/>
              <a:t>)</a:t>
            </a:r>
            <a:endParaRPr lang="hu-HU" b="1" dirty="0"/>
          </a:p>
          <a:p>
            <a:r>
              <a:rPr lang="hu-HU" b="1" dirty="0"/>
              <a:t>{@</a:t>
            </a:r>
            <a:r>
              <a:rPr lang="hu-HU" b="1" dirty="0" err="1"/>
              <a:t>summary</a:t>
            </a:r>
            <a:r>
              <a:rPr lang="hu-HU" b="1" dirty="0"/>
              <a:t>}</a:t>
            </a:r>
          </a:p>
          <a:p>
            <a:r>
              <a:rPr lang="hu-HU" b="1" dirty="0"/>
              <a:t>{@</a:t>
            </a:r>
            <a:r>
              <a:rPr lang="hu-HU" b="1" dirty="0" err="1"/>
              <a:t>systemProperty</a:t>
            </a:r>
            <a:r>
              <a:rPr lang="hu-HU" b="1" dirty="0"/>
              <a:t>}</a:t>
            </a:r>
          </a:p>
          <a:p>
            <a:r>
              <a:rPr lang="hu-HU" b="1" dirty="0"/>
              <a:t>@</a:t>
            </a:r>
            <a:r>
              <a:rPr lang="hu-HU" b="1" dirty="0" err="1"/>
              <a:t>throws</a:t>
            </a:r>
            <a:endParaRPr lang="hu-HU" b="1" dirty="0"/>
          </a:p>
          <a:p>
            <a:r>
              <a:rPr lang="hu-HU" b="1" dirty="0"/>
              <a:t>@</a:t>
            </a:r>
            <a:r>
              <a:rPr lang="hu-HU" b="1" dirty="0" err="1"/>
              <a:t>uses</a:t>
            </a:r>
            <a:endParaRPr lang="hu-HU" b="1" dirty="0"/>
          </a:p>
          <a:p>
            <a:r>
              <a:rPr lang="hu-HU" b="1" dirty="0"/>
              <a:t>{@</a:t>
            </a:r>
            <a:r>
              <a:rPr lang="hu-HU" b="1" dirty="0" err="1"/>
              <a:t>value</a:t>
            </a:r>
            <a:r>
              <a:rPr lang="hu-HU" b="1" dirty="0"/>
              <a:t>}</a:t>
            </a:r>
          </a:p>
          <a:p>
            <a:r>
              <a:rPr lang="hu-HU" b="1" dirty="0"/>
              <a:t>@</a:t>
            </a:r>
            <a:r>
              <a:rPr lang="hu-HU" b="1" dirty="0" smtClean="0"/>
              <a:t>version</a:t>
            </a:r>
            <a:endParaRPr lang="hu-HU" b="1" dirty="0"/>
          </a:p>
          <a:p>
            <a:endParaRPr lang="hu-HU" b="1" dirty="0"/>
          </a:p>
          <a:p>
            <a:endParaRPr lang="hu-HU" b="1" dirty="0"/>
          </a:p>
          <a:p>
            <a:endParaRPr lang="hu-HU" b="1" dirty="0"/>
          </a:p>
          <a:p>
            <a:endParaRPr lang="hu-HU" b="1" dirty="0"/>
          </a:p>
          <a:p>
            <a:endParaRPr lang="hu-HU" b="1" dirty="0"/>
          </a:p>
          <a:p>
            <a:endParaRPr lang="hu-HU" b="1" dirty="0"/>
          </a:p>
          <a:p>
            <a:endParaRPr lang="hu-HU" b="1" dirty="0"/>
          </a:p>
          <a:p>
            <a:endParaRPr lang="hu-HU" b="1" dirty="0"/>
          </a:p>
          <a:p>
            <a:endParaRPr lang="en-US" dirty="0"/>
          </a:p>
        </p:txBody>
      </p:sp>
    </p:spTree>
    <p:extLst>
      <p:ext uri="{BB962C8B-B14F-4D97-AF65-F5344CB8AC3E}">
        <p14:creationId xmlns:p14="http://schemas.microsoft.com/office/powerpoint/2010/main" val="1271243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endParaRPr lang="hu-HU"/>
          </a:p>
        </p:txBody>
      </p:sp>
      <p:sp>
        <p:nvSpPr>
          <p:cNvPr id="3" name="Tartalom helye 2"/>
          <p:cNvSpPr>
            <a:spLocks noGrp="1"/>
          </p:cNvSpPr>
          <p:nvPr>
            <p:ph idx="1"/>
          </p:nvPr>
        </p:nvSpPr>
        <p:spPr/>
        <p:txBody>
          <a:bodyPr/>
          <a:lstStyle/>
          <a:p>
            <a:endParaRPr lang="hu-HU"/>
          </a:p>
        </p:txBody>
      </p:sp>
    </p:spTree>
    <p:extLst>
      <p:ext uri="{BB962C8B-B14F-4D97-AF65-F5344CB8AC3E}">
        <p14:creationId xmlns:p14="http://schemas.microsoft.com/office/powerpoint/2010/main" val="366780876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dirty="0" err="1" smtClean="0"/>
              <a:t>Module-info</a:t>
            </a:r>
            <a:endParaRPr lang="hu-HU" dirty="0"/>
          </a:p>
        </p:txBody>
      </p:sp>
      <p:sp>
        <p:nvSpPr>
          <p:cNvPr id="3" name="Tartalom helye 2"/>
          <p:cNvSpPr>
            <a:spLocks noGrp="1"/>
          </p:cNvSpPr>
          <p:nvPr>
            <p:ph idx="1"/>
          </p:nvPr>
        </p:nvSpPr>
        <p:spPr/>
        <p:txBody>
          <a:bodyPr/>
          <a:lstStyle/>
          <a:p>
            <a:r>
              <a:rPr lang="hu-HU" dirty="0" err="1" smtClean="0"/>
              <a:t>Eclipse</a:t>
            </a:r>
            <a:r>
              <a:rPr lang="hu-HU" dirty="0" smtClean="0"/>
              <a:t>:</a:t>
            </a:r>
          </a:p>
          <a:p>
            <a:r>
              <a:rPr lang="hu-HU" dirty="0" smtClean="0"/>
              <a:t>A projekten jobb klikk, </a:t>
            </a:r>
            <a:r>
              <a:rPr lang="hu-HU" dirty="0" err="1" smtClean="0"/>
              <a:t>select</a:t>
            </a:r>
            <a:r>
              <a:rPr lang="hu-HU" dirty="0" smtClean="0"/>
              <a:t> </a:t>
            </a:r>
            <a:r>
              <a:rPr lang="hu-HU" dirty="0" err="1" smtClean="0"/>
              <a:t>configure</a:t>
            </a:r>
            <a:r>
              <a:rPr lang="hu-HU" dirty="0" smtClean="0"/>
              <a:t>-&gt; </a:t>
            </a:r>
            <a:r>
              <a:rPr lang="hu-HU" dirty="0" err="1" smtClean="0"/>
              <a:t>select</a:t>
            </a:r>
            <a:r>
              <a:rPr lang="hu-HU" dirty="0" smtClean="0"/>
              <a:t> module-inof.java</a:t>
            </a:r>
          </a:p>
          <a:p>
            <a:r>
              <a:rPr lang="hu-HU" dirty="0" smtClean="0"/>
              <a:t>A csomagot </a:t>
            </a:r>
            <a:r>
              <a:rPr lang="hu-HU" smtClean="0"/>
              <a:t>kell exportálnia. </a:t>
            </a:r>
          </a:p>
          <a:p>
            <a:endParaRPr lang="hu-HU" dirty="0"/>
          </a:p>
        </p:txBody>
      </p:sp>
    </p:spTree>
    <p:extLst>
      <p:ext uri="{BB962C8B-B14F-4D97-AF65-F5344CB8AC3E}">
        <p14:creationId xmlns:p14="http://schemas.microsoft.com/office/powerpoint/2010/main" val="23355206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lstStyle/>
          <a:p>
            <a:r>
              <a:rPr lang="en-US" dirty="0"/>
              <a:t>There are certain </a:t>
            </a:r>
            <a:r>
              <a:rPr lang="en-US" b="1" dirty="0"/>
              <a:t>comments</a:t>
            </a:r>
            <a:r>
              <a:rPr lang="en-US" dirty="0"/>
              <a:t> that we want to show up in the documentation. The style of writing these comments in the source code begins with </a:t>
            </a:r>
            <a:r>
              <a:rPr lang="en-US" b="1" dirty="0"/>
              <a:t>/**</a:t>
            </a:r>
            <a:r>
              <a:rPr lang="en-US" dirty="0"/>
              <a:t> and ends with </a:t>
            </a:r>
            <a:r>
              <a:rPr lang="en-US" b="1" dirty="0"/>
              <a:t>*/</a:t>
            </a:r>
            <a:r>
              <a:rPr lang="en-US" dirty="0"/>
              <a:t>.</a:t>
            </a:r>
            <a:r>
              <a:rPr lang="hu-HU" dirty="0" smtClean="0"/>
              <a:t> </a:t>
            </a:r>
          </a:p>
          <a:p>
            <a:r>
              <a:rPr lang="en-US" dirty="0"/>
              <a:t>Any text written within these two markers are designated as </a:t>
            </a:r>
            <a:r>
              <a:rPr lang="en-US" b="1" dirty="0"/>
              <a:t>documentation</a:t>
            </a:r>
            <a:r>
              <a:rPr lang="en-US" dirty="0"/>
              <a:t> </a:t>
            </a:r>
            <a:r>
              <a:rPr lang="en-US" b="1" dirty="0"/>
              <a:t>comments</a:t>
            </a:r>
            <a:r>
              <a:rPr lang="en-US" dirty="0"/>
              <a:t>. This is similar to traditional multiline comments used in Java. The text within these two markers also can </a:t>
            </a:r>
            <a:r>
              <a:rPr lang="en-US" b="1" dirty="0"/>
              <a:t>span multiple lines</a:t>
            </a:r>
            <a:r>
              <a:rPr lang="en-US" dirty="0"/>
              <a:t>.</a:t>
            </a:r>
            <a:endParaRPr lang="hu-HU" dirty="0"/>
          </a:p>
        </p:txBody>
      </p:sp>
    </p:spTree>
    <p:extLst>
      <p:ext uri="{BB962C8B-B14F-4D97-AF65-F5344CB8AC3E}">
        <p14:creationId xmlns:p14="http://schemas.microsoft.com/office/powerpoint/2010/main" val="1747146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lstStyle/>
          <a:p>
            <a:r>
              <a:rPr lang="en-US" dirty="0"/>
              <a:t>The normal Java comments, such as /* */ and //, are simply ignored by the </a:t>
            </a:r>
            <a:r>
              <a:rPr lang="en-US" i="1" dirty="0" err="1"/>
              <a:t>javadoc</a:t>
            </a:r>
            <a:r>
              <a:rPr lang="en-US" dirty="0"/>
              <a:t> tool. </a:t>
            </a:r>
            <a:endParaRPr lang="hu-HU" dirty="0" smtClean="0"/>
          </a:p>
          <a:p>
            <a:r>
              <a:rPr lang="en-US" dirty="0"/>
              <a:t>Documentation comments are meant to be used by the </a:t>
            </a:r>
            <a:r>
              <a:rPr lang="en-US" dirty="0" err="1"/>
              <a:t>javadoc</a:t>
            </a:r>
            <a:r>
              <a:rPr lang="en-US" dirty="0"/>
              <a:t> tool to </a:t>
            </a:r>
            <a:r>
              <a:rPr lang="en-US" b="1" dirty="0"/>
              <a:t>create an HTML file</a:t>
            </a:r>
            <a:r>
              <a:rPr lang="en-US" dirty="0"/>
              <a:t>. Therefore, we can inject </a:t>
            </a:r>
            <a:r>
              <a:rPr lang="en-US" b="1" dirty="0"/>
              <a:t>HTML tags </a:t>
            </a:r>
            <a:r>
              <a:rPr lang="en-US" dirty="0"/>
              <a:t>in the documentation comment</a:t>
            </a:r>
            <a:endParaRPr lang="hu-HU" dirty="0"/>
          </a:p>
        </p:txBody>
      </p:sp>
    </p:spTree>
    <p:extLst>
      <p:ext uri="{BB962C8B-B14F-4D97-AF65-F5344CB8AC3E}">
        <p14:creationId xmlns:p14="http://schemas.microsoft.com/office/powerpoint/2010/main" val="1880744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lstStyle/>
          <a:p>
            <a:r>
              <a:rPr lang="en-US" dirty="0"/>
              <a:t>The normal Java comments, such as /* */ and //, are simply ignored by the </a:t>
            </a:r>
            <a:r>
              <a:rPr lang="en-US" i="1" dirty="0" err="1"/>
              <a:t>javadoc</a:t>
            </a:r>
            <a:r>
              <a:rPr lang="en-US" dirty="0"/>
              <a:t> tool. </a:t>
            </a:r>
            <a:endParaRPr lang="hu-HU" dirty="0" smtClean="0"/>
          </a:p>
          <a:p>
            <a:r>
              <a:rPr lang="en-US" dirty="0"/>
              <a:t>Documentation comments are meant to be used by the </a:t>
            </a:r>
            <a:r>
              <a:rPr lang="en-US" dirty="0" err="1"/>
              <a:t>javadoc</a:t>
            </a:r>
            <a:r>
              <a:rPr lang="en-US" dirty="0"/>
              <a:t> tool to </a:t>
            </a:r>
            <a:r>
              <a:rPr lang="en-US" b="1" dirty="0"/>
              <a:t>create an HTML file</a:t>
            </a:r>
            <a:r>
              <a:rPr lang="en-US" dirty="0"/>
              <a:t>. Therefore, we can inject </a:t>
            </a:r>
            <a:r>
              <a:rPr lang="en-US" b="1" dirty="0"/>
              <a:t>HTML tags </a:t>
            </a:r>
            <a:r>
              <a:rPr lang="en-US" dirty="0"/>
              <a:t>in the documentation comment</a:t>
            </a:r>
            <a:endParaRPr lang="hu-HU" dirty="0"/>
          </a:p>
        </p:txBody>
      </p:sp>
    </p:spTree>
    <p:extLst>
      <p:ext uri="{BB962C8B-B14F-4D97-AF65-F5344CB8AC3E}">
        <p14:creationId xmlns:p14="http://schemas.microsoft.com/office/powerpoint/2010/main" val="40825426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lstStyle/>
          <a:p>
            <a:r>
              <a:rPr lang="en-US" dirty="0"/>
              <a:t>There are certain tags specific to the </a:t>
            </a:r>
            <a:r>
              <a:rPr lang="en-US" dirty="0" err="1"/>
              <a:t>javadoc</a:t>
            </a:r>
            <a:r>
              <a:rPr lang="en-US" dirty="0"/>
              <a:t>, tool such as beginning with an </a:t>
            </a:r>
            <a:r>
              <a:rPr lang="en-US" b="1" dirty="0"/>
              <a:t>@.</a:t>
            </a:r>
            <a:r>
              <a:rPr lang="en-US" dirty="0"/>
              <a:t> These are not HTML tags. They are inserted into the documentation comments so that </a:t>
            </a:r>
            <a:r>
              <a:rPr lang="en-US" dirty="0" err="1"/>
              <a:t>javadoc</a:t>
            </a:r>
            <a:r>
              <a:rPr lang="en-US" dirty="0"/>
              <a:t> documents can </a:t>
            </a:r>
            <a:r>
              <a:rPr lang="en-US" b="1" dirty="0"/>
              <a:t>parse the source code</a:t>
            </a:r>
            <a:r>
              <a:rPr lang="en-US" dirty="0"/>
              <a:t>. There are </a:t>
            </a:r>
            <a:r>
              <a:rPr lang="en-US" b="1" dirty="0"/>
              <a:t>numerous such tags</a:t>
            </a:r>
            <a:r>
              <a:rPr lang="en-US" dirty="0"/>
              <a:t>. Some of the commonly used tags are </a:t>
            </a:r>
            <a:r>
              <a:rPr lang="en-US" dirty="0" smtClean="0"/>
              <a:t>described</a:t>
            </a:r>
            <a:r>
              <a:rPr lang="hu-HU" dirty="0" smtClean="0"/>
              <a:t> here.</a:t>
            </a:r>
            <a:endParaRPr lang="hu-HU" dirty="0"/>
          </a:p>
        </p:txBody>
      </p:sp>
    </p:spTree>
    <p:extLst>
      <p:ext uri="{BB962C8B-B14F-4D97-AF65-F5344CB8AC3E}">
        <p14:creationId xmlns:p14="http://schemas.microsoft.com/office/powerpoint/2010/main" val="20106198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fontScale="92500" lnSpcReduction="10000"/>
          </a:bodyPr>
          <a:lstStyle/>
          <a:p>
            <a:r>
              <a:rPr lang="en-US" b="1" i="1" dirty="0"/>
              <a:t>@author</a:t>
            </a:r>
            <a:r>
              <a:rPr lang="en-US" dirty="0"/>
              <a:t> name-text: This tag is used to insert the author’s name into the generated docs, designated by </a:t>
            </a:r>
            <a:r>
              <a:rPr lang="en-US" i="1" dirty="0"/>
              <a:t>name-text</a:t>
            </a:r>
            <a:r>
              <a:rPr lang="en-US" dirty="0"/>
              <a:t> .There may be multiple authors. We can specify one name per </a:t>
            </a:r>
            <a:r>
              <a:rPr lang="en-US" i="1" dirty="0"/>
              <a:t>@</a:t>
            </a:r>
            <a:r>
              <a:rPr lang="en-US" i="1" dirty="0" err="1"/>
              <a:t>author</a:t>
            </a:r>
            <a:r>
              <a:rPr lang="en-US" dirty="0" err="1"/>
              <a:t>tag</a:t>
            </a:r>
            <a:r>
              <a:rPr lang="en-US" dirty="0"/>
              <a:t>. Intriguingly, when the doc is generated, multiple names are separated by commas (,) and spaces between the names. For example</a:t>
            </a:r>
            <a:r>
              <a:rPr lang="en-US" dirty="0" smtClean="0"/>
              <a:t>,</a:t>
            </a:r>
            <a:endParaRPr lang="hu-HU" dirty="0" smtClean="0"/>
          </a:p>
          <a:p>
            <a:pPr marL="0" indent="0">
              <a:buNone/>
            </a:pPr>
            <a:r>
              <a:rPr lang="en-US" dirty="0" smtClean="0"/>
              <a:t>@</a:t>
            </a:r>
            <a:r>
              <a:rPr lang="en-US" dirty="0"/>
              <a:t>author Ravi</a:t>
            </a:r>
            <a:br>
              <a:rPr lang="en-US" dirty="0"/>
            </a:br>
            <a:r>
              <a:rPr lang="en-US" dirty="0"/>
              <a:t>@author Prakash</a:t>
            </a:r>
          </a:p>
          <a:p>
            <a:r>
              <a:rPr lang="en-US" b="1" i="1" dirty="0"/>
              <a:t>{@code</a:t>
            </a:r>
            <a:r>
              <a:rPr lang="en-US" dirty="0"/>
              <a:t> text}: This is equivalent to writing &lt;code&gt;{@literal}&lt;/code&gt;. This means that the text embraced within the tags will be rendered in a code font</a:t>
            </a:r>
            <a:r>
              <a:rPr lang="en-US" dirty="0" smtClean="0"/>
              <a:t>.</a:t>
            </a:r>
            <a:endParaRPr lang="en-US" dirty="0"/>
          </a:p>
        </p:txBody>
      </p:sp>
    </p:spTree>
    <p:extLst>
      <p:ext uri="{BB962C8B-B14F-4D97-AF65-F5344CB8AC3E}">
        <p14:creationId xmlns:p14="http://schemas.microsoft.com/office/powerpoint/2010/main" val="3678987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a:bodyPr>
          <a:lstStyle/>
          <a:p>
            <a:r>
              <a:rPr lang="en-US" b="1" i="1" dirty="0" smtClean="0"/>
              <a:t>@</a:t>
            </a:r>
            <a:r>
              <a:rPr lang="en-US" b="1" i="1" dirty="0"/>
              <a:t>deprecated</a:t>
            </a:r>
            <a:r>
              <a:rPr lang="en-US" dirty="0"/>
              <a:t> deprecated-text: This tag is used to designate a text as deprecated, meaning that the text will be rendered with a bold warning of “Deprecated.” The program element is, however, deprecated with the </a:t>
            </a:r>
            <a:r>
              <a:rPr lang="en-US" i="1" dirty="0"/>
              <a:t>@Deprecated</a:t>
            </a:r>
            <a:r>
              <a:rPr lang="en-US" dirty="0"/>
              <a:t> annotation.</a:t>
            </a:r>
          </a:p>
          <a:p>
            <a:r>
              <a:rPr lang="en-US" b="1" i="1" dirty="0"/>
              <a:t>@</a:t>
            </a:r>
            <a:r>
              <a:rPr lang="en-US" b="1" i="1" dirty="0" smtClean="0"/>
              <a:t>see</a:t>
            </a:r>
            <a:r>
              <a:rPr lang="hu-HU" b="1" i="1" dirty="0" smtClean="0"/>
              <a:t> </a:t>
            </a:r>
            <a:r>
              <a:rPr lang="en-US" dirty="0" smtClean="0"/>
              <a:t>reference</a:t>
            </a:r>
            <a:r>
              <a:rPr lang="en-US" dirty="0"/>
              <a:t>: This tag adds a “See Also” heading with the text entry to links to the reference. For example</a:t>
            </a:r>
            <a:r>
              <a:rPr lang="en-US" dirty="0" smtClean="0"/>
              <a:t>,</a:t>
            </a:r>
            <a:endParaRPr lang="hu-HU" dirty="0" smtClean="0"/>
          </a:p>
          <a:p>
            <a:pPr marL="0" indent="0">
              <a:buNone/>
            </a:pPr>
            <a:r>
              <a:rPr lang="en-US" dirty="0" smtClean="0"/>
              <a:t>@</a:t>
            </a:r>
            <a:r>
              <a:rPr lang="en-US" dirty="0"/>
              <a:t>see&lt;a </a:t>
            </a:r>
            <a:r>
              <a:rPr lang="en-US" dirty="0" err="1"/>
              <a:t>href</a:t>
            </a:r>
            <a:r>
              <a:rPr lang="en-US" dirty="0"/>
              <a:t>=”</a:t>
            </a:r>
            <a:r>
              <a:rPr lang="en-US" dirty="0">
                <a:hlinkClick r:id="rId2"/>
              </a:rPr>
              <a:t>http://docs.oracle.com/</a:t>
            </a:r>
            <a:r>
              <a:rPr lang="en-US" dirty="0" err="1">
                <a:hlinkClick r:id="rId2"/>
              </a:rPr>
              <a:t>javase</a:t>
            </a:r>
            <a:r>
              <a:rPr lang="en-US" dirty="0">
                <a:hlinkClick r:id="rId2"/>
              </a:rPr>
              <a:t>/8/</a:t>
            </a:r>
            <a:r>
              <a:rPr lang="en-US" dirty="0"/>
              <a:t>“&gt;Java </a:t>
            </a:r>
            <a:r>
              <a:rPr lang="en-US" dirty="0" smtClean="0"/>
              <a:t>Documentation</a:t>
            </a:r>
            <a:endParaRPr lang="en-US" dirty="0"/>
          </a:p>
        </p:txBody>
      </p:sp>
    </p:spTree>
    <p:extLst>
      <p:ext uri="{BB962C8B-B14F-4D97-AF65-F5344CB8AC3E}">
        <p14:creationId xmlns:p14="http://schemas.microsoft.com/office/powerpoint/2010/main" val="889890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p:cNvSpPr>
            <a:spLocks noGrp="1"/>
          </p:cNvSpPr>
          <p:nvPr>
            <p:ph type="title"/>
          </p:nvPr>
        </p:nvSpPr>
        <p:spPr/>
        <p:txBody>
          <a:bodyPr/>
          <a:lstStyle/>
          <a:p>
            <a:r>
              <a:rPr lang="hu-HU" b="1" dirty="0" smtClean="0"/>
              <a:t>Java API </a:t>
            </a:r>
            <a:r>
              <a:rPr lang="hu-HU" b="1" dirty="0" err="1" smtClean="0"/>
              <a:t>documentation</a:t>
            </a:r>
            <a:endParaRPr lang="hu-HU" dirty="0"/>
          </a:p>
        </p:txBody>
      </p:sp>
      <p:sp>
        <p:nvSpPr>
          <p:cNvPr id="3" name="Tartalom helye 2"/>
          <p:cNvSpPr>
            <a:spLocks noGrp="1"/>
          </p:cNvSpPr>
          <p:nvPr>
            <p:ph idx="1"/>
          </p:nvPr>
        </p:nvSpPr>
        <p:spPr/>
        <p:txBody>
          <a:bodyPr>
            <a:normAutofit/>
          </a:bodyPr>
          <a:lstStyle/>
          <a:p>
            <a:r>
              <a:rPr lang="en-US" b="1" i="1" dirty="0" smtClean="0"/>
              <a:t>@</a:t>
            </a:r>
            <a:r>
              <a:rPr lang="en-US" b="1" i="1" dirty="0" err="1"/>
              <a:t>param</a:t>
            </a:r>
            <a:r>
              <a:rPr lang="en-US" dirty="0"/>
              <a:t> parameter-name description: This tag is used to document comments for methods and constructors or classes.</a:t>
            </a:r>
          </a:p>
          <a:p>
            <a:r>
              <a:rPr lang="en-US" b="1" i="1" dirty="0"/>
              <a:t>@Exception</a:t>
            </a:r>
            <a:r>
              <a:rPr lang="en-US" dirty="0"/>
              <a:t> class-name description and </a:t>
            </a:r>
            <a:r>
              <a:rPr lang="en-US" b="1" i="1" dirty="0"/>
              <a:t>@throws</a:t>
            </a:r>
            <a:r>
              <a:rPr lang="en-US" dirty="0"/>
              <a:t> class-name description: These two tags have similar functionality and add a Throws subheading to the documentation with the </a:t>
            </a:r>
            <a:r>
              <a:rPr lang="en-US" i="1" dirty="0"/>
              <a:t>class-name</a:t>
            </a:r>
            <a:r>
              <a:rPr lang="en-US" dirty="0"/>
              <a:t> and </a:t>
            </a:r>
            <a:r>
              <a:rPr lang="en-US" i="1" dirty="0"/>
              <a:t>description</a:t>
            </a:r>
            <a:r>
              <a:rPr lang="en-US" dirty="0"/>
              <a:t> text.</a:t>
            </a:r>
          </a:p>
        </p:txBody>
      </p:sp>
    </p:spTree>
    <p:extLst>
      <p:ext uri="{BB962C8B-B14F-4D97-AF65-F5344CB8AC3E}">
        <p14:creationId xmlns:p14="http://schemas.microsoft.com/office/powerpoint/2010/main" val="2210047788"/>
      </p:ext>
    </p:extLst>
  </p:cSld>
  <p:clrMapOvr>
    <a:masterClrMapping/>
  </p:clrMapOvr>
</p:sld>
</file>

<file path=ppt/theme/theme1.xml><?xml version="1.0" encoding="utf-8"?>
<a:theme xmlns:a="http://schemas.openxmlformats.org/drawingml/2006/main" name="Office-téma">
  <a:themeElements>
    <a:clrScheme name="Office-téma">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téma">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téma">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téma">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979</TotalTime>
  <Words>1464</Words>
  <Application>Microsoft Office PowerPoint</Application>
  <PresentationFormat>Diavetítés a képernyőre (4:3 oldalarány)</PresentationFormat>
  <Paragraphs>167</Paragraphs>
  <Slides>28</Slides>
  <Notes>16</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28</vt:i4>
      </vt:variant>
    </vt:vector>
  </HeadingPairs>
  <TitlesOfParts>
    <vt:vector size="32" baseType="lpstr">
      <vt:lpstr>Arial</vt:lpstr>
      <vt:lpstr>Calibri</vt:lpstr>
      <vt:lpstr>Calibri Light</vt:lpstr>
      <vt:lpstr>Office-téma</vt:lpstr>
      <vt:lpstr>Java API documentation</vt:lpstr>
      <vt:lpstr>Java API documentation</vt:lpstr>
      <vt:lpstr>Java API documentation</vt:lpstr>
      <vt:lpstr>Java API documentation</vt:lpstr>
      <vt:lpstr>Java API documentation</vt:lpstr>
      <vt:lpstr>Java API documentation</vt:lpstr>
      <vt:lpstr>Java API documentation</vt:lpstr>
      <vt:lpstr>Java API documentation</vt:lpstr>
      <vt:lpstr>Java API documentation</vt:lpstr>
      <vt:lpstr>Java API documentation</vt:lpstr>
      <vt:lpstr>Java API documentation</vt:lpstr>
      <vt:lpstr>Java API documentation</vt:lpstr>
      <vt:lpstr>Java API documentation</vt:lpstr>
      <vt:lpstr>Java API documentation</vt:lpstr>
      <vt:lpstr>Java API documentation</vt:lpstr>
      <vt:lpstr>Java API documentation</vt:lpstr>
      <vt:lpstr>Java API documentation</vt:lpstr>
      <vt:lpstr>Java API documentation</vt:lpstr>
      <vt:lpstr>Java API documentation</vt:lpstr>
      <vt:lpstr>Java API documentation</vt:lpstr>
      <vt:lpstr>Java API documentation</vt:lpstr>
      <vt:lpstr>Java API documentation</vt:lpstr>
      <vt:lpstr>Java API documentation</vt:lpstr>
      <vt:lpstr>Java API documentation</vt:lpstr>
      <vt:lpstr>Java API documentation</vt:lpstr>
      <vt:lpstr>Java API documentation</vt:lpstr>
      <vt:lpstr>PowerPoint-bemutató</vt:lpstr>
      <vt:lpstr>Module-info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Magasszintű programozás 2</dc:title>
  <dc:creator>A</dc:creator>
  <cp:lastModifiedBy>Bence</cp:lastModifiedBy>
  <cp:revision>91</cp:revision>
  <dcterms:created xsi:type="dcterms:W3CDTF">2023-04-29T10:45:22Z</dcterms:created>
  <dcterms:modified xsi:type="dcterms:W3CDTF">2023-10-27T14:40:28Z</dcterms:modified>
</cp:coreProperties>
</file>