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2" r:id="rId97"/>
    <p:sldId id="351" r:id="rId98"/>
    <p:sldId id="353" r:id="rId99"/>
    <p:sldId id="354" r:id="rId100"/>
    <p:sldId id="355" r:id="rId10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9996F-EE49-49FB-AF75-64DC084B35A7}" v="44" dt="2019-11-16T18:21:23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microsoft.com/office/2015/10/relationships/revisionInfo" Target="revisionInfo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áté Szabó" userId="47a6935ecf3d202c" providerId="LiveId" clId="{2079996F-EE49-49FB-AF75-64DC084B35A7}"/>
    <pc:docChg chg="undo custSel addSld modSld">
      <pc:chgData name="Máté Szabó" userId="47a6935ecf3d202c" providerId="LiveId" clId="{2079996F-EE49-49FB-AF75-64DC084B35A7}" dt="2019-11-16T18:21:27.793" v="8945" actId="20577"/>
      <pc:docMkLst>
        <pc:docMk/>
      </pc:docMkLst>
      <pc:sldChg chg="addSp delSp modSp add mod setBg">
        <pc:chgData name="Máté Szabó" userId="47a6935ecf3d202c" providerId="LiveId" clId="{2079996F-EE49-49FB-AF75-64DC084B35A7}" dt="2019-11-16T15:30:21.903" v="1009" actId="20577"/>
        <pc:sldMkLst>
          <pc:docMk/>
          <pc:sldMk cId="1257502372" sldId="259"/>
        </pc:sldMkLst>
        <pc:spChg chg="mod">
          <ac:chgData name="Máté Szabó" userId="47a6935ecf3d202c" providerId="LiveId" clId="{2079996F-EE49-49FB-AF75-64DC084B35A7}" dt="2019-11-16T15:14:34.011" v="34" actId="26606"/>
          <ac:spMkLst>
            <pc:docMk/>
            <pc:sldMk cId="1257502372" sldId="259"/>
            <ac:spMk id="2" creationId="{3C09A44C-8125-4B45-9B44-FF51639CC90B}"/>
          </ac:spMkLst>
        </pc:spChg>
        <pc:spChg chg="del">
          <ac:chgData name="Máté Szabó" userId="47a6935ecf3d202c" providerId="LiveId" clId="{2079996F-EE49-49FB-AF75-64DC084B35A7}" dt="2019-11-16T15:14:24.089" v="33"/>
          <ac:spMkLst>
            <pc:docMk/>
            <pc:sldMk cId="1257502372" sldId="259"/>
            <ac:spMk id="3" creationId="{8F340771-DEAD-4E9B-9625-CC2E7CA95D0F}"/>
          </ac:spMkLst>
        </pc:spChg>
        <pc:graphicFrameChg chg="add mod modGraphic">
          <ac:chgData name="Máté Szabó" userId="47a6935ecf3d202c" providerId="LiveId" clId="{2079996F-EE49-49FB-AF75-64DC084B35A7}" dt="2019-11-16T15:30:21.903" v="1009" actId="20577"/>
          <ac:graphicFrameMkLst>
            <pc:docMk/>
            <pc:sldMk cId="1257502372" sldId="259"/>
            <ac:graphicFrameMk id="4" creationId="{B25605F4-F75E-497C-8318-80811D3BB4C1}"/>
          </ac:graphicFrameMkLst>
        </pc:graphicFrameChg>
      </pc:sldChg>
      <pc:sldChg chg="modSp add">
        <pc:chgData name="Máté Szabó" userId="47a6935ecf3d202c" providerId="LiveId" clId="{2079996F-EE49-49FB-AF75-64DC084B35A7}" dt="2019-11-16T15:35:46.953" v="1484" actId="20577"/>
        <pc:sldMkLst>
          <pc:docMk/>
          <pc:sldMk cId="372737799" sldId="260"/>
        </pc:sldMkLst>
        <pc:spChg chg="mod">
          <ac:chgData name="Máté Szabó" userId="47a6935ecf3d202c" providerId="LiveId" clId="{2079996F-EE49-49FB-AF75-64DC084B35A7}" dt="2019-11-16T15:32:21.140" v="1043" actId="20577"/>
          <ac:spMkLst>
            <pc:docMk/>
            <pc:sldMk cId="372737799" sldId="260"/>
            <ac:spMk id="2" creationId="{3299EC0B-85BE-4B65-8AE5-7B9552329BD1}"/>
          </ac:spMkLst>
        </pc:spChg>
        <pc:spChg chg="mod">
          <ac:chgData name="Máté Szabó" userId="47a6935ecf3d202c" providerId="LiveId" clId="{2079996F-EE49-49FB-AF75-64DC084B35A7}" dt="2019-11-16T15:35:46.953" v="1484" actId="20577"/>
          <ac:spMkLst>
            <pc:docMk/>
            <pc:sldMk cId="372737799" sldId="260"/>
            <ac:spMk id="3" creationId="{6C00987B-FB82-4EF2-B930-8FA21BFCA638}"/>
          </ac:spMkLst>
        </pc:spChg>
      </pc:sldChg>
      <pc:sldChg chg="modSp add">
        <pc:chgData name="Máté Szabó" userId="47a6935ecf3d202c" providerId="LiveId" clId="{2079996F-EE49-49FB-AF75-64DC084B35A7}" dt="2019-11-16T15:41:39.230" v="2227" actId="20577"/>
        <pc:sldMkLst>
          <pc:docMk/>
          <pc:sldMk cId="808671320" sldId="261"/>
        </pc:sldMkLst>
        <pc:spChg chg="mod">
          <ac:chgData name="Máté Szabó" userId="47a6935ecf3d202c" providerId="LiveId" clId="{2079996F-EE49-49FB-AF75-64DC084B35A7}" dt="2019-11-16T15:36:03.447" v="1507" actId="20577"/>
          <ac:spMkLst>
            <pc:docMk/>
            <pc:sldMk cId="808671320" sldId="261"/>
            <ac:spMk id="2" creationId="{48A3F736-7D10-46DA-B4FA-BE5AA22774FC}"/>
          </ac:spMkLst>
        </pc:spChg>
        <pc:spChg chg="mod">
          <ac:chgData name="Máté Szabó" userId="47a6935ecf3d202c" providerId="LiveId" clId="{2079996F-EE49-49FB-AF75-64DC084B35A7}" dt="2019-11-16T15:41:39.230" v="2227" actId="20577"/>
          <ac:spMkLst>
            <pc:docMk/>
            <pc:sldMk cId="808671320" sldId="261"/>
            <ac:spMk id="3" creationId="{E29E27F2-71AB-455E-9D9E-E6ACFB48868E}"/>
          </ac:spMkLst>
        </pc:spChg>
      </pc:sldChg>
      <pc:sldChg chg="modSp add">
        <pc:chgData name="Máté Szabó" userId="47a6935ecf3d202c" providerId="LiveId" clId="{2079996F-EE49-49FB-AF75-64DC084B35A7}" dt="2019-11-16T15:44:43.813" v="2651" actId="20577"/>
        <pc:sldMkLst>
          <pc:docMk/>
          <pc:sldMk cId="1901062831" sldId="262"/>
        </pc:sldMkLst>
        <pc:spChg chg="mod">
          <ac:chgData name="Máté Szabó" userId="47a6935ecf3d202c" providerId="LiveId" clId="{2079996F-EE49-49FB-AF75-64DC084B35A7}" dt="2019-11-16T15:41:56.893" v="2241" actId="20577"/>
          <ac:spMkLst>
            <pc:docMk/>
            <pc:sldMk cId="1901062831" sldId="262"/>
            <ac:spMk id="2" creationId="{1F574417-226F-47BD-8CC8-7F35C0B8413C}"/>
          </ac:spMkLst>
        </pc:spChg>
        <pc:spChg chg="mod">
          <ac:chgData name="Máté Szabó" userId="47a6935ecf3d202c" providerId="LiveId" clId="{2079996F-EE49-49FB-AF75-64DC084B35A7}" dt="2019-11-16T15:44:43.813" v="2651" actId="20577"/>
          <ac:spMkLst>
            <pc:docMk/>
            <pc:sldMk cId="1901062831" sldId="262"/>
            <ac:spMk id="3" creationId="{99985016-C8EE-48CD-82F7-53802F463CD6}"/>
          </ac:spMkLst>
        </pc:spChg>
      </pc:sldChg>
      <pc:sldChg chg="modSp add">
        <pc:chgData name="Máté Szabó" userId="47a6935ecf3d202c" providerId="LiveId" clId="{2079996F-EE49-49FB-AF75-64DC084B35A7}" dt="2019-11-16T15:53:06.841" v="3231" actId="20577"/>
        <pc:sldMkLst>
          <pc:docMk/>
          <pc:sldMk cId="2216380937" sldId="263"/>
        </pc:sldMkLst>
        <pc:spChg chg="mod">
          <ac:chgData name="Máté Szabó" userId="47a6935ecf3d202c" providerId="LiveId" clId="{2079996F-EE49-49FB-AF75-64DC084B35A7}" dt="2019-11-16T15:44:55.700" v="2679" actId="20577"/>
          <ac:spMkLst>
            <pc:docMk/>
            <pc:sldMk cId="2216380937" sldId="263"/>
            <ac:spMk id="2" creationId="{94EAEC8A-693F-4A1E-80B4-3460354990EB}"/>
          </ac:spMkLst>
        </pc:spChg>
        <pc:spChg chg="mod">
          <ac:chgData name="Máté Szabó" userId="47a6935ecf3d202c" providerId="LiveId" clId="{2079996F-EE49-49FB-AF75-64DC084B35A7}" dt="2019-11-16T15:53:06.841" v="3231" actId="20577"/>
          <ac:spMkLst>
            <pc:docMk/>
            <pc:sldMk cId="2216380937" sldId="263"/>
            <ac:spMk id="3" creationId="{56202741-8A59-4214-B62D-D3DD87D5189D}"/>
          </ac:spMkLst>
        </pc:spChg>
      </pc:sldChg>
      <pc:sldChg chg="modSp add">
        <pc:chgData name="Máté Szabó" userId="47a6935ecf3d202c" providerId="LiveId" clId="{2079996F-EE49-49FB-AF75-64DC084B35A7}" dt="2019-11-16T15:55:31.692" v="3316"/>
        <pc:sldMkLst>
          <pc:docMk/>
          <pc:sldMk cId="753553080" sldId="264"/>
        </pc:sldMkLst>
        <pc:spChg chg="mod">
          <ac:chgData name="Máté Szabó" userId="47a6935ecf3d202c" providerId="LiveId" clId="{2079996F-EE49-49FB-AF75-64DC084B35A7}" dt="2019-11-16T15:55:12.691" v="3301" actId="20577"/>
          <ac:spMkLst>
            <pc:docMk/>
            <pc:sldMk cId="753553080" sldId="264"/>
            <ac:spMk id="2" creationId="{0641509B-C8F9-4DC0-9E8A-4A9D0E4E6690}"/>
          </ac:spMkLst>
        </pc:spChg>
        <pc:spChg chg="mod">
          <ac:chgData name="Máté Szabó" userId="47a6935ecf3d202c" providerId="LiveId" clId="{2079996F-EE49-49FB-AF75-64DC084B35A7}" dt="2019-11-16T15:55:31.692" v="3316"/>
          <ac:spMkLst>
            <pc:docMk/>
            <pc:sldMk cId="753553080" sldId="264"/>
            <ac:spMk id="3" creationId="{010C5A2D-69DD-433F-84DD-B29288E774E6}"/>
          </ac:spMkLst>
        </pc:spChg>
      </pc:sldChg>
      <pc:sldChg chg="addSp delSp modSp add">
        <pc:chgData name="Máté Szabó" userId="47a6935ecf3d202c" providerId="LiveId" clId="{2079996F-EE49-49FB-AF75-64DC084B35A7}" dt="2019-11-16T15:56:37.930" v="3340" actId="14100"/>
        <pc:sldMkLst>
          <pc:docMk/>
          <pc:sldMk cId="4168787948" sldId="265"/>
        </pc:sldMkLst>
        <pc:spChg chg="mod">
          <ac:chgData name="Máté Szabó" userId="47a6935ecf3d202c" providerId="LiveId" clId="{2079996F-EE49-49FB-AF75-64DC084B35A7}" dt="2019-11-16T15:55:59.141" v="3338" actId="20577"/>
          <ac:spMkLst>
            <pc:docMk/>
            <pc:sldMk cId="4168787948" sldId="265"/>
            <ac:spMk id="2" creationId="{E0B89478-13F1-421E-A720-5226AD89FCC5}"/>
          </ac:spMkLst>
        </pc:spChg>
        <pc:spChg chg="del">
          <ac:chgData name="Máté Szabó" userId="47a6935ecf3d202c" providerId="LiveId" clId="{2079996F-EE49-49FB-AF75-64DC084B35A7}" dt="2019-11-16T15:56:25.621" v="3339"/>
          <ac:spMkLst>
            <pc:docMk/>
            <pc:sldMk cId="4168787948" sldId="265"/>
            <ac:spMk id="3" creationId="{921108BC-5368-4EC5-89E3-F2EE87CA372A}"/>
          </ac:spMkLst>
        </pc:spChg>
        <pc:picChg chg="add mod">
          <ac:chgData name="Máté Szabó" userId="47a6935ecf3d202c" providerId="LiveId" clId="{2079996F-EE49-49FB-AF75-64DC084B35A7}" dt="2019-11-16T15:56:37.930" v="3340" actId="14100"/>
          <ac:picMkLst>
            <pc:docMk/>
            <pc:sldMk cId="4168787948" sldId="265"/>
            <ac:picMk id="4" creationId="{5D831FF9-6F5F-46C0-B0D0-62E029741910}"/>
          </ac:picMkLst>
        </pc:picChg>
      </pc:sldChg>
      <pc:sldChg chg="modSp add">
        <pc:chgData name="Máté Szabó" userId="47a6935ecf3d202c" providerId="LiveId" clId="{2079996F-EE49-49FB-AF75-64DC084B35A7}" dt="2019-11-16T16:04:17.742" v="4094" actId="20577"/>
        <pc:sldMkLst>
          <pc:docMk/>
          <pc:sldMk cId="3084520297" sldId="266"/>
        </pc:sldMkLst>
        <pc:spChg chg="mod">
          <ac:chgData name="Máté Szabó" userId="47a6935ecf3d202c" providerId="LiveId" clId="{2079996F-EE49-49FB-AF75-64DC084B35A7}" dt="2019-11-16T15:57:55.707" v="3356" actId="20577"/>
          <ac:spMkLst>
            <pc:docMk/>
            <pc:sldMk cId="3084520297" sldId="266"/>
            <ac:spMk id="2" creationId="{F4024712-0882-4902-8DF2-614986E8189E}"/>
          </ac:spMkLst>
        </pc:spChg>
        <pc:spChg chg="mod">
          <ac:chgData name="Máté Szabó" userId="47a6935ecf3d202c" providerId="LiveId" clId="{2079996F-EE49-49FB-AF75-64DC084B35A7}" dt="2019-11-16T16:04:17.742" v="4094" actId="20577"/>
          <ac:spMkLst>
            <pc:docMk/>
            <pc:sldMk cId="3084520297" sldId="266"/>
            <ac:spMk id="3" creationId="{819AE3E5-04E8-450B-A2FD-217895D54ED7}"/>
          </ac:spMkLst>
        </pc:spChg>
      </pc:sldChg>
      <pc:sldChg chg="addSp delSp modSp add">
        <pc:chgData name="Máté Szabó" userId="47a6935ecf3d202c" providerId="LiveId" clId="{2079996F-EE49-49FB-AF75-64DC084B35A7}" dt="2019-11-16T16:08:10.593" v="4251" actId="20577"/>
        <pc:sldMkLst>
          <pc:docMk/>
          <pc:sldMk cId="3832899928" sldId="267"/>
        </pc:sldMkLst>
        <pc:spChg chg="mod">
          <ac:chgData name="Máté Szabó" userId="47a6935ecf3d202c" providerId="LiveId" clId="{2079996F-EE49-49FB-AF75-64DC084B35A7}" dt="2019-11-16T16:06:39.406" v="4140" actId="20577"/>
          <ac:spMkLst>
            <pc:docMk/>
            <pc:sldMk cId="3832899928" sldId="267"/>
            <ac:spMk id="2" creationId="{3D9F1DAC-54ED-433A-9FF1-6280B6364F19}"/>
          </ac:spMkLst>
        </pc:spChg>
        <pc:spChg chg="add del mod">
          <ac:chgData name="Máté Szabó" userId="47a6935ecf3d202c" providerId="LiveId" clId="{2079996F-EE49-49FB-AF75-64DC084B35A7}" dt="2019-11-16T16:08:10.593" v="4251" actId="20577"/>
          <ac:spMkLst>
            <pc:docMk/>
            <pc:sldMk cId="3832899928" sldId="267"/>
            <ac:spMk id="3" creationId="{B874DF12-A9EF-4A20-A4B2-205C79F03ECA}"/>
          </ac:spMkLst>
        </pc:spChg>
        <pc:picChg chg="add del mod">
          <ac:chgData name="Máté Szabó" userId="47a6935ecf3d202c" providerId="LiveId" clId="{2079996F-EE49-49FB-AF75-64DC084B35A7}" dt="2019-11-16T16:07:17.459" v="4148"/>
          <ac:picMkLst>
            <pc:docMk/>
            <pc:sldMk cId="3832899928" sldId="267"/>
            <ac:picMk id="4" creationId="{7A9C6BC3-DDCF-4087-8A3D-B5AD2A6768C0}"/>
          </ac:picMkLst>
        </pc:picChg>
      </pc:sldChg>
      <pc:sldChg chg="addSp delSp modSp add">
        <pc:chgData name="Máté Szabó" userId="47a6935ecf3d202c" providerId="LiveId" clId="{2079996F-EE49-49FB-AF75-64DC084B35A7}" dt="2019-11-16T16:09:04.276" v="4263" actId="20577"/>
        <pc:sldMkLst>
          <pc:docMk/>
          <pc:sldMk cId="1350519675" sldId="268"/>
        </pc:sldMkLst>
        <pc:spChg chg="mod">
          <ac:chgData name="Máté Szabó" userId="47a6935ecf3d202c" providerId="LiveId" clId="{2079996F-EE49-49FB-AF75-64DC084B35A7}" dt="2019-11-16T16:09:04.276" v="4263" actId="20577"/>
          <ac:spMkLst>
            <pc:docMk/>
            <pc:sldMk cId="1350519675" sldId="268"/>
            <ac:spMk id="2" creationId="{D84E7ED2-9DA3-4B73-836F-76CF51F66707}"/>
          </ac:spMkLst>
        </pc:spChg>
        <pc:spChg chg="del">
          <ac:chgData name="Máté Szabó" userId="47a6935ecf3d202c" providerId="LiveId" clId="{2079996F-EE49-49FB-AF75-64DC084B35A7}" dt="2019-11-16T16:08:57.702" v="4253"/>
          <ac:spMkLst>
            <pc:docMk/>
            <pc:sldMk cId="1350519675" sldId="268"/>
            <ac:spMk id="3" creationId="{80AD8A15-3A80-4580-B44D-25D1B5E44BB2}"/>
          </ac:spMkLst>
        </pc:spChg>
        <pc:picChg chg="add mod">
          <ac:chgData name="Máté Szabó" userId="47a6935ecf3d202c" providerId="LiveId" clId="{2079996F-EE49-49FB-AF75-64DC084B35A7}" dt="2019-11-16T16:08:57.702" v="4253"/>
          <ac:picMkLst>
            <pc:docMk/>
            <pc:sldMk cId="1350519675" sldId="268"/>
            <ac:picMk id="4" creationId="{E9098B68-CC36-46B3-A4C4-F6D56F788C43}"/>
          </ac:picMkLst>
        </pc:picChg>
      </pc:sldChg>
      <pc:sldChg chg="addSp delSp modSp add">
        <pc:chgData name="Máté Szabó" userId="47a6935ecf3d202c" providerId="LiveId" clId="{2079996F-EE49-49FB-AF75-64DC084B35A7}" dt="2019-11-16T16:09:28.395" v="4273"/>
        <pc:sldMkLst>
          <pc:docMk/>
          <pc:sldMk cId="1202060152" sldId="269"/>
        </pc:sldMkLst>
        <pc:spChg chg="mod">
          <ac:chgData name="Máté Szabó" userId="47a6935ecf3d202c" providerId="LiveId" clId="{2079996F-EE49-49FB-AF75-64DC084B35A7}" dt="2019-11-16T16:09:27.223" v="4272" actId="20577"/>
          <ac:spMkLst>
            <pc:docMk/>
            <pc:sldMk cId="1202060152" sldId="269"/>
            <ac:spMk id="2" creationId="{8F1697C4-A995-49DD-8841-BE366E3D711D}"/>
          </ac:spMkLst>
        </pc:spChg>
        <pc:spChg chg="del">
          <ac:chgData name="Máté Szabó" userId="47a6935ecf3d202c" providerId="LiveId" clId="{2079996F-EE49-49FB-AF75-64DC084B35A7}" dt="2019-11-16T16:09:28.395" v="4273"/>
          <ac:spMkLst>
            <pc:docMk/>
            <pc:sldMk cId="1202060152" sldId="269"/>
            <ac:spMk id="3" creationId="{2026F980-0422-491C-B9AF-DBBB146CBAE0}"/>
          </ac:spMkLst>
        </pc:spChg>
        <pc:picChg chg="add mod">
          <ac:chgData name="Máté Szabó" userId="47a6935ecf3d202c" providerId="LiveId" clId="{2079996F-EE49-49FB-AF75-64DC084B35A7}" dt="2019-11-16T16:09:28.395" v="4273"/>
          <ac:picMkLst>
            <pc:docMk/>
            <pc:sldMk cId="1202060152" sldId="269"/>
            <ac:picMk id="4" creationId="{BD721125-7824-4B35-9FE4-81AD18D7210D}"/>
          </ac:picMkLst>
        </pc:picChg>
      </pc:sldChg>
      <pc:sldChg chg="addSp delSp modSp add">
        <pc:chgData name="Máté Szabó" userId="47a6935ecf3d202c" providerId="LiveId" clId="{2079996F-EE49-49FB-AF75-64DC084B35A7}" dt="2019-11-16T16:09:59.005" v="4283"/>
        <pc:sldMkLst>
          <pc:docMk/>
          <pc:sldMk cId="3798003319" sldId="270"/>
        </pc:sldMkLst>
        <pc:spChg chg="mod">
          <ac:chgData name="Máté Szabó" userId="47a6935ecf3d202c" providerId="LiveId" clId="{2079996F-EE49-49FB-AF75-64DC084B35A7}" dt="2019-11-16T16:09:57.583" v="4282" actId="20577"/>
          <ac:spMkLst>
            <pc:docMk/>
            <pc:sldMk cId="3798003319" sldId="270"/>
            <ac:spMk id="2" creationId="{7A7A52F1-7D4D-419F-AAD1-99AC9A52DEC5}"/>
          </ac:spMkLst>
        </pc:spChg>
        <pc:spChg chg="del">
          <ac:chgData name="Máté Szabó" userId="47a6935ecf3d202c" providerId="LiveId" clId="{2079996F-EE49-49FB-AF75-64DC084B35A7}" dt="2019-11-16T16:09:59.005" v="4283"/>
          <ac:spMkLst>
            <pc:docMk/>
            <pc:sldMk cId="3798003319" sldId="270"/>
            <ac:spMk id="3" creationId="{2702374A-759D-4014-BE78-2FCB5672562B}"/>
          </ac:spMkLst>
        </pc:spChg>
        <pc:picChg chg="add mod">
          <ac:chgData name="Máté Szabó" userId="47a6935ecf3d202c" providerId="LiveId" clId="{2079996F-EE49-49FB-AF75-64DC084B35A7}" dt="2019-11-16T16:09:59.005" v="4283"/>
          <ac:picMkLst>
            <pc:docMk/>
            <pc:sldMk cId="3798003319" sldId="270"/>
            <ac:picMk id="4" creationId="{E70822B7-ACA2-416D-8744-A391C8D0C270}"/>
          </ac:picMkLst>
        </pc:picChg>
      </pc:sldChg>
      <pc:sldChg chg="modSp add">
        <pc:chgData name="Máté Szabó" userId="47a6935ecf3d202c" providerId="LiveId" clId="{2079996F-EE49-49FB-AF75-64DC084B35A7}" dt="2019-11-16T16:27:07.630" v="5008" actId="20577"/>
        <pc:sldMkLst>
          <pc:docMk/>
          <pc:sldMk cId="2266943709" sldId="271"/>
        </pc:sldMkLst>
        <pc:spChg chg="mod">
          <ac:chgData name="Máté Szabó" userId="47a6935ecf3d202c" providerId="LiveId" clId="{2079996F-EE49-49FB-AF75-64DC084B35A7}" dt="2019-11-16T16:18:10.819" v="4308" actId="20577"/>
          <ac:spMkLst>
            <pc:docMk/>
            <pc:sldMk cId="2266943709" sldId="271"/>
            <ac:spMk id="2" creationId="{F19B9521-95C3-4DE2-8FD8-0EC2931EE234}"/>
          </ac:spMkLst>
        </pc:spChg>
        <pc:spChg chg="mod">
          <ac:chgData name="Máté Szabó" userId="47a6935ecf3d202c" providerId="LiveId" clId="{2079996F-EE49-49FB-AF75-64DC084B35A7}" dt="2019-11-16T16:27:07.630" v="5008" actId="20577"/>
          <ac:spMkLst>
            <pc:docMk/>
            <pc:sldMk cId="2266943709" sldId="271"/>
            <ac:spMk id="3" creationId="{31FDDAE2-F978-4ECF-91C4-0AC58D0DCED1}"/>
          </ac:spMkLst>
        </pc:spChg>
      </pc:sldChg>
      <pc:sldChg chg="modSp add">
        <pc:chgData name="Máté Szabó" userId="47a6935ecf3d202c" providerId="LiveId" clId="{2079996F-EE49-49FB-AF75-64DC084B35A7}" dt="2019-11-16T16:31:15.555" v="5299" actId="20577"/>
        <pc:sldMkLst>
          <pc:docMk/>
          <pc:sldMk cId="2960621917" sldId="272"/>
        </pc:sldMkLst>
        <pc:spChg chg="mod">
          <ac:chgData name="Máté Szabó" userId="47a6935ecf3d202c" providerId="LiveId" clId="{2079996F-EE49-49FB-AF75-64DC084B35A7}" dt="2019-11-16T16:27:24.137" v="5027" actId="20577"/>
          <ac:spMkLst>
            <pc:docMk/>
            <pc:sldMk cId="2960621917" sldId="272"/>
            <ac:spMk id="2" creationId="{CE630A96-35F3-4E91-989E-A1EE7F202070}"/>
          </ac:spMkLst>
        </pc:spChg>
        <pc:spChg chg="mod">
          <ac:chgData name="Máté Szabó" userId="47a6935ecf3d202c" providerId="LiveId" clId="{2079996F-EE49-49FB-AF75-64DC084B35A7}" dt="2019-11-16T16:31:15.555" v="5299" actId="20577"/>
          <ac:spMkLst>
            <pc:docMk/>
            <pc:sldMk cId="2960621917" sldId="272"/>
            <ac:spMk id="3" creationId="{67E6516A-EE91-4DA3-AC7E-D62474E7480D}"/>
          </ac:spMkLst>
        </pc:spChg>
      </pc:sldChg>
      <pc:sldChg chg="addSp delSp modSp add">
        <pc:chgData name="Máté Szabó" userId="47a6935ecf3d202c" providerId="LiveId" clId="{2079996F-EE49-49FB-AF75-64DC084B35A7}" dt="2019-11-16T16:32:30.219" v="5340"/>
        <pc:sldMkLst>
          <pc:docMk/>
          <pc:sldMk cId="3380431715" sldId="273"/>
        </pc:sldMkLst>
        <pc:spChg chg="mod">
          <ac:chgData name="Máté Szabó" userId="47a6935ecf3d202c" providerId="LiveId" clId="{2079996F-EE49-49FB-AF75-64DC084B35A7}" dt="2019-11-16T16:32:08.719" v="5339" actId="20577"/>
          <ac:spMkLst>
            <pc:docMk/>
            <pc:sldMk cId="3380431715" sldId="273"/>
            <ac:spMk id="2" creationId="{EEF9CAE2-5AF7-4891-89EE-07FC5A94168D}"/>
          </ac:spMkLst>
        </pc:spChg>
        <pc:spChg chg="del">
          <ac:chgData name="Máté Szabó" userId="47a6935ecf3d202c" providerId="LiveId" clId="{2079996F-EE49-49FB-AF75-64DC084B35A7}" dt="2019-11-16T16:32:30.219" v="5340"/>
          <ac:spMkLst>
            <pc:docMk/>
            <pc:sldMk cId="3380431715" sldId="273"/>
            <ac:spMk id="3" creationId="{8B150AA0-962F-4D4D-A710-D7A19DBFD4D8}"/>
          </ac:spMkLst>
        </pc:spChg>
        <pc:picChg chg="add mod">
          <ac:chgData name="Máté Szabó" userId="47a6935ecf3d202c" providerId="LiveId" clId="{2079996F-EE49-49FB-AF75-64DC084B35A7}" dt="2019-11-16T16:32:30.219" v="5340"/>
          <ac:picMkLst>
            <pc:docMk/>
            <pc:sldMk cId="3380431715" sldId="273"/>
            <ac:picMk id="4" creationId="{0CD8F525-826A-440A-BB1B-DC9C7797DDD3}"/>
          </ac:picMkLst>
        </pc:picChg>
      </pc:sldChg>
      <pc:sldChg chg="addSp modSp add">
        <pc:chgData name="Máté Szabó" userId="47a6935ecf3d202c" providerId="LiveId" clId="{2079996F-EE49-49FB-AF75-64DC084B35A7}" dt="2019-11-16T16:34:09.939" v="5420" actId="1076"/>
        <pc:sldMkLst>
          <pc:docMk/>
          <pc:sldMk cId="3297561256" sldId="274"/>
        </pc:sldMkLst>
        <pc:spChg chg="mod">
          <ac:chgData name="Máté Szabó" userId="47a6935ecf3d202c" providerId="LiveId" clId="{2079996F-EE49-49FB-AF75-64DC084B35A7}" dt="2019-11-16T16:33:26.078" v="5378" actId="20577"/>
          <ac:spMkLst>
            <pc:docMk/>
            <pc:sldMk cId="3297561256" sldId="274"/>
            <ac:spMk id="2" creationId="{2720ACA4-1941-4FEB-BA52-119F64FC3561}"/>
          </ac:spMkLst>
        </pc:spChg>
        <pc:spChg chg="mod">
          <ac:chgData name="Máté Szabó" userId="47a6935ecf3d202c" providerId="LiveId" clId="{2079996F-EE49-49FB-AF75-64DC084B35A7}" dt="2019-11-16T16:34:02.251" v="5417" actId="20577"/>
          <ac:spMkLst>
            <pc:docMk/>
            <pc:sldMk cId="3297561256" sldId="274"/>
            <ac:spMk id="3" creationId="{2893F26A-A862-4BCE-88E0-09DB4F021AE8}"/>
          </ac:spMkLst>
        </pc:spChg>
        <pc:picChg chg="add mod">
          <ac:chgData name="Máté Szabó" userId="47a6935ecf3d202c" providerId="LiveId" clId="{2079996F-EE49-49FB-AF75-64DC084B35A7}" dt="2019-11-16T16:34:09.939" v="5420" actId="1076"/>
          <ac:picMkLst>
            <pc:docMk/>
            <pc:sldMk cId="3297561256" sldId="274"/>
            <ac:picMk id="4" creationId="{127966FD-68E3-4F3D-AB26-355171D67FF5}"/>
          </ac:picMkLst>
        </pc:picChg>
      </pc:sldChg>
      <pc:sldChg chg="addSp delSp modSp add">
        <pc:chgData name="Máté Szabó" userId="47a6935ecf3d202c" providerId="LiveId" clId="{2079996F-EE49-49FB-AF75-64DC084B35A7}" dt="2019-11-16T16:44:28.851" v="6150" actId="403"/>
        <pc:sldMkLst>
          <pc:docMk/>
          <pc:sldMk cId="1615919384" sldId="275"/>
        </pc:sldMkLst>
        <pc:spChg chg="mod">
          <ac:chgData name="Máté Szabó" userId="47a6935ecf3d202c" providerId="LiveId" clId="{2079996F-EE49-49FB-AF75-64DC084B35A7}" dt="2019-11-16T16:34:43.970" v="5442" actId="20577"/>
          <ac:spMkLst>
            <pc:docMk/>
            <pc:sldMk cId="1615919384" sldId="275"/>
            <ac:spMk id="2" creationId="{839F07E4-01F3-414B-8243-5705FEB0C3EF}"/>
          </ac:spMkLst>
        </pc:spChg>
        <pc:spChg chg="del">
          <ac:chgData name="Máté Szabó" userId="47a6935ecf3d202c" providerId="LiveId" clId="{2079996F-EE49-49FB-AF75-64DC084B35A7}" dt="2019-11-16T16:34:51.157" v="5443"/>
          <ac:spMkLst>
            <pc:docMk/>
            <pc:sldMk cId="1615919384" sldId="275"/>
            <ac:spMk id="3" creationId="{2D5C7936-74AF-4434-90D0-FEDC773816E5}"/>
          </ac:spMkLst>
        </pc:spChg>
        <pc:graphicFrameChg chg="add mod modGraphic">
          <ac:chgData name="Máté Szabó" userId="47a6935ecf3d202c" providerId="LiveId" clId="{2079996F-EE49-49FB-AF75-64DC084B35A7}" dt="2019-11-16T16:44:28.851" v="6150" actId="403"/>
          <ac:graphicFrameMkLst>
            <pc:docMk/>
            <pc:sldMk cId="1615919384" sldId="275"/>
            <ac:graphicFrameMk id="4" creationId="{C4BACD44-D466-4ED9-B359-9E32B734133A}"/>
          </ac:graphicFrameMkLst>
        </pc:graphicFrameChg>
      </pc:sldChg>
      <pc:sldChg chg="modSp add">
        <pc:chgData name="Máté Szabó" userId="47a6935ecf3d202c" providerId="LiveId" clId="{2079996F-EE49-49FB-AF75-64DC084B35A7}" dt="2019-11-16T16:46:56.327" v="6213" actId="15"/>
        <pc:sldMkLst>
          <pc:docMk/>
          <pc:sldMk cId="1889588081" sldId="276"/>
        </pc:sldMkLst>
        <pc:spChg chg="mod">
          <ac:chgData name="Máté Szabó" userId="47a6935ecf3d202c" providerId="LiveId" clId="{2079996F-EE49-49FB-AF75-64DC084B35A7}" dt="2019-11-16T16:45:47.500" v="6172" actId="20577"/>
          <ac:spMkLst>
            <pc:docMk/>
            <pc:sldMk cId="1889588081" sldId="276"/>
            <ac:spMk id="2" creationId="{3DCD4E77-1833-4237-8ED9-A1F47891D9E7}"/>
          </ac:spMkLst>
        </pc:spChg>
        <pc:spChg chg="mod">
          <ac:chgData name="Máté Szabó" userId="47a6935ecf3d202c" providerId="LiveId" clId="{2079996F-EE49-49FB-AF75-64DC084B35A7}" dt="2019-11-16T16:46:56.327" v="6213" actId="15"/>
          <ac:spMkLst>
            <pc:docMk/>
            <pc:sldMk cId="1889588081" sldId="276"/>
            <ac:spMk id="3" creationId="{A5AD4716-07F5-4DA7-9450-3420B13FE2BE}"/>
          </ac:spMkLst>
        </pc:spChg>
      </pc:sldChg>
      <pc:sldChg chg="addSp delSp modSp add mod setBg">
        <pc:chgData name="Máté Szabó" userId="47a6935ecf3d202c" providerId="LiveId" clId="{2079996F-EE49-49FB-AF75-64DC084B35A7}" dt="2019-11-16T16:48:36.225" v="6240" actId="26606"/>
        <pc:sldMkLst>
          <pc:docMk/>
          <pc:sldMk cId="3855061115" sldId="277"/>
        </pc:sldMkLst>
        <pc:spChg chg="mod">
          <ac:chgData name="Máté Szabó" userId="47a6935ecf3d202c" providerId="LiveId" clId="{2079996F-EE49-49FB-AF75-64DC084B35A7}" dt="2019-11-16T16:48:36.225" v="6240" actId="26606"/>
          <ac:spMkLst>
            <pc:docMk/>
            <pc:sldMk cId="3855061115" sldId="277"/>
            <ac:spMk id="2" creationId="{504F34C3-68BD-49C0-951C-068F8579023D}"/>
          </ac:spMkLst>
        </pc:spChg>
        <pc:spChg chg="del">
          <ac:chgData name="Máté Szabó" userId="47a6935ecf3d202c" providerId="LiveId" clId="{2079996F-EE49-49FB-AF75-64DC084B35A7}" dt="2019-11-16T16:48:32.271" v="6237"/>
          <ac:spMkLst>
            <pc:docMk/>
            <pc:sldMk cId="3855061115" sldId="277"/>
            <ac:spMk id="3" creationId="{B6BCAB0E-2ACC-4D27-97AD-9C74DEB1F51E}"/>
          </ac:spMkLst>
        </pc:spChg>
        <pc:spChg chg="add del">
          <ac:chgData name="Máté Szabó" userId="47a6935ecf3d202c" providerId="LiveId" clId="{2079996F-EE49-49FB-AF75-64DC084B35A7}" dt="2019-11-16T16:48:36.210" v="6239" actId="26606"/>
          <ac:spMkLst>
            <pc:docMk/>
            <pc:sldMk cId="3855061115" sldId="277"/>
            <ac:spMk id="10" creationId="{AB45A142-4255-493C-8284-5D566C121B10}"/>
          </ac:spMkLst>
        </pc:spChg>
        <pc:picChg chg="add mod">
          <ac:chgData name="Máté Szabó" userId="47a6935ecf3d202c" providerId="LiveId" clId="{2079996F-EE49-49FB-AF75-64DC084B35A7}" dt="2019-11-16T16:48:36.225" v="6240" actId="26606"/>
          <ac:picMkLst>
            <pc:docMk/>
            <pc:sldMk cId="3855061115" sldId="277"/>
            <ac:picMk id="5" creationId="{562A6C69-52FA-4EBF-A9D5-1E969E3BD3F1}"/>
          </ac:picMkLst>
        </pc:picChg>
        <pc:cxnChg chg="add del">
          <ac:chgData name="Máté Szabó" userId="47a6935ecf3d202c" providerId="LiveId" clId="{2079996F-EE49-49FB-AF75-64DC084B35A7}" dt="2019-11-16T16:48:36.210" v="6239" actId="26606"/>
          <ac:cxnSpMkLst>
            <pc:docMk/>
            <pc:sldMk cId="3855061115" sldId="277"/>
            <ac:cxnSpMk id="12" creationId="{38FB9660-F42F-4313-BBC4-47C007FE484C}"/>
          </ac:cxnSpMkLst>
        </pc:cxnChg>
      </pc:sldChg>
      <pc:sldChg chg="modSp add">
        <pc:chgData name="Máté Szabó" userId="47a6935ecf3d202c" providerId="LiveId" clId="{2079996F-EE49-49FB-AF75-64DC084B35A7}" dt="2019-11-16T16:51:54.281" v="6751" actId="20577"/>
        <pc:sldMkLst>
          <pc:docMk/>
          <pc:sldMk cId="2039797240" sldId="278"/>
        </pc:sldMkLst>
        <pc:spChg chg="mod">
          <ac:chgData name="Máté Szabó" userId="47a6935ecf3d202c" providerId="LiveId" clId="{2079996F-EE49-49FB-AF75-64DC084B35A7}" dt="2019-11-16T16:49:10.650" v="6256" actId="20577"/>
          <ac:spMkLst>
            <pc:docMk/>
            <pc:sldMk cId="2039797240" sldId="278"/>
            <ac:spMk id="2" creationId="{68FB5E88-65ED-4B34-A6DE-B6373B732E78}"/>
          </ac:spMkLst>
        </pc:spChg>
        <pc:spChg chg="mod">
          <ac:chgData name="Máté Szabó" userId="47a6935ecf3d202c" providerId="LiveId" clId="{2079996F-EE49-49FB-AF75-64DC084B35A7}" dt="2019-11-16T16:51:54.281" v="6751" actId="20577"/>
          <ac:spMkLst>
            <pc:docMk/>
            <pc:sldMk cId="2039797240" sldId="278"/>
            <ac:spMk id="3" creationId="{A32E25F0-5428-4B2E-B409-0FF274C9D4FC}"/>
          </ac:spMkLst>
        </pc:spChg>
      </pc:sldChg>
      <pc:sldChg chg="modSp add">
        <pc:chgData name="Máté Szabó" userId="47a6935ecf3d202c" providerId="LiveId" clId="{2079996F-EE49-49FB-AF75-64DC084B35A7}" dt="2019-11-16T16:56:36.265" v="7244" actId="20577"/>
        <pc:sldMkLst>
          <pc:docMk/>
          <pc:sldMk cId="2488426009" sldId="279"/>
        </pc:sldMkLst>
        <pc:spChg chg="mod">
          <ac:chgData name="Máté Szabó" userId="47a6935ecf3d202c" providerId="LiveId" clId="{2079996F-EE49-49FB-AF75-64DC084B35A7}" dt="2019-11-16T16:52:16.582" v="6800" actId="20577"/>
          <ac:spMkLst>
            <pc:docMk/>
            <pc:sldMk cId="2488426009" sldId="279"/>
            <ac:spMk id="2" creationId="{127008E9-465A-4C4F-A46A-E69ECD09378F}"/>
          </ac:spMkLst>
        </pc:spChg>
        <pc:spChg chg="mod">
          <ac:chgData name="Máté Szabó" userId="47a6935ecf3d202c" providerId="LiveId" clId="{2079996F-EE49-49FB-AF75-64DC084B35A7}" dt="2019-11-16T16:56:36.265" v="7244" actId="20577"/>
          <ac:spMkLst>
            <pc:docMk/>
            <pc:sldMk cId="2488426009" sldId="279"/>
            <ac:spMk id="3" creationId="{7512601E-FE59-49C9-BD38-7D82092B74A0}"/>
          </ac:spMkLst>
        </pc:spChg>
      </pc:sldChg>
      <pc:sldChg chg="modSp add">
        <pc:chgData name="Máté Szabó" userId="47a6935ecf3d202c" providerId="LiveId" clId="{2079996F-EE49-49FB-AF75-64DC084B35A7}" dt="2019-11-16T17:00:58.060" v="7783" actId="20577"/>
        <pc:sldMkLst>
          <pc:docMk/>
          <pc:sldMk cId="3137117731" sldId="280"/>
        </pc:sldMkLst>
        <pc:spChg chg="mod">
          <ac:chgData name="Máté Szabó" userId="47a6935ecf3d202c" providerId="LiveId" clId="{2079996F-EE49-49FB-AF75-64DC084B35A7}" dt="2019-11-16T16:56:54.174" v="7252" actId="20577"/>
          <ac:spMkLst>
            <pc:docMk/>
            <pc:sldMk cId="3137117731" sldId="280"/>
            <ac:spMk id="2" creationId="{6BFAB62B-AAC3-446B-84A9-15C4B13EEC18}"/>
          </ac:spMkLst>
        </pc:spChg>
        <pc:spChg chg="mod">
          <ac:chgData name="Máté Szabó" userId="47a6935ecf3d202c" providerId="LiveId" clId="{2079996F-EE49-49FB-AF75-64DC084B35A7}" dt="2019-11-16T17:00:58.060" v="7783" actId="20577"/>
          <ac:spMkLst>
            <pc:docMk/>
            <pc:sldMk cId="3137117731" sldId="280"/>
            <ac:spMk id="3" creationId="{A23D546C-584F-4F98-80B7-F42FE40F0FBE}"/>
          </ac:spMkLst>
        </pc:spChg>
      </pc:sldChg>
      <pc:sldChg chg="modSp add">
        <pc:chgData name="Máté Szabó" userId="47a6935ecf3d202c" providerId="LiveId" clId="{2079996F-EE49-49FB-AF75-64DC084B35A7}" dt="2019-11-16T18:17:45.300" v="8428" actId="20577"/>
        <pc:sldMkLst>
          <pc:docMk/>
          <pc:sldMk cId="1897066870" sldId="281"/>
        </pc:sldMkLst>
        <pc:spChg chg="mod">
          <ac:chgData name="Máté Szabó" userId="47a6935ecf3d202c" providerId="LiveId" clId="{2079996F-EE49-49FB-AF75-64DC084B35A7}" dt="2019-11-16T17:01:23.760" v="7815" actId="20577"/>
          <ac:spMkLst>
            <pc:docMk/>
            <pc:sldMk cId="1897066870" sldId="281"/>
            <ac:spMk id="2" creationId="{E2223125-0DD9-4FC5-9936-4D3E13EBA5BC}"/>
          </ac:spMkLst>
        </pc:spChg>
        <pc:spChg chg="mod">
          <ac:chgData name="Máté Szabó" userId="47a6935ecf3d202c" providerId="LiveId" clId="{2079996F-EE49-49FB-AF75-64DC084B35A7}" dt="2019-11-16T18:17:45.300" v="8428" actId="20577"/>
          <ac:spMkLst>
            <pc:docMk/>
            <pc:sldMk cId="1897066870" sldId="281"/>
            <ac:spMk id="3" creationId="{6FA61EB3-1D5A-4DC0-B69C-A32626E03BB4}"/>
          </ac:spMkLst>
        </pc:spChg>
      </pc:sldChg>
      <pc:sldChg chg="modSp add">
        <pc:chgData name="Máté Szabó" userId="47a6935ecf3d202c" providerId="LiveId" clId="{2079996F-EE49-49FB-AF75-64DC084B35A7}" dt="2019-11-16T18:21:19.830" v="8937" actId="20577"/>
        <pc:sldMkLst>
          <pc:docMk/>
          <pc:sldMk cId="2611980236" sldId="282"/>
        </pc:sldMkLst>
        <pc:spChg chg="mod">
          <ac:chgData name="Máté Szabó" userId="47a6935ecf3d202c" providerId="LiveId" clId="{2079996F-EE49-49FB-AF75-64DC084B35A7}" dt="2019-11-16T18:18:10.148" v="8479" actId="20577"/>
          <ac:spMkLst>
            <pc:docMk/>
            <pc:sldMk cId="2611980236" sldId="282"/>
            <ac:spMk id="2" creationId="{094695EC-2B3F-4AE5-8617-7D0467C52518}"/>
          </ac:spMkLst>
        </pc:spChg>
        <pc:spChg chg="mod">
          <ac:chgData name="Máté Szabó" userId="47a6935ecf3d202c" providerId="LiveId" clId="{2079996F-EE49-49FB-AF75-64DC084B35A7}" dt="2019-11-16T18:21:19.830" v="8937" actId="20577"/>
          <ac:spMkLst>
            <pc:docMk/>
            <pc:sldMk cId="2611980236" sldId="282"/>
            <ac:spMk id="3" creationId="{0B649D68-3E1C-4FEA-BEDD-97622BD200B7}"/>
          </ac:spMkLst>
        </pc:spChg>
      </pc:sldChg>
      <pc:sldChg chg="modSp add">
        <pc:chgData name="Máté Szabó" userId="47a6935ecf3d202c" providerId="LiveId" clId="{2079996F-EE49-49FB-AF75-64DC084B35A7}" dt="2019-11-16T18:21:27.793" v="8945" actId="20577"/>
        <pc:sldMkLst>
          <pc:docMk/>
          <pc:sldMk cId="2969347152" sldId="283"/>
        </pc:sldMkLst>
        <pc:spChg chg="mod">
          <ac:chgData name="Máté Szabó" userId="47a6935ecf3d202c" providerId="LiveId" clId="{2079996F-EE49-49FB-AF75-64DC084B35A7}" dt="2019-11-16T18:21:27.793" v="8945" actId="20577"/>
          <ac:spMkLst>
            <pc:docMk/>
            <pc:sldMk cId="2969347152" sldId="283"/>
            <ac:spMk id="2" creationId="{F3A49F98-2684-4045-B5CA-B1C3EA07EB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D58D20B7-420A-452C-B18D-017DB7486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="" xmlns:a16="http://schemas.microsoft.com/office/drawing/2014/main" id="{0E9FF4B8-F47F-4F5A-A017-4A8EF0797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58FCA574-6E4D-4133-8659-E4EE9990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E995-498F-4E01-8D8D-9725DC65F46A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73E89863-B2A1-4E3C-9870-D019CF6F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F7081861-1BE0-4D36-BC42-BB784C8C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2AEB-BE7D-492C-9246-A1BAD7BB01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246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AC722DED-88B7-44A2-A10C-B1CF1613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="" xmlns:a16="http://schemas.microsoft.com/office/drawing/2014/main" id="{63995C35-CDCA-459B-8D15-428D2A325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AFCD222D-A244-4F5D-85FB-D0DC8578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E995-498F-4E01-8D8D-9725DC65F46A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037A801E-9A84-48F8-9B1F-A7070F32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C092DAFE-8FEB-49E5-BDD6-817D5968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2AEB-BE7D-492C-9246-A1BAD7BB01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353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="" xmlns:a16="http://schemas.microsoft.com/office/drawing/2014/main" id="{D512C639-1ED2-4F74-918D-7BF90C6C1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="" xmlns:a16="http://schemas.microsoft.com/office/drawing/2014/main" id="{7D71A0D8-4A63-45C2-9C47-78DED1E61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B21AA1F1-4478-4F76-A748-66A98639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E995-498F-4E01-8D8D-9725DC65F46A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7C6AF41F-69B8-4F38-A9E9-1AE7DE12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3945DB06-DD16-42B2-851F-C8FADD7B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2AEB-BE7D-492C-9246-A1BAD7BB01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05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24596E3B-465D-4D4F-B3C6-A5CB4D50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D611B683-B9D1-450D-8441-5A19BC52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3DAC8ECA-9340-425C-B6A5-1DD555EA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E995-498F-4E01-8D8D-9725DC65F46A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F03B9DA1-591A-4C7F-90D4-CCA06F42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68D5C73E-4712-42B4-A3D9-8D6A2519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2AEB-BE7D-492C-9246-A1BAD7BB01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75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24DE89AE-AF71-49CA-B99B-A37AC314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B43D3D15-7319-41B9-991E-80098CCF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B7B63EF9-1803-45D3-A9CA-B9BA00C7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E995-498F-4E01-8D8D-9725DC65F46A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6C8822D6-B433-448F-BB7E-6DD9D55E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85149CF9-EBA5-4131-BEFA-4A14826E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2AEB-BE7D-492C-9246-A1BAD7BB01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417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60E4FF07-5A3E-47E9-832A-31D25948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8A62C12C-440A-4502-B05C-46506044C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="" xmlns:a16="http://schemas.microsoft.com/office/drawing/2014/main" id="{4CC0A20F-4C8F-473A-9567-698109447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="" xmlns:a16="http://schemas.microsoft.com/office/drawing/2014/main" id="{2AB30C7B-BEA0-4755-B2E0-22861079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E995-498F-4E01-8D8D-9725DC65F46A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="" xmlns:a16="http://schemas.microsoft.com/office/drawing/2014/main" id="{66293CCF-643E-40C0-9D5D-888B9DEC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="" xmlns:a16="http://schemas.microsoft.com/office/drawing/2014/main" id="{337C7128-BAD5-4E61-A78F-1A766D79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2AEB-BE7D-492C-9246-A1BAD7BB01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888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DE485FC0-2E9D-4DEE-883F-5AF66847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DA7864F3-DAF8-440E-8FDA-EAC983A3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="" xmlns:a16="http://schemas.microsoft.com/office/drawing/2014/main" id="{F47E5010-C799-45F4-9802-D48BAC312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="" xmlns:a16="http://schemas.microsoft.com/office/drawing/2014/main" id="{C0CB00AB-8C9A-4986-80B2-2DA8EF4D4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="" xmlns:a16="http://schemas.microsoft.com/office/drawing/2014/main" id="{A54ADD0F-45D6-482B-8634-63D5B3FD0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="" xmlns:a16="http://schemas.microsoft.com/office/drawing/2014/main" id="{8B3FF01E-2781-4997-B219-74A64134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E995-498F-4E01-8D8D-9725DC65F46A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="" xmlns:a16="http://schemas.microsoft.com/office/drawing/2014/main" id="{E1E86260-B2AA-4314-8B9F-EE4BD6C9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="" xmlns:a16="http://schemas.microsoft.com/office/drawing/2014/main" id="{1C48A3A5-EA7D-4522-8638-F76EFB5C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2AEB-BE7D-492C-9246-A1BAD7BB01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879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DCF6EE03-54D7-4470-A18F-E47665ED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="" xmlns:a16="http://schemas.microsoft.com/office/drawing/2014/main" id="{3D3BE2AA-BE80-43AF-9084-7EC6FEC2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E995-498F-4E01-8D8D-9725DC65F46A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="" xmlns:a16="http://schemas.microsoft.com/office/drawing/2014/main" id="{E0A2E9F9-A260-4253-841A-B795EF69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="" xmlns:a16="http://schemas.microsoft.com/office/drawing/2014/main" id="{26273191-810C-44E3-A191-F2018EE0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2AEB-BE7D-492C-9246-A1BAD7BB01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018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="" xmlns:a16="http://schemas.microsoft.com/office/drawing/2014/main" id="{EE782FB9-BBA4-4438-8029-C44E0F21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E995-498F-4E01-8D8D-9725DC65F46A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="" xmlns:a16="http://schemas.microsoft.com/office/drawing/2014/main" id="{36AB8978-3324-48FE-A739-A9B1E5CE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="" xmlns:a16="http://schemas.microsoft.com/office/drawing/2014/main" id="{0CA461C8-FC45-4A55-B53E-FCA0FFB4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2AEB-BE7D-492C-9246-A1BAD7BB01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858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7498DD1E-E789-442E-B8E7-76289BAD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D01D030C-396A-403A-85DE-E7C987D9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="" xmlns:a16="http://schemas.microsoft.com/office/drawing/2014/main" id="{336E9BE4-4020-4A6C-9CEF-28FBEC9E5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="" xmlns:a16="http://schemas.microsoft.com/office/drawing/2014/main" id="{15DCBE8B-542E-44F9-A311-663E924A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E995-498F-4E01-8D8D-9725DC65F46A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="" xmlns:a16="http://schemas.microsoft.com/office/drawing/2014/main" id="{8A079CB7-E0B7-46FA-B8DC-BEAD9BE1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="" xmlns:a16="http://schemas.microsoft.com/office/drawing/2014/main" id="{B2561F06-280E-48F8-830A-0531865F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2AEB-BE7D-492C-9246-A1BAD7BB01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2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838C9AE7-9FFF-4AB9-8B4B-81D2A597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="" xmlns:a16="http://schemas.microsoft.com/office/drawing/2014/main" id="{2FAF7AC4-9AF0-4E43-9D01-8417773DC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="" xmlns:a16="http://schemas.microsoft.com/office/drawing/2014/main" id="{1D5796D5-1E82-41BB-9E86-8F3AE9BD3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="" xmlns:a16="http://schemas.microsoft.com/office/drawing/2014/main" id="{3350D03C-EA60-4160-AC4D-88348F1C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2E995-498F-4E01-8D8D-9725DC65F46A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="" xmlns:a16="http://schemas.microsoft.com/office/drawing/2014/main" id="{CF38B082-1522-4A1A-A616-504E6888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="" xmlns:a16="http://schemas.microsoft.com/office/drawing/2014/main" id="{392DC0B5-27C8-44A1-9C48-9D21B004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2AEB-BE7D-492C-9246-A1BAD7BB01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968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="" xmlns:a16="http://schemas.microsoft.com/office/drawing/2014/main" id="{E091A7DB-B31F-4FCE-8C7C-F527C97A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8A7F1D51-6051-4D41-90E8-A1E2B8C0A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3108B2D9-E4E6-417D-8532-66A1A8287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2E995-498F-4E01-8D8D-9725DC65F46A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DBB42C1D-4F14-490B-9F20-1F5962B69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87CCE052-7BC6-42C3-8444-555293755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2AEB-BE7D-492C-9246-A1BAD7BB01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24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ugury.rangle.io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webstorm/download/#section=windows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044898A7-3F1A-46E4-B62C-F3743A09E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/>
              <a:t> </a:t>
            </a:r>
            <a:r>
              <a:rPr lang="hu-HU" smtClean="0"/>
              <a:t>keretrendszer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="" xmlns:a16="http://schemas.microsoft.com/office/drawing/2014/main" id="{6F81EA77-3C37-4DF6-887F-D8A22636F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400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E0B89478-13F1-421E-A720-5226AD89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CLI telepítése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="" xmlns:a16="http://schemas.microsoft.com/office/drawing/2014/main" id="{5D831FF9-6F5F-46C0-B0D0-62E029741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937" y="1690688"/>
            <a:ext cx="7730713" cy="44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879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609725"/>
            <a:ext cx="116681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02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F4024712-0882-4902-8DF2-614986E8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verziók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819AE3E5-04E8-450B-A2FD-217895D54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/>
              <a:t>AngularJS</a:t>
            </a:r>
            <a:r>
              <a:rPr lang="hu-HU" dirty="0"/>
              <a:t>: 2010</a:t>
            </a:r>
          </a:p>
          <a:p>
            <a:r>
              <a:rPr lang="hu-HU" dirty="0"/>
              <a:t>Angular2: 2014-ben mutatták be, mint az </a:t>
            </a:r>
            <a:r>
              <a:rPr lang="hu-HU" dirty="0" err="1"/>
              <a:t>Angular</a:t>
            </a:r>
            <a:r>
              <a:rPr lang="hu-HU" dirty="0"/>
              <a:t> teljes újraírása számos változtatással, így a fejlesztők nem rajongtak érte. Az első kész verziót 2016 szeptember 14-én adták ki.</a:t>
            </a:r>
          </a:p>
          <a:p>
            <a:r>
              <a:rPr lang="hu-HU" dirty="0"/>
              <a:t>Angular4: 2016 decemberében jelentették be, 2017 Márciusában jelent meg. Új HTTP kezelési rendszert kapott.</a:t>
            </a:r>
          </a:p>
          <a:p>
            <a:r>
              <a:rPr lang="hu-HU" dirty="0"/>
              <a:t>Angular5: 2017 novemberben jelent meg, PWA, valamint </a:t>
            </a:r>
            <a:r>
              <a:rPr lang="hu-HU" dirty="0" err="1"/>
              <a:t>Material</a:t>
            </a:r>
            <a:r>
              <a:rPr lang="hu-HU" dirty="0"/>
              <a:t> Design fejlesztésekkel</a:t>
            </a:r>
          </a:p>
          <a:p>
            <a:r>
              <a:rPr lang="hu-HU" dirty="0"/>
              <a:t>Angular6: 2018 májusban jelent meg, </a:t>
            </a:r>
            <a:r>
              <a:rPr lang="hu-HU" dirty="0" err="1"/>
              <a:t>ng</a:t>
            </a:r>
            <a:r>
              <a:rPr lang="hu-HU" dirty="0"/>
              <a:t> update, </a:t>
            </a:r>
            <a:r>
              <a:rPr lang="hu-HU" dirty="0" err="1"/>
              <a:t>ng</a:t>
            </a:r>
            <a:r>
              <a:rPr lang="hu-HU" dirty="0"/>
              <a:t> add, </a:t>
            </a:r>
            <a:r>
              <a:rPr lang="hu-HU" dirty="0" err="1"/>
              <a:t>Angular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, </a:t>
            </a:r>
            <a:r>
              <a:rPr lang="hu-HU" dirty="0" err="1"/>
              <a:t>Angular</a:t>
            </a:r>
            <a:r>
              <a:rPr lang="hu-HU" dirty="0"/>
              <a:t> </a:t>
            </a:r>
            <a:r>
              <a:rPr lang="hu-HU" dirty="0" err="1"/>
              <a:t>Material</a:t>
            </a:r>
            <a:endParaRPr lang="hu-HU" dirty="0"/>
          </a:p>
          <a:p>
            <a:r>
              <a:rPr lang="hu-HU" dirty="0"/>
              <a:t>Angular7: 2018 októberben jelent meg, teljesítménynövekedés, </a:t>
            </a:r>
            <a:r>
              <a:rPr lang="hu-HU" dirty="0" err="1"/>
              <a:t>Angular</a:t>
            </a:r>
            <a:r>
              <a:rPr lang="hu-HU" dirty="0"/>
              <a:t> </a:t>
            </a:r>
            <a:r>
              <a:rPr lang="hu-HU" dirty="0" err="1"/>
              <a:t>Material</a:t>
            </a:r>
            <a:r>
              <a:rPr lang="hu-HU" dirty="0"/>
              <a:t>,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Scrolling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452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3D9F1DAC-54ED-433A-9FF1-6280B63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első </a:t>
            </a:r>
            <a:r>
              <a:rPr lang="hu-HU" dirty="0" err="1"/>
              <a:t>Angular</a:t>
            </a:r>
            <a:r>
              <a:rPr lang="hu-HU" dirty="0"/>
              <a:t> alkalmazásunk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B874DF12-A9EF-4A20-A4B2-205C79F0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npm</a:t>
            </a:r>
            <a:r>
              <a:rPr lang="hu-HU" dirty="0"/>
              <a:t> </a:t>
            </a:r>
            <a:r>
              <a:rPr lang="hu-HU" dirty="0" err="1"/>
              <a:t>install</a:t>
            </a:r>
            <a:r>
              <a:rPr lang="hu-HU" dirty="0"/>
              <a:t> –g @</a:t>
            </a:r>
            <a:r>
              <a:rPr lang="hu-HU" dirty="0" err="1"/>
              <a:t>angular</a:t>
            </a:r>
            <a:r>
              <a:rPr lang="hu-HU" dirty="0"/>
              <a:t>/cli</a:t>
            </a:r>
          </a:p>
          <a:p>
            <a:r>
              <a:rPr lang="hu-HU" dirty="0" err="1"/>
              <a:t>ng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my</a:t>
            </a:r>
            <a:r>
              <a:rPr lang="hu-HU" dirty="0"/>
              <a:t>-</a:t>
            </a:r>
            <a:r>
              <a:rPr lang="hu-HU" dirty="0" err="1"/>
              <a:t>dream</a:t>
            </a:r>
            <a:r>
              <a:rPr lang="hu-HU" dirty="0"/>
              <a:t>-app</a:t>
            </a:r>
          </a:p>
          <a:p>
            <a:r>
              <a:rPr lang="hu-HU" dirty="0"/>
              <a:t>cd </a:t>
            </a:r>
            <a:r>
              <a:rPr lang="hu-HU" dirty="0" err="1"/>
              <a:t>my</a:t>
            </a:r>
            <a:r>
              <a:rPr lang="hu-HU" dirty="0"/>
              <a:t>-</a:t>
            </a:r>
            <a:r>
              <a:rPr lang="hu-HU" dirty="0" err="1"/>
              <a:t>dream</a:t>
            </a:r>
            <a:r>
              <a:rPr lang="hu-HU" dirty="0"/>
              <a:t>-app</a:t>
            </a:r>
          </a:p>
          <a:p>
            <a:r>
              <a:rPr lang="hu-HU" dirty="0" err="1"/>
              <a:t>ng</a:t>
            </a:r>
            <a:r>
              <a:rPr lang="hu-HU" dirty="0"/>
              <a:t> </a:t>
            </a:r>
            <a:r>
              <a:rPr lang="hu-HU" dirty="0" err="1"/>
              <a:t>serve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289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D84E7ED2-9DA3-4B73-836F-76CF51F6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Létrehozás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="" xmlns:a16="http://schemas.microsoft.com/office/drawing/2014/main" id="{E9098B68-CC36-46B3-A4C4-F6D56F788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312" y="1915319"/>
            <a:ext cx="71913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1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8F1697C4-A995-49DD-8841-BE366E3D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Futtatás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="" xmlns:a16="http://schemas.microsoft.com/office/drawing/2014/main" id="{BD721125-7824-4B35-9FE4-81AD18D72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687" y="1924844"/>
            <a:ext cx="72866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6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7A7A52F1-7D4D-419F-AAD1-99AC9A52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="" xmlns:a16="http://schemas.microsoft.com/office/drawing/2014/main" id="{E70822B7-ACA2-416D-8744-A391C8D0C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467" y="1825625"/>
            <a:ext cx="53390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0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F19B9521-95C3-4DE2-8FD8-0EC2931E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31FDDAE2-F978-4ECF-91C4-0AC58D0D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/>
              <a:t>Src</a:t>
            </a:r>
            <a:r>
              <a:rPr lang="hu-HU" dirty="0"/>
              <a:t> mappa: A forrásfájlokat tartalmazza, amiket az </a:t>
            </a:r>
            <a:r>
              <a:rPr lang="hu-HU" dirty="0" err="1"/>
              <a:t>angular</a:t>
            </a:r>
            <a:r>
              <a:rPr lang="hu-HU" dirty="0"/>
              <a:t> alkalmazás használ</a:t>
            </a:r>
          </a:p>
          <a:p>
            <a:r>
              <a:rPr lang="hu-HU" dirty="0"/>
              <a:t>App mappa: Az alkalmazás komponenseihez tartozó fájlok</a:t>
            </a:r>
          </a:p>
          <a:p>
            <a:r>
              <a:rPr lang="hu-HU" dirty="0"/>
              <a:t>App.component.css: </a:t>
            </a:r>
            <a:r>
              <a:rPr lang="hu-HU" dirty="0" err="1"/>
              <a:t>css</a:t>
            </a:r>
            <a:r>
              <a:rPr lang="hu-HU" dirty="0"/>
              <a:t> kódokat tartalmaz a komponenshez</a:t>
            </a:r>
          </a:p>
          <a:p>
            <a:r>
              <a:rPr lang="hu-HU" dirty="0"/>
              <a:t>App.component.html: </a:t>
            </a:r>
            <a:r>
              <a:rPr lang="hu-HU" dirty="0" err="1"/>
              <a:t>html</a:t>
            </a:r>
            <a:r>
              <a:rPr lang="hu-HU" dirty="0"/>
              <a:t> kódot tartalmaz a komponenshez. Ez a </a:t>
            </a:r>
            <a:r>
              <a:rPr lang="hu-HU" dirty="0" err="1"/>
              <a:t>template</a:t>
            </a:r>
            <a:r>
              <a:rPr lang="hu-HU" dirty="0"/>
              <a:t> állomány, amit az </a:t>
            </a:r>
            <a:r>
              <a:rPr lang="hu-HU" dirty="0" err="1"/>
              <a:t>angular</a:t>
            </a:r>
            <a:r>
              <a:rPr lang="hu-HU" dirty="0"/>
              <a:t> adatkötéshez használ</a:t>
            </a:r>
          </a:p>
          <a:p>
            <a:r>
              <a:rPr lang="hu-HU" dirty="0" err="1"/>
              <a:t>App.component.spec.ts</a:t>
            </a:r>
            <a:r>
              <a:rPr lang="hu-HU" dirty="0"/>
              <a:t>: egységtesztelési állomány a komponenshez. További egységtesztekkel együtt használatos. Az </a:t>
            </a:r>
            <a:r>
              <a:rPr lang="hu-HU" dirty="0" err="1"/>
              <a:t>Angular</a:t>
            </a:r>
            <a:r>
              <a:rPr lang="hu-HU" dirty="0"/>
              <a:t> CLI-</a:t>
            </a:r>
            <a:r>
              <a:rPr lang="hu-HU" dirty="0" err="1"/>
              <a:t>ből</a:t>
            </a:r>
            <a:r>
              <a:rPr lang="hu-HU" dirty="0"/>
              <a:t> </a:t>
            </a:r>
            <a:r>
              <a:rPr lang="hu-HU" dirty="0" err="1"/>
              <a:t>ng</a:t>
            </a:r>
            <a:r>
              <a:rPr lang="hu-HU" dirty="0"/>
              <a:t> test paranccsal futtatható.</a:t>
            </a:r>
          </a:p>
          <a:p>
            <a:r>
              <a:rPr lang="hu-HU" dirty="0" err="1"/>
              <a:t>App.component.ts</a:t>
            </a:r>
            <a:r>
              <a:rPr lang="hu-HU" dirty="0"/>
              <a:t>: A megjelenítési logikát tartalmazza a komponenshez</a:t>
            </a:r>
          </a:p>
          <a:p>
            <a:r>
              <a:rPr lang="hu-HU" dirty="0" err="1"/>
              <a:t>App.module.ts</a:t>
            </a:r>
            <a:r>
              <a:rPr lang="hu-HU" dirty="0"/>
              <a:t>: a weboldalhoz tartozó függőségeket tartalmazza. Itt definiálhatók a szükséges modulok.</a:t>
            </a:r>
          </a:p>
        </p:txBody>
      </p:sp>
    </p:spTree>
    <p:extLst>
      <p:ext uri="{BB962C8B-B14F-4D97-AF65-F5344CB8AC3E}">
        <p14:creationId xmlns:p14="http://schemas.microsoft.com/office/powerpoint/2010/main" val="226694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CE630A96-35F3-4E91-989E-A1EE7F20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állományok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67E6516A-EE91-4DA3-AC7E-D62474E7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Package.json</a:t>
            </a:r>
            <a:r>
              <a:rPr lang="hu-HU" dirty="0"/>
              <a:t>: </a:t>
            </a:r>
            <a:r>
              <a:rPr lang="hu-HU" dirty="0" err="1"/>
              <a:t>npm</a:t>
            </a:r>
            <a:r>
              <a:rPr lang="hu-HU" dirty="0"/>
              <a:t> konfigurációs állomány. Információt tartalmaz a weboldal csomag függőségeiről.</a:t>
            </a:r>
          </a:p>
          <a:p>
            <a:r>
              <a:rPr lang="hu-HU" dirty="0" err="1"/>
              <a:t>Package-lock.json</a:t>
            </a:r>
            <a:r>
              <a:rPr lang="hu-HU" dirty="0"/>
              <a:t>: automatikusan generált </a:t>
            </a:r>
            <a:r>
              <a:rPr lang="hu-HU" dirty="0" err="1"/>
              <a:t>állomány,módosul</a:t>
            </a:r>
            <a:r>
              <a:rPr lang="hu-HU" dirty="0"/>
              <a:t> ahányszor az </a:t>
            </a:r>
            <a:r>
              <a:rPr lang="hu-HU" dirty="0" err="1"/>
              <a:t>npm</a:t>
            </a:r>
            <a:r>
              <a:rPr lang="hu-HU" dirty="0"/>
              <a:t> műveletet végez.</a:t>
            </a:r>
          </a:p>
          <a:p>
            <a:r>
              <a:rPr lang="hu-HU" dirty="0" err="1"/>
              <a:t>Angular.json</a:t>
            </a:r>
            <a:r>
              <a:rPr lang="hu-HU" dirty="0"/>
              <a:t>: Itt definiálható az alkalmazás struktúrája és beállításai.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062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EEF9CAE2-5AF7-4891-89EE-07FC5A94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telepítése </a:t>
            </a:r>
            <a:r>
              <a:rPr lang="hu-HU" dirty="0" err="1"/>
              <a:t>Angular</a:t>
            </a:r>
            <a:r>
              <a:rPr lang="hu-HU" dirty="0"/>
              <a:t> projekthez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="" xmlns:a16="http://schemas.microsoft.com/office/drawing/2014/main" id="{0CD8F525-826A-440A-BB1B-DC9C7797D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588" y="1825625"/>
            <a:ext cx="78308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2720ACA4-1941-4FEB-BA52-119F64FC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Bootstrap</a:t>
            </a:r>
            <a:r>
              <a:rPr lang="hu-HU" dirty="0"/>
              <a:t> hozzáadása projekthez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2893F26A-A862-4BCE-88E0-09DB4F02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Angular.js állomány módosítása: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="" xmlns:a16="http://schemas.microsoft.com/office/drawing/2014/main" id="{127966FD-68E3-4F3D-AB26-355171D6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34" y="2742794"/>
            <a:ext cx="9685132" cy="202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6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50CE92E4-730E-4A82-B18A-D18B72CB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7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96403116-774E-457A-BFBB-761B96657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JavaScript keretrendszer, aminek segítségével SPA (</a:t>
            </a:r>
            <a:r>
              <a:rPr lang="hu-HU" dirty="0" err="1"/>
              <a:t>Single</a:t>
            </a:r>
            <a:r>
              <a:rPr lang="hu-HU" dirty="0"/>
              <a:t> Page </a:t>
            </a:r>
            <a:r>
              <a:rPr lang="hu-HU" dirty="0" err="1"/>
              <a:t>Application</a:t>
            </a:r>
            <a:r>
              <a:rPr lang="hu-HU" dirty="0"/>
              <a:t>) típusú alkalmazások készíthetők.</a:t>
            </a:r>
          </a:p>
          <a:p>
            <a:r>
              <a:rPr lang="hu-HU" dirty="0"/>
              <a:t>Komponens alapú, melyek fa struktúrát alkotnak</a:t>
            </a:r>
          </a:p>
          <a:p>
            <a:r>
              <a:rPr lang="hu-HU" dirty="0"/>
              <a:t>Az </a:t>
            </a:r>
            <a:r>
              <a:rPr lang="hu-HU" dirty="0" err="1"/>
              <a:t>Angular</a:t>
            </a:r>
            <a:r>
              <a:rPr lang="hu-HU" dirty="0"/>
              <a:t> 1.0 </a:t>
            </a:r>
            <a:r>
              <a:rPr lang="hu-HU" dirty="0" err="1"/>
              <a:t>AngularJS</a:t>
            </a:r>
            <a:r>
              <a:rPr lang="hu-HU" dirty="0"/>
              <a:t> elnevezést kapott, minden további verzióra egyszerűen </a:t>
            </a:r>
            <a:r>
              <a:rPr lang="hu-HU" dirty="0" err="1"/>
              <a:t>Angular</a:t>
            </a:r>
            <a:r>
              <a:rPr lang="hu-HU" dirty="0"/>
              <a:t> néven hivatkozunk</a:t>
            </a:r>
          </a:p>
          <a:p>
            <a:r>
              <a:rPr lang="en-US" dirty="0"/>
              <a:t>"Angular is a complete rewrite of AngularJS by the same team that built AngularJS."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9918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839F07E4-01F3-414B-8243-5705FEB0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CLI parancsok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="" xmlns:a16="http://schemas.microsoft.com/office/drawing/2014/main" id="{C4BACD44-D466-4ED9-B359-9E32B7341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751946"/>
              </p:ext>
            </p:extLst>
          </p:nvPr>
        </p:nvGraphicFramePr>
        <p:xfrm>
          <a:off x="838199" y="1432585"/>
          <a:ext cx="10515600" cy="5073193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1872826556"/>
                    </a:ext>
                  </a:extLst>
                </a:gridCol>
                <a:gridCol w="866776">
                  <a:extLst>
                    <a:ext uri="{9D8B030D-6E8A-4147-A177-3AD203B41FA5}">
                      <a16:colId xmlns="" xmlns:a16="http://schemas.microsoft.com/office/drawing/2014/main" val="1287215897"/>
                    </a:ext>
                  </a:extLst>
                </a:gridCol>
                <a:gridCol w="6143624">
                  <a:extLst>
                    <a:ext uri="{9D8B030D-6E8A-4147-A177-3AD203B41FA5}">
                      <a16:colId xmlns="" xmlns:a16="http://schemas.microsoft.com/office/drawing/2014/main" val="3309139510"/>
                    </a:ext>
                  </a:extLst>
                </a:gridCol>
              </a:tblGrid>
              <a:tr h="128324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Command</a:t>
                      </a:r>
                      <a:endParaRPr lang="hu-HU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9164" marR="29164" marT="29164" marB="29164">
                    <a:lnL w="9525" cap="flat" cmpd="sng" algn="ctr">
                      <a:solidFill>
                        <a:srgbClr val="60E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E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E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Alias</a:t>
                      </a:r>
                    </a:p>
                  </a:txBody>
                  <a:tcPr marL="29164" marR="29164" marT="29164" marB="29164">
                    <a:lnL w="9525" cap="flat" cmpd="sng" algn="ctr">
                      <a:solidFill>
                        <a:srgbClr val="60E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E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E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9164" marR="29164" marT="29164" marB="29164">
                    <a:lnL w="9525" cap="flat" cmpd="sng" algn="ctr">
                      <a:solidFill>
                        <a:srgbClr val="60E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E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EF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6617138"/>
                  </a:ext>
                </a:extLst>
              </a:tr>
              <a:tr h="24887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hu-HU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Külső könyvtár hozzáadása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7804282"/>
                  </a:ext>
                </a:extLst>
              </a:tr>
              <a:tr h="289042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build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Lefordítja az alkalmazást a kimeneti könyvtárba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7696648"/>
                  </a:ext>
                </a:extLst>
              </a:tr>
              <a:tr h="318865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config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hu-HU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Az </a:t>
                      </a:r>
                      <a:r>
                        <a:rPr lang="hu-HU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angular.json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állomány értékeit módosítja vagy lekérdezi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2829688"/>
                  </a:ext>
                </a:extLst>
              </a:tr>
              <a:tr h="246864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doc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Megnyitja az </a:t>
                      </a:r>
                      <a:r>
                        <a:rPr lang="hu-HU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Angular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dokumentációját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83614012"/>
                  </a:ext>
                </a:extLst>
              </a:tr>
              <a:tr h="318865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e2e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Buildeli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és elindítja az alkalmazást, valamint elindítja a teszteket a </a:t>
                      </a:r>
                      <a:r>
                        <a:rPr lang="hu-HU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Protractor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segítségével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9051455"/>
                  </a:ext>
                </a:extLst>
              </a:tr>
              <a:tr h="24887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generate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Generál vagy módosít állományokat a séma alapján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4608237"/>
                  </a:ext>
                </a:extLst>
              </a:tr>
              <a:tr h="24887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help</a:t>
                      </a:r>
                      <a:endParaRPr lang="hu-HU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hu-HU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Elérhető parancsok listája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8992010"/>
                  </a:ext>
                </a:extLst>
              </a:tr>
              <a:tr h="24887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lint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Lint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eszközök futtatása az adott könyvtárban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46186341"/>
                  </a:ext>
                </a:extLst>
              </a:tr>
              <a:tr h="24887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new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Új </a:t>
                      </a:r>
                      <a:r>
                        <a:rPr lang="hu-HU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Angular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alkalmazást hoz létre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2392138"/>
                  </a:ext>
                </a:extLst>
              </a:tr>
              <a:tr h="241984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run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hu-HU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Arcitect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célt futtat opcionális egyedi konfigurációval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23031333"/>
                  </a:ext>
                </a:extLst>
              </a:tr>
              <a:tr h="248870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serve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Buildeli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és elindítja az alkalmazást, fájlváltozás esetén is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5849991"/>
                  </a:ext>
                </a:extLst>
              </a:tr>
              <a:tr h="178875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test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Lefuttatja az egységteszteket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3273278"/>
                  </a:ext>
                </a:extLst>
              </a:tr>
              <a:tr h="318865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update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hu-HU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Frissíti az alkalmazást és a függőségeit.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https://update.angular.io/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01383942"/>
                  </a:ext>
                </a:extLst>
              </a:tr>
              <a:tr h="178875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version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Kiírja az </a:t>
                      </a:r>
                      <a:r>
                        <a:rPr lang="hu-HU" sz="16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Angular</a:t>
                      </a:r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CLI verzióját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9065627"/>
                  </a:ext>
                </a:extLst>
              </a:tr>
              <a:tr h="178875"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xi18n</a:t>
                      </a: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hu-HU" sz="16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Kinyeri az i18n üzeneteket a forráskódból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9443" marR="19443" marT="19443" marB="1944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007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91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3DCD4E77-1833-4237-8ED9-A1F47891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Könyvtárak hozzáadása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A5AD4716-07F5-4DA7-9450-3420B13FE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ng</a:t>
            </a:r>
            <a:r>
              <a:rPr lang="hu-HU" dirty="0"/>
              <a:t> add </a:t>
            </a:r>
            <a:r>
              <a:rPr lang="hu-HU" b="1" dirty="0"/>
              <a:t>&lt;</a:t>
            </a:r>
            <a:r>
              <a:rPr lang="hu-HU" b="1" dirty="0" err="1"/>
              <a:t>lib_name</a:t>
            </a:r>
            <a:r>
              <a:rPr lang="hu-HU" b="1" dirty="0"/>
              <a:t>&gt;</a:t>
            </a:r>
            <a:r>
              <a:rPr lang="hu-HU" dirty="0"/>
              <a:t>  </a:t>
            </a:r>
          </a:p>
          <a:p>
            <a:r>
              <a:rPr lang="hu-HU" dirty="0"/>
              <a:t>Könyvtár típushoz rendelése:</a:t>
            </a:r>
          </a:p>
          <a:p>
            <a:pPr lvl="1"/>
            <a:r>
              <a:rPr lang="hu-HU" dirty="0" err="1"/>
              <a:t>npm</a:t>
            </a:r>
            <a:r>
              <a:rPr lang="hu-HU" dirty="0"/>
              <a:t> </a:t>
            </a:r>
            <a:r>
              <a:rPr lang="hu-HU" dirty="0" err="1"/>
              <a:t>install</a:t>
            </a:r>
            <a:r>
              <a:rPr lang="hu-HU" dirty="0"/>
              <a:t> d1 --</a:t>
            </a:r>
            <a:r>
              <a:rPr lang="hu-HU" dirty="0" err="1"/>
              <a:t>save</a:t>
            </a:r>
            <a:r>
              <a:rPr lang="hu-HU" dirty="0"/>
              <a:t>  </a:t>
            </a:r>
          </a:p>
          <a:p>
            <a:pPr lvl="1"/>
            <a:r>
              <a:rPr lang="hu-HU" dirty="0" err="1"/>
              <a:t>npm</a:t>
            </a:r>
            <a:r>
              <a:rPr lang="hu-HU" dirty="0"/>
              <a:t> </a:t>
            </a:r>
            <a:r>
              <a:rPr lang="hu-HU" dirty="0" err="1"/>
              <a:t>install</a:t>
            </a:r>
            <a:r>
              <a:rPr lang="hu-HU" dirty="0"/>
              <a:t> @</a:t>
            </a:r>
            <a:r>
              <a:rPr lang="hu-HU" dirty="0" err="1"/>
              <a:t>types</a:t>
            </a:r>
            <a:r>
              <a:rPr lang="hu-HU" dirty="0"/>
              <a:t>/d1 --</a:t>
            </a:r>
            <a:r>
              <a:rPr lang="hu-HU" dirty="0" err="1"/>
              <a:t>save-dev</a:t>
            </a:r>
            <a:r>
              <a:rPr lang="hu-HU" dirty="0"/>
              <a:t>  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958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504F34C3-68BD-49C0-951C-068F8579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Angular 7 architektúra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="" xmlns:a16="http://schemas.microsoft.com/office/drawing/2014/main" id="{562A6C69-52FA-4EBF-A9D5-1E969E3BD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51" y="1825626"/>
            <a:ext cx="54391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61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68FB5E88-65ED-4B34-A6DE-B6373B73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Komponensek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A32E25F0-5428-4B2E-B409-0FF274C9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komponensek és szolgáltatások egyszerű osztályok dekorátorokkal, amik megjelölik a típusaikat és metaadatot szolgáltatnak amit az </a:t>
            </a:r>
            <a:r>
              <a:rPr lang="hu-HU" dirty="0" err="1"/>
              <a:t>Angular</a:t>
            </a:r>
            <a:r>
              <a:rPr lang="hu-HU" dirty="0"/>
              <a:t> használ fel.</a:t>
            </a:r>
          </a:p>
          <a:p>
            <a:r>
              <a:rPr lang="hu-HU" dirty="0"/>
              <a:t>Minden </a:t>
            </a:r>
            <a:r>
              <a:rPr lang="hu-HU" dirty="0" err="1"/>
              <a:t>Angular</a:t>
            </a:r>
            <a:r>
              <a:rPr lang="hu-HU" dirty="0"/>
              <a:t> alkalmazás legalább egy komponensből áll, aminek a neve </a:t>
            </a:r>
            <a:r>
              <a:rPr lang="hu-HU" dirty="0" err="1"/>
              <a:t>root</a:t>
            </a:r>
            <a:r>
              <a:rPr lang="hu-HU" dirty="0"/>
              <a:t> komponens és oldalhierarchia és </a:t>
            </a:r>
            <a:r>
              <a:rPr lang="hu-HU" dirty="0" err="1"/>
              <a:t>dom</a:t>
            </a:r>
            <a:r>
              <a:rPr lang="hu-HU" dirty="0"/>
              <a:t> tartozik hozzá. Minden komponens definiál egy osztályt, ami alkalmazásadatot és logikát tartalmaz, és kapcsolódik egy HTML </a:t>
            </a:r>
            <a:r>
              <a:rPr lang="hu-HU" dirty="0" err="1"/>
              <a:t>templatehez</a:t>
            </a:r>
            <a:r>
              <a:rPr lang="hu-HU" dirty="0"/>
              <a:t>, ami egy nézetet ad meg a célkörnyezet számára.</a:t>
            </a:r>
          </a:p>
        </p:txBody>
      </p:sp>
    </p:spTree>
    <p:extLst>
      <p:ext uri="{BB962C8B-B14F-4D97-AF65-F5344CB8AC3E}">
        <p14:creationId xmlns:p14="http://schemas.microsoft.com/office/powerpoint/2010/main" val="2039797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127008E9-465A-4C4F-A46A-E69ECD0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komponens osztály metaadatai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7512601E-FE59-49C9-BD38-7D82092B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komponens osztályhoz tartozó metaadat kapcsolódik a </a:t>
            </a:r>
            <a:r>
              <a:rPr lang="hu-HU" dirty="0" err="1"/>
              <a:t>templatehez</a:t>
            </a:r>
            <a:r>
              <a:rPr lang="hu-HU" dirty="0"/>
              <a:t>, ami a nézetet adja meg. A </a:t>
            </a:r>
            <a:r>
              <a:rPr lang="hu-HU" dirty="0" err="1"/>
              <a:t>template</a:t>
            </a:r>
            <a:r>
              <a:rPr lang="hu-HU" dirty="0"/>
              <a:t> kombinálja a hagyományos HTML-t az </a:t>
            </a:r>
            <a:r>
              <a:rPr lang="hu-HU" dirty="0" err="1"/>
              <a:t>Angular</a:t>
            </a:r>
            <a:r>
              <a:rPr lang="hu-HU" dirty="0"/>
              <a:t> direktívákkal és kötési jelölésekkel, amik által az </a:t>
            </a:r>
            <a:r>
              <a:rPr lang="hu-HU" dirty="0" err="1"/>
              <a:t>Angular</a:t>
            </a:r>
            <a:r>
              <a:rPr lang="hu-HU" dirty="0"/>
              <a:t> módosíthatja a HTML-t még </a:t>
            </a:r>
            <a:r>
              <a:rPr lang="hu-HU" dirty="0" err="1"/>
              <a:t>renderelés</a:t>
            </a:r>
            <a:r>
              <a:rPr lang="hu-HU" dirty="0"/>
              <a:t> előtt.</a:t>
            </a:r>
          </a:p>
          <a:p>
            <a:r>
              <a:rPr lang="hu-HU" dirty="0"/>
              <a:t>A szolgáltatás osztály metaadata információt szolgáltat az </a:t>
            </a:r>
            <a:r>
              <a:rPr lang="hu-HU" dirty="0" err="1"/>
              <a:t>Angularnak</a:t>
            </a:r>
            <a:r>
              <a:rPr lang="hu-HU" dirty="0"/>
              <a:t>, aminek segítségével elérhetővé válhat a komponensben a </a:t>
            </a:r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injection</a:t>
            </a:r>
            <a:r>
              <a:rPr lang="hu-HU" dirty="0"/>
              <a:t> által.</a:t>
            </a:r>
          </a:p>
        </p:txBody>
      </p:sp>
    </p:spTree>
    <p:extLst>
      <p:ext uri="{BB962C8B-B14F-4D97-AF65-F5344CB8AC3E}">
        <p14:creationId xmlns:p14="http://schemas.microsoft.com/office/powerpoint/2010/main" val="2488426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6BFAB62B-AAC3-446B-84A9-15C4B13E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Modulok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A23D546C-584F-4F98-80B7-F42FE40F0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Angular</a:t>
            </a:r>
            <a:r>
              <a:rPr lang="hu-HU" dirty="0"/>
              <a:t> 7 </a:t>
            </a:r>
            <a:r>
              <a:rPr lang="hu-HU" dirty="0" err="1"/>
              <a:t>NgModulok</a:t>
            </a:r>
            <a:r>
              <a:rPr lang="hu-HU" dirty="0"/>
              <a:t> különböznek a többi JavaScript modultól. Minden </a:t>
            </a:r>
            <a:r>
              <a:rPr lang="hu-HU" dirty="0" err="1"/>
              <a:t>Angular</a:t>
            </a:r>
            <a:r>
              <a:rPr lang="hu-HU" dirty="0"/>
              <a:t> 7 alkalmazás tartalmaz egy gyökér modult, amit </a:t>
            </a:r>
            <a:r>
              <a:rPr lang="hu-HU" dirty="0" err="1"/>
              <a:t>AppModule-nak</a:t>
            </a:r>
            <a:r>
              <a:rPr lang="hu-HU" dirty="0"/>
              <a:t> nevezünk. Ebben kap helyet a </a:t>
            </a:r>
            <a:r>
              <a:rPr lang="hu-HU" dirty="0" err="1"/>
              <a:t>bootstrap</a:t>
            </a:r>
            <a:r>
              <a:rPr lang="hu-HU" dirty="0"/>
              <a:t> mechanizmus, ami az alkalmazást indítja</a:t>
            </a:r>
          </a:p>
          <a:p>
            <a:r>
              <a:rPr lang="hu-HU" dirty="0"/>
              <a:t>Minden </a:t>
            </a:r>
            <a:r>
              <a:rPr lang="hu-HU" dirty="0" err="1"/>
              <a:t>Angular</a:t>
            </a:r>
            <a:r>
              <a:rPr lang="hu-HU" dirty="0"/>
              <a:t> 7 alkalmazás több funkcionális modulból áll.</a:t>
            </a:r>
          </a:p>
          <a:p>
            <a:r>
              <a:rPr lang="hu-HU" dirty="0"/>
              <a:t>Az </a:t>
            </a:r>
            <a:r>
              <a:rPr lang="hu-HU" dirty="0" err="1"/>
              <a:t>NgModule</a:t>
            </a:r>
            <a:r>
              <a:rPr lang="hu-HU" dirty="0"/>
              <a:t> funkciókat importál további </a:t>
            </a:r>
            <a:r>
              <a:rPr lang="hu-HU" dirty="0" err="1"/>
              <a:t>NgModulokból</a:t>
            </a:r>
            <a:r>
              <a:rPr lang="hu-HU" dirty="0"/>
              <a:t>, pont úgy, mint a hagyományos JavaScript modulok</a:t>
            </a:r>
          </a:p>
          <a:p>
            <a:r>
              <a:rPr lang="hu-HU" dirty="0"/>
              <a:t>Az </a:t>
            </a:r>
            <a:r>
              <a:rPr lang="hu-HU" dirty="0" err="1"/>
              <a:t>NgModul</a:t>
            </a:r>
            <a:r>
              <a:rPr lang="hu-HU" dirty="0"/>
              <a:t> megengedi, hogy funkciói kinyerhetők legyenek más </a:t>
            </a:r>
            <a:r>
              <a:rPr lang="hu-HU" dirty="0" err="1"/>
              <a:t>NgModulok</a:t>
            </a:r>
            <a:r>
              <a:rPr lang="hu-HU" dirty="0"/>
              <a:t> által</a:t>
            </a:r>
          </a:p>
        </p:txBody>
      </p:sp>
    </p:spTree>
    <p:extLst>
      <p:ext uri="{BB962C8B-B14F-4D97-AF65-F5344CB8AC3E}">
        <p14:creationId xmlns:p14="http://schemas.microsoft.com/office/powerpoint/2010/main" val="3137117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E2223125-0DD9-4FC5-9936-4D3E13EB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Template</a:t>
            </a:r>
            <a:r>
              <a:rPr lang="hu-HU" dirty="0"/>
              <a:t>, Direktívák, Adatkötés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6FA61EB3-1D5A-4DC0-B69C-A32626E03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Angular</a:t>
            </a:r>
            <a:r>
              <a:rPr lang="hu-HU" dirty="0"/>
              <a:t> 7-ben </a:t>
            </a:r>
            <a:r>
              <a:rPr lang="hu-HU" dirty="0" err="1"/>
              <a:t>templateket</a:t>
            </a:r>
            <a:r>
              <a:rPr lang="hu-HU" dirty="0"/>
              <a:t> használhatunk, hogy kombináljuk a HTML-t az </a:t>
            </a:r>
            <a:r>
              <a:rPr lang="hu-HU" dirty="0" err="1"/>
              <a:t>Angular</a:t>
            </a:r>
            <a:r>
              <a:rPr lang="hu-HU" dirty="0"/>
              <a:t> jelölésekkel és módosítsuk a HTML elemeket megjelenítés előtt. A </a:t>
            </a:r>
            <a:r>
              <a:rPr lang="hu-HU" dirty="0" err="1"/>
              <a:t>template</a:t>
            </a:r>
            <a:r>
              <a:rPr lang="hu-HU" dirty="0"/>
              <a:t> direktívák program logikát szolgáltatnak és a jelöléseket kötik az alkalmazás adatokhoz és a </a:t>
            </a:r>
            <a:r>
              <a:rPr lang="hu-HU" dirty="0" err="1"/>
              <a:t>DOMhoz</a:t>
            </a:r>
            <a:r>
              <a:rPr lang="hu-HU" dirty="0"/>
              <a:t>.</a:t>
            </a:r>
          </a:p>
          <a:p>
            <a:r>
              <a:rPr lang="hu-HU" dirty="0"/>
              <a:t>Adat kötések</a:t>
            </a:r>
          </a:p>
          <a:p>
            <a:pPr lvl="1"/>
            <a:r>
              <a:rPr lang="hu-HU" dirty="0"/>
              <a:t>Esemény kötés: Az esemény kötéseket akkor használjuk, ha az alkalmazás reagál a felhasználói inputra, frissítve az alkalmazás adatokat.</a:t>
            </a:r>
          </a:p>
          <a:p>
            <a:pPr lvl="1"/>
            <a:r>
              <a:rPr lang="hu-HU" dirty="0"/>
              <a:t>Tulajdonság kötés: A tulajdonság kötés arra használható, hogy adatot továbbítsunk a komponens osztályból.</a:t>
            </a:r>
          </a:p>
        </p:txBody>
      </p:sp>
    </p:spTree>
    <p:extLst>
      <p:ext uri="{BB962C8B-B14F-4D97-AF65-F5344CB8AC3E}">
        <p14:creationId xmlns:p14="http://schemas.microsoft.com/office/powerpoint/2010/main" val="1897066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094695EC-2B3F-4AE5-8617-7D0467C5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Szolgáltatások és </a:t>
            </a:r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Injection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0B649D68-3E1C-4FEA-BEDD-97622BD2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7-ben a fejlesztők szolgáltatás osztályokat hoznak létre adatnak vagy logikának, amit nem egy nézethez szeretnének kapcsolni, hanem meg akarják osztani a komponensek között.</a:t>
            </a:r>
          </a:p>
          <a:p>
            <a:r>
              <a:rPr lang="hu-HU" dirty="0"/>
              <a:t>A </a:t>
            </a:r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Injection</a:t>
            </a:r>
            <a:r>
              <a:rPr lang="hu-HU" dirty="0"/>
              <a:t> által a komponens osztályok kis méretűek és hatékonyak lehetnek. A DI nem tölt be adatokat a szerverről, nem </a:t>
            </a:r>
            <a:r>
              <a:rPr lang="hu-HU" dirty="0" err="1"/>
              <a:t>validálja</a:t>
            </a:r>
            <a:r>
              <a:rPr lang="hu-HU" dirty="0"/>
              <a:t> az inputot, nem </a:t>
            </a:r>
            <a:r>
              <a:rPr lang="hu-HU" dirty="0" err="1"/>
              <a:t>logol</a:t>
            </a:r>
            <a:r>
              <a:rPr lang="hu-HU" dirty="0"/>
              <a:t> a konzolra, csak a feladatokat adja a szolgáltatásnak.</a:t>
            </a:r>
          </a:p>
        </p:txBody>
      </p:sp>
    </p:spTree>
    <p:extLst>
      <p:ext uri="{BB962C8B-B14F-4D97-AF65-F5344CB8AC3E}">
        <p14:creationId xmlns:p14="http://schemas.microsoft.com/office/powerpoint/2010/main" val="261198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F3A49F98-2684-4045-B5CA-B1C3EA07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Routing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37862B5D-0C6D-4B68-82EC-34A9C059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Angular</a:t>
            </a:r>
            <a:r>
              <a:rPr lang="hu-HU" dirty="0" smtClean="0"/>
              <a:t> 7 </a:t>
            </a:r>
            <a:r>
              <a:rPr lang="hu-HU" dirty="0" err="1" smtClean="0"/>
              <a:t>Routere</a:t>
            </a:r>
            <a:r>
              <a:rPr lang="hu-HU" dirty="0" smtClean="0"/>
              <a:t> egy </a:t>
            </a:r>
            <a:r>
              <a:rPr lang="hu-HU" dirty="0" err="1" smtClean="0"/>
              <a:t>NgModul</a:t>
            </a:r>
            <a:r>
              <a:rPr lang="hu-HU" dirty="0" smtClean="0"/>
              <a:t>, ami egy szolgáltatáson keresztül biztosítja a fejlesztőknek az alkalmazáson belüli státuszok és nézet hierarchiák közötti navigálást.</a:t>
            </a:r>
          </a:p>
          <a:p>
            <a:r>
              <a:rPr lang="hu-HU" dirty="0" smtClean="0"/>
              <a:t>Ugyanúgy működik, mint a böngészőbeli navigálás:</a:t>
            </a:r>
          </a:p>
          <a:p>
            <a:pPr lvl="1"/>
            <a:r>
              <a:rPr lang="hu-HU" dirty="0" smtClean="0"/>
              <a:t>Megadható URL a címrészben, és a böngésző navigálni fog az adott oldalra</a:t>
            </a:r>
          </a:p>
          <a:p>
            <a:pPr lvl="1"/>
            <a:r>
              <a:rPr lang="hu-HU" dirty="0" smtClean="0"/>
              <a:t>Rákattinthatunk </a:t>
            </a:r>
            <a:r>
              <a:rPr lang="hu-HU" dirty="0" err="1" smtClean="0"/>
              <a:t>linkra</a:t>
            </a:r>
            <a:r>
              <a:rPr lang="hu-HU" dirty="0" smtClean="0"/>
              <a:t> az oldalon, amivel navigálhatunk az új oldalra</a:t>
            </a:r>
          </a:p>
          <a:p>
            <a:pPr lvl="1"/>
            <a:r>
              <a:rPr lang="hu-HU" dirty="0" smtClean="0"/>
              <a:t>A böngésző előre és vissza gombjaival navigálunk a megfelelő oldalra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934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Komponensek létrehozása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komponensek az </a:t>
            </a:r>
            <a:r>
              <a:rPr lang="hu-HU" dirty="0" err="1" smtClean="0"/>
              <a:t>Angular</a:t>
            </a:r>
            <a:r>
              <a:rPr lang="hu-HU" dirty="0" smtClean="0"/>
              <a:t> egyik legfontosabb funkciói, mivel az egész alkalmazás komponensekből áll.</a:t>
            </a:r>
          </a:p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59" y="2809874"/>
            <a:ext cx="8122266" cy="151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59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14D82D2C-5D67-4E3C-B6F2-4BCFEB1E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Single</a:t>
            </a:r>
            <a:r>
              <a:rPr lang="hu-HU" dirty="0"/>
              <a:t> Page </a:t>
            </a:r>
            <a:r>
              <a:rPr lang="hu-HU" dirty="0" err="1"/>
              <a:t>Application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D31F808E-21A0-4B47-8586-DECD7E0E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SPA egy webalkalmazás vagy weboldal, folyamatos, gyors felhasználói élményt biztosít hasonlóan, mint az asztali alkalmazások.</a:t>
            </a:r>
          </a:p>
          <a:p>
            <a:r>
              <a:rPr lang="hu-HU" dirty="0"/>
              <a:t>Tartalmaz menüt, gombokat, blokkokat egy oldalon.</a:t>
            </a:r>
          </a:p>
          <a:p>
            <a:r>
              <a:rPr lang="hu-HU" dirty="0"/>
              <a:t>Amikor a felhasználó bármelyikre kattint, az aktuális oldal íródik újra, így nem kell újra betölteni a további oldalakat a szerverről, ezáltal garantált a gyorsaság.</a:t>
            </a:r>
          </a:p>
        </p:txBody>
      </p:sp>
    </p:spTree>
    <p:extLst>
      <p:ext uri="{BB962C8B-B14F-4D97-AF65-F5344CB8AC3E}">
        <p14:creationId xmlns:p14="http://schemas.microsoft.com/office/powerpoint/2010/main" val="702629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</a:t>
            </a:r>
            <a:endParaRPr lang="hu-H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811" y="1502759"/>
            <a:ext cx="7236523" cy="467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626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Debugolás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Angular</a:t>
            </a:r>
            <a:r>
              <a:rPr lang="hu-HU" dirty="0" smtClean="0"/>
              <a:t> </a:t>
            </a:r>
            <a:r>
              <a:rPr lang="hu-HU" dirty="0" err="1" smtClean="0"/>
              <a:t>Augury</a:t>
            </a:r>
            <a:r>
              <a:rPr lang="hu-HU" dirty="0" smtClean="0"/>
              <a:t> eszköz</a:t>
            </a:r>
          </a:p>
          <a:p>
            <a:r>
              <a:rPr lang="hu-HU" dirty="0">
                <a:hlinkClick r:id="rId2"/>
              </a:rPr>
              <a:t>https://augury.rangle.io/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4489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Direktívák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Komponens direktívák: A fő osztályban használatosak, arról szolgáltatnak információt, hogy hogyan kell feldolgozni, létrehozni és használni a komponenst futásidőben.</a:t>
            </a:r>
          </a:p>
          <a:p>
            <a:r>
              <a:rPr lang="hu-HU" dirty="0" smtClean="0"/>
              <a:t>Strukturális direktívák: * karakterrel kezdődnek, DOM elemek manipulálására és megváltoztatására használható. Pl.: *</a:t>
            </a:r>
            <a:r>
              <a:rPr lang="hu-HU" dirty="0" err="1" smtClean="0"/>
              <a:t>ngIf</a:t>
            </a:r>
            <a:r>
              <a:rPr lang="hu-HU" dirty="0" smtClean="0"/>
              <a:t>, *</a:t>
            </a:r>
            <a:r>
              <a:rPr lang="hu-HU" dirty="0" err="1" smtClean="0"/>
              <a:t>ngFor</a:t>
            </a:r>
            <a:r>
              <a:rPr lang="hu-HU" dirty="0" smtClean="0"/>
              <a:t>.</a:t>
            </a:r>
          </a:p>
          <a:p>
            <a:r>
              <a:rPr lang="hu-HU" dirty="0" smtClean="0"/>
              <a:t>Attribútum direktívák: Segítségükkel megváltoztatható a DOM elemek kinézete és viselkedése. Pl.: </a:t>
            </a:r>
            <a:r>
              <a:rPr lang="hu-HU" dirty="0" err="1" smtClean="0"/>
              <a:t>ngClass</a:t>
            </a:r>
            <a:r>
              <a:rPr lang="hu-HU" dirty="0" smtClean="0"/>
              <a:t>, </a:t>
            </a:r>
            <a:r>
              <a:rPr lang="hu-HU" dirty="0" err="1" smtClean="0"/>
              <a:t>ngStyle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8970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Attribútum és strukturális direktívák különbségei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attribútum direktívák úgy néznek ki, mint a hagyományos HTML attribútumok, és főképp adat- és eseménykötésre használjuk őket.</a:t>
            </a:r>
          </a:p>
          <a:p>
            <a:r>
              <a:rPr lang="hu-HU" dirty="0" smtClean="0"/>
              <a:t>A strukturális direktívák * karakterrel kezdődnek, és másképpen néznek ki.</a:t>
            </a:r>
          </a:p>
          <a:p>
            <a:r>
              <a:rPr lang="hu-HU" dirty="0" smtClean="0"/>
              <a:t>Az attribútum direktívák csak arra az elemre vannak hatással, amelyhez hozzá lettek adva.</a:t>
            </a:r>
          </a:p>
          <a:p>
            <a:r>
              <a:rPr lang="hu-HU" dirty="0" smtClean="0"/>
              <a:t>A strukturális direktívák a DOM teljes területére kihatnak.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6946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*</a:t>
            </a:r>
            <a:r>
              <a:rPr lang="hu-HU" dirty="0" err="1" smtClean="0"/>
              <a:t>ngIf</a:t>
            </a:r>
            <a:r>
              <a:rPr lang="hu-HU" dirty="0" smtClean="0"/>
              <a:t> direktíva – </a:t>
            </a:r>
            <a:r>
              <a:rPr lang="hu-HU" dirty="0" err="1" smtClean="0"/>
              <a:t>component.ts</a:t>
            </a:r>
            <a:endParaRPr lang="hu-H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24" y="1460193"/>
            <a:ext cx="6316018" cy="471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963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*</a:t>
            </a:r>
            <a:r>
              <a:rPr lang="hu-HU" dirty="0" err="1" smtClean="0"/>
              <a:t>ngIf</a:t>
            </a:r>
            <a:r>
              <a:rPr lang="hu-HU" dirty="0" smtClean="0"/>
              <a:t> direktíva - </a:t>
            </a:r>
            <a:r>
              <a:rPr lang="hu-HU" dirty="0" err="1" smtClean="0"/>
              <a:t>html</a:t>
            </a:r>
            <a:endParaRPr lang="hu-H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825784"/>
            <a:ext cx="9525000" cy="435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773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</a:t>
            </a:r>
            <a:endParaRPr lang="hu-H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10" y="1613850"/>
            <a:ext cx="5805544" cy="456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233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</a:t>
            </a:r>
            <a:endParaRPr lang="hu-H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48" y="1570913"/>
            <a:ext cx="5876156" cy="460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461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*</a:t>
            </a:r>
            <a:r>
              <a:rPr lang="hu-HU" dirty="0" err="1" smtClean="0"/>
              <a:t>ngIf</a:t>
            </a:r>
            <a:r>
              <a:rPr lang="hu-HU" dirty="0" smtClean="0"/>
              <a:t> direktíva </a:t>
            </a:r>
            <a:r>
              <a:rPr lang="hu-HU" dirty="0" err="1" smtClean="0"/>
              <a:t>else</a:t>
            </a:r>
            <a:r>
              <a:rPr lang="hu-HU" dirty="0" smtClean="0"/>
              <a:t> ág</a:t>
            </a:r>
            <a:endParaRPr lang="hu-H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55" y="2664372"/>
            <a:ext cx="8720901" cy="1563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440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</a:t>
            </a:r>
            <a:endParaRPr lang="hu-H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830" y="1978184"/>
            <a:ext cx="5768340" cy="404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55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3C09A44C-8125-4B45-9B44-FF51639C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AngularJS és Angular különbségek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="" xmlns:a16="http://schemas.microsoft.com/office/drawing/2014/main" id="{B25605F4-F75E-497C-8318-80811D3BB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198003"/>
              </p:ext>
            </p:extLst>
          </p:nvPr>
        </p:nvGraphicFramePr>
        <p:xfrm>
          <a:off x="828675" y="2086257"/>
          <a:ext cx="10525126" cy="3475186"/>
        </p:xfrm>
        <a:graphic>
          <a:graphicData uri="http://schemas.openxmlformats.org/drawingml/2006/table">
            <a:tbl>
              <a:tblPr/>
              <a:tblGrid>
                <a:gridCol w="5241388">
                  <a:extLst>
                    <a:ext uri="{9D8B030D-6E8A-4147-A177-3AD203B41FA5}">
                      <a16:colId xmlns="" xmlns:a16="http://schemas.microsoft.com/office/drawing/2014/main" val="3183723942"/>
                    </a:ext>
                  </a:extLst>
                </a:gridCol>
                <a:gridCol w="5283738">
                  <a:extLst>
                    <a:ext uri="{9D8B030D-6E8A-4147-A177-3AD203B41FA5}">
                      <a16:colId xmlns="" xmlns:a16="http://schemas.microsoft.com/office/drawing/2014/main" val="1945712746"/>
                    </a:ext>
                  </a:extLst>
                </a:gridCol>
              </a:tblGrid>
              <a:tr h="3943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AngularJS</a:t>
                      </a:r>
                      <a:endParaRPr lang="hu-HU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53" marR="83553" marT="83553" marB="83553">
                    <a:lnL w="9525" cap="flat" cmpd="sng" algn="ctr">
                      <a:solidFill>
                        <a:srgbClr val="58E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E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E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Angular</a:t>
                      </a:r>
                      <a:endParaRPr lang="hu-HU" sz="1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553" marR="83553" marT="83553" marB="83553">
                    <a:lnL w="9525" cap="flat" cmpd="sng" algn="ctr">
                      <a:solidFill>
                        <a:srgbClr val="58E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E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EC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4735375"/>
                  </a:ext>
                </a:extLst>
              </a:tr>
              <a:tr h="381325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Az </a:t>
                      </a:r>
                      <a:r>
                        <a:rPr lang="hu-H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Angular</a:t>
                      </a: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1.0 általános elnevezése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02" marR="55702" marT="55702" marB="55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Az </a:t>
                      </a:r>
                      <a:r>
                        <a:rPr lang="hu-H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Angular</a:t>
                      </a: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2+ általános elnevezése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02" marR="55702" marT="55702" marB="55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2297167"/>
                  </a:ext>
                </a:extLst>
              </a:tr>
              <a:tr h="53919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JavaScript alapú nyílt forráskódú front-end web keretrendszer</a:t>
                      </a:r>
                    </a:p>
                  </a:txBody>
                  <a:tcPr marL="55702" marR="55702" marT="55702" marB="55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TypeScript</a:t>
                      </a: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-alapú nyílt forráskódú teljeskörű web alkalmazás keretrendszer</a:t>
                      </a:r>
                    </a:p>
                  </a:txBody>
                  <a:tcPr marL="55702" marR="55702" marT="55702" marB="55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929856"/>
                  </a:ext>
                </a:extLst>
              </a:tr>
              <a:tr h="342175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Scope</a:t>
                      </a: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és kontroller koncepciójára épül</a:t>
                      </a:r>
                    </a:p>
                  </a:txBody>
                  <a:tcPr marL="55702" marR="55702" marT="55702" marB="55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Komponensek hierarchiáját használja </a:t>
                      </a:r>
                      <a:r>
                        <a:rPr lang="hu-H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architekturális</a:t>
                      </a: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alapként</a:t>
                      </a:r>
                    </a:p>
                  </a:txBody>
                  <a:tcPr marL="55702" marR="55702" marT="55702" marB="55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85772520"/>
                  </a:ext>
                </a:extLst>
              </a:tr>
              <a:tr h="539197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Egyszerű szintaxis, ami HTML oldalakon használható a forrás helyének megjelölésével</a:t>
                      </a:r>
                    </a:p>
                  </a:txBody>
                  <a:tcPr marL="55702" marR="55702" marT="55702" marB="55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Különböző kifejezés szintaxisokat használ, például „[]”-t tulajdonságkötésre, „()”-t eseménykötésre</a:t>
                      </a:r>
                    </a:p>
                  </a:txBody>
                  <a:tcPr marL="55702" marR="55702" marT="55702" marB="55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7153489"/>
                  </a:ext>
                </a:extLst>
              </a:tr>
              <a:tr h="94025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Egyszerű JavaScript fájl, ami HTML oldalakon használható, viszont nem támogatja a szerver oldali programozási nyelvet</a:t>
                      </a:r>
                    </a:p>
                  </a:txBody>
                  <a:tcPr marL="55702" marR="55702" marT="55702" marB="55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Microsoft </a:t>
                      </a:r>
                      <a:r>
                        <a:rPr lang="hu-H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TypeScript</a:t>
                      </a: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nyelvét használja, ami Osztály alapú Objektum Orientált Programozást, Statikus Típusokat, </a:t>
                      </a:r>
                      <a:r>
                        <a:rPr lang="hu-HU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Generikusokat</a:t>
                      </a: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támogat, ami a szerver oldali programozási nyelveknél is megtalálható</a:t>
                      </a:r>
                    </a:p>
                  </a:txBody>
                  <a:tcPr marL="55702" marR="55702" marT="55702" marB="55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00708816"/>
                  </a:ext>
                </a:extLst>
              </a:tr>
              <a:tr h="33866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Nem támogatja az oldalak dinamikus betöltését</a:t>
                      </a:r>
                    </a:p>
                  </a:txBody>
                  <a:tcPr marL="55702" marR="55702" marT="55702" marB="55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Támogatja az oldalak dinamikus betöltését</a:t>
                      </a:r>
                      <a:endParaRPr lang="en-US" sz="1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702" marR="55702" marT="55702" marB="5570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2355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02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</a:t>
            </a:r>
            <a:endParaRPr lang="hu-H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830" y="1974374"/>
            <a:ext cx="5768340" cy="405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04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Elemek dinamikus stilizálása </a:t>
            </a:r>
            <a:r>
              <a:rPr lang="hu-HU" dirty="0" err="1" smtClean="0"/>
              <a:t>ngStyle</a:t>
            </a:r>
            <a:r>
              <a:rPr lang="hu-HU" dirty="0" smtClean="0"/>
              <a:t> használatával</a:t>
            </a:r>
            <a:endParaRPr lang="hu-H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39" y="1876097"/>
            <a:ext cx="8091721" cy="403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126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ngStyle</a:t>
            </a:r>
            <a:r>
              <a:rPr lang="hu-HU" dirty="0" smtClean="0"/>
              <a:t> </a:t>
            </a:r>
            <a:r>
              <a:rPr lang="hu-HU" dirty="0" err="1" smtClean="0"/>
              <a:t>html</a:t>
            </a:r>
            <a:endParaRPr lang="hu-H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02" y="2853559"/>
            <a:ext cx="10617506" cy="91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359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</a:t>
            </a:r>
            <a:endParaRPr lang="hu-H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62" y="1809546"/>
            <a:ext cx="5476678" cy="423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528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ngStyle</a:t>
            </a:r>
            <a:r>
              <a:rPr lang="hu-HU" dirty="0" smtClean="0"/>
              <a:t> használata</a:t>
            </a:r>
            <a:endParaRPr lang="hu-H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8" y="2806262"/>
            <a:ext cx="11360671" cy="88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508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TypeScript</a:t>
            </a:r>
            <a:r>
              <a:rPr lang="hu-HU" dirty="0" smtClean="0"/>
              <a:t> kiegészítés</a:t>
            </a:r>
            <a:endParaRPr lang="hu-H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52" y="1593574"/>
            <a:ext cx="5992313" cy="458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475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</a:t>
            </a:r>
            <a:endParaRPr lang="hu-H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214" y="1621857"/>
            <a:ext cx="5717496" cy="44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733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Angular</a:t>
            </a:r>
            <a:r>
              <a:rPr lang="hu-HU" dirty="0" smtClean="0"/>
              <a:t> adatkötés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adatkötés jelentős funkciója az </a:t>
            </a:r>
            <a:r>
              <a:rPr lang="hu-HU" dirty="0" err="1" smtClean="0"/>
              <a:t>Angularnak</a:t>
            </a:r>
            <a:r>
              <a:rPr lang="hu-HU" dirty="0" smtClean="0"/>
              <a:t>, mivel kommunikációhoz használható a </a:t>
            </a:r>
            <a:r>
              <a:rPr lang="hu-HU" dirty="0" err="1" smtClean="0"/>
              <a:t>TypeScript</a:t>
            </a:r>
            <a:r>
              <a:rPr lang="hu-HU" dirty="0" smtClean="0"/>
              <a:t> kód és a felhasználói komponensek között. Pl.: HTML felület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7772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Adatkötés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utas adatkötés: a HTML </a:t>
            </a:r>
            <a:r>
              <a:rPr lang="hu-HU" dirty="0" err="1" smtClean="0"/>
              <a:t>template</a:t>
            </a:r>
            <a:r>
              <a:rPr lang="hu-HU" dirty="0" smtClean="0"/>
              <a:t> változik, amikor a </a:t>
            </a:r>
            <a:r>
              <a:rPr lang="hu-HU" dirty="0" err="1" smtClean="0"/>
              <a:t>TypeScript</a:t>
            </a:r>
            <a:r>
              <a:rPr lang="hu-HU" dirty="0" smtClean="0"/>
              <a:t> kód változik. A </a:t>
            </a:r>
            <a:r>
              <a:rPr lang="hu-HU" dirty="0" err="1" smtClean="0"/>
              <a:t>model</a:t>
            </a:r>
            <a:r>
              <a:rPr lang="hu-HU" dirty="0" smtClean="0"/>
              <a:t> értékei megjelennek a </a:t>
            </a:r>
            <a:r>
              <a:rPr lang="hu-HU" dirty="0" err="1" smtClean="0"/>
              <a:t>view</a:t>
            </a:r>
            <a:r>
              <a:rPr lang="hu-HU" dirty="0" smtClean="0"/>
              <a:t> rétegen, viszont nem frissíthető a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view-ból</a:t>
            </a:r>
            <a:r>
              <a:rPr lang="hu-HU" dirty="0" smtClean="0"/>
              <a:t>. Az </a:t>
            </a:r>
            <a:r>
              <a:rPr lang="hu-HU" dirty="0" err="1" smtClean="0"/>
              <a:t>Angular</a:t>
            </a:r>
            <a:r>
              <a:rPr lang="hu-HU" dirty="0" smtClean="0"/>
              <a:t> interpoláció, </a:t>
            </a:r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interpoláció</a:t>
            </a:r>
            <a:r>
              <a:rPr lang="hu-HU" dirty="0" smtClean="0"/>
              <a:t>, tulajdonságkötés, eseménykötés mind egy utas kötés.</a:t>
            </a:r>
          </a:p>
          <a:p>
            <a:r>
              <a:rPr lang="hu-HU" dirty="0" smtClean="0"/>
              <a:t>Két utas adatkötés: Definiált egy automatikus </a:t>
            </a:r>
            <a:r>
              <a:rPr lang="hu-HU" dirty="0" err="1" smtClean="0"/>
              <a:t>szinkronizáció</a:t>
            </a:r>
            <a:r>
              <a:rPr lang="hu-HU" dirty="0" smtClean="0"/>
              <a:t> a </a:t>
            </a:r>
            <a:r>
              <a:rPr lang="hu-HU" dirty="0" err="1" smtClean="0"/>
              <a:t>model</a:t>
            </a:r>
            <a:r>
              <a:rPr lang="hu-HU" dirty="0" smtClean="0"/>
              <a:t> és a </a:t>
            </a:r>
            <a:r>
              <a:rPr lang="hu-HU" dirty="0" err="1" smtClean="0"/>
              <a:t>view</a:t>
            </a:r>
            <a:r>
              <a:rPr lang="hu-HU" dirty="0" smtClean="0"/>
              <a:t> réteg között, így a változás mindkét komponensre kihat. Amikor a </a:t>
            </a:r>
            <a:r>
              <a:rPr lang="hu-HU" dirty="0" err="1" smtClean="0"/>
              <a:t>model</a:t>
            </a:r>
            <a:r>
              <a:rPr lang="hu-HU" dirty="0" smtClean="0"/>
              <a:t> változik, kihat majd a </a:t>
            </a:r>
            <a:r>
              <a:rPr lang="hu-HU" dirty="0" err="1" smtClean="0"/>
              <a:t>view-ra</a:t>
            </a:r>
            <a:r>
              <a:rPr lang="hu-HU" dirty="0" smtClean="0"/>
              <a:t>, és fordítva is. Ez egyből megtörténik, így a HTML </a:t>
            </a:r>
            <a:r>
              <a:rPr lang="hu-HU" dirty="0" err="1" smtClean="0"/>
              <a:t>template</a:t>
            </a:r>
            <a:r>
              <a:rPr lang="hu-HU" dirty="0" smtClean="0"/>
              <a:t> és a </a:t>
            </a:r>
            <a:r>
              <a:rPr lang="hu-HU" dirty="0" err="1" smtClean="0"/>
              <a:t>TypeScript</a:t>
            </a:r>
            <a:r>
              <a:rPr lang="hu-HU" dirty="0" smtClean="0"/>
              <a:t> kód is folyamatosan frissül.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61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 utas adatkötés</a:t>
            </a:r>
            <a:endParaRPr lang="hu-H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090" y="2560321"/>
            <a:ext cx="9402882" cy="178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80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3299EC0B-85BE-4B65-8AE5-7B95523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Funkciói – támogatott platformok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6C00987B-FB82-4EF2-B930-8FA21BFC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Asztali alkalmazások : használható hagyományos Windows, Mac, Linux rendszerekre készült alkalmazásokhoz</a:t>
            </a:r>
          </a:p>
          <a:p>
            <a:r>
              <a:rPr lang="hu-HU" dirty="0"/>
              <a:t>Natív alkalmazások:  használható natív alkalmazások készítéséhez </a:t>
            </a:r>
            <a:r>
              <a:rPr lang="hu-HU" dirty="0" err="1"/>
              <a:t>Cordova</a:t>
            </a:r>
            <a:r>
              <a:rPr lang="hu-HU" dirty="0"/>
              <a:t>, </a:t>
            </a:r>
            <a:r>
              <a:rPr lang="hu-HU" dirty="0" err="1"/>
              <a:t>Ionic</a:t>
            </a:r>
            <a:r>
              <a:rPr lang="hu-HU" dirty="0"/>
              <a:t>, </a:t>
            </a:r>
            <a:r>
              <a:rPr lang="hu-HU" dirty="0" err="1"/>
              <a:t>NativeScript</a:t>
            </a:r>
            <a:r>
              <a:rPr lang="hu-HU" dirty="0"/>
              <a:t> segítségével</a:t>
            </a:r>
          </a:p>
          <a:p>
            <a:r>
              <a:rPr lang="hu-HU" dirty="0"/>
              <a:t>Progresszív web alkalmazások: a leggyakoribb alkalmazástípus, amit az </a:t>
            </a:r>
            <a:r>
              <a:rPr lang="hu-HU" dirty="0" err="1"/>
              <a:t>Angular</a:t>
            </a:r>
            <a:r>
              <a:rPr lang="hu-HU" dirty="0"/>
              <a:t> keretrendszerrel készítenek. Támogatja a modern web platform lehetőségeit, nagy teljesítményű, offline, telepítési nélküli alkalmazásokat.</a:t>
            </a:r>
          </a:p>
        </p:txBody>
      </p:sp>
    </p:spTree>
    <p:extLst>
      <p:ext uri="{BB962C8B-B14F-4D97-AF65-F5344CB8AC3E}">
        <p14:creationId xmlns:p14="http://schemas.microsoft.com/office/powerpoint/2010/main" val="372737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String</a:t>
            </a:r>
            <a:r>
              <a:rPr lang="hu-HU" dirty="0" smtClean="0"/>
              <a:t> interpoláció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string</a:t>
            </a:r>
            <a:r>
              <a:rPr lang="hu-HU" dirty="0" smtClean="0"/>
              <a:t> interpoláció dinamikus adatmegjelenítést tesz lehetővé HTML </a:t>
            </a:r>
            <a:r>
              <a:rPr lang="hu-HU" dirty="0" err="1" smtClean="0"/>
              <a:t>templaten</a:t>
            </a:r>
            <a:r>
              <a:rPr lang="hu-HU" dirty="0" smtClean="0"/>
              <a:t>. Ahányszor a </a:t>
            </a:r>
            <a:r>
              <a:rPr lang="hu-HU" dirty="0" err="1" smtClean="0"/>
              <a:t>component.ts</a:t>
            </a:r>
            <a:r>
              <a:rPr lang="hu-HU" dirty="0" smtClean="0"/>
              <a:t> állomány változik, a változtatások kikerülnek a HTML oldalra.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9429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String</a:t>
            </a:r>
            <a:r>
              <a:rPr lang="hu-HU" dirty="0" smtClean="0"/>
              <a:t> interpoláció – </a:t>
            </a:r>
            <a:r>
              <a:rPr lang="hu-HU" dirty="0" err="1" smtClean="0"/>
              <a:t>component.ts</a:t>
            </a:r>
            <a:endParaRPr lang="hu-H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63" y="2111432"/>
            <a:ext cx="7131782" cy="324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9596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String</a:t>
            </a:r>
            <a:r>
              <a:rPr lang="hu-HU" dirty="0" smtClean="0"/>
              <a:t> interpoláció – </a:t>
            </a:r>
            <a:r>
              <a:rPr lang="hu-HU" dirty="0" err="1" smtClean="0"/>
              <a:t>component.html</a:t>
            </a:r>
            <a:endParaRPr lang="hu-H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39" y="2926080"/>
            <a:ext cx="11011946" cy="123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7745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String</a:t>
            </a:r>
            <a:r>
              <a:rPr lang="hu-HU" dirty="0" smtClean="0"/>
              <a:t> interpoláció - eredmény</a:t>
            </a:r>
            <a:endParaRPr lang="hu-HU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292" y="1745673"/>
            <a:ext cx="7162522" cy="403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229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String</a:t>
            </a:r>
            <a:r>
              <a:rPr lang="hu-HU" dirty="0" smtClean="0"/>
              <a:t> interpoláció </a:t>
            </a:r>
            <a:r>
              <a:rPr lang="hu-HU" dirty="0" err="1" smtClean="0"/>
              <a:t>vs</a:t>
            </a:r>
            <a:r>
              <a:rPr lang="hu-HU" dirty="0" smtClean="0"/>
              <a:t> Tulajdonság kötés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string</a:t>
            </a:r>
            <a:r>
              <a:rPr lang="hu-HU" dirty="0" smtClean="0"/>
              <a:t> interpoláció és a tulajdonság kötés is egy utas adatkötés, így egy irányban áramlanak az adatok a </a:t>
            </a:r>
            <a:r>
              <a:rPr lang="hu-HU" dirty="0" err="1" smtClean="0"/>
              <a:t>componenstől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HTML felé.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string</a:t>
            </a:r>
            <a:r>
              <a:rPr lang="hu-HU" dirty="0" smtClean="0"/>
              <a:t> interpoláció egy speciális szintaxis, amit tulajdonság kötéssé alakít át az </a:t>
            </a:r>
            <a:r>
              <a:rPr lang="hu-HU" dirty="0" err="1" smtClean="0"/>
              <a:t>Angular</a:t>
            </a:r>
            <a:r>
              <a:rPr lang="hu-HU" dirty="0" smtClean="0"/>
              <a:t>.</a:t>
            </a:r>
          </a:p>
          <a:p>
            <a:r>
              <a:rPr lang="hu-HU" dirty="0" smtClean="0"/>
              <a:t>Ha </a:t>
            </a:r>
            <a:r>
              <a:rPr lang="hu-HU" dirty="0" err="1" smtClean="0"/>
              <a:t>stringeket</a:t>
            </a:r>
            <a:r>
              <a:rPr lang="hu-HU" dirty="0" smtClean="0"/>
              <a:t> szeretnénk </a:t>
            </a:r>
            <a:r>
              <a:rPr lang="hu-HU" dirty="0" err="1" smtClean="0"/>
              <a:t>konkatenálni</a:t>
            </a:r>
            <a:r>
              <a:rPr lang="hu-HU" dirty="0" smtClean="0"/>
              <a:t>, interpolációt használhatunk tulajdonság kötés helyett.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15620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String</a:t>
            </a:r>
            <a:r>
              <a:rPr lang="hu-HU" dirty="0" smtClean="0"/>
              <a:t> interpoláció</a:t>
            </a:r>
            <a:endParaRPr lang="hu-H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167" y="1961803"/>
            <a:ext cx="8457851" cy="34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360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 kötés</a:t>
            </a:r>
            <a:endParaRPr lang="hu-HU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866" y="1928552"/>
            <a:ext cx="7468309" cy="382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563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Esemény kötés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Angularban</a:t>
            </a:r>
            <a:r>
              <a:rPr lang="hu-HU" dirty="0" smtClean="0"/>
              <a:t> lehetőség van függvényeket eseményekhez kötni. Ezt a () karakterekkel érhetjük el.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5188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Esemény kötés – </a:t>
            </a:r>
            <a:r>
              <a:rPr lang="hu-HU" dirty="0" err="1" smtClean="0"/>
              <a:t>component.ts</a:t>
            </a:r>
            <a:endParaRPr lang="hu-HU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435" y="1529542"/>
            <a:ext cx="5976379" cy="4647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567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Esemény kötés - </a:t>
            </a:r>
            <a:r>
              <a:rPr lang="hu-HU" dirty="0" err="1" smtClean="0"/>
              <a:t>html</a:t>
            </a:r>
            <a:endParaRPr lang="hu-HU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80" y="2061556"/>
            <a:ext cx="6859302" cy="346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982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48A3F736-7D10-46DA-B4FA-BE5AA227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Sebesség, Teljesítmény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E29E27F2-71AB-455E-9D9E-E6ACFB488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Univerzális támogatás: Használható front-end webfejlesztő eszközökkel olyan nyelvekkel, mint a Node.js, .Net, PHP, Java </a:t>
            </a:r>
            <a:r>
              <a:rPr lang="hu-HU" dirty="0" err="1"/>
              <a:t>Struts</a:t>
            </a:r>
            <a:r>
              <a:rPr lang="hu-HU" dirty="0"/>
              <a:t> és Spring, amik segítségével közel azonnal </a:t>
            </a:r>
            <a:r>
              <a:rPr lang="hu-HU" dirty="0" err="1"/>
              <a:t>renderelhet</a:t>
            </a:r>
            <a:r>
              <a:rPr lang="hu-HU" dirty="0"/>
              <a:t> HTML és CSS fájlokat. Az így készített weboldalak optimalizálja SEO-hoz.</a:t>
            </a:r>
          </a:p>
          <a:p>
            <a:r>
              <a:rPr lang="hu-HU" dirty="0"/>
              <a:t>Kód szétválasztás: Az </a:t>
            </a:r>
            <a:r>
              <a:rPr lang="hu-HU" dirty="0" err="1"/>
              <a:t>angular</a:t>
            </a:r>
            <a:r>
              <a:rPr lang="hu-HU" dirty="0"/>
              <a:t> alkalmazások gyorsak, és hamar betöltenek a Komponens Elosztó segítségével, ami automatikus kód szétválasztást tesz lehetővé, így a felhasználónak csak azt a kódot kell betöltenie, amire a </a:t>
            </a:r>
            <a:r>
              <a:rPr lang="hu-HU" dirty="0" err="1"/>
              <a:t>rendereléshez</a:t>
            </a:r>
            <a:r>
              <a:rPr lang="hu-HU" dirty="0"/>
              <a:t> szüksége van.</a:t>
            </a:r>
          </a:p>
          <a:p>
            <a:r>
              <a:rPr lang="hu-HU" dirty="0"/>
              <a:t>Kód generálás: Optimális kódokat tartalmazó </a:t>
            </a:r>
            <a:r>
              <a:rPr lang="hu-HU" dirty="0" err="1"/>
              <a:t>templateket</a:t>
            </a:r>
            <a:r>
              <a:rPr lang="hu-HU" dirty="0"/>
              <a:t> alkalmaz</a:t>
            </a:r>
          </a:p>
        </p:txBody>
      </p:sp>
    </p:spTree>
    <p:extLst>
      <p:ext uri="{BB962C8B-B14F-4D97-AF65-F5344CB8AC3E}">
        <p14:creationId xmlns:p14="http://schemas.microsoft.com/office/powerpoint/2010/main" val="8086713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Eseménykötés - eredmény</a:t>
            </a:r>
            <a:endParaRPr lang="hu-HU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832" y="1677977"/>
            <a:ext cx="5975812" cy="450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113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Adatok használata eseménykötésnél - </a:t>
            </a:r>
            <a:r>
              <a:rPr lang="hu-HU" dirty="0" err="1" smtClean="0"/>
              <a:t>html</a:t>
            </a:r>
            <a:endParaRPr lang="hu-HU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84" y="2294312"/>
            <a:ext cx="8672142" cy="242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3574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Adatok használata eseménykötésnél - </a:t>
            </a:r>
            <a:r>
              <a:rPr lang="hu-HU" dirty="0" err="1" smtClean="0"/>
              <a:t>ts</a:t>
            </a:r>
            <a:endParaRPr lang="hu-HU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52" y="1506654"/>
            <a:ext cx="6094203" cy="48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437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Adatok használata eseménykötésnél - eredmény</a:t>
            </a:r>
            <a:endParaRPr lang="hu-HU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95" y="1680076"/>
            <a:ext cx="5110404" cy="4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8810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Tulajdonságkötés - </a:t>
            </a:r>
            <a:r>
              <a:rPr lang="hu-HU" dirty="0" err="1" smtClean="0"/>
              <a:t>TypeScript</a:t>
            </a:r>
            <a:endParaRPr lang="hu-HU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16" y="1539970"/>
            <a:ext cx="5232282" cy="475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8698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Tulajdonságkötés - </a:t>
            </a:r>
            <a:r>
              <a:rPr lang="hu-HU" dirty="0" err="1" smtClean="0"/>
              <a:t>html</a:t>
            </a:r>
            <a:endParaRPr lang="hu-HU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31" y="2493818"/>
            <a:ext cx="7484100" cy="224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4223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Tulajdonságkötés - eredmény</a:t>
            </a:r>
            <a:endParaRPr lang="hu-HU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242" y="1679171"/>
            <a:ext cx="5612278" cy="437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020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Pipe-ok</a:t>
            </a:r>
            <a:r>
              <a:rPr lang="hu-HU" dirty="0" smtClean="0"/>
              <a:t> 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Angular</a:t>
            </a:r>
            <a:r>
              <a:rPr lang="hu-HU" dirty="0" smtClean="0"/>
              <a:t> 1-ben filterként bevezetett funkciójából lett az </a:t>
            </a:r>
            <a:r>
              <a:rPr lang="hu-HU" dirty="0" err="1" smtClean="0"/>
              <a:t>Angular</a:t>
            </a:r>
            <a:r>
              <a:rPr lang="hu-HU" dirty="0" smtClean="0"/>
              <a:t> 2 </a:t>
            </a:r>
            <a:r>
              <a:rPr lang="hu-HU" dirty="0" err="1" smtClean="0"/>
              <a:t>pipe</a:t>
            </a:r>
            <a:r>
              <a:rPr lang="hu-HU" dirty="0" smtClean="0"/>
              <a:t> fogalma, amit a | karakterrel jelölünk.</a:t>
            </a:r>
          </a:p>
          <a:p>
            <a:r>
              <a:rPr lang="hu-HU" dirty="0" smtClean="0"/>
              <a:t>Szintaxisa:</a:t>
            </a:r>
            <a:endParaRPr lang="hu-HU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45" y="3491345"/>
            <a:ext cx="8175680" cy="138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9626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Pipe</a:t>
            </a:r>
            <a:r>
              <a:rPr lang="hu-HU" dirty="0" smtClean="0"/>
              <a:t> használata- </a:t>
            </a:r>
            <a:r>
              <a:rPr lang="hu-HU" dirty="0" err="1" smtClean="0"/>
              <a:t>ts</a:t>
            </a:r>
            <a:endParaRPr lang="hu-HU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161" y="1762298"/>
            <a:ext cx="7033503" cy="416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752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Pipe</a:t>
            </a:r>
            <a:r>
              <a:rPr lang="hu-HU" dirty="0" smtClean="0"/>
              <a:t> használata - HTML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654" y="2044931"/>
            <a:ext cx="8824831" cy="295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65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1F574417-226F-47BD-8CC8-7F35C0B8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Produktivitás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99985016-C8EE-48CD-82F7-53802F46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Általános </a:t>
            </a:r>
            <a:r>
              <a:rPr lang="hu-HU" dirty="0" err="1"/>
              <a:t>templatek</a:t>
            </a:r>
            <a:r>
              <a:rPr lang="hu-HU" dirty="0"/>
              <a:t>: Az </a:t>
            </a:r>
            <a:r>
              <a:rPr lang="hu-HU" dirty="0" err="1"/>
              <a:t>angularban</a:t>
            </a:r>
            <a:r>
              <a:rPr lang="hu-HU" dirty="0"/>
              <a:t> egyszerű, mégis minőségi </a:t>
            </a:r>
            <a:r>
              <a:rPr lang="hu-HU" dirty="0" err="1"/>
              <a:t>templatek</a:t>
            </a:r>
            <a:r>
              <a:rPr lang="hu-HU" dirty="0"/>
              <a:t> találhatók, így gyorsan készíthetők felületek.</a:t>
            </a:r>
          </a:p>
          <a:p>
            <a:r>
              <a:rPr lang="hu-HU" dirty="0"/>
              <a:t>IDE: Támogatott az intelligens kódkiegészítés, instant hibák kijelölése és egyéb visszajelzések a legnépszerűbb fejlesztői környezetekben.</a:t>
            </a:r>
          </a:p>
          <a:p>
            <a:r>
              <a:rPr lang="hu-HU" dirty="0" err="1"/>
              <a:t>Angular</a:t>
            </a:r>
            <a:r>
              <a:rPr lang="hu-HU" dirty="0"/>
              <a:t> CLI: Az </a:t>
            </a:r>
            <a:r>
              <a:rPr lang="hu-HU" dirty="0" err="1"/>
              <a:t>angular</a:t>
            </a:r>
            <a:r>
              <a:rPr lang="hu-HU" dirty="0"/>
              <a:t> CLI parancssori eszközt ad a </a:t>
            </a:r>
            <a:r>
              <a:rPr lang="hu-HU" dirty="0" err="1"/>
              <a:t>buildeléshez</a:t>
            </a:r>
            <a:r>
              <a:rPr lang="hu-HU" dirty="0"/>
              <a:t>, komponensek hozzáadásához és teszteléséhez, valamint </a:t>
            </a:r>
            <a:r>
              <a:rPr lang="hu-HU" dirty="0" err="1"/>
              <a:t>deployoláshoz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0628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Pipe</a:t>
            </a:r>
            <a:r>
              <a:rPr lang="hu-HU" dirty="0" smtClean="0"/>
              <a:t> használata - eredmény</a:t>
            </a:r>
            <a:endParaRPr lang="hu-HU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076" y="1686502"/>
            <a:ext cx="6053744" cy="424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9173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Beépített </a:t>
            </a:r>
            <a:r>
              <a:rPr lang="hu-HU" dirty="0" err="1" smtClean="0"/>
              <a:t>pipe-ok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Lowercase</a:t>
            </a:r>
            <a:endParaRPr lang="hu-HU" dirty="0" smtClean="0"/>
          </a:p>
          <a:p>
            <a:r>
              <a:rPr lang="hu-HU" dirty="0" err="1" smtClean="0"/>
              <a:t>Uppercase</a:t>
            </a:r>
            <a:endParaRPr lang="hu-HU" dirty="0" smtClean="0"/>
          </a:p>
          <a:p>
            <a:r>
              <a:rPr lang="hu-HU" dirty="0" err="1" smtClean="0"/>
              <a:t>Date</a:t>
            </a:r>
            <a:endParaRPr lang="hu-HU" dirty="0" smtClean="0"/>
          </a:p>
          <a:p>
            <a:r>
              <a:rPr lang="hu-HU" dirty="0" err="1" smtClean="0"/>
              <a:t>Currency</a:t>
            </a:r>
            <a:endParaRPr lang="hu-HU" dirty="0" smtClean="0"/>
          </a:p>
          <a:p>
            <a:r>
              <a:rPr lang="hu-HU" dirty="0" err="1" smtClean="0"/>
              <a:t>Json</a:t>
            </a:r>
            <a:endParaRPr lang="hu-HU" dirty="0" smtClean="0"/>
          </a:p>
          <a:p>
            <a:r>
              <a:rPr lang="hu-HU" dirty="0" smtClean="0"/>
              <a:t>Percent</a:t>
            </a:r>
          </a:p>
          <a:p>
            <a:r>
              <a:rPr lang="hu-HU" dirty="0" err="1" smtClean="0"/>
              <a:t>Decimal</a:t>
            </a:r>
            <a:endParaRPr lang="hu-HU" dirty="0" smtClean="0"/>
          </a:p>
          <a:p>
            <a:r>
              <a:rPr lang="hu-HU" dirty="0" err="1" smtClean="0"/>
              <a:t>Slice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4956176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Beépített </a:t>
            </a:r>
            <a:r>
              <a:rPr lang="hu-HU" dirty="0" err="1" smtClean="0"/>
              <a:t>pipe</a:t>
            </a:r>
            <a:r>
              <a:rPr lang="hu-HU" dirty="0" smtClean="0"/>
              <a:t> - </a:t>
            </a:r>
            <a:r>
              <a:rPr lang="hu-HU" dirty="0" err="1" smtClean="0"/>
              <a:t>ts</a:t>
            </a:r>
            <a:endParaRPr lang="hu-HU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54" y="1862051"/>
            <a:ext cx="6974538" cy="434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5523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Beépített </a:t>
            </a:r>
            <a:r>
              <a:rPr lang="hu-HU" dirty="0" err="1" smtClean="0"/>
              <a:t>pipe</a:t>
            </a:r>
            <a:r>
              <a:rPr lang="hu-HU" dirty="0" smtClean="0"/>
              <a:t> - </a:t>
            </a:r>
            <a:r>
              <a:rPr lang="hu-HU" dirty="0" err="1" smtClean="0"/>
              <a:t>html</a:t>
            </a:r>
            <a:endParaRPr lang="hu-HU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31" y="1322254"/>
            <a:ext cx="6284421" cy="536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7575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Beépített </a:t>
            </a:r>
            <a:r>
              <a:rPr lang="hu-HU" dirty="0" err="1" smtClean="0"/>
              <a:t>pipe</a:t>
            </a:r>
            <a:r>
              <a:rPr lang="hu-HU" dirty="0" smtClean="0"/>
              <a:t> - eredmény</a:t>
            </a:r>
            <a:endParaRPr lang="hu-HU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06" y="1526219"/>
            <a:ext cx="5722883" cy="494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9168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Angular</a:t>
            </a:r>
            <a:r>
              <a:rPr lang="hu-HU" dirty="0" smtClean="0"/>
              <a:t> 7 </a:t>
            </a:r>
            <a:r>
              <a:rPr lang="hu-HU" dirty="0" err="1" smtClean="0"/>
              <a:t>formok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angular</a:t>
            </a:r>
            <a:r>
              <a:rPr lang="hu-HU" dirty="0" smtClean="0"/>
              <a:t> </a:t>
            </a:r>
            <a:r>
              <a:rPr lang="hu-HU" dirty="0" err="1" smtClean="0"/>
              <a:t>formok</a:t>
            </a:r>
            <a:r>
              <a:rPr lang="hu-HU" dirty="0" smtClean="0"/>
              <a:t> a felhasználói inputok kezelésére használható. Használható például bejelentkezéshez, profil frissítéshez, adatbevitelhez.</a:t>
            </a:r>
          </a:p>
          <a:p>
            <a:r>
              <a:rPr lang="hu-HU" dirty="0" smtClean="0"/>
              <a:t>Kétféle megközelítés: reaktív </a:t>
            </a:r>
            <a:r>
              <a:rPr lang="hu-HU" dirty="0" err="1" smtClean="0"/>
              <a:t>formok</a:t>
            </a:r>
            <a:r>
              <a:rPr lang="hu-HU" dirty="0" smtClean="0"/>
              <a:t> és sablon vezérelt </a:t>
            </a:r>
            <a:r>
              <a:rPr lang="hu-HU" dirty="0" err="1" smtClean="0"/>
              <a:t>formok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48327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Reaktív </a:t>
            </a:r>
            <a:r>
              <a:rPr lang="hu-HU" dirty="0" err="1" smtClean="0"/>
              <a:t>formok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Robusztus </a:t>
            </a:r>
            <a:r>
              <a:rPr lang="hu-HU" dirty="0" err="1" smtClean="0"/>
              <a:t>formok</a:t>
            </a:r>
            <a:endParaRPr lang="hu-HU" dirty="0" smtClean="0"/>
          </a:p>
          <a:p>
            <a:r>
              <a:rPr lang="hu-HU" dirty="0" smtClean="0"/>
              <a:t>Skálázhatók, újrafelhasználhatók és tesztelhetők</a:t>
            </a:r>
          </a:p>
          <a:p>
            <a:r>
              <a:rPr lang="hu-HU" dirty="0" smtClean="0"/>
              <a:t>Akkor használatos, ha a </a:t>
            </a:r>
            <a:r>
              <a:rPr lang="hu-HU" dirty="0" err="1" smtClean="0"/>
              <a:t>formok</a:t>
            </a:r>
            <a:r>
              <a:rPr lang="hu-HU" dirty="0" smtClean="0"/>
              <a:t> az alkalmazás kulcsfontosságú részeit képezik, vagy ha reaktív mintákkal készült a program.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02855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Sablonvezérelt </a:t>
            </a:r>
            <a:r>
              <a:rPr lang="hu-HU" dirty="0" err="1" smtClean="0"/>
              <a:t>formok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sablonvezérelt </a:t>
            </a:r>
            <a:r>
              <a:rPr lang="hu-HU" dirty="0" err="1" smtClean="0"/>
              <a:t>formok</a:t>
            </a:r>
            <a:r>
              <a:rPr lang="hu-HU" dirty="0" smtClean="0"/>
              <a:t> akkor használhatók a legjobban, ha csak egyszerű </a:t>
            </a:r>
            <a:r>
              <a:rPr lang="hu-HU" dirty="0" err="1" smtClean="0"/>
              <a:t>formok</a:t>
            </a:r>
            <a:r>
              <a:rPr lang="hu-HU" dirty="0" smtClean="0"/>
              <a:t> léteznek az alkalmazásban. Pl.: e-mail lista feliratkozás.</a:t>
            </a:r>
          </a:p>
          <a:p>
            <a:r>
              <a:rPr lang="hu-HU" dirty="0" smtClean="0"/>
              <a:t>Nagyon egyszerűen használhatók, viszont nem annyira skálázható.</a:t>
            </a:r>
          </a:p>
          <a:p>
            <a:r>
              <a:rPr lang="hu-HU" dirty="0" smtClean="0"/>
              <a:t>Csak akkor használatos, ha végtelenül egyszerű és logikus </a:t>
            </a:r>
            <a:r>
              <a:rPr lang="hu-HU" dirty="0" err="1" smtClean="0"/>
              <a:t>formjaink</a:t>
            </a:r>
            <a:r>
              <a:rPr lang="hu-HU" dirty="0" smtClean="0"/>
              <a:t> vannak, amik sablonok alapján készülhetnek.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12938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Reaktív és sablonvezérelt </a:t>
            </a:r>
            <a:r>
              <a:rPr lang="hu-HU" dirty="0" err="1" smtClean="0"/>
              <a:t>form</a:t>
            </a:r>
            <a:r>
              <a:rPr lang="hu-HU" dirty="0" smtClean="0"/>
              <a:t> különbségek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826664"/>
              </p:ext>
            </p:extLst>
          </p:nvPr>
        </p:nvGraphicFramePr>
        <p:xfrm>
          <a:off x="2194560" y="1565665"/>
          <a:ext cx="8186928" cy="4821819"/>
        </p:xfrm>
        <a:graphic>
          <a:graphicData uri="http://schemas.openxmlformats.org/drawingml/2006/table">
            <a:tbl>
              <a:tblPr/>
              <a:tblGrid>
                <a:gridCol w="2728976"/>
                <a:gridCol w="2728976"/>
                <a:gridCol w="2728976"/>
              </a:tblGrid>
              <a:tr h="514715"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Összehasonlítási tényező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T="91440" marB="91440">
                    <a:lnL w="7620" cap="flat" cmpd="sng" algn="ctr">
                      <a:solidFill>
                        <a:srgbClr val="107F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7F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7F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Reaktív </a:t>
                      </a:r>
                      <a:r>
                        <a:rPr lang="hu-HU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form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T="91440" marB="91440">
                    <a:lnL w="7620" cap="flat" cmpd="sng" algn="ctr">
                      <a:solidFill>
                        <a:srgbClr val="107F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7F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7F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Sablonvezérelt </a:t>
                      </a:r>
                      <a:r>
                        <a:rPr lang="hu-HU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form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T="91440" marB="91440">
                    <a:lnL w="7620" cap="flat" cmpd="sng" algn="ctr">
                      <a:solidFill>
                        <a:srgbClr val="107F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7F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7F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1681404"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Felépítés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 reaktív </a:t>
                      </a:r>
                      <a:r>
                        <a:rPr lang="hu-HU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formok</a:t>
                      </a:r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explicit módon definiáltak. A komponens</a:t>
                      </a:r>
                      <a:r>
                        <a:rPr lang="hu-HU" baseline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osztályban hozzuk létre őket.</a:t>
                      </a:r>
                      <a:endParaRPr lang="hu-HU" dirty="0" smtClean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Direktívák segítségével hozzuk létre őket.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Adatmodell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Strukturált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Strukturálatlan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Kiszámíthatóság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Szinkron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Aszinkron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Validáció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Függvénnyel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Direktívákkal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46087"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Változékonyság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Állandó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Változtatható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916"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Skálázhatóság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Alacsony</a:t>
                      </a:r>
                      <a:r>
                        <a:rPr lang="hu-HU" baseline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szintű API hozzáféréssel</a:t>
                      </a:r>
                      <a:endParaRPr lang="hu-HU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Absztrakció az </a:t>
                      </a:r>
                      <a:r>
                        <a:rPr lang="hu-HU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APIn</a:t>
                      </a:r>
                      <a:r>
                        <a:rPr lang="hu-HU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felül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598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Hasonlóságok a reaktív és a sablonvezérelt </a:t>
            </a:r>
            <a:r>
              <a:rPr lang="hu-HU" dirty="0" err="1" smtClean="0"/>
              <a:t>formok</a:t>
            </a:r>
            <a:r>
              <a:rPr lang="hu-HU" dirty="0" smtClean="0"/>
              <a:t> között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FormControl</a:t>
            </a:r>
            <a:r>
              <a:rPr lang="hu-HU" dirty="0" smtClean="0"/>
              <a:t>: Arra használjuk, hogy egy </a:t>
            </a:r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 smtClean="0"/>
              <a:t>control</a:t>
            </a:r>
            <a:r>
              <a:rPr lang="hu-HU" dirty="0" smtClean="0"/>
              <a:t> elem értékeit és a </a:t>
            </a:r>
            <a:r>
              <a:rPr lang="hu-HU" dirty="0" err="1" smtClean="0"/>
              <a:t>validáció</a:t>
            </a:r>
            <a:r>
              <a:rPr lang="hu-HU" dirty="0" smtClean="0"/>
              <a:t> státuszát figyeljük</a:t>
            </a:r>
          </a:p>
          <a:p>
            <a:r>
              <a:rPr lang="hu-HU" dirty="0" err="1" smtClean="0"/>
              <a:t>FormGroup</a:t>
            </a:r>
            <a:r>
              <a:rPr lang="hu-HU" dirty="0" smtClean="0"/>
              <a:t>: Arra használjuk, hogy egy </a:t>
            </a:r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 smtClean="0"/>
              <a:t>control</a:t>
            </a:r>
            <a:r>
              <a:rPr lang="hu-HU" dirty="0" smtClean="0"/>
              <a:t> kollekció értékeit és a státuszát figyeljük</a:t>
            </a:r>
          </a:p>
          <a:p>
            <a:r>
              <a:rPr lang="hu-HU" dirty="0" err="1" smtClean="0"/>
              <a:t>FormArray</a:t>
            </a:r>
            <a:r>
              <a:rPr lang="hu-HU" dirty="0" smtClean="0"/>
              <a:t>: Arra használjuk, hogy egy </a:t>
            </a:r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 smtClean="0"/>
              <a:t>control</a:t>
            </a:r>
            <a:r>
              <a:rPr lang="hu-HU" dirty="0" smtClean="0"/>
              <a:t> tömbben az értékeket és a státuszokat figyeljük</a:t>
            </a:r>
          </a:p>
          <a:p>
            <a:r>
              <a:rPr lang="hu-HU" dirty="0" err="1" smtClean="0"/>
              <a:t>ControlValueAcessor</a:t>
            </a:r>
            <a:r>
              <a:rPr lang="hu-HU" dirty="0" smtClean="0"/>
              <a:t>: Áthidalást jelent az </a:t>
            </a:r>
            <a:r>
              <a:rPr lang="hu-HU" dirty="0" err="1" smtClean="0"/>
              <a:t>Angular</a:t>
            </a:r>
            <a:r>
              <a:rPr lang="hu-HU" dirty="0" smtClean="0"/>
              <a:t> </a:t>
            </a:r>
            <a:r>
              <a:rPr lang="hu-HU" dirty="0" err="1" smtClean="0"/>
              <a:t>FormControl</a:t>
            </a:r>
            <a:r>
              <a:rPr lang="hu-HU" dirty="0" smtClean="0"/>
              <a:t> példányok és a natív DOM elemek között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886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94EAEC8A-693F-4A1E-80B4-34603549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Stack</a:t>
            </a:r>
            <a:r>
              <a:rPr lang="hu-HU" dirty="0"/>
              <a:t> fejlesztés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56202741-8A59-4214-B62D-D3DD87D5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Tesztelés: Az </a:t>
            </a:r>
            <a:r>
              <a:rPr lang="hu-HU" dirty="0" err="1"/>
              <a:t>Angular</a:t>
            </a:r>
            <a:r>
              <a:rPr lang="hu-HU" dirty="0"/>
              <a:t> egységtesztelési keretrendszere a Karma és a </a:t>
            </a:r>
            <a:r>
              <a:rPr lang="hu-HU" dirty="0" err="1"/>
              <a:t>Jasmine</a:t>
            </a:r>
            <a:r>
              <a:rPr lang="hu-HU" dirty="0"/>
              <a:t>. A Karma egy JavaScript tesztfuttató eszköz, amit az </a:t>
            </a:r>
            <a:r>
              <a:rPr lang="hu-HU" dirty="0" err="1"/>
              <a:t>Angular</a:t>
            </a:r>
            <a:r>
              <a:rPr lang="hu-HU" dirty="0"/>
              <a:t> csapata fejlesztett. A </a:t>
            </a:r>
            <a:r>
              <a:rPr lang="hu-HU" dirty="0" err="1"/>
              <a:t>Jasmine</a:t>
            </a:r>
            <a:r>
              <a:rPr lang="hu-HU" dirty="0"/>
              <a:t> egy tesztelési keretrendszer kifejezetten </a:t>
            </a:r>
            <a:r>
              <a:rPr lang="hu-HU" dirty="0" err="1"/>
              <a:t>Angular</a:t>
            </a:r>
            <a:r>
              <a:rPr lang="hu-HU" dirty="0"/>
              <a:t> alkalmazásokhoz.</a:t>
            </a:r>
          </a:p>
          <a:p>
            <a:r>
              <a:rPr lang="hu-HU" dirty="0"/>
              <a:t>Animáció támogatás: Az </a:t>
            </a:r>
            <a:r>
              <a:rPr lang="hu-HU" dirty="0" err="1"/>
              <a:t>Angular</a:t>
            </a:r>
            <a:r>
              <a:rPr lang="hu-HU" dirty="0"/>
              <a:t> támogatja a nagy teljesítményű, komplex koreográfiákat és animációk létrehozását kevés kóddal az API segítségével.</a:t>
            </a:r>
          </a:p>
          <a:p>
            <a:r>
              <a:rPr lang="hu-HU" dirty="0"/>
              <a:t>Hozzáférhetőség: Készíthetők könnyen hozzáférhető alkalmazások ARIA komponensekkel, fejlesztői útmutatókkal, és beépített a11y teszt infrastruktúrával.</a:t>
            </a:r>
          </a:p>
        </p:txBody>
      </p:sp>
    </p:spTree>
    <p:extLst>
      <p:ext uri="{BB962C8B-B14F-4D97-AF65-F5344CB8AC3E}">
        <p14:creationId xmlns:p14="http://schemas.microsoft.com/office/powerpoint/2010/main" val="22163809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Reaktív </a:t>
            </a:r>
            <a:r>
              <a:rPr lang="hu-HU" dirty="0" err="1" smtClean="0"/>
              <a:t>formok</a:t>
            </a:r>
            <a:r>
              <a:rPr lang="hu-HU" dirty="0" smtClean="0"/>
              <a:t> felépítése - </a:t>
            </a:r>
            <a:r>
              <a:rPr lang="hu-HU" dirty="0" err="1" smtClean="0"/>
              <a:t>ts</a:t>
            </a:r>
            <a:endParaRPr lang="hu-HU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22" y="1645920"/>
            <a:ext cx="9613502" cy="462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4179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Reaktív </a:t>
            </a:r>
            <a:r>
              <a:rPr lang="hu-HU" dirty="0" err="1" smtClean="0"/>
              <a:t>formok</a:t>
            </a:r>
            <a:r>
              <a:rPr lang="hu-HU" dirty="0" smtClean="0"/>
              <a:t> felépítése - </a:t>
            </a:r>
            <a:r>
              <a:rPr lang="hu-HU" dirty="0" err="1" smtClean="0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0962" name="Picture 2" descr="C:\Users\localadmin\Downloads\angular-7-for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34" y="1701415"/>
            <a:ext cx="7223645" cy="481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7432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Sablonvezérelt </a:t>
            </a:r>
            <a:r>
              <a:rPr lang="hu-HU" dirty="0" err="1" smtClean="0"/>
              <a:t>formok</a:t>
            </a:r>
            <a:r>
              <a:rPr lang="hu-HU" dirty="0" smtClean="0"/>
              <a:t> felépítése</a:t>
            </a:r>
            <a:endParaRPr lang="hu-HU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58" y="1745709"/>
            <a:ext cx="9451649" cy="448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9737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Sablonvezérelt </a:t>
            </a:r>
            <a:r>
              <a:rPr lang="hu-HU" dirty="0" err="1" smtClean="0"/>
              <a:t>formok</a:t>
            </a:r>
            <a:r>
              <a:rPr lang="hu-HU" dirty="0" smtClean="0"/>
              <a:t> felépítése - </a:t>
            </a:r>
            <a:r>
              <a:rPr lang="hu-HU" dirty="0" err="1" smtClean="0"/>
              <a:t>model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13" y="1466835"/>
            <a:ext cx="7425884" cy="4950589"/>
          </a:xfrm>
        </p:spPr>
      </p:pic>
    </p:spTree>
    <p:extLst>
      <p:ext uri="{BB962C8B-B14F-4D97-AF65-F5344CB8AC3E}">
        <p14:creationId xmlns:p14="http://schemas.microsoft.com/office/powerpoint/2010/main" val="27647448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Adatfolyam reaktív </a:t>
            </a:r>
            <a:r>
              <a:rPr lang="hu-HU" dirty="0" err="1" smtClean="0"/>
              <a:t>formoknál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felhasználó kitölti az input mezőket</a:t>
            </a:r>
          </a:p>
          <a:p>
            <a:r>
              <a:rPr lang="hu-HU" dirty="0" smtClean="0"/>
              <a:t>Elindul egy „input” esemény a legutóbbi beírt értékkel</a:t>
            </a:r>
          </a:p>
          <a:p>
            <a:r>
              <a:rPr lang="hu-HU" dirty="0" smtClean="0"/>
              <a:t>Az értéket azonnal megkapja a </a:t>
            </a:r>
            <a:r>
              <a:rPr lang="hu-HU" dirty="0" err="1" smtClean="0"/>
              <a:t>FormControl</a:t>
            </a:r>
            <a:r>
              <a:rPr lang="hu-HU" dirty="0" smtClean="0"/>
              <a:t> példány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FormControl</a:t>
            </a:r>
            <a:r>
              <a:rPr lang="hu-HU" dirty="0" smtClean="0"/>
              <a:t> új értéket adhat a </a:t>
            </a:r>
            <a:r>
              <a:rPr lang="hu-HU" dirty="0" err="1" smtClean="0"/>
              <a:t>valueChanges</a:t>
            </a:r>
            <a:r>
              <a:rPr lang="hu-HU" dirty="0" smtClean="0"/>
              <a:t> megfigyelővel</a:t>
            </a:r>
          </a:p>
          <a:p>
            <a:r>
              <a:rPr lang="hu-HU" dirty="0" smtClean="0"/>
              <a:t>Mindenki, aki feliratkozott a </a:t>
            </a:r>
            <a:r>
              <a:rPr lang="hu-HU" dirty="0" err="1" smtClean="0"/>
              <a:t>valueChangesre</a:t>
            </a:r>
            <a:r>
              <a:rPr lang="hu-HU" dirty="0" smtClean="0"/>
              <a:t>, megkapja az új értéket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996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Adatfolyam reaktív </a:t>
            </a:r>
            <a:r>
              <a:rPr lang="hu-HU" dirty="0" err="1" smtClean="0"/>
              <a:t>formoknál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413265"/>
            <a:ext cx="6367549" cy="5304501"/>
          </a:xfrm>
        </p:spPr>
      </p:pic>
    </p:spTree>
    <p:extLst>
      <p:ext uri="{BB962C8B-B14F-4D97-AF65-F5344CB8AC3E}">
        <p14:creationId xmlns:p14="http://schemas.microsoft.com/office/powerpoint/2010/main" val="20598738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Adatfolyam reaktív </a:t>
            </a:r>
            <a:r>
              <a:rPr lang="hu-HU" dirty="0" err="1" smtClean="0"/>
              <a:t>formoknál</a:t>
            </a:r>
            <a:r>
              <a:rPr lang="hu-HU" dirty="0" smtClean="0"/>
              <a:t> – </a:t>
            </a:r>
            <a:r>
              <a:rPr lang="hu-HU" dirty="0" err="1" smtClean="0"/>
              <a:t>model-től</a:t>
            </a:r>
            <a:r>
              <a:rPr lang="hu-HU" dirty="0" smtClean="0"/>
              <a:t> </a:t>
            </a:r>
            <a:r>
              <a:rPr lang="hu-HU" dirty="0" err="1" smtClean="0"/>
              <a:t>view-ig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felhasználó meghívja a kívánt függvényt, ami frissíti a </a:t>
            </a:r>
            <a:r>
              <a:rPr lang="hu-HU" dirty="0" err="1" smtClean="0"/>
              <a:t>FormControl</a:t>
            </a:r>
            <a:r>
              <a:rPr lang="hu-HU" dirty="0" smtClean="0"/>
              <a:t> értéket.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FormControl</a:t>
            </a:r>
            <a:r>
              <a:rPr lang="hu-HU" dirty="0" smtClean="0"/>
              <a:t> példány új értéket ad a </a:t>
            </a:r>
            <a:r>
              <a:rPr lang="hu-HU" dirty="0" err="1" smtClean="0"/>
              <a:t>valueChanges</a:t>
            </a:r>
            <a:r>
              <a:rPr lang="hu-HU" dirty="0" smtClean="0"/>
              <a:t> megfigyelőnek.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valueChanges</a:t>
            </a:r>
            <a:r>
              <a:rPr lang="hu-HU" dirty="0" smtClean="0"/>
              <a:t> megfigyelő feliratkozói megkapják az új értéket.</a:t>
            </a:r>
          </a:p>
          <a:p>
            <a:r>
              <a:rPr lang="hu-HU" dirty="0" smtClean="0"/>
              <a:t>Végül a </a:t>
            </a:r>
            <a:r>
              <a:rPr lang="hu-HU" dirty="0" err="1" smtClean="0"/>
              <a:t>form</a:t>
            </a:r>
            <a:r>
              <a:rPr lang="hu-HU" dirty="0" smtClean="0"/>
              <a:t> beviteli mezője frissül az új értékekkel.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26395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Adatfolyam reaktív </a:t>
            </a:r>
            <a:r>
              <a:rPr lang="hu-HU" dirty="0" err="1"/>
              <a:t>formoknál</a:t>
            </a:r>
            <a:r>
              <a:rPr lang="hu-HU" dirty="0"/>
              <a:t> – </a:t>
            </a:r>
            <a:r>
              <a:rPr lang="hu-HU" dirty="0" err="1"/>
              <a:t>model-től</a:t>
            </a:r>
            <a:r>
              <a:rPr lang="hu-HU" dirty="0"/>
              <a:t> </a:t>
            </a:r>
            <a:r>
              <a:rPr lang="hu-HU" dirty="0" err="1"/>
              <a:t>view-ig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341" y="1724521"/>
            <a:ext cx="5769033" cy="4797816"/>
          </a:xfrm>
        </p:spPr>
      </p:pic>
    </p:spTree>
    <p:extLst>
      <p:ext uri="{BB962C8B-B14F-4D97-AF65-F5344CB8AC3E}">
        <p14:creationId xmlns:p14="http://schemas.microsoft.com/office/powerpoint/2010/main" val="12088593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Adatfolyam sablonvezérelt </a:t>
            </a:r>
            <a:r>
              <a:rPr lang="hu-HU" dirty="0" err="1" smtClean="0"/>
              <a:t>formoknál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felhasználó kitölti az input mezőt</a:t>
            </a:r>
          </a:p>
          <a:p>
            <a:r>
              <a:rPr lang="hu-HU" dirty="0" smtClean="0"/>
              <a:t>Input esemény jön létre, ami tartalmazza a bevitt értékeket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FormControl</a:t>
            </a:r>
            <a:r>
              <a:rPr lang="hu-HU" dirty="0" smtClean="0"/>
              <a:t> példány </a:t>
            </a:r>
            <a:r>
              <a:rPr lang="hu-HU" dirty="0" err="1" smtClean="0"/>
              <a:t>setValue</a:t>
            </a:r>
            <a:r>
              <a:rPr lang="hu-HU" dirty="0" smtClean="0"/>
              <a:t>() függvényei meghívódnak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FormControl</a:t>
            </a:r>
            <a:r>
              <a:rPr lang="hu-HU" dirty="0" smtClean="0"/>
              <a:t> átadja az új értéket a </a:t>
            </a:r>
            <a:r>
              <a:rPr lang="hu-HU" dirty="0" err="1" smtClean="0"/>
              <a:t>valueChanges</a:t>
            </a:r>
            <a:r>
              <a:rPr lang="hu-HU" dirty="0" smtClean="0"/>
              <a:t> megfigyelőnek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valueChanges</a:t>
            </a:r>
            <a:r>
              <a:rPr lang="hu-HU" dirty="0" smtClean="0"/>
              <a:t> feliratkozói megkapják az új értéket</a:t>
            </a:r>
          </a:p>
          <a:p>
            <a:r>
              <a:rPr lang="hu-HU" dirty="0" smtClean="0"/>
              <a:t>Meghívódik az </a:t>
            </a:r>
            <a:r>
              <a:rPr lang="hu-HU" dirty="0" err="1" smtClean="0"/>
              <a:t>NgModel.viewToModelUpdate</a:t>
            </a:r>
            <a:r>
              <a:rPr lang="hu-HU" dirty="0" smtClean="0"/>
              <a:t>() függvény, ami </a:t>
            </a:r>
            <a:r>
              <a:rPr lang="hu-HU" dirty="0" err="1" smtClean="0"/>
              <a:t>ngModelChange</a:t>
            </a:r>
            <a:r>
              <a:rPr lang="hu-HU" dirty="0" smtClean="0"/>
              <a:t> eseményt hoz létre</a:t>
            </a:r>
          </a:p>
          <a:p>
            <a:r>
              <a:rPr lang="hu-HU" dirty="0" smtClean="0"/>
              <a:t>A komponens sablon két utas adatkötést használ az inputmező értékére, az új értéket az </a:t>
            </a:r>
            <a:r>
              <a:rPr lang="hu-HU" dirty="0" err="1" smtClean="0"/>
              <a:t>ngModelChange</a:t>
            </a:r>
            <a:r>
              <a:rPr lang="hu-HU" dirty="0" smtClean="0"/>
              <a:t> eseményből véve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94516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Adatfolyam sablonvezérelt </a:t>
            </a:r>
            <a:r>
              <a:rPr lang="hu-HU" dirty="0" err="1" smtClean="0"/>
              <a:t>formoknál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069" y="1522584"/>
            <a:ext cx="7095635" cy="4928092"/>
          </a:xfrm>
        </p:spPr>
      </p:pic>
    </p:spTree>
    <p:extLst>
      <p:ext uri="{BB962C8B-B14F-4D97-AF65-F5344CB8AC3E}">
        <p14:creationId xmlns:p14="http://schemas.microsoft.com/office/powerpoint/2010/main" val="341097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0641509B-C8F9-4DC0-9E8A-4A9D0E4E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IDE és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010C5A2D-69DD-433F-84DD-B29288E7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: https://code.visualstudio.com/</a:t>
            </a:r>
          </a:p>
          <a:p>
            <a:r>
              <a:rPr lang="hu-HU" dirty="0" err="1"/>
              <a:t>Jetbrains</a:t>
            </a:r>
            <a:r>
              <a:rPr lang="hu-HU" dirty="0"/>
              <a:t> </a:t>
            </a:r>
            <a:r>
              <a:rPr lang="hu-HU" dirty="0" err="1"/>
              <a:t>WebStorm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https://www.jetbrains.com/webstorm/download/#section=windows</a:t>
            </a:r>
            <a:endParaRPr lang="hu-HU" dirty="0"/>
          </a:p>
          <a:p>
            <a:r>
              <a:rPr lang="hu-HU" dirty="0" err="1"/>
              <a:t>NodeJS</a:t>
            </a:r>
            <a:r>
              <a:rPr lang="hu-HU" dirty="0"/>
              <a:t>: https://nodejs.org/en/</a:t>
            </a:r>
          </a:p>
        </p:txBody>
      </p:sp>
    </p:spTree>
    <p:extLst>
      <p:ext uri="{BB962C8B-B14F-4D97-AF65-F5344CB8AC3E}">
        <p14:creationId xmlns:p14="http://schemas.microsoft.com/office/powerpoint/2010/main" val="7535530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Adatfolyam sablonvezérelt </a:t>
            </a:r>
            <a:r>
              <a:rPr lang="hu-HU" dirty="0" err="1" smtClean="0"/>
              <a:t>formoknál</a:t>
            </a:r>
            <a:r>
              <a:rPr lang="hu-HU" dirty="0" smtClean="0"/>
              <a:t> – </a:t>
            </a:r>
            <a:r>
              <a:rPr lang="hu-HU" dirty="0" err="1" smtClean="0"/>
              <a:t>model-től</a:t>
            </a:r>
            <a:r>
              <a:rPr lang="hu-HU" dirty="0" smtClean="0"/>
              <a:t> </a:t>
            </a:r>
            <a:r>
              <a:rPr lang="hu-HU" dirty="0" err="1" smtClean="0"/>
              <a:t>view-ig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 beviteli mező értékeit megkapja a komponens, felülírva a sajátjait</a:t>
            </a:r>
          </a:p>
          <a:p>
            <a:r>
              <a:rPr lang="hu-HU" dirty="0" smtClean="0"/>
              <a:t>A változás felismerése elkezdődik</a:t>
            </a:r>
          </a:p>
          <a:p>
            <a:r>
              <a:rPr lang="hu-HU" dirty="0" smtClean="0"/>
              <a:t>Ezalatt az </a:t>
            </a:r>
            <a:r>
              <a:rPr lang="hu-HU" dirty="0" err="1" smtClean="0"/>
              <a:t>ngOnChanges</a:t>
            </a:r>
            <a:r>
              <a:rPr lang="hu-HU" dirty="0" smtClean="0"/>
              <a:t> életciklus elindul az </a:t>
            </a:r>
            <a:r>
              <a:rPr lang="hu-HU" dirty="0" err="1" smtClean="0"/>
              <a:t>NgModel</a:t>
            </a:r>
            <a:r>
              <a:rPr lang="hu-HU" dirty="0" smtClean="0"/>
              <a:t> direktíva példányon, mivel az egyik input értéke változott</a:t>
            </a:r>
          </a:p>
          <a:p>
            <a:r>
              <a:rPr lang="hu-HU" dirty="0" smtClean="0"/>
              <a:t>Az </a:t>
            </a:r>
            <a:r>
              <a:rPr lang="hu-HU" dirty="0" err="1" smtClean="0"/>
              <a:t>ngOnChanges</a:t>
            </a:r>
            <a:r>
              <a:rPr lang="hu-HU" dirty="0" smtClean="0"/>
              <a:t> függvény elindít egy aszinkron </a:t>
            </a:r>
            <a:r>
              <a:rPr lang="hu-HU" dirty="0" err="1" smtClean="0"/>
              <a:t>taskot</a:t>
            </a:r>
            <a:r>
              <a:rPr lang="hu-HU" dirty="0" smtClean="0"/>
              <a:t> a </a:t>
            </a:r>
            <a:r>
              <a:rPr lang="hu-HU" dirty="0" err="1" smtClean="0"/>
              <a:t>FormControl</a:t>
            </a:r>
            <a:r>
              <a:rPr lang="hu-HU" dirty="0" smtClean="0"/>
              <a:t> példány értékének felülírására</a:t>
            </a:r>
          </a:p>
          <a:p>
            <a:r>
              <a:rPr lang="hu-HU" dirty="0" smtClean="0"/>
              <a:t>A változás felismerése befejeződött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FormControl</a:t>
            </a:r>
            <a:r>
              <a:rPr lang="hu-HU" dirty="0" smtClean="0"/>
              <a:t> példány beállítása befejeződik</a:t>
            </a:r>
          </a:p>
          <a:p>
            <a:r>
              <a:rPr lang="hu-HU" dirty="0"/>
              <a:t>A </a:t>
            </a:r>
            <a:r>
              <a:rPr lang="hu-HU" dirty="0" err="1"/>
              <a:t>FormControl</a:t>
            </a:r>
            <a:r>
              <a:rPr lang="hu-HU" dirty="0"/>
              <a:t> példány új értéket ad a </a:t>
            </a:r>
            <a:r>
              <a:rPr lang="hu-HU" dirty="0" err="1"/>
              <a:t>valueChanges</a:t>
            </a:r>
            <a:r>
              <a:rPr lang="hu-HU" dirty="0"/>
              <a:t> megfigyelőnek.</a:t>
            </a:r>
          </a:p>
          <a:p>
            <a:r>
              <a:rPr lang="hu-HU" dirty="0"/>
              <a:t>A </a:t>
            </a:r>
            <a:r>
              <a:rPr lang="hu-HU" dirty="0" err="1"/>
              <a:t>valueChanges</a:t>
            </a:r>
            <a:r>
              <a:rPr lang="hu-HU" dirty="0"/>
              <a:t> megfigyelő feliratkozói megkapják az új értéket.</a:t>
            </a:r>
          </a:p>
          <a:p>
            <a:r>
              <a:rPr lang="hu-HU" dirty="0"/>
              <a:t>Végül a </a:t>
            </a:r>
            <a:r>
              <a:rPr lang="hu-HU" dirty="0" err="1"/>
              <a:t>form</a:t>
            </a:r>
            <a:r>
              <a:rPr lang="hu-HU" dirty="0"/>
              <a:t> beviteli mezője frissül az új értékekkel.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57044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Adatfolyam sablonvezérelt </a:t>
            </a:r>
            <a:r>
              <a:rPr lang="hu-HU" dirty="0" err="1"/>
              <a:t>formoknál</a:t>
            </a:r>
            <a:r>
              <a:rPr lang="hu-HU" dirty="0"/>
              <a:t> – </a:t>
            </a:r>
            <a:r>
              <a:rPr lang="hu-HU" dirty="0" err="1"/>
              <a:t>model-től</a:t>
            </a:r>
            <a:r>
              <a:rPr lang="hu-HU" dirty="0"/>
              <a:t> </a:t>
            </a:r>
            <a:r>
              <a:rPr lang="hu-HU" dirty="0" err="1"/>
              <a:t>view-ig</a:t>
            </a:r>
            <a:r>
              <a:rPr lang="hu-HU" dirty="0"/>
              <a:t> 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33" y="1807054"/>
            <a:ext cx="6517178" cy="4657810"/>
          </a:xfrm>
        </p:spPr>
      </p:pic>
    </p:spTree>
    <p:extLst>
      <p:ext uri="{BB962C8B-B14F-4D97-AF65-F5344CB8AC3E}">
        <p14:creationId xmlns:p14="http://schemas.microsoft.com/office/powerpoint/2010/main" val="17893883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Reaktív </a:t>
            </a:r>
            <a:r>
              <a:rPr lang="hu-HU" dirty="0" err="1" smtClean="0"/>
              <a:t>form</a:t>
            </a:r>
            <a:r>
              <a:rPr lang="hu-HU" dirty="0" smtClean="0"/>
              <a:t> létrehozása - </a:t>
            </a:r>
            <a:r>
              <a:rPr lang="hu-HU" dirty="0" err="1" smtClean="0"/>
              <a:t>ts</a:t>
            </a:r>
            <a:endParaRPr lang="hu-HU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99" y="1645919"/>
            <a:ext cx="9226893" cy="455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8547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Reaktív </a:t>
            </a:r>
            <a:r>
              <a:rPr lang="hu-HU" dirty="0" err="1" smtClean="0"/>
              <a:t>form</a:t>
            </a:r>
            <a:r>
              <a:rPr lang="hu-HU" dirty="0" smtClean="0"/>
              <a:t> létrehozása - </a:t>
            </a:r>
            <a:r>
              <a:rPr lang="hu-HU" dirty="0" err="1" smtClean="0"/>
              <a:t>html</a:t>
            </a:r>
            <a:endParaRPr lang="hu-HU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21" y="2576945"/>
            <a:ext cx="946899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9893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Sablonvezérelt </a:t>
            </a:r>
            <a:r>
              <a:rPr lang="hu-HU" dirty="0" err="1" smtClean="0"/>
              <a:t>form</a:t>
            </a:r>
            <a:r>
              <a:rPr lang="hu-HU" dirty="0" smtClean="0"/>
              <a:t> létrehozása - sablon</a:t>
            </a:r>
            <a:endParaRPr lang="hu-HU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84" y="1961804"/>
            <a:ext cx="9317534" cy="405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8854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Sablonvezérelt </a:t>
            </a:r>
            <a:r>
              <a:rPr lang="hu-HU" dirty="0" err="1" smtClean="0"/>
              <a:t>form</a:t>
            </a:r>
            <a:r>
              <a:rPr lang="hu-HU" dirty="0" smtClean="0"/>
              <a:t> létrehozása - </a:t>
            </a:r>
            <a:r>
              <a:rPr lang="hu-HU" dirty="0" err="1" smtClean="0"/>
              <a:t>ts</a:t>
            </a:r>
            <a:endParaRPr lang="hu-HU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83" y="1422060"/>
            <a:ext cx="6700058" cy="483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5433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Sablonvezérelt </a:t>
            </a:r>
            <a:r>
              <a:rPr lang="hu-HU" dirty="0" err="1" smtClean="0"/>
              <a:t>form</a:t>
            </a:r>
            <a:r>
              <a:rPr lang="hu-HU" dirty="0" smtClean="0"/>
              <a:t> létrehozása - </a:t>
            </a:r>
            <a:r>
              <a:rPr lang="hu-HU" dirty="0" err="1" smtClean="0"/>
              <a:t>ts</a:t>
            </a:r>
            <a:endParaRPr lang="hu-HU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47" y="1508560"/>
            <a:ext cx="6700058" cy="483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24" y="1505663"/>
            <a:ext cx="8257569" cy="504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9579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Sablonvezérelt </a:t>
            </a:r>
            <a:r>
              <a:rPr lang="hu-HU" dirty="0" err="1" smtClean="0"/>
              <a:t>form</a:t>
            </a:r>
            <a:r>
              <a:rPr lang="hu-HU" dirty="0" smtClean="0"/>
              <a:t> létrehozása - </a:t>
            </a:r>
            <a:r>
              <a:rPr lang="hu-HU" dirty="0" err="1" smtClean="0"/>
              <a:t>html</a:t>
            </a:r>
            <a:endParaRPr lang="hu-HU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616" y="1451783"/>
            <a:ext cx="657225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3767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Angular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/>
              <a:t> </a:t>
            </a:r>
            <a:r>
              <a:rPr lang="hu-HU" dirty="0" err="1" smtClean="0"/>
              <a:t>React</a:t>
            </a:r>
            <a:endParaRPr lang="hu-HU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444" y="1355442"/>
            <a:ext cx="6859802" cy="506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0846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79" y="391577"/>
            <a:ext cx="8583739" cy="614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10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2421</Words>
  <Application>Microsoft Office PowerPoint</Application>
  <PresentationFormat>Egyéni</PresentationFormat>
  <Paragraphs>306</Paragraphs>
  <Slides>100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100</vt:i4>
      </vt:variant>
    </vt:vector>
  </HeadingPairs>
  <TitlesOfParts>
    <vt:vector size="101" baseType="lpstr">
      <vt:lpstr>Office-téma</vt:lpstr>
      <vt:lpstr>Angular keretrendszer</vt:lpstr>
      <vt:lpstr>Angular 7</vt:lpstr>
      <vt:lpstr>Single Page Application</vt:lpstr>
      <vt:lpstr>AngularJS és Angular különbségek</vt:lpstr>
      <vt:lpstr>Funkciói – támogatott platformok</vt:lpstr>
      <vt:lpstr>Sebesség, Teljesítmény</vt:lpstr>
      <vt:lpstr>Produktivitás</vt:lpstr>
      <vt:lpstr>Full Stack fejlesztés</vt:lpstr>
      <vt:lpstr>IDE és eszközök</vt:lpstr>
      <vt:lpstr>Angular CLI telepítése</vt:lpstr>
      <vt:lpstr>Angular verziók</vt:lpstr>
      <vt:lpstr>Az első Angular alkalmazásunk</vt:lpstr>
      <vt:lpstr>Létrehozás</vt:lpstr>
      <vt:lpstr>Futtatás</vt:lpstr>
      <vt:lpstr>Eredmény</vt:lpstr>
      <vt:lpstr>Fájlok</vt:lpstr>
      <vt:lpstr>További állományok</vt:lpstr>
      <vt:lpstr>Bootstrap telepítése Angular projekthez</vt:lpstr>
      <vt:lpstr>Bootstrap hozzáadása projekthez</vt:lpstr>
      <vt:lpstr>Angular CLI parancsok</vt:lpstr>
      <vt:lpstr>Könyvtárak hozzáadása</vt:lpstr>
      <vt:lpstr>Angular 7 architektúra</vt:lpstr>
      <vt:lpstr>Komponensek</vt:lpstr>
      <vt:lpstr>A komponens osztály metaadatai</vt:lpstr>
      <vt:lpstr>Modulok</vt:lpstr>
      <vt:lpstr>Template, Direktívák, Adatkötés</vt:lpstr>
      <vt:lpstr>Szolgáltatások és Dependency Injection</vt:lpstr>
      <vt:lpstr>Routing</vt:lpstr>
      <vt:lpstr>Komponensek létrehozása</vt:lpstr>
      <vt:lpstr>Eredmény</vt:lpstr>
      <vt:lpstr>Debugolás</vt:lpstr>
      <vt:lpstr>Direktívák</vt:lpstr>
      <vt:lpstr>Attribútum és strukturális direktívák különbségei</vt:lpstr>
      <vt:lpstr>*ngIf direktíva – component.ts</vt:lpstr>
      <vt:lpstr>*ngIf direktíva - html</vt:lpstr>
      <vt:lpstr>Eredmény</vt:lpstr>
      <vt:lpstr>Eredmény</vt:lpstr>
      <vt:lpstr>*ngIf direktíva else ág</vt:lpstr>
      <vt:lpstr>Eredmény</vt:lpstr>
      <vt:lpstr>Eredmény</vt:lpstr>
      <vt:lpstr>Elemek dinamikus stilizálása ngStyle használatával</vt:lpstr>
      <vt:lpstr>ngStyle html</vt:lpstr>
      <vt:lpstr>Eredmény</vt:lpstr>
      <vt:lpstr>ngStyle használata</vt:lpstr>
      <vt:lpstr>TypeScript kiegészítés</vt:lpstr>
      <vt:lpstr>Eredmény</vt:lpstr>
      <vt:lpstr>Angular adatkötés</vt:lpstr>
      <vt:lpstr>Adatkötés típusai</vt:lpstr>
      <vt:lpstr>Két utas adatkötés</vt:lpstr>
      <vt:lpstr>String interpoláció</vt:lpstr>
      <vt:lpstr>String interpoláció – component.ts</vt:lpstr>
      <vt:lpstr>String interpoláció – component.html</vt:lpstr>
      <vt:lpstr>String interpoláció - eredmény</vt:lpstr>
      <vt:lpstr>String interpoláció vs Tulajdonság kötés</vt:lpstr>
      <vt:lpstr>String interpoláció</vt:lpstr>
      <vt:lpstr>Tulajdonság kötés</vt:lpstr>
      <vt:lpstr>Esemény kötés</vt:lpstr>
      <vt:lpstr>Esemény kötés – component.ts</vt:lpstr>
      <vt:lpstr>Esemény kötés - html</vt:lpstr>
      <vt:lpstr>Eseménykötés - eredmény</vt:lpstr>
      <vt:lpstr>Adatok használata eseménykötésnél - html</vt:lpstr>
      <vt:lpstr>Adatok használata eseménykötésnél - ts</vt:lpstr>
      <vt:lpstr>Adatok használata eseménykötésnél - eredmény</vt:lpstr>
      <vt:lpstr>Tulajdonságkötés - TypeScript</vt:lpstr>
      <vt:lpstr>Tulajdonságkötés - html</vt:lpstr>
      <vt:lpstr>Tulajdonságkötés - eredmény</vt:lpstr>
      <vt:lpstr>Pipe-ok használata</vt:lpstr>
      <vt:lpstr>Pipe használata- ts</vt:lpstr>
      <vt:lpstr>Pipe használata - HTML</vt:lpstr>
      <vt:lpstr>Pipe használata - eredmény</vt:lpstr>
      <vt:lpstr>Beépített pipe-ok</vt:lpstr>
      <vt:lpstr>Beépített pipe - ts</vt:lpstr>
      <vt:lpstr>Beépített pipe - html</vt:lpstr>
      <vt:lpstr>Beépített pipe - eredmény</vt:lpstr>
      <vt:lpstr>Angular 7 formok</vt:lpstr>
      <vt:lpstr>Reaktív formok</vt:lpstr>
      <vt:lpstr>Sablonvezérelt formok</vt:lpstr>
      <vt:lpstr>Reaktív és sablonvezérelt form különbségek</vt:lpstr>
      <vt:lpstr>Hasonlóságok a reaktív és a sablonvezérelt formok között</vt:lpstr>
      <vt:lpstr>Reaktív formok felépítése - ts</vt:lpstr>
      <vt:lpstr>Reaktív formok felépítése - model</vt:lpstr>
      <vt:lpstr>Sablonvezérelt formok felépítése</vt:lpstr>
      <vt:lpstr>Sablonvezérelt formok felépítése - model</vt:lpstr>
      <vt:lpstr>Adatfolyam reaktív formoknál</vt:lpstr>
      <vt:lpstr>Adatfolyam reaktív formoknál</vt:lpstr>
      <vt:lpstr>Adatfolyam reaktív formoknál – model-től view-ig</vt:lpstr>
      <vt:lpstr>Adatfolyam reaktív formoknál – model-től view-ig</vt:lpstr>
      <vt:lpstr>Adatfolyam sablonvezérelt formoknál</vt:lpstr>
      <vt:lpstr>Adatfolyam sablonvezérelt formoknál</vt:lpstr>
      <vt:lpstr>Adatfolyam sablonvezérelt formoknál – model-től view-ig </vt:lpstr>
      <vt:lpstr>Adatfolyam sablonvezérelt formoknál – model-től view-ig </vt:lpstr>
      <vt:lpstr>Reaktív form létrehozása - ts</vt:lpstr>
      <vt:lpstr>Reaktív form létrehozása - html</vt:lpstr>
      <vt:lpstr>Sablonvezérelt form létrehozása - sablon</vt:lpstr>
      <vt:lpstr>Sablonvezérelt form létrehozása - ts</vt:lpstr>
      <vt:lpstr>Sablonvezérelt form létrehozása - ts</vt:lpstr>
      <vt:lpstr>Sablonvezérelt form létrehozása - html</vt:lpstr>
      <vt:lpstr>Angular vs React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fejlesztés</dc:title>
  <dc:creator>Máté Szabó</dc:creator>
  <cp:lastModifiedBy>localadmin</cp:lastModifiedBy>
  <cp:revision>66</cp:revision>
  <dcterms:created xsi:type="dcterms:W3CDTF">2019-11-16T14:58:59Z</dcterms:created>
  <dcterms:modified xsi:type="dcterms:W3CDTF">2022-11-15T13:05:03Z</dcterms:modified>
</cp:coreProperties>
</file>