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65"/>
  </p:notesMasterIdLst>
  <p:handoutMasterIdLst>
    <p:handoutMasterId r:id="rId66"/>
  </p:handoutMasterIdLst>
  <p:sldIdLst>
    <p:sldId id="256" r:id="rId2"/>
    <p:sldId id="396" r:id="rId3"/>
    <p:sldId id="284" r:id="rId4"/>
    <p:sldId id="405" r:id="rId5"/>
    <p:sldId id="406" r:id="rId6"/>
    <p:sldId id="407" r:id="rId7"/>
    <p:sldId id="408" r:id="rId8"/>
    <p:sldId id="409" r:id="rId9"/>
    <p:sldId id="410" r:id="rId10"/>
    <p:sldId id="411" r:id="rId11"/>
    <p:sldId id="416" r:id="rId12"/>
    <p:sldId id="412" r:id="rId13"/>
    <p:sldId id="413" r:id="rId14"/>
    <p:sldId id="414" r:id="rId15"/>
    <p:sldId id="415" r:id="rId16"/>
    <p:sldId id="417" r:id="rId17"/>
    <p:sldId id="420" r:id="rId18"/>
    <p:sldId id="418" r:id="rId19"/>
    <p:sldId id="421" r:id="rId20"/>
    <p:sldId id="422" r:id="rId21"/>
    <p:sldId id="423" r:id="rId22"/>
    <p:sldId id="424" r:id="rId23"/>
    <p:sldId id="425" r:id="rId24"/>
    <p:sldId id="434" r:id="rId25"/>
    <p:sldId id="426" r:id="rId26"/>
    <p:sldId id="435" r:id="rId27"/>
    <p:sldId id="436" r:id="rId28"/>
    <p:sldId id="437" r:id="rId29"/>
    <p:sldId id="438" r:id="rId30"/>
    <p:sldId id="439" r:id="rId31"/>
    <p:sldId id="440" r:id="rId32"/>
    <p:sldId id="441" r:id="rId33"/>
    <p:sldId id="442" r:id="rId34"/>
    <p:sldId id="443" r:id="rId35"/>
    <p:sldId id="397" r:id="rId36"/>
    <p:sldId id="444" r:id="rId37"/>
    <p:sldId id="445" r:id="rId38"/>
    <p:sldId id="446" r:id="rId39"/>
    <p:sldId id="447" r:id="rId40"/>
    <p:sldId id="448" r:id="rId41"/>
    <p:sldId id="449" r:id="rId42"/>
    <p:sldId id="450" r:id="rId43"/>
    <p:sldId id="451" r:id="rId44"/>
    <p:sldId id="452" r:id="rId45"/>
    <p:sldId id="453" r:id="rId46"/>
    <p:sldId id="454" r:id="rId47"/>
    <p:sldId id="455" r:id="rId48"/>
    <p:sldId id="456" r:id="rId49"/>
    <p:sldId id="457" r:id="rId50"/>
    <p:sldId id="458" r:id="rId51"/>
    <p:sldId id="459" r:id="rId52"/>
    <p:sldId id="460" r:id="rId53"/>
    <p:sldId id="461" r:id="rId54"/>
    <p:sldId id="462" r:id="rId55"/>
    <p:sldId id="468" r:id="rId56"/>
    <p:sldId id="469" r:id="rId57"/>
    <p:sldId id="463" r:id="rId58"/>
    <p:sldId id="464" r:id="rId59"/>
    <p:sldId id="465" r:id="rId60"/>
    <p:sldId id="466" r:id="rId61"/>
    <p:sldId id="398" r:id="rId62"/>
    <p:sldId id="399" r:id="rId63"/>
    <p:sldId id="273" r:id="rId64"/>
  </p:sldIdLst>
  <p:sldSz cx="9144000" cy="6858000" type="screen4x3"/>
  <p:notesSz cx="6797675" cy="9926638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8597" autoAdjust="0"/>
  </p:normalViewPr>
  <p:slideViewPr>
    <p:cSldViewPr>
      <p:cViewPr varScale="1">
        <p:scale>
          <a:sx n="69" d="100"/>
          <a:sy n="69" d="100"/>
        </p:scale>
        <p:origin x="-183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3" tIns="47772" rIns="95543" bIns="47772" numCol="1" anchor="t" anchorCtr="0" compatLnSpc="1">
            <a:prstTxWarp prst="textNoShape">
              <a:avLst/>
            </a:prstTxWarp>
          </a:bodyPr>
          <a:lstStyle>
            <a:lvl1pPr defTabSz="95561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3" tIns="47772" rIns="95543" bIns="47772" numCol="1" anchor="t" anchorCtr="0" compatLnSpc="1">
            <a:prstTxWarp prst="textNoShape">
              <a:avLst/>
            </a:prstTxWarp>
          </a:bodyPr>
          <a:lstStyle>
            <a:lvl1pPr algn="r" defTabSz="95561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3" tIns="47772" rIns="95543" bIns="47772" numCol="1" anchor="b" anchorCtr="0" compatLnSpc="1">
            <a:prstTxWarp prst="textNoShape">
              <a:avLst/>
            </a:prstTxWarp>
          </a:bodyPr>
          <a:lstStyle>
            <a:lvl1pPr defTabSz="95561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Tarcsi Ádám: SOA és Web 2.0</a:t>
            </a:r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3" tIns="47772" rIns="95543" bIns="47772" numCol="1" anchor="b" anchorCtr="0" compatLnSpc="1">
            <a:prstTxWarp prst="textNoShape">
              <a:avLst/>
            </a:prstTxWarp>
          </a:bodyPr>
          <a:lstStyle>
            <a:lvl1pPr algn="r" defTabSz="955610">
              <a:defRPr sz="1300">
                <a:latin typeface="Arial" charset="0"/>
              </a:defRPr>
            </a:lvl1pPr>
          </a:lstStyle>
          <a:p>
            <a:pPr>
              <a:defRPr/>
            </a:pPr>
            <a:fld id="{0B4A0F69-EA8C-4BCC-AB7C-CEAFDCD2A21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38355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3" tIns="47772" rIns="95543" bIns="47772" numCol="1" anchor="t" anchorCtr="0" compatLnSpc="1">
            <a:prstTxWarp prst="textNoShape">
              <a:avLst/>
            </a:prstTxWarp>
          </a:bodyPr>
          <a:lstStyle>
            <a:lvl1pPr defTabSz="95561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3" tIns="47772" rIns="95543" bIns="47772" numCol="1" anchor="t" anchorCtr="0" compatLnSpc="1">
            <a:prstTxWarp prst="textNoShape">
              <a:avLst/>
            </a:prstTxWarp>
          </a:bodyPr>
          <a:lstStyle>
            <a:lvl1pPr algn="r" defTabSz="95561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86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7575" y="742950"/>
            <a:ext cx="4962525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4875"/>
            <a:ext cx="543560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3" tIns="47772" rIns="95543" bIns="477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3" tIns="47772" rIns="95543" bIns="47772" numCol="1" anchor="b" anchorCtr="0" compatLnSpc="1">
            <a:prstTxWarp prst="textNoShape">
              <a:avLst/>
            </a:prstTxWarp>
          </a:bodyPr>
          <a:lstStyle>
            <a:lvl1pPr defTabSz="955610">
              <a:defRPr sz="1300"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Tarcsi Ádám: SOA és Web 2.0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43" tIns="47772" rIns="95543" bIns="47772" numCol="1" anchor="b" anchorCtr="0" compatLnSpc="1">
            <a:prstTxWarp prst="textNoShape">
              <a:avLst/>
            </a:prstTxWarp>
          </a:bodyPr>
          <a:lstStyle>
            <a:lvl1pPr algn="r" defTabSz="955610">
              <a:defRPr sz="1300">
                <a:latin typeface="Arial" charset="0"/>
              </a:defRPr>
            </a:lvl1pPr>
          </a:lstStyle>
          <a:p>
            <a:pPr>
              <a:defRPr/>
            </a:pPr>
            <a:fld id="{855B3D36-5C3C-49B8-A76F-A7FD55513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3029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hu-HU" smtClean="0"/>
              <a:t>Tarcsi Ádám: SOA és Web 2.0</a:t>
            </a:r>
          </a:p>
        </p:txBody>
      </p:sp>
      <p:sp>
        <p:nvSpPr>
          <p:cNvPr id="6963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F9F665C-1F6C-4DA9-A017-78C9C41317C8}" type="slidenum">
              <a:rPr lang="en-US" altLang="hu-HU" smtClean="0"/>
              <a:pPr eaLnBrk="1" hangingPunct="1"/>
              <a:t>1</a:t>
            </a:fld>
            <a:endParaRPr lang="en-US" altLang="hu-HU" smtClean="0"/>
          </a:p>
        </p:txBody>
      </p:sp>
      <p:sp>
        <p:nvSpPr>
          <p:cNvPr id="6963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hu-HU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smtClean="0">
              <a:latin typeface="Arial" pitchFamily="34" charset="0"/>
            </a:endParaRPr>
          </a:p>
        </p:txBody>
      </p:sp>
      <p:sp>
        <p:nvSpPr>
          <p:cNvPr id="70660" name="Élőláb helye 3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hu-HU" smtClean="0"/>
              <a:t>Tarcsi Ádám: SOA és Web 2.0</a:t>
            </a:r>
          </a:p>
        </p:txBody>
      </p:sp>
      <p:sp>
        <p:nvSpPr>
          <p:cNvPr id="70661" name="Dia számának helye 4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954088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9540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E8D2814-063A-44F4-90A1-6997DD53AB7F}" type="slidenum">
              <a:rPr lang="en-US" altLang="hu-HU" smtClean="0"/>
              <a:pPr eaLnBrk="1" hangingPunct="1"/>
              <a:t>58</a:t>
            </a:fld>
            <a:endParaRPr lang="en-US" altLang="hu-HU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elte2_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4813"/>
            <a:ext cx="14954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ikkknew"/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50" y="80963"/>
            <a:ext cx="900113" cy="90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2195513" y="1341438"/>
            <a:ext cx="6408737" cy="1470025"/>
          </a:xfrm>
        </p:spPr>
        <p:txBody>
          <a:bodyPr anchor="t"/>
          <a:lstStyle>
            <a:lvl1pPr algn="ctr">
              <a:defRPr sz="35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95288" y="4941888"/>
            <a:ext cx="8353425" cy="1439862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hu-HU"/>
              <a:t>Alcím mintájának szerkesztése</a:t>
            </a:r>
          </a:p>
        </p:txBody>
      </p:sp>
    </p:spTree>
    <p:extLst>
      <p:ext uri="{BB962C8B-B14F-4D97-AF65-F5344CB8AC3E}">
        <p14:creationId xmlns:p14="http://schemas.microsoft.com/office/powerpoint/2010/main" val="148992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Web adatbázis programozás - 1.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EFDBD4-F5DC-4D13-8972-0F61585EF9B9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0956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732588" y="260350"/>
            <a:ext cx="2160587" cy="59769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50825" y="260350"/>
            <a:ext cx="6329363" cy="59769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Web adatbázis programozás - 1.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8F882-BA96-4D9A-834E-8EA3435FE1C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4174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59D1A-D8E1-492F-85AA-EB8D8B7E087E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195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Web adatbázis programozás - 1.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29416-91A6-4F61-B9BE-BE527A90AD6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798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50825" y="1341438"/>
            <a:ext cx="424497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341438"/>
            <a:ext cx="4244975" cy="4895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Web adatbázis programozás - 1.</a:t>
            </a: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791811-1361-494C-858F-F011CE262FD3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477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Web adatbázis programozás - 1.</a:t>
            </a:r>
            <a:endParaRPr lang="hu-HU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9E7AA8-90E4-488D-8A47-3B985580445A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3463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Web adatbázis programozás - 1.</a:t>
            </a:r>
            <a:endParaRPr lang="hu-H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C3CB48-FF39-4EB4-85D6-52525B7FDDB1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779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Web adatbázis programozás - 1.</a:t>
            </a:r>
            <a:endParaRPr lang="hu-H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0627B1-6800-47A1-81C4-AFA920C9BECF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6262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Web adatbázis programozás - 1.</a:t>
            </a: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00799-3347-409D-BAAE-474415B0C398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4284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/>
              <a:t>Web adatbázis programozás - 1.</a:t>
            </a:r>
            <a:endParaRPr lang="hu-HU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613BD-7F3E-4AB4-8283-B0BF9231AED5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838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341438"/>
            <a:ext cx="864235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Mintaszöveg szerkesztése</a:t>
            </a:r>
          </a:p>
          <a:p>
            <a:pPr lvl="1"/>
            <a:r>
              <a:rPr lang="hu-HU" altLang="hu-HU" smtClean="0"/>
              <a:t>Második szint</a:t>
            </a:r>
          </a:p>
          <a:p>
            <a:pPr lvl="2"/>
            <a:r>
              <a:rPr lang="hu-HU" altLang="hu-HU" smtClean="0"/>
              <a:t>Harmadik szint</a:t>
            </a:r>
          </a:p>
          <a:p>
            <a:pPr lvl="3"/>
            <a:r>
              <a:rPr lang="hu-HU" altLang="hu-HU" smtClean="0"/>
              <a:t>abap_code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9388" y="6381750"/>
            <a:ext cx="4537075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3466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Web adatbázis programozás - 1.</a:t>
            </a:r>
            <a:endParaRPr lang="hu-H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8488" y="6381750"/>
            <a:ext cx="2062162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3466"/>
                </a:solidFill>
                <a:latin typeface="Arial" charset="0"/>
              </a:defRPr>
            </a:lvl1pPr>
          </a:lstStyle>
          <a:p>
            <a:pPr>
              <a:defRPr/>
            </a:pPr>
            <a:fld id="{02002293-5EE7-4834-B1AE-491BC0B0672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  <p:pic>
        <p:nvPicPr>
          <p:cNvPr id="1029" name="Picture 5" descr="elte_gif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50" y="188913"/>
            <a:ext cx="647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179388" y="260350"/>
            <a:ext cx="7488237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sz="2800">
              <a:solidFill>
                <a:srgbClr val="003466"/>
              </a:solidFill>
              <a:latin typeface="Verdana" pitchFamily="34" charset="0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260350"/>
            <a:ext cx="6923088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altLang="hu-HU" smtClean="0"/>
              <a:t>Mintacím szerkesztése</a:t>
            </a:r>
          </a:p>
        </p:txBody>
      </p:sp>
      <p:pic>
        <p:nvPicPr>
          <p:cNvPr id="1032" name="Picture 8" descr="ikkknew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225" y="131763"/>
            <a:ext cx="7048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4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466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466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466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3466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rgbClr val="003466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rgbClr val="003466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rgbClr val="003466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rgbClr val="003466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800">
          <a:solidFill>
            <a:srgbClr val="0034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▪"/>
        <a:defRPr sz="2400">
          <a:solidFill>
            <a:srgbClr val="003466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Verdana" pitchFamily="34" charset="0"/>
        <a:buChar char="·"/>
        <a:defRPr sz="2000">
          <a:solidFill>
            <a:srgbClr val="003466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Lucida Console" pitchFamily="4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ím 5"/>
          <p:cNvSpPr>
            <a:spLocks noGrp="1"/>
          </p:cNvSpPr>
          <p:nvPr>
            <p:ph type="ctrTitle" sz="quarter"/>
          </p:nvPr>
        </p:nvSpPr>
        <p:spPr>
          <a:xfrm>
            <a:off x="2195513" y="1673225"/>
            <a:ext cx="6408737" cy="1470025"/>
          </a:xfrm>
        </p:spPr>
        <p:txBody>
          <a:bodyPr/>
          <a:lstStyle/>
          <a:p>
            <a:pPr eaLnBrk="1" hangingPunct="1"/>
            <a:r>
              <a:rPr lang="hu-HU" altLang="hu-HU" dirty="0" err="1" smtClean="0"/>
              <a:t>Webszolgáltatások</a:t>
            </a:r>
            <a:r>
              <a:rPr lang="hu-HU" altLang="hu-HU" dirty="0" smtClean="0"/>
              <a:t> (WS), Szolgáltatás orientált architektúrák (SOA)</a:t>
            </a:r>
          </a:p>
        </p:txBody>
      </p:sp>
      <p:sp>
        <p:nvSpPr>
          <p:cNvPr id="2" name="Alcím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Rész(let)ek</a:t>
            </a:r>
          </a:p>
        </p:txBody>
      </p:sp>
      <p:sp>
        <p:nvSpPr>
          <p:cNvPr id="1331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HTTP(S)</a:t>
            </a:r>
          </a:p>
          <a:p>
            <a:pPr lvl="1"/>
            <a:r>
              <a:rPr lang="hu-HU" altLang="hu-HU" smtClean="0"/>
              <a:t>Eredmény / Válasz</a:t>
            </a:r>
          </a:p>
          <a:p>
            <a:pPr lvl="2"/>
            <a:r>
              <a:rPr lang="hu-HU" altLang="hu-HU" smtClean="0"/>
              <a:t>Bármi lehet</a:t>
            </a:r>
          </a:p>
          <a:p>
            <a:pPr lvl="2"/>
            <a:r>
              <a:rPr lang="hu-HU" altLang="hu-HU" smtClean="0"/>
              <a:t>Általában szöveges adatok</a:t>
            </a:r>
          </a:p>
          <a:p>
            <a:pPr lvl="2"/>
            <a:r>
              <a:rPr lang="hu-HU" altLang="hu-HU" smtClean="0"/>
              <a:t>Response header</a:t>
            </a:r>
          </a:p>
          <a:p>
            <a:pPr lvl="3">
              <a:buFontTx/>
              <a:buNone/>
            </a:pPr>
            <a:r>
              <a:rPr lang="hu-HU" altLang="hu-HU" smtClean="0"/>
              <a:t>Content-Type</a:t>
            </a:r>
          </a:p>
          <a:p>
            <a:pPr lvl="2"/>
            <a:r>
              <a:rPr lang="hu-HU" altLang="hu-HU" smtClean="0"/>
              <a:t>HTML</a:t>
            </a:r>
          </a:p>
          <a:p>
            <a:pPr lvl="2"/>
            <a:r>
              <a:rPr lang="hu-HU" altLang="hu-HU" smtClean="0"/>
              <a:t>TEXT</a:t>
            </a:r>
          </a:p>
          <a:p>
            <a:pPr lvl="2"/>
            <a:r>
              <a:rPr lang="hu-HU" altLang="hu-HU" smtClean="0"/>
              <a:t>XML</a:t>
            </a:r>
          </a:p>
          <a:p>
            <a:pPr lvl="2"/>
            <a:r>
              <a:rPr lang="hu-HU" altLang="hu-HU" smtClean="0"/>
              <a:t>JSON (JavaScript Object Notation)</a:t>
            </a:r>
          </a:p>
        </p:txBody>
      </p:sp>
      <p:sp>
        <p:nvSpPr>
          <p:cNvPr id="13316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F4C310E-FAE9-4583-B682-D49151D954EA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10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Példa:</a:t>
            </a:r>
          </a:p>
        </p:txBody>
      </p:sp>
      <p:sp>
        <p:nvSpPr>
          <p:cNvPr id="14339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1B03E0-01C5-40F9-9BEB-658731D92BCB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11</a:t>
            </a:fld>
            <a:endParaRPr lang="hu-HU" altLang="hu-HU" smtClean="0">
              <a:solidFill>
                <a:srgbClr val="003466"/>
              </a:solidFill>
            </a:endParaRPr>
          </a:p>
        </p:txBody>
      </p:sp>
      <p:sp>
        <p:nvSpPr>
          <p:cNvPr id="14340" name="Rectangle 2"/>
          <p:cNvSpPr txBox="1">
            <a:spLocks noChangeArrowheads="1"/>
          </p:cNvSpPr>
          <p:nvPr/>
        </p:nvSpPr>
        <p:spPr bwMode="auto">
          <a:xfrm>
            <a:off x="220663" y="1512888"/>
            <a:ext cx="4043362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buFont typeface="StarSymbol"/>
              <a:buNone/>
            </a:pPr>
            <a:r>
              <a:rPr lang="hu-HU" altLang="hu-HU" sz="2000">
                <a:latin typeface="Courier New" pitchFamily="49" charset="0"/>
                <a:cs typeface="Courier New" pitchFamily="49" charset="0"/>
              </a:rPr>
              <a:t>XML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&lt;?xml version="1.0" encoding="UTF-8"?&gt;</a:t>
            </a:r>
          </a:p>
          <a:p>
            <a:pPr eaLnBrk="1" hangingPunct="1"/>
            <a:endParaRPr lang="hu-HU" altLang="hu-HU" sz="20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&lt;direct-messages type="array"&gt;</a:t>
            </a:r>
          </a:p>
          <a:p>
            <a:pPr eaLnBrk="1" hangingPunct="1"/>
            <a:endParaRPr lang="hu-HU" altLang="hu-HU" sz="20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&lt;direct_message&gt;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 &lt;text&gt;Hello&lt;/text&gt;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 &lt;sender&gt;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  &lt;name&gt;Teszt Elek&lt;/name&gt;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 &lt;/sender&gt;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&lt;/direct-message&gt;</a:t>
            </a:r>
          </a:p>
          <a:p>
            <a:pPr eaLnBrk="1" hangingPunct="1"/>
            <a:endParaRPr lang="hu-HU" altLang="hu-HU" sz="200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&lt;/direct-messages&gt;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4610100" y="1589088"/>
            <a:ext cx="4043363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28625" indent="-323850" defTabSz="4492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4492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4492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4492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449263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5000"/>
              </a:lnSpc>
              <a:spcAft>
                <a:spcPts val="1388"/>
              </a:spcAft>
              <a:buClr>
                <a:srgbClr val="000000"/>
              </a:buClr>
              <a:buSzPct val="45000"/>
              <a:buFont typeface="StarSymbol"/>
              <a:buNone/>
            </a:pPr>
            <a:r>
              <a:rPr lang="hu-HU" altLang="hu-HU" sz="2000">
                <a:latin typeface="Courier New" pitchFamily="49" charset="0"/>
                <a:cs typeface="Courier New" pitchFamily="49" charset="0"/>
              </a:rPr>
              <a:t>JSON</a:t>
            </a:r>
            <a:endParaRPr lang="en-US" altLang="hu-HU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endParaRPr lang="hu-HU" altLang="hu-HU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endParaRPr lang="hu-HU" altLang="hu-HU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hu-HU" sz="2000">
                <a:latin typeface="Courier New" pitchFamily="49" charset="0"/>
                <a:cs typeface="Courier New" pitchFamily="49" charset="0"/>
              </a:rPr>
              <a:t>[</a:t>
            </a: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endParaRPr lang="hu-HU" altLang="hu-HU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endParaRPr lang="hu-HU" altLang="hu-HU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r>
              <a:rPr lang="hu-HU" altLang="hu-HU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hu-HU" sz="200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hu-HU" sz="2000">
                <a:latin typeface="Courier New" pitchFamily="49" charset="0"/>
                <a:cs typeface="Courier New" pitchFamily="49" charset="0"/>
              </a:rPr>
              <a:t>		"text":"Hello",</a:t>
            </a: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hu-HU" sz="2000">
                <a:latin typeface="Courier New" pitchFamily="49" charset="0"/>
                <a:cs typeface="Courier New" pitchFamily="49" charset="0"/>
              </a:rPr>
              <a:t>		"sender":{</a:t>
            </a: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hu-HU" sz="2000">
                <a:latin typeface="Courier New" pitchFamily="49" charset="0"/>
                <a:cs typeface="Courier New" pitchFamily="49" charset="0"/>
              </a:rPr>
              <a:t>			"name":"Teszt Elek"</a:t>
            </a: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hu-HU" sz="200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r>
              <a:rPr lang="hu-HU" altLang="hu-HU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hu-HU" sz="200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endParaRPr lang="hu-HU" altLang="hu-HU" sz="200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Clr>
                <a:srgbClr val="000000"/>
              </a:buClr>
              <a:buSzPct val="45000"/>
              <a:buFont typeface="StarSymbol"/>
              <a:buNone/>
            </a:pPr>
            <a:r>
              <a:rPr lang="en-US" altLang="hu-HU" sz="2000">
                <a:latin typeface="Courier New" pitchFamily="49" charset="0"/>
                <a:cs typeface="Courier New" pitchFamily="49" charset="0"/>
              </a:rPr>
              <a:t>]</a:t>
            </a:r>
            <a:endParaRPr lang="en-US" altLang="hu-HU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Rész(let)ek</a:t>
            </a:r>
          </a:p>
        </p:txBody>
      </p:sp>
      <p:sp>
        <p:nvSpPr>
          <p:cNvPr id="1536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Eddigi szoftverarchitektúra – REST</a:t>
            </a:r>
          </a:p>
          <a:p>
            <a:pPr lvl="1"/>
            <a:r>
              <a:rPr lang="hu-HU" altLang="hu-HU" smtClean="0"/>
              <a:t>Representational state transfer</a:t>
            </a:r>
          </a:p>
          <a:p>
            <a:pPr lvl="1"/>
            <a:r>
              <a:rPr lang="hu-HU" altLang="hu-HU" smtClean="0"/>
              <a:t>Ábrázoló Állapot Átvitel</a:t>
            </a:r>
          </a:p>
        </p:txBody>
      </p:sp>
      <p:sp>
        <p:nvSpPr>
          <p:cNvPr id="15364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F6CCB06-F6E7-4A5E-86A5-A6AEBF361788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12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Rész(let)ek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hu-HU" altLang="hu-HU" smtClean="0"/>
              <a:t>Kliens</a:t>
            </a:r>
          </a:p>
          <a:p>
            <a:pPr lvl="1">
              <a:lnSpc>
                <a:spcPct val="85000"/>
              </a:lnSpc>
            </a:pPr>
            <a:r>
              <a:rPr lang="hu-HU" altLang="hu-HU" smtClean="0"/>
              <a:t>Bármilyen rendszer</a:t>
            </a:r>
          </a:p>
          <a:p>
            <a:pPr lvl="1">
              <a:lnSpc>
                <a:spcPct val="85000"/>
              </a:lnSpc>
            </a:pPr>
            <a:r>
              <a:rPr lang="hu-HU" altLang="hu-HU" smtClean="0"/>
              <a:t>Bármilyen böngésző</a:t>
            </a:r>
          </a:p>
          <a:p>
            <a:pPr lvl="1">
              <a:lnSpc>
                <a:spcPct val="85000"/>
              </a:lnSpc>
            </a:pPr>
            <a:r>
              <a:rPr lang="hu-HU" altLang="hu-HU" smtClean="0"/>
              <a:t>Bármilyen nyelven írt alkalmazás</a:t>
            </a:r>
          </a:p>
          <a:p>
            <a:pPr lvl="2">
              <a:lnSpc>
                <a:spcPct val="85000"/>
              </a:lnSpc>
            </a:pPr>
            <a:r>
              <a:rPr lang="hu-HU" altLang="hu-HU" smtClean="0"/>
              <a:t>Web application</a:t>
            </a:r>
          </a:p>
          <a:p>
            <a:pPr lvl="2">
              <a:lnSpc>
                <a:spcPct val="85000"/>
              </a:lnSpc>
            </a:pPr>
            <a:r>
              <a:rPr lang="hu-HU" altLang="hu-HU" smtClean="0"/>
              <a:t>Desktop application</a:t>
            </a:r>
          </a:p>
          <a:p>
            <a:pPr lvl="2">
              <a:lnSpc>
                <a:spcPct val="85000"/>
              </a:lnSpc>
            </a:pPr>
            <a:r>
              <a:rPr lang="hu-HU" altLang="hu-HU" smtClean="0"/>
              <a:t>HTTP hívás kezdeményezése</a:t>
            </a:r>
          </a:p>
          <a:p>
            <a:pPr lvl="2">
              <a:lnSpc>
                <a:spcPct val="85000"/>
              </a:lnSpc>
            </a:pPr>
            <a:r>
              <a:rPr lang="hu-HU" altLang="hu-HU" smtClean="0"/>
              <a:t>szövegfeldolgozása</a:t>
            </a:r>
          </a:p>
          <a:p>
            <a:pPr lvl="3">
              <a:lnSpc>
                <a:spcPct val="85000"/>
              </a:lnSpc>
              <a:buFontTx/>
              <a:buNone/>
            </a:pPr>
            <a:r>
              <a:rPr lang="hu-HU" altLang="hu-HU" smtClean="0"/>
              <a:t>Szövegműveletek</a:t>
            </a:r>
          </a:p>
          <a:p>
            <a:pPr lvl="3">
              <a:lnSpc>
                <a:spcPct val="85000"/>
              </a:lnSpc>
              <a:buFontTx/>
              <a:buNone/>
            </a:pPr>
            <a:r>
              <a:rPr lang="hu-HU" altLang="hu-HU" smtClean="0"/>
              <a:t>XML programkönyvtárak</a:t>
            </a:r>
          </a:p>
          <a:p>
            <a:pPr lvl="3">
              <a:lnSpc>
                <a:spcPct val="85000"/>
              </a:lnSpc>
              <a:buFontTx/>
              <a:buNone/>
            </a:pPr>
            <a:r>
              <a:rPr lang="hu-HU" altLang="hu-HU" smtClean="0"/>
              <a:t>JSON programkönyvtárak</a:t>
            </a:r>
          </a:p>
        </p:txBody>
      </p:sp>
      <p:sp>
        <p:nvSpPr>
          <p:cNvPr id="16388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DA62815-B41E-47F8-9355-7C0DB4567A08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13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Rész(let)ek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Szerver</a:t>
            </a:r>
          </a:p>
          <a:p>
            <a:pPr lvl="1"/>
            <a:r>
              <a:rPr lang="hu-HU" altLang="hu-HU" smtClean="0"/>
              <a:t>Bármilyen </a:t>
            </a:r>
          </a:p>
          <a:p>
            <a:pPr lvl="1"/>
            <a:r>
              <a:rPr lang="hu-HU" altLang="hu-HU" smtClean="0"/>
              <a:t>Bármilyen nyelven írt web alkalmazás</a:t>
            </a:r>
          </a:p>
          <a:p>
            <a:pPr lvl="2"/>
            <a:r>
              <a:rPr lang="hu-HU" altLang="hu-HU" smtClean="0"/>
              <a:t>HTTP kérés kiszolgálása</a:t>
            </a:r>
          </a:p>
          <a:p>
            <a:pPr lvl="3">
              <a:buFontTx/>
              <a:buNone/>
            </a:pPr>
            <a:r>
              <a:rPr lang="hu-HU" altLang="hu-HU" smtClean="0"/>
              <a:t>Szövegműveletek (mint, ha HTML-t adna vissza)</a:t>
            </a:r>
          </a:p>
          <a:p>
            <a:pPr lvl="3">
              <a:buFontTx/>
              <a:buNone/>
            </a:pPr>
            <a:r>
              <a:rPr lang="hu-HU" altLang="hu-HU" smtClean="0"/>
              <a:t>XML programkönyvtárak</a:t>
            </a:r>
          </a:p>
          <a:p>
            <a:pPr lvl="3">
              <a:buFontTx/>
              <a:buNone/>
            </a:pPr>
            <a:r>
              <a:rPr lang="hu-HU" altLang="hu-HU" smtClean="0"/>
              <a:t>JSON programkönyvtárak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endParaRPr lang="hu-HU" altLang="hu-HU" smtClean="0"/>
          </a:p>
        </p:txBody>
      </p:sp>
      <p:sp>
        <p:nvSpPr>
          <p:cNvPr id="17412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066C50E-F7DF-4145-A33B-4F6591D29622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14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W3C ajánlás (szabványosítás felé)</a:t>
            </a:r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SOAP – Simple Object Access Protocol</a:t>
            </a:r>
          </a:p>
          <a:p>
            <a:r>
              <a:rPr lang="hu-HU" altLang="hu-HU" smtClean="0"/>
              <a:t>Verzió: 1.2</a:t>
            </a:r>
          </a:p>
          <a:p>
            <a:r>
              <a:rPr lang="hu-HU" altLang="hu-HU" smtClean="0"/>
              <a:t>SOAP – kérés</a:t>
            </a:r>
          </a:p>
          <a:p>
            <a:pPr lvl="1"/>
            <a:r>
              <a:rPr lang="hu-HU" altLang="hu-HU" smtClean="0"/>
              <a:t>Request headerben</a:t>
            </a:r>
          </a:p>
          <a:p>
            <a:pPr lvl="2"/>
            <a:r>
              <a:rPr lang="hu-HU" altLang="hu-HU" smtClean="0"/>
              <a:t>Content-Type: text/xml</a:t>
            </a:r>
          </a:p>
          <a:p>
            <a:pPr lvl="2"/>
            <a:r>
              <a:rPr lang="hu-HU" altLang="hu-HU" smtClean="0"/>
              <a:t>SOAPAction</a:t>
            </a:r>
          </a:p>
          <a:p>
            <a:pPr lvl="1"/>
            <a:r>
              <a:rPr lang="hu-HU" altLang="hu-HU" smtClean="0"/>
              <a:t>Tartalom XML saját névtérben</a:t>
            </a:r>
          </a:p>
        </p:txBody>
      </p:sp>
      <p:sp>
        <p:nvSpPr>
          <p:cNvPr id="18436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A81ADF8-451A-44EE-AC0D-668CD8284126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15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W3C ajánlás (szabványosítás felé)</a:t>
            </a:r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SOAP – válasz</a:t>
            </a:r>
          </a:p>
          <a:p>
            <a:pPr lvl="1"/>
            <a:r>
              <a:rPr lang="hu-HU" altLang="hu-HU" smtClean="0"/>
              <a:t>Response headerben</a:t>
            </a:r>
          </a:p>
          <a:p>
            <a:pPr lvl="2"/>
            <a:r>
              <a:rPr lang="hu-HU" altLang="hu-HU" smtClean="0"/>
              <a:t>Content-Type: text/xml</a:t>
            </a:r>
          </a:p>
          <a:p>
            <a:pPr lvl="1"/>
            <a:r>
              <a:rPr lang="hu-HU" altLang="hu-HU" smtClean="0"/>
              <a:t>Válasz ugyanolyan borítékban (Envelope) található, mint a kérés</a:t>
            </a:r>
          </a:p>
          <a:p>
            <a:pPr lvl="1"/>
            <a:r>
              <a:rPr lang="hu-HU" altLang="hu-HU" smtClean="0"/>
              <a:t>Tartalom XML saját névtérben</a:t>
            </a:r>
          </a:p>
          <a:p>
            <a:endParaRPr lang="hu-HU" altLang="hu-HU" smtClean="0"/>
          </a:p>
        </p:txBody>
      </p:sp>
      <p:sp>
        <p:nvSpPr>
          <p:cNvPr id="19460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9E78A9D-60F9-4249-B0B5-7F2A50771357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16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Példa:</a:t>
            </a:r>
          </a:p>
        </p:txBody>
      </p:sp>
      <p:sp>
        <p:nvSpPr>
          <p:cNvPr id="20483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CED6F98-E2B0-4592-AF6E-F307CDF0D589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17</a:t>
            </a:fld>
            <a:endParaRPr lang="hu-HU" altLang="hu-HU" smtClean="0">
              <a:solidFill>
                <a:srgbClr val="003466"/>
              </a:solidFill>
            </a:endParaRPr>
          </a:p>
        </p:txBody>
      </p:sp>
      <p:sp>
        <p:nvSpPr>
          <p:cNvPr id="20484" name="Rectangle 2"/>
          <p:cNvSpPr txBox="1">
            <a:spLocks noChangeArrowheads="1"/>
          </p:cNvSpPr>
          <p:nvPr/>
        </p:nvSpPr>
        <p:spPr bwMode="auto">
          <a:xfrm>
            <a:off x="220663" y="1512888"/>
            <a:ext cx="4043362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Host: server.com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Content-Length: 100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SOAPAction: "http://server/service"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Content-Type: text/xml;charset=UTF-8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4610100" y="1589088"/>
            <a:ext cx="4043363" cy="123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HTTP/1.1 200 OK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Content-Length: 100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Content-Type: text/xml;charset=UTF-8</a:t>
            </a:r>
            <a:endParaRPr lang="en-US" altLang="hu-HU" sz="190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486" name="Szövegdoboz 5"/>
          <p:cNvSpPr txBox="1">
            <a:spLocks noChangeArrowheads="1"/>
          </p:cNvSpPr>
          <p:nvPr/>
        </p:nvSpPr>
        <p:spPr bwMode="auto">
          <a:xfrm>
            <a:off x="928688" y="3571875"/>
            <a:ext cx="7358062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&lt;soapenv:Envelope xmlns:soapenv=http://schemas.xmlsoap.org/soap/envelope/&gt;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   &lt;soapenv:Header&gt;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			…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   &lt;/soapenv:Header&gt;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   &lt;soapenv:Body&gt;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			…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	&lt;/soapenv:Body&gt;</a:t>
            </a:r>
          </a:p>
          <a:p>
            <a:pPr eaLnBrk="1" hangingPunct="1"/>
            <a:r>
              <a:rPr lang="hu-HU" altLang="hu-HU" sz="2000">
                <a:latin typeface="Courier New" pitchFamily="49" charset="0"/>
                <a:cs typeface="Courier New" pitchFamily="49" charset="0"/>
              </a:rPr>
              <a:t>&lt;/soapenv:Envelope&gt;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W3C ajánlás (szabványosítás felé)</a:t>
            </a:r>
          </a:p>
        </p:txBody>
      </p:sp>
      <p:sp>
        <p:nvSpPr>
          <p:cNvPr id="2150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hu-HU" altLang="hu-HU" sz="2400" smtClean="0"/>
              <a:t>WSDL – Web Service Definition Language</a:t>
            </a:r>
          </a:p>
          <a:p>
            <a:pPr>
              <a:lnSpc>
                <a:spcPct val="85000"/>
              </a:lnSpc>
            </a:pPr>
            <a:r>
              <a:rPr lang="hu-HU" altLang="hu-HU" sz="2400" smtClean="0"/>
              <a:t>Verzió: 1.1</a:t>
            </a:r>
          </a:p>
          <a:p>
            <a:pPr lvl="1">
              <a:lnSpc>
                <a:spcPct val="85000"/>
              </a:lnSpc>
            </a:pPr>
            <a:r>
              <a:rPr lang="hu-HU" altLang="hu-HU" sz="2000" smtClean="0"/>
              <a:t>Típus definíció (types)</a:t>
            </a:r>
          </a:p>
          <a:p>
            <a:pPr lvl="1">
              <a:lnSpc>
                <a:spcPct val="85000"/>
              </a:lnSpc>
            </a:pPr>
            <a:r>
              <a:rPr lang="hu-HU" altLang="hu-HU" sz="2000" smtClean="0"/>
              <a:t>Üzenet definíció (message) (milyen típusúak?)</a:t>
            </a:r>
          </a:p>
          <a:p>
            <a:pPr lvl="1">
              <a:lnSpc>
                <a:spcPct val="85000"/>
              </a:lnSpc>
            </a:pPr>
            <a:r>
              <a:rPr lang="hu-HU" altLang="hu-HU" sz="2000" smtClean="0"/>
              <a:t>Művelet definíció (portType) (melyik üzenetre milyen a válaszüzenet?)</a:t>
            </a:r>
          </a:p>
          <a:p>
            <a:pPr lvl="1">
              <a:lnSpc>
                <a:spcPct val="85000"/>
              </a:lnSpc>
            </a:pPr>
            <a:r>
              <a:rPr lang="hu-HU" altLang="hu-HU" sz="2000" smtClean="0">
                <a:solidFill>
                  <a:schemeClr val="accent2"/>
                </a:solidFill>
              </a:rPr>
              <a:t>Végpont és műveletek összekötése (binding) (protocol definíció)</a:t>
            </a:r>
          </a:p>
          <a:p>
            <a:pPr lvl="2">
              <a:lnSpc>
                <a:spcPct val="85000"/>
              </a:lnSpc>
            </a:pPr>
            <a:r>
              <a:rPr lang="hu-HU" altLang="hu-HU" sz="1800" smtClean="0">
                <a:solidFill>
                  <a:schemeClr val="accent2"/>
                </a:solidFill>
              </a:rPr>
              <a:t>GET,POST,SOAP</a:t>
            </a:r>
          </a:p>
          <a:p>
            <a:pPr lvl="2">
              <a:lnSpc>
                <a:spcPct val="85000"/>
              </a:lnSpc>
            </a:pPr>
            <a:r>
              <a:rPr lang="hu-HU" altLang="hu-HU" sz="1800" smtClean="0">
                <a:solidFill>
                  <a:schemeClr val="accent2"/>
                </a:solidFill>
              </a:rPr>
              <a:t>Vannak új irányok: JMS; Fájlírás, -figyelés</a:t>
            </a:r>
          </a:p>
          <a:p>
            <a:pPr lvl="1">
              <a:lnSpc>
                <a:spcPct val="85000"/>
              </a:lnSpc>
            </a:pPr>
            <a:r>
              <a:rPr lang="hu-HU" altLang="hu-HU" sz="2000" smtClean="0"/>
              <a:t>Végpont definíció (service)</a:t>
            </a:r>
          </a:p>
          <a:p>
            <a:pPr>
              <a:lnSpc>
                <a:spcPct val="85000"/>
              </a:lnSpc>
            </a:pPr>
            <a:r>
              <a:rPr lang="hu-HU" altLang="hu-HU" sz="2400" smtClean="0"/>
              <a:t>Új irányok/fejlesztések</a:t>
            </a:r>
          </a:p>
          <a:p>
            <a:pPr lvl="1">
              <a:lnSpc>
                <a:spcPct val="85000"/>
              </a:lnSpc>
            </a:pPr>
            <a:r>
              <a:rPr lang="hu-HU" altLang="hu-HU" sz="2000" smtClean="0"/>
              <a:t>WADL (Web Application Definition Language)</a:t>
            </a:r>
          </a:p>
          <a:p>
            <a:pPr lvl="1">
              <a:lnSpc>
                <a:spcPct val="85000"/>
              </a:lnSpc>
            </a:pPr>
            <a:r>
              <a:rPr lang="hu-HU" altLang="hu-HU" sz="2000" smtClean="0"/>
              <a:t>WSEL (Web Service Endpoint Language)</a:t>
            </a:r>
          </a:p>
          <a:p>
            <a:pPr lvl="1">
              <a:lnSpc>
                <a:spcPct val="85000"/>
              </a:lnSpc>
            </a:pPr>
            <a:r>
              <a:rPr lang="hu-HU" altLang="hu-HU" sz="2000" smtClean="0"/>
              <a:t>…</a:t>
            </a:r>
          </a:p>
        </p:txBody>
      </p:sp>
      <p:sp>
        <p:nvSpPr>
          <p:cNvPr id="21508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E243F8C-08CD-4979-BD3F-82294EE24895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18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Biztonság</a:t>
            </a:r>
          </a:p>
        </p:txBody>
      </p:sp>
      <p:sp>
        <p:nvSpPr>
          <p:cNvPr id="225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HTTP</a:t>
            </a:r>
          </a:p>
          <a:p>
            <a:pPr lvl="1"/>
            <a:r>
              <a:rPr lang="hu-HU" altLang="hu-HU" smtClean="0"/>
              <a:t>HTTP Basic Authentication</a:t>
            </a:r>
          </a:p>
          <a:p>
            <a:pPr lvl="1"/>
            <a:r>
              <a:rPr lang="hu-HU" altLang="hu-HU" smtClean="0"/>
              <a:t>Alkalmazásba belépés</a:t>
            </a:r>
          </a:p>
          <a:p>
            <a:pPr lvl="1"/>
            <a:r>
              <a:rPr lang="hu-HU" altLang="hu-HU" smtClean="0"/>
              <a:t>Cookie, session</a:t>
            </a:r>
          </a:p>
          <a:p>
            <a:pPr lvl="1"/>
            <a:r>
              <a:rPr lang="hu-HU" altLang="hu-HU" smtClean="0"/>
              <a:t>Név/jelszó pár olvasható</a:t>
            </a:r>
          </a:p>
          <a:p>
            <a:r>
              <a:rPr lang="hu-HU" altLang="hu-HU" smtClean="0"/>
              <a:t>HTTPS</a:t>
            </a:r>
          </a:p>
          <a:p>
            <a:pPr lvl="1"/>
            <a:r>
              <a:rPr lang="hu-HU" altLang="hu-HU" smtClean="0"/>
              <a:t>Csatorna titkosítva</a:t>
            </a:r>
          </a:p>
          <a:p>
            <a:pPr lvl="1"/>
            <a:r>
              <a:rPr lang="hu-HU" altLang="hu-HU" smtClean="0"/>
              <a:t>Kliens ellenőrzi a szervert</a:t>
            </a:r>
          </a:p>
        </p:txBody>
      </p:sp>
      <p:sp>
        <p:nvSpPr>
          <p:cNvPr id="22532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B8E316A-FEB1-4D12-82F0-BC691D3286C0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19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/>
              <a:t>Alapok</a:t>
            </a:r>
            <a:endParaRPr lang="hu-HU" dirty="0"/>
          </a:p>
        </p:txBody>
      </p:sp>
      <p:sp>
        <p:nvSpPr>
          <p:cNvPr id="512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 smtClean="0"/>
          </a:p>
        </p:txBody>
      </p:sp>
      <p:sp>
        <p:nvSpPr>
          <p:cNvPr id="5124" name="Dia számának hely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AAC2262-2CFF-46DE-BF0F-EF6A5D1D01C4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2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Biztonság</a:t>
            </a:r>
          </a:p>
        </p:txBody>
      </p:sp>
      <p:sp>
        <p:nvSpPr>
          <p:cNvPr id="235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hu-HU" altLang="hu-HU" smtClean="0"/>
              <a:t>HTTPS 2</a:t>
            </a:r>
          </a:p>
          <a:p>
            <a:pPr lvl="1">
              <a:lnSpc>
                <a:spcPct val="85000"/>
              </a:lnSpc>
            </a:pPr>
            <a:r>
              <a:rPr lang="hu-HU" altLang="hu-HU" smtClean="0"/>
              <a:t>Szerver ellenőrzi a klienst</a:t>
            </a:r>
          </a:p>
          <a:p>
            <a:pPr lvl="2">
              <a:lnSpc>
                <a:spcPct val="85000"/>
              </a:lnSpc>
            </a:pPr>
            <a:r>
              <a:rPr lang="hu-HU" altLang="hu-HU" smtClean="0"/>
              <a:t>Client certificate betöltése szerver oldalon</a:t>
            </a:r>
          </a:p>
          <a:p>
            <a:pPr>
              <a:lnSpc>
                <a:spcPct val="85000"/>
              </a:lnSpc>
            </a:pPr>
            <a:r>
              <a:rPr lang="hu-HU" altLang="hu-HU" smtClean="0"/>
              <a:t>Minden szolgáltatónak saját megoldása lehet!</a:t>
            </a:r>
          </a:p>
          <a:p>
            <a:pPr lvl="1">
              <a:lnSpc>
                <a:spcPct val="85000"/>
              </a:lnSpc>
            </a:pPr>
            <a:r>
              <a:rPr lang="hu-HU" altLang="hu-HU" smtClean="0"/>
              <a:t>Alkalmazás bejelentkeztetése (fejlesztő azonosítója)</a:t>
            </a:r>
          </a:p>
          <a:p>
            <a:pPr lvl="2">
              <a:lnSpc>
                <a:spcPct val="85000"/>
              </a:lnSpc>
            </a:pPr>
            <a:r>
              <a:rPr lang="hu-HU" altLang="hu-HU" smtClean="0"/>
              <a:t>lehet, hogy csak licence kódot kér egy paraméterként</a:t>
            </a:r>
          </a:p>
          <a:p>
            <a:pPr lvl="1">
              <a:lnSpc>
                <a:spcPct val="85000"/>
              </a:lnSpc>
            </a:pPr>
            <a:r>
              <a:rPr lang="hu-HU" altLang="hu-HU" smtClean="0"/>
              <a:t>Felhasználó bejelentkeztetése (használó azonosítója)</a:t>
            </a:r>
          </a:p>
          <a:p>
            <a:pPr lvl="1">
              <a:lnSpc>
                <a:spcPct val="85000"/>
              </a:lnSpc>
            </a:pPr>
            <a:r>
              <a:rPr lang="hu-HU" altLang="hu-HU" smtClean="0"/>
              <a:t>Web alkalmazások</a:t>
            </a:r>
          </a:p>
          <a:p>
            <a:pPr lvl="2">
              <a:lnSpc>
                <a:spcPct val="85000"/>
              </a:lnSpc>
            </a:pPr>
            <a:r>
              <a:rPr lang="hu-HU" altLang="hu-HU" smtClean="0"/>
              <a:t>Callback</a:t>
            </a:r>
          </a:p>
          <a:p>
            <a:pPr lvl="1">
              <a:lnSpc>
                <a:spcPct val="85000"/>
              </a:lnSpc>
            </a:pPr>
            <a:r>
              <a:rPr lang="hu-HU" altLang="hu-HU" smtClean="0"/>
              <a:t>Desktop alkalmazások</a:t>
            </a:r>
          </a:p>
          <a:p>
            <a:pPr lvl="2">
              <a:lnSpc>
                <a:spcPct val="85000"/>
              </a:lnSpc>
            </a:pPr>
            <a:r>
              <a:rPr lang="hu-HU" altLang="hu-HU" smtClean="0"/>
              <a:t>token</a:t>
            </a:r>
          </a:p>
        </p:txBody>
      </p:sp>
      <p:sp>
        <p:nvSpPr>
          <p:cNvPr id="23556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2EA5D99-7997-44A1-B597-9B9773D178C2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20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Biztonság</a:t>
            </a:r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Bejelentkezés folyamata (Google)</a:t>
            </a:r>
          </a:p>
          <a:p>
            <a:endParaRPr lang="hu-HU" altLang="hu-HU" smtClean="0"/>
          </a:p>
          <a:p>
            <a:endParaRPr lang="hu-HU" altLang="hu-HU" smtClean="0"/>
          </a:p>
        </p:txBody>
      </p:sp>
      <p:sp>
        <p:nvSpPr>
          <p:cNvPr id="24580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BC2030A7-88C8-48A5-A62A-33D5D48DCF13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21</a:t>
            </a:fld>
            <a:endParaRPr lang="hu-HU" altLang="hu-HU" smtClean="0">
              <a:solidFill>
                <a:srgbClr val="003466"/>
              </a:solidFill>
            </a:endParaRPr>
          </a:p>
        </p:txBody>
      </p:sp>
      <p:pic>
        <p:nvPicPr>
          <p:cNvPr id="24581" name="Picture 4" descr="OAuth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28813"/>
            <a:ext cx="8569325" cy="457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Tesztelés – SoapUI</a:t>
            </a:r>
          </a:p>
        </p:txBody>
      </p:sp>
      <p:sp>
        <p:nvSpPr>
          <p:cNvPr id="2560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Felület</a:t>
            </a:r>
          </a:p>
          <a:p>
            <a:r>
              <a:rPr lang="hu-HU" altLang="hu-HU" smtClean="0"/>
              <a:t>WSDL import</a:t>
            </a:r>
          </a:p>
          <a:p>
            <a:r>
              <a:rPr lang="hu-HU" altLang="hu-HU" smtClean="0"/>
              <a:t>Validálás (Rq/Rs)</a:t>
            </a:r>
          </a:p>
          <a:p>
            <a:r>
              <a:rPr lang="hu-HU" altLang="hu-HU" smtClean="0"/>
              <a:t>Példa</a:t>
            </a:r>
          </a:p>
          <a:p>
            <a:pPr lvl="1"/>
            <a:r>
              <a:rPr lang="hu-HU" altLang="hu-HU" smtClean="0"/>
              <a:t>BarCode39 project</a:t>
            </a:r>
          </a:p>
        </p:txBody>
      </p:sp>
      <p:sp>
        <p:nvSpPr>
          <p:cNvPr id="25604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C61F72-A8C5-4B02-A868-4798363D3528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22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WS keresés a neten</a:t>
            </a:r>
          </a:p>
        </p:txBody>
      </p:sp>
      <p:sp>
        <p:nvSpPr>
          <p:cNvPr id="266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http://www.programmableweb.com</a:t>
            </a:r>
          </a:p>
          <a:p>
            <a:pPr lvl="1"/>
            <a:r>
              <a:rPr lang="hu-HU" altLang="hu-HU" smtClean="0"/>
              <a:t>http://</a:t>
            </a:r>
            <a:r>
              <a:rPr lang="hu-HU" altLang="hu-HU" sz="2000" smtClean="0"/>
              <a:t>www.programmableweb.com/apis/directory</a:t>
            </a:r>
            <a:endParaRPr lang="hu-HU" altLang="hu-HU" smtClean="0"/>
          </a:p>
          <a:p>
            <a:pPr lvl="1"/>
            <a:endParaRPr lang="hu-HU" altLang="hu-HU" smtClean="0"/>
          </a:p>
          <a:p>
            <a:pPr lvl="1"/>
            <a:endParaRPr lang="hu-HU" altLang="hu-HU" smtClean="0"/>
          </a:p>
          <a:p>
            <a:pPr lvl="1"/>
            <a:endParaRPr lang="hu-HU" altLang="hu-HU" smtClean="0"/>
          </a:p>
          <a:p>
            <a:pPr lvl="1"/>
            <a:r>
              <a:rPr lang="hu-HU" altLang="hu-HU" smtClean="0"/>
              <a:t>http://apiwiki.twitter.com/</a:t>
            </a:r>
          </a:p>
          <a:p>
            <a:pPr lvl="1"/>
            <a:r>
              <a:rPr lang="hu-HU" altLang="hu-HU" smtClean="0"/>
              <a:t>http://developer.yahoo.com/</a:t>
            </a:r>
          </a:p>
        </p:txBody>
      </p:sp>
      <p:sp>
        <p:nvSpPr>
          <p:cNvPr id="26628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CE4C08E-38CD-4D82-BC16-3CB399CF96AB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23</a:t>
            </a:fld>
            <a:endParaRPr lang="hu-HU" altLang="hu-HU" smtClean="0">
              <a:solidFill>
                <a:srgbClr val="003466"/>
              </a:solidFill>
            </a:endParaRPr>
          </a:p>
        </p:txBody>
      </p:sp>
      <p:pic>
        <p:nvPicPr>
          <p:cNvPr id="26629" name="Picture 4" descr="logo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2571750"/>
            <a:ext cx="18097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WS keresés a neten</a:t>
            </a:r>
          </a:p>
        </p:txBody>
      </p:sp>
      <p:sp>
        <p:nvSpPr>
          <p:cNvPr id="2765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http://seekda.com/</a:t>
            </a:r>
          </a:p>
          <a:p>
            <a:pPr lvl="1"/>
            <a:r>
              <a:rPr lang="hu-HU" altLang="hu-HU" smtClean="0"/>
              <a:t>http://seekda.com/most_used_services?p=30</a:t>
            </a:r>
          </a:p>
          <a:p>
            <a:pPr lvl="1"/>
            <a:r>
              <a:rPr lang="hu-HU" altLang="hu-HU" smtClean="0"/>
              <a:t>http://seekda.com/search?q=country%3AHU</a:t>
            </a:r>
          </a:p>
        </p:txBody>
      </p:sp>
      <p:sp>
        <p:nvSpPr>
          <p:cNvPr id="27652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DFFD81F-66BC-4A91-9DFB-11407EF39C1F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24</a:t>
            </a:fld>
            <a:endParaRPr lang="hu-HU" altLang="hu-HU" smtClean="0">
              <a:solidFill>
                <a:srgbClr val="003466"/>
              </a:solidFill>
            </a:endParaRPr>
          </a:p>
        </p:txBody>
      </p:sp>
      <p:pic>
        <p:nvPicPr>
          <p:cNvPr id="27653" name="Picture 4" descr="seekda_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357313"/>
            <a:ext cx="21907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Példa</a:t>
            </a:r>
          </a:p>
        </p:txBody>
      </p:sp>
      <p:sp>
        <p:nvSpPr>
          <p:cNvPr id="2867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Yahoo API – GPS Koordináta lekérdezése</a:t>
            </a:r>
          </a:p>
          <a:p>
            <a:pPr lvl="1"/>
            <a:r>
              <a:rPr lang="hu-HU" altLang="hu-HU" smtClean="0"/>
              <a:t>Böngésző</a:t>
            </a:r>
          </a:p>
          <a:p>
            <a:pPr lvl="2"/>
            <a:r>
              <a:rPr lang="hu-HU" altLang="hu-HU" smtClean="0"/>
              <a:t>REST</a:t>
            </a:r>
          </a:p>
          <a:p>
            <a:pPr lvl="2"/>
            <a:r>
              <a:rPr lang="hu-HU" altLang="hu-HU" smtClean="0"/>
              <a:t>GET urlencoded -&gt; XML</a:t>
            </a:r>
          </a:p>
          <a:p>
            <a:pPr lvl="1">
              <a:buFont typeface="StarSymbol"/>
              <a:buNone/>
            </a:pPr>
            <a:r>
              <a:rPr lang="hu-HU" altLang="hu-HU" smtClean="0"/>
              <a:t>Villa Domur (Plan da Tiejastr. 31. I-39048 Wolkenstein Gröden)</a:t>
            </a:r>
          </a:p>
          <a:p>
            <a:pPr lvl="2"/>
            <a:r>
              <a:rPr lang="hu-HU" altLang="hu-HU" smtClean="0"/>
              <a:t>http://local.yahooapis.com/MapsService/V1/geocode?appid=[PutYourAppIDHere]&amp;street=Plan%20da%20Tiejastr.%2031&amp;city=39048%20Wolkenstein&amp;state=IT</a:t>
            </a:r>
          </a:p>
        </p:txBody>
      </p:sp>
      <p:sp>
        <p:nvSpPr>
          <p:cNvPr id="28676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98A38DD-030A-4DB8-A32E-DAEEFF2E2654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25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Példa</a:t>
            </a:r>
          </a:p>
        </p:txBody>
      </p:sp>
      <p:sp>
        <p:nvSpPr>
          <p:cNvPr id="2969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C# -&gt; VB átalakítás</a:t>
            </a:r>
          </a:p>
          <a:p>
            <a:pPr lvl="1"/>
            <a:r>
              <a:rPr lang="en-US" altLang="hu-HU" smtClean="0"/>
              <a:t>B</a:t>
            </a:r>
            <a:r>
              <a:rPr lang="hu-HU" altLang="hu-HU" smtClean="0"/>
              <a:t>öngésző</a:t>
            </a:r>
            <a:endParaRPr lang="en-US" altLang="hu-HU" smtClean="0"/>
          </a:p>
          <a:p>
            <a:pPr lvl="2"/>
            <a:r>
              <a:rPr lang="hu-HU" altLang="hu-HU" smtClean="0"/>
              <a:t>http://seekda.com/providers/aspalliance.com/CSharpToVBTranslator</a:t>
            </a:r>
          </a:p>
        </p:txBody>
      </p:sp>
      <p:sp>
        <p:nvSpPr>
          <p:cNvPr id="29700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7949FED-E9D7-421A-BEA5-7685A590574B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26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Példa</a:t>
            </a:r>
          </a:p>
        </p:txBody>
      </p:sp>
      <p:sp>
        <p:nvSpPr>
          <p:cNvPr id="3072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Magyar irányítószámok</a:t>
            </a:r>
          </a:p>
          <a:p>
            <a:pPr lvl="1"/>
            <a:r>
              <a:rPr lang="hu-HU" altLang="hu-HU" smtClean="0"/>
              <a:t>Böngésző</a:t>
            </a:r>
          </a:p>
          <a:p>
            <a:pPr lvl="2"/>
            <a:r>
              <a:rPr lang="hu-HU" altLang="hu-HU" smtClean="0"/>
              <a:t>http://seekda.com/providers/c6.hu/huzipService (http://www.c6.hu/huzip/-n regisztrációt igényel)</a:t>
            </a:r>
          </a:p>
        </p:txBody>
      </p:sp>
      <p:sp>
        <p:nvSpPr>
          <p:cNvPr id="30724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E68FBEA-BCFD-40FB-982B-17510EDCA01C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27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Példa</a:t>
            </a:r>
          </a:p>
        </p:txBody>
      </p:sp>
      <p:sp>
        <p:nvSpPr>
          <p:cNvPr id="3174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SMS küldés</a:t>
            </a:r>
          </a:p>
          <a:p>
            <a:pPr lvl="1"/>
            <a:r>
              <a:rPr lang="hu-HU" altLang="hu-HU" smtClean="0"/>
              <a:t>Java alkalmazás – SMSSender</a:t>
            </a:r>
          </a:p>
          <a:p>
            <a:pPr lvl="2"/>
            <a:r>
              <a:rPr lang="hu-HU" altLang="hu-HU" smtClean="0"/>
              <a:t>REST</a:t>
            </a:r>
          </a:p>
          <a:p>
            <a:pPr lvl="2"/>
            <a:r>
              <a:rPr lang="hu-HU" altLang="hu-HU" smtClean="0"/>
              <a:t>GET -&gt; text</a:t>
            </a:r>
          </a:p>
        </p:txBody>
      </p:sp>
      <p:sp>
        <p:nvSpPr>
          <p:cNvPr id="31748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F6C6210-42F5-4D7A-A5C7-4112ACCF3345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28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Példa</a:t>
            </a:r>
          </a:p>
        </p:txBody>
      </p:sp>
      <p:sp>
        <p:nvSpPr>
          <p:cNvPr id="3277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BarCode – vonalkód generálás</a:t>
            </a:r>
          </a:p>
          <a:p>
            <a:pPr lvl="1"/>
            <a:r>
              <a:rPr lang="hu-HU" altLang="hu-HU" smtClean="0"/>
              <a:t>SoapUI-ban már láttuk</a:t>
            </a:r>
          </a:p>
          <a:p>
            <a:pPr lvl="1"/>
            <a:r>
              <a:rPr lang="hu-HU" altLang="hu-HU" smtClean="0"/>
              <a:t>Böngésző</a:t>
            </a:r>
          </a:p>
          <a:p>
            <a:pPr lvl="2"/>
            <a:r>
              <a:rPr lang="hu-HU" altLang="hu-HU" smtClean="0"/>
              <a:t>http://seekda.com/providers/webservicex.com/BarCode</a:t>
            </a:r>
          </a:p>
          <a:p>
            <a:pPr lvl="2"/>
            <a:r>
              <a:rPr lang="hu-HU" altLang="hu-HU" smtClean="0"/>
              <a:t>GET, POST, SOAP</a:t>
            </a:r>
          </a:p>
          <a:p>
            <a:pPr lvl="1"/>
            <a:r>
              <a:rPr lang="hu-HU" altLang="hu-HU" smtClean="0"/>
              <a:t>Java alkalmazás – SOAPClientTest</a:t>
            </a:r>
          </a:p>
        </p:txBody>
      </p:sp>
      <p:sp>
        <p:nvSpPr>
          <p:cNvPr id="32772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1EE7609-894A-4392-857A-4535469A18FF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29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Webszolgáltatások</a:t>
            </a:r>
            <a:r>
              <a:rPr lang="hu-HU" dirty="0" smtClean="0"/>
              <a:t> (WS)</a:t>
            </a:r>
            <a:endParaRPr lang="hu-HU" dirty="0"/>
          </a:p>
        </p:txBody>
      </p:sp>
      <p:sp>
        <p:nvSpPr>
          <p:cNvPr id="6147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 smtClean="0"/>
          </a:p>
        </p:txBody>
      </p:sp>
      <p:sp>
        <p:nvSpPr>
          <p:cNvPr id="6148" name="Dia számának hely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0C4438C-6D68-4C5F-8204-1722F3FBFB1B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3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Példa</a:t>
            </a:r>
          </a:p>
        </p:txBody>
      </p:sp>
      <p:sp>
        <p:nvSpPr>
          <p:cNvPr id="3379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Java kliens kódja (BarCode, SOAPClientTest)</a:t>
            </a:r>
          </a:p>
          <a:p>
            <a:pPr lvl="1"/>
            <a:r>
              <a:rPr lang="hu-HU" altLang="hu-HU" smtClean="0"/>
              <a:t>SOAP (automatikus kódgenerálás, JAXB)</a:t>
            </a:r>
          </a:p>
          <a:p>
            <a:pPr lvl="1">
              <a:buFont typeface="Arial" pitchFamily="34" charset="0"/>
              <a:buNone/>
            </a:pPr>
            <a:r>
              <a:rPr lang="hu-HU" altLang="hu-HU" sz="1800" smtClean="0">
                <a:latin typeface="Courier New" pitchFamily="49" charset="0"/>
              </a:rPr>
              <a:t>FileOutputStream fw = null;</a:t>
            </a:r>
          </a:p>
          <a:p>
            <a:pPr lvl="1">
              <a:buFont typeface="Arial" pitchFamily="34" charset="0"/>
              <a:buNone/>
            </a:pPr>
            <a:endParaRPr lang="hu-HU" altLang="hu-HU" sz="1800" smtClean="0">
              <a:latin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hu-HU" altLang="hu-HU" sz="1800" smtClean="0">
                <a:latin typeface="Courier New" pitchFamily="49" charset="0"/>
              </a:rPr>
              <a:t>net.webservicex.BarCode </a:t>
            </a:r>
            <a:r>
              <a:rPr lang="hu-HU" altLang="hu-HU" sz="1800" b="1" smtClean="0">
                <a:latin typeface="Courier New" pitchFamily="49" charset="0"/>
              </a:rPr>
              <a:t>service</a:t>
            </a:r>
            <a:r>
              <a:rPr lang="hu-HU" altLang="hu-HU" sz="1800" smtClean="0">
                <a:latin typeface="Courier New" pitchFamily="49" charset="0"/>
              </a:rPr>
              <a:t> = new </a:t>
            </a:r>
            <a:r>
              <a:rPr lang="hu-HU" altLang="hu-HU" sz="1800" b="1" smtClean="0">
                <a:latin typeface="Courier New" pitchFamily="49" charset="0"/>
              </a:rPr>
              <a:t>net.webservicex.BarCode</a:t>
            </a:r>
            <a:r>
              <a:rPr lang="hu-HU" altLang="hu-HU" sz="1800" smtClean="0">
                <a:latin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800" smtClean="0">
                <a:latin typeface="Courier New" pitchFamily="49" charset="0"/>
              </a:rPr>
              <a:t>net.webservicex.BarCodeSoap </a:t>
            </a:r>
            <a:r>
              <a:rPr lang="hu-HU" altLang="hu-HU" sz="1800" b="1" smtClean="0">
                <a:latin typeface="Courier New" pitchFamily="49" charset="0"/>
              </a:rPr>
              <a:t>port</a:t>
            </a:r>
            <a:r>
              <a:rPr lang="hu-HU" altLang="hu-HU" sz="1800" smtClean="0">
                <a:latin typeface="Courier New" pitchFamily="49" charset="0"/>
              </a:rPr>
              <a:t> = </a:t>
            </a:r>
            <a:r>
              <a:rPr lang="hu-HU" altLang="hu-HU" sz="1800" b="1" smtClean="0">
                <a:latin typeface="Courier New" pitchFamily="49" charset="0"/>
              </a:rPr>
              <a:t>service.getBarCodeSoap</a:t>
            </a:r>
            <a:r>
              <a:rPr lang="hu-HU" altLang="hu-HU" sz="1800" smtClean="0">
                <a:latin typeface="Courier New" pitchFamily="49" charset="0"/>
              </a:rPr>
              <a:t>();</a:t>
            </a:r>
          </a:p>
          <a:p>
            <a:pPr lvl="1">
              <a:buFont typeface="Arial" pitchFamily="34" charset="0"/>
              <a:buNone/>
            </a:pPr>
            <a:endParaRPr lang="hu-HU" altLang="hu-HU" sz="1800" smtClean="0">
              <a:latin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hu-HU" altLang="hu-HU" sz="1800" smtClean="0">
                <a:latin typeface="Courier New" pitchFamily="49" charset="0"/>
              </a:rPr>
              <a:t>fw = new FileOutputStream(filename);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800" smtClean="0">
                <a:latin typeface="Courier New" pitchFamily="49" charset="0"/>
              </a:rPr>
              <a:t>fw.write(</a:t>
            </a:r>
            <a:r>
              <a:rPr lang="hu-HU" altLang="hu-HU" sz="1800" b="1" smtClean="0">
                <a:latin typeface="Courier New" pitchFamily="49" charset="0"/>
              </a:rPr>
              <a:t>port.code39</a:t>
            </a:r>
            <a:r>
              <a:rPr lang="hu-HU" altLang="hu-HU" sz="1800" smtClean="0">
                <a:latin typeface="Courier New" pitchFamily="49" charset="0"/>
              </a:rPr>
              <a:t>(jTextField1.getText(), Integer.parseInt(jTextField2.getText()), getLatszik(), jTextField4.getText()));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800" smtClean="0">
                <a:latin typeface="Courier New" pitchFamily="49" charset="0"/>
              </a:rPr>
              <a:t>fw.close();</a:t>
            </a:r>
          </a:p>
        </p:txBody>
      </p:sp>
      <p:sp>
        <p:nvSpPr>
          <p:cNvPr id="33796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55110C2-FD04-4F1F-832C-FB7E48C6CF1A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30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Példa</a:t>
            </a:r>
          </a:p>
        </p:txBody>
      </p:sp>
      <p:sp>
        <p:nvSpPr>
          <p:cNvPr id="3481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75000"/>
              </a:lnSpc>
            </a:pPr>
            <a:r>
              <a:rPr lang="hu-HU" altLang="hu-HU" smtClean="0"/>
              <a:t>Java kliens kódja (BarCode, SOAPClientTest)</a:t>
            </a:r>
          </a:p>
          <a:p>
            <a:pPr lvl="1">
              <a:lnSpc>
                <a:spcPct val="75000"/>
              </a:lnSpc>
            </a:pPr>
            <a:r>
              <a:rPr lang="hu-HU" altLang="hu-HU" smtClean="0"/>
              <a:t>Szöveg feldolgozása</a:t>
            </a: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HTTPCaller hc =new HTTPCaller();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hc.</a:t>
            </a:r>
            <a:r>
              <a:rPr lang="hu-HU" altLang="hu-HU" sz="1100" b="1" smtClean="0">
                <a:latin typeface="Courier New" pitchFamily="49" charset="0"/>
              </a:rPr>
              <a:t>setURL</a:t>
            </a:r>
            <a:r>
              <a:rPr lang="hu-HU" altLang="hu-HU" sz="1100" smtClean="0">
                <a:latin typeface="Courier New" pitchFamily="49" charset="0"/>
              </a:rPr>
              <a:t>("http://www.webservicex.com/barcode.asmx");</a:t>
            </a:r>
          </a:p>
          <a:p>
            <a:pPr lvl="1">
              <a:buFont typeface="Arial" pitchFamily="34" charset="0"/>
              <a:buNone/>
            </a:pPr>
            <a:endParaRPr lang="hu-HU" altLang="hu-HU" sz="1100" smtClean="0">
              <a:latin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String </a:t>
            </a:r>
            <a:r>
              <a:rPr lang="hu-HU" altLang="hu-HU" sz="1100" b="1" smtClean="0">
                <a:latin typeface="Courier New" pitchFamily="49" charset="0"/>
              </a:rPr>
              <a:t>req</a:t>
            </a:r>
            <a:r>
              <a:rPr lang="hu-HU" altLang="hu-HU" sz="1100" smtClean="0">
                <a:latin typeface="Courier New" pitchFamily="49" charset="0"/>
              </a:rPr>
              <a:t>="&lt;</a:t>
            </a:r>
            <a:r>
              <a:rPr lang="hu-HU" altLang="hu-HU" sz="1100" b="1" smtClean="0">
                <a:solidFill>
                  <a:schemeClr val="accent2"/>
                </a:solidFill>
                <a:latin typeface="Courier New" pitchFamily="49" charset="0"/>
              </a:rPr>
              <a:t>soapenv:Envelope</a:t>
            </a:r>
            <a:r>
              <a:rPr lang="hu-HU" altLang="hu-HU" sz="1100" smtClean="0">
                <a:latin typeface="Courier New" pitchFamily="49" charset="0"/>
              </a:rPr>
              <a:t> xmlns:q0=\"http://www.webserviceX.NET\" xmlns:soapenv=\"http://schemas.xmlsoap.org/soap/envelope/\" xmlns:xsd=\"http://www.w3.org/2001/XMLSchema\" xmlns:xsi=\"http://www.w3.org/2001/XMLSchema-instance\"&gt;&lt;soapenv:Header&gt;&lt;/soapenv:Header&gt;&lt;</a:t>
            </a:r>
            <a:r>
              <a:rPr lang="hu-HU" altLang="hu-HU" sz="1100" b="1" smtClean="0">
                <a:solidFill>
                  <a:schemeClr val="accent1"/>
                </a:solidFill>
                <a:latin typeface="Courier New" pitchFamily="49" charset="0"/>
              </a:rPr>
              <a:t>soapenv:Body</a:t>
            </a:r>
            <a:r>
              <a:rPr lang="hu-HU" altLang="hu-HU" sz="1100" smtClean="0">
                <a:latin typeface="Courier New" pitchFamily="49" charset="0"/>
              </a:rPr>
              <a:t>&gt; &lt;</a:t>
            </a:r>
            <a:r>
              <a:rPr lang="hu-HU" altLang="hu-HU" sz="1100" b="1" smtClean="0">
                <a:solidFill>
                  <a:srgbClr val="FF0000"/>
                </a:solidFill>
                <a:latin typeface="Courier New" pitchFamily="49" charset="0"/>
              </a:rPr>
              <a:t>q0:Code39</a:t>
            </a:r>
            <a:r>
              <a:rPr lang="hu-HU" altLang="hu-HU" sz="1100" smtClean="0">
                <a:latin typeface="Courier New" pitchFamily="49" charset="0"/>
              </a:rPr>
              <a:t>&gt;  &lt;q0:</a:t>
            </a:r>
            <a:r>
              <a:rPr lang="hu-HU" altLang="hu-HU" sz="1100" b="1" smtClean="0">
                <a:latin typeface="Courier New" pitchFamily="49" charset="0"/>
              </a:rPr>
              <a:t>Code</a:t>
            </a:r>
            <a:r>
              <a:rPr lang="hu-HU" altLang="hu-HU" sz="1100" smtClean="0">
                <a:latin typeface="Courier New" pitchFamily="49" charset="0"/>
              </a:rPr>
              <a:t>&gt;".concat(jTextField1.getText()).concat("&lt;/q0:</a:t>
            </a:r>
            <a:r>
              <a:rPr lang="hu-HU" altLang="hu-HU" sz="1100" b="1" smtClean="0">
                <a:latin typeface="Courier New" pitchFamily="49" charset="0"/>
              </a:rPr>
              <a:t>Code</a:t>
            </a:r>
            <a:r>
              <a:rPr lang="hu-HU" altLang="hu-HU" sz="1100" smtClean="0">
                <a:latin typeface="Courier New" pitchFamily="49" charset="0"/>
              </a:rPr>
              <a:t>&gt;&lt;q0:</a:t>
            </a:r>
            <a:r>
              <a:rPr lang="hu-HU" altLang="hu-HU" sz="1100" b="1" smtClean="0">
                <a:latin typeface="Courier New" pitchFamily="49" charset="0"/>
              </a:rPr>
              <a:t>BarSize</a:t>
            </a:r>
            <a:r>
              <a:rPr lang="hu-HU" altLang="hu-HU" sz="1100" smtClean="0">
                <a:latin typeface="Courier New" pitchFamily="49" charset="0"/>
              </a:rPr>
              <a:t>&gt;").concat(jTextField2.getText()).concat("&lt;/q0:</a:t>
            </a:r>
            <a:r>
              <a:rPr lang="hu-HU" altLang="hu-HU" sz="1100" b="1" smtClean="0">
                <a:latin typeface="Courier New" pitchFamily="49" charset="0"/>
              </a:rPr>
              <a:t>BarSize</a:t>
            </a:r>
            <a:r>
              <a:rPr lang="hu-HU" altLang="hu-HU" sz="1100" smtClean="0">
                <a:latin typeface="Courier New" pitchFamily="49" charset="0"/>
              </a:rPr>
              <a:t>&gt;&lt;q0:ShowCodeString&gt;").concat((String) jComboBox1.getSelectedItem()).concat("&lt;/q0:ShowCodeString&gt;  &lt;q0:</a:t>
            </a:r>
            <a:r>
              <a:rPr lang="hu-HU" altLang="hu-HU" sz="1100" b="1" smtClean="0">
                <a:latin typeface="Courier New" pitchFamily="49" charset="0"/>
              </a:rPr>
              <a:t>Title</a:t>
            </a:r>
            <a:r>
              <a:rPr lang="hu-HU" altLang="hu-HU" sz="1100" smtClean="0">
                <a:latin typeface="Courier New" pitchFamily="49" charset="0"/>
              </a:rPr>
              <a:t>&gt;").concat(jTextField4.getText()).concat("&lt;/q0:</a:t>
            </a:r>
            <a:r>
              <a:rPr lang="hu-HU" altLang="hu-HU" sz="1100" b="1" smtClean="0">
                <a:latin typeface="Courier New" pitchFamily="49" charset="0"/>
              </a:rPr>
              <a:t>Title</a:t>
            </a:r>
            <a:r>
              <a:rPr lang="hu-HU" altLang="hu-HU" sz="1100" smtClean="0">
                <a:latin typeface="Courier New" pitchFamily="49" charset="0"/>
              </a:rPr>
              <a:t>&gt;&lt;/</a:t>
            </a:r>
            <a:r>
              <a:rPr lang="hu-HU" altLang="hu-HU" sz="1100" b="1" smtClean="0">
                <a:solidFill>
                  <a:srgbClr val="FF0000"/>
                </a:solidFill>
                <a:latin typeface="Courier New" pitchFamily="49" charset="0"/>
              </a:rPr>
              <a:t>q0:Code39</a:t>
            </a:r>
            <a:r>
              <a:rPr lang="hu-HU" altLang="hu-HU" sz="1100" smtClean="0">
                <a:latin typeface="Courier New" pitchFamily="49" charset="0"/>
              </a:rPr>
              <a:t>&gt;&lt;/</a:t>
            </a:r>
            <a:r>
              <a:rPr lang="hu-HU" altLang="hu-HU" sz="1100" b="1" smtClean="0">
                <a:solidFill>
                  <a:schemeClr val="accent1"/>
                </a:solidFill>
                <a:latin typeface="Courier New" pitchFamily="49" charset="0"/>
              </a:rPr>
              <a:t>soapenv:Body</a:t>
            </a:r>
            <a:r>
              <a:rPr lang="hu-HU" altLang="hu-HU" sz="1100" smtClean="0">
                <a:latin typeface="Courier New" pitchFamily="49" charset="0"/>
              </a:rPr>
              <a:t>&gt;&lt;/</a:t>
            </a:r>
            <a:r>
              <a:rPr lang="hu-HU" altLang="hu-HU" sz="1100" b="1" smtClean="0">
                <a:solidFill>
                  <a:schemeClr val="accent2"/>
                </a:solidFill>
                <a:latin typeface="Courier New" pitchFamily="49" charset="0"/>
              </a:rPr>
              <a:t>soapenv:Envelope</a:t>
            </a:r>
            <a:r>
              <a:rPr lang="hu-HU" altLang="hu-HU" sz="1100" smtClean="0">
                <a:latin typeface="Courier New" pitchFamily="49" charset="0"/>
              </a:rPr>
              <a:t>&gt;");</a:t>
            </a:r>
          </a:p>
          <a:p>
            <a:pPr lvl="1">
              <a:buFont typeface="Arial" pitchFamily="34" charset="0"/>
              <a:buNone/>
            </a:pPr>
            <a:endParaRPr lang="hu-HU" altLang="hu-HU" sz="1100" smtClean="0">
              <a:latin typeface="Courier New" pitchFamily="49" charset="0"/>
            </a:endParaRP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hc.</a:t>
            </a:r>
            <a:r>
              <a:rPr lang="hu-HU" altLang="hu-HU" sz="1100" b="1" smtClean="0">
                <a:latin typeface="Courier New" pitchFamily="49" charset="0"/>
              </a:rPr>
              <a:t>setData</a:t>
            </a:r>
            <a:r>
              <a:rPr lang="hu-HU" altLang="hu-HU" sz="1100" smtClean="0">
                <a:latin typeface="Courier New" pitchFamily="49" charset="0"/>
              </a:rPr>
              <a:t>(req);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fw = new FileOutputStream(filename);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Map </a:t>
            </a:r>
            <a:r>
              <a:rPr lang="hu-HU" altLang="hu-HU" sz="1100" b="1" smtClean="0">
                <a:latin typeface="Courier New" pitchFamily="49" charset="0"/>
              </a:rPr>
              <a:t>RqHeader</a:t>
            </a:r>
            <a:r>
              <a:rPr lang="hu-HU" altLang="hu-HU" sz="1100" smtClean="0">
                <a:latin typeface="Courier New" pitchFamily="49" charset="0"/>
              </a:rPr>
              <a:t> = new TreeMap();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RqHeader.put("</a:t>
            </a:r>
            <a:r>
              <a:rPr lang="hu-HU" altLang="hu-HU" sz="1100" b="1" smtClean="0">
                <a:latin typeface="Courier New" pitchFamily="49" charset="0"/>
              </a:rPr>
              <a:t>Host</a:t>
            </a:r>
            <a:r>
              <a:rPr lang="hu-HU" altLang="hu-HU" sz="1100" smtClean="0">
                <a:latin typeface="Courier New" pitchFamily="49" charset="0"/>
              </a:rPr>
              <a:t>", "www.webservicex.com");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RqHeader.put("</a:t>
            </a:r>
            <a:r>
              <a:rPr lang="hu-HU" altLang="hu-HU" sz="1100" b="1" smtClean="0">
                <a:latin typeface="Courier New" pitchFamily="49" charset="0"/>
              </a:rPr>
              <a:t>Content-Length</a:t>
            </a:r>
            <a:r>
              <a:rPr lang="hu-HU" altLang="hu-HU" sz="1100" smtClean="0">
                <a:latin typeface="Courier New" pitchFamily="49" charset="0"/>
              </a:rPr>
              <a:t>", String.valueOf(req.length()));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RqHeader.put("</a:t>
            </a:r>
            <a:r>
              <a:rPr lang="hu-HU" altLang="hu-HU" sz="1100" b="1" smtClean="0">
                <a:latin typeface="Courier New" pitchFamily="49" charset="0"/>
              </a:rPr>
              <a:t>SOAPAction</a:t>
            </a:r>
            <a:r>
              <a:rPr lang="hu-HU" altLang="hu-HU" sz="1100" smtClean="0">
                <a:latin typeface="Courier New" pitchFamily="49" charset="0"/>
              </a:rPr>
              <a:t>", "http://www.webserviceX.NET/Code39");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RqHeader.put("</a:t>
            </a:r>
            <a:r>
              <a:rPr lang="hu-HU" altLang="hu-HU" sz="1100" b="1" smtClean="0">
                <a:latin typeface="Courier New" pitchFamily="49" charset="0"/>
              </a:rPr>
              <a:t>Content-Type</a:t>
            </a:r>
            <a:r>
              <a:rPr lang="hu-HU" altLang="hu-HU" sz="1100" smtClean="0">
                <a:latin typeface="Courier New" pitchFamily="49" charset="0"/>
              </a:rPr>
              <a:t>", "text/xml;charset=UTF-8");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String res=hc.getStringResult(</a:t>
            </a:r>
            <a:r>
              <a:rPr lang="hu-HU" altLang="hu-HU" sz="1100" b="1" smtClean="0">
                <a:latin typeface="Courier New" pitchFamily="49" charset="0"/>
              </a:rPr>
              <a:t>RqHeader</a:t>
            </a:r>
            <a:r>
              <a:rPr lang="hu-HU" altLang="hu-HU" sz="1100" smtClean="0">
                <a:latin typeface="Courier New" pitchFamily="49" charset="0"/>
              </a:rPr>
              <a:t>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fw.write(</a:t>
            </a:r>
            <a:r>
              <a:rPr lang="hu-HU" altLang="hu-HU" sz="1100" b="1" smtClean="0">
                <a:latin typeface="Courier New" pitchFamily="49" charset="0"/>
              </a:rPr>
              <a:t>Base64.decode</a:t>
            </a:r>
            <a:r>
              <a:rPr lang="hu-HU" altLang="hu-HU" sz="1100" smtClean="0">
                <a:latin typeface="Courier New" pitchFamily="49" charset="0"/>
              </a:rPr>
              <a:t>(res.</a:t>
            </a:r>
            <a:r>
              <a:rPr lang="hu-HU" altLang="hu-HU" sz="1100" b="1" smtClean="0">
                <a:latin typeface="Courier New" pitchFamily="49" charset="0"/>
              </a:rPr>
              <a:t>substring</a:t>
            </a:r>
            <a:r>
              <a:rPr lang="hu-HU" altLang="hu-HU" sz="1100" smtClean="0">
                <a:latin typeface="Courier New" pitchFamily="49" charset="0"/>
              </a:rPr>
              <a:t>(res.indexOf("&lt;Code39Result&gt;")+14, res.indexOf("&lt;/Code39Result&gt;"))));</a:t>
            </a:r>
          </a:p>
          <a:p>
            <a:pPr lvl="1">
              <a:buFont typeface="Arial" pitchFamily="34" charset="0"/>
              <a:buNone/>
            </a:pPr>
            <a:r>
              <a:rPr lang="hu-HU" altLang="hu-HU" sz="1100" smtClean="0">
                <a:latin typeface="Courier New" pitchFamily="49" charset="0"/>
              </a:rPr>
              <a:t>fw.close();</a:t>
            </a:r>
          </a:p>
        </p:txBody>
      </p:sp>
      <p:sp>
        <p:nvSpPr>
          <p:cNvPr id="34820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ADC4DC9-7807-4E0E-BBE0-1B0D1468CEA1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31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Példa</a:t>
            </a:r>
          </a:p>
        </p:txBody>
      </p:sp>
      <p:sp>
        <p:nvSpPr>
          <p:cNvPr id="3584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Twitter Direct Message</a:t>
            </a:r>
          </a:p>
          <a:p>
            <a:pPr lvl="1"/>
            <a:r>
              <a:rPr lang="hu-HU" altLang="hu-HU" smtClean="0"/>
              <a:t>Böngésző</a:t>
            </a:r>
          </a:p>
          <a:p>
            <a:pPr lvl="2"/>
            <a:r>
              <a:rPr lang="hu-HU" altLang="hu-HU" smtClean="0"/>
              <a:t>HTTP Basic Auth</a:t>
            </a:r>
          </a:p>
          <a:p>
            <a:pPr lvl="1"/>
            <a:r>
              <a:rPr lang="hu-HU" altLang="hu-HU" smtClean="0"/>
              <a:t>Java alkalmazás – TwitterDM</a:t>
            </a:r>
          </a:p>
          <a:p>
            <a:pPr lvl="2"/>
            <a:r>
              <a:rPr lang="hu-HU" altLang="hu-HU" smtClean="0"/>
              <a:t>REST</a:t>
            </a:r>
          </a:p>
          <a:p>
            <a:pPr lvl="2"/>
            <a:r>
              <a:rPr lang="hu-HU" altLang="hu-HU" smtClean="0"/>
              <a:t>GET (Cookie, HttpBasic auth) -&gt; JSON vagy XML</a:t>
            </a:r>
          </a:p>
        </p:txBody>
      </p:sp>
      <p:sp>
        <p:nvSpPr>
          <p:cNvPr id="35844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F546314-E628-477E-862E-6C4D90B15495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32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Példa</a:t>
            </a:r>
          </a:p>
        </p:txBody>
      </p:sp>
      <p:sp>
        <p:nvSpPr>
          <p:cNvPr id="3686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hu-HU" altLang="hu-HU" smtClean="0"/>
              <a:t>Szerver helye a világban IP alapján</a:t>
            </a:r>
          </a:p>
          <a:p>
            <a:pPr lvl="1">
              <a:lnSpc>
                <a:spcPct val="85000"/>
              </a:lnSpc>
            </a:pPr>
            <a:r>
              <a:rPr lang="hu-HU" altLang="hu-HU" smtClean="0"/>
              <a:t>Böngésző</a:t>
            </a:r>
          </a:p>
          <a:p>
            <a:pPr lvl="2">
              <a:lnSpc>
                <a:spcPct val="85000"/>
              </a:lnSpc>
            </a:pPr>
            <a:r>
              <a:rPr lang="hu-HU" altLang="hu-HU" smtClean="0"/>
              <a:t>http://seekda.com/providers/cdyne.com/IP2Geo</a:t>
            </a:r>
          </a:p>
          <a:p>
            <a:pPr lvl="2">
              <a:lnSpc>
                <a:spcPct val="85000"/>
              </a:lnSpc>
            </a:pPr>
            <a:r>
              <a:rPr lang="hu-HU" altLang="hu-HU" smtClean="0"/>
              <a:t>GET, POST, SOAP</a:t>
            </a:r>
          </a:p>
          <a:p>
            <a:pPr lvl="1">
              <a:lnSpc>
                <a:spcPct val="85000"/>
              </a:lnSpc>
            </a:pPr>
            <a:r>
              <a:rPr lang="hu-HU" altLang="hu-HU" smtClean="0"/>
              <a:t>Java alkalmazás – IP2Geo</a:t>
            </a:r>
          </a:p>
          <a:p>
            <a:pPr lvl="2">
              <a:lnSpc>
                <a:spcPct val="85000"/>
              </a:lnSpc>
            </a:pPr>
            <a:r>
              <a:rPr lang="hu-HU" altLang="hu-HU" smtClean="0"/>
              <a:t>SOAP</a:t>
            </a:r>
          </a:p>
          <a:p>
            <a:pPr lvl="2">
              <a:lnSpc>
                <a:spcPct val="85000"/>
              </a:lnSpc>
            </a:pPr>
            <a:r>
              <a:rPr lang="hu-HU" altLang="hu-HU" smtClean="0"/>
              <a:t>Mozilla Firefox: http://maps.google.com/maps?f=q&amp;source=s_q&amp;hl=hu&amp;geocode=&amp;q=</a:t>
            </a:r>
            <a:r>
              <a:rPr lang="hu-HU" altLang="hu-HU" sz="3600" smtClean="0"/>
              <a:t>49.100006103515625,10.75</a:t>
            </a:r>
            <a:r>
              <a:rPr lang="hu-HU" altLang="hu-HU" smtClean="0"/>
              <a:t>&amp;sll=</a:t>
            </a:r>
            <a:r>
              <a:rPr lang="hu-HU" altLang="hu-HU" sz="3600" smtClean="0"/>
              <a:t>49.100006103515625,10.75</a:t>
            </a:r>
            <a:r>
              <a:rPr lang="hu-HU" altLang="hu-HU" smtClean="0"/>
              <a:t>&amp;sspn=0.009698,0.019827&amp;ie=UTF8&amp;t=h&amp;z=16&amp;iwloc=addr</a:t>
            </a:r>
          </a:p>
        </p:txBody>
      </p:sp>
      <p:sp>
        <p:nvSpPr>
          <p:cNvPr id="36868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66C37C8-D061-4759-A4E2-3A2CD01B23EF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33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Irodalom/Linkek</a:t>
            </a:r>
          </a:p>
        </p:txBody>
      </p:sp>
      <p:sp>
        <p:nvSpPr>
          <p:cNvPr id="3789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hu-HU" altLang="hu-HU" sz="2400" smtClean="0"/>
              <a:t>Java alapú webszolgáltatások (2002. Kiskapu)</a:t>
            </a:r>
          </a:p>
          <a:p>
            <a:pPr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hu-HU" altLang="hu-HU" sz="2400" smtClean="0"/>
              <a:t>http://www.w3.org/TR/soap/</a:t>
            </a:r>
          </a:p>
          <a:p>
            <a:pPr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hu-HU" altLang="hu-HU" sz="2400" smtClean="0"/>
              <a:t>http://www.w3.org/TR/wsdl</a:t>
            </a:r>
          </a:p>
          <a:p>
            <a:pPr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hu-HU" altLang="hu-HU" sz="2400" smtClean="0"/>
              <a:t>http://www.json.org/json-hu.html</a:t>
            </a:r>
          </a:p>
          <a:p>
            <a:pPr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hu-HU" altLang="hu-HU" sz="2400" smtClean="0"/>
              <a:t>http://www.xfront.com/REST-Web-Services.html</a:t>
            </a:r>
          </a:p>
          <a:p>
            <a:pPr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hu-HU" altLang="hu-HU" sz="2400" smtClean="0"/>
              <a:t>http://en.wikipedia.org/wiki/SOAP_(protocol)</a:t>
            </a:r>
          </a:p>
          <a:p>
            <a:pPr>
              <a:lnSpc>
                <a:spcPct val="85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hu-HU" altLang="hu-HU" sz="2400" smtClean="0"/>
              <a:t>http://en.wikipedia.org/wiki/Web_Application_Description_Language</a:t>
            </a:r>
          </a:p>
        </p:txBody>
      </p:sp>
      <p:sp>
        <p:nvSpPr>
          <p:cNvPr id="37892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F30AF5-2A16-4EEA-B9B3-267B71B1AD30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34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 err="1" smtClean="0"/>
              <a:t>SZolgáltatás</a:t>
            </a:r>
            <a:r>
              <a:rPr lang="hu-HU" dirty="0" smtClean="0"/>
              <a:t> orientált architektúrák (SOA)</a:t>
            </a:r>
            <a:endParaRPr lang="hu-HU" dirty="0"/>
          </a:p>
        </p:txBody>
      </p:sp>
      <p:sp>
        <p:nvSpPr>
          <p:cNvPr id="38915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 smtClean="0"/>
          </a:p>
        </p:txBody>
      </p:sp>
      <p:sp>
        <p:nvSpPr>
          <p:cNvPr id="38916" name="Dia számának hely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AFEB53A-4E46-495B-A912-5DAAAFACC761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35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Bevezetés</a:t>
            </a:r>
          </a:p>
        </p:txBody>
      </p:sp>
      <p:sp>
        <p:nvSpPr>
          <p:cNvPr id="3993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 növekvő adatkereslettel és az infrastruktúra komplexitásával olyan új architektúrára van szükség, ami lehetővé teszi a vállalkozások számára a </a:t>
            </a:r>
            <a:r>
              <a:rPr lang="hu-HU" altLang="hu-HU" sz="2400" b="1" smtClean="0"/>
              <a:t>rugalmasság</a:t>
            </a:r>
            <a:r>
              <a:rPr lang="hu-HU" altLang="hu-HU" sz="2400" smtClean="0"/>
              <a:t>ot és a </a:t>
            </a:r>
            <a:r>
              <a:rPr lang="hu-HU" altLang="hu-HU" sz="2400" b="1" smtClean="0"/>
              <a:t>kiterjeszthetőség</a:t>
            </a:r>
            <a:r>
              <a:rPr lang="hu-HU" altLang="hu-HU" sz="2400" smtClean="0"/>
              <a:t>et.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 SOA egy objektumorientált fejlesztési környezeten keresztül gyorsítja fel a termelékenységet.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Alapvetően </a:t>
            </a:r>
            <a:r>
              <a:rPr lang="hu-HU" altLang="hu-HU" sz="2400" b="1" smtClean="0"/>
              <a:t>kódmentes, önálló logikai adatintegrációs forma.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 „</a:t>
            </a:r>
            <a:r>
              <a:rPr lang="hu-HU" altLang="hu-HU" sz="2400" b="1" i="1" smtClean="0"/>
              <a:t>Hogyan?</a:t>
            </a:r>
            <a:r>
              <a:rPr lang="hu-HU" altLang="hu-HU" sz="2400" smtClean="0"/>
              <a:t>” helyett a „</a:t>
            </a:r>
            <a:r>
              <a:rPr lang="hu-HU" altLang="hu-HU" sz="2400" b="1" smtClean="0"/>
              <a:t>Mit?</a:t>
            </a:r>
            <a:r>
              <a:rPr lang="hu-HU" altLang="hu-HU" sz="2400" smtClean="0"/>
              <a:t>”-re koncentrálva az integrációs megoldások gyors fejlesztése valósítható meg.</a:t>
            </a:r>
            <a:endParaRPr lang="hu-HU" altLang="hu-HU" smtClean="0"/>
          </a:p>
        </p:txBody>
      </p:sp>
      <p:sp>
        <p:nvSpPr>
          <p:cNvPr id="39940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DEDCC8F-7450-4297-BEFB-FE1137029C47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36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SOA - tulajdonságok</a:t>
            </a:r>
          </a:p>
        </p:txBody>
      </p:sp>
      <p:sp>
        <p:nvSpPr>
          <p:cNvPr id="4096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Jól definiált illesztő felületet ad, fekete doboz - elrejti implementációjának részleteit –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Nyílt szabványú mechanizmusokon át hívható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Lehet elemi, vagy összetett típusú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 megvalósításának egy példája – a Web Services</a:t>
            </a:r>
          </a:p>
          <a:p>
            <a:pPr lvl="1"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Szolgáltatások – melyek összekapcsolódás mentesek - ahelyett, hogy a forráskódúkba ágyazva hívnák meg egymást, egy előre meghatározott protokollt használnak az egymással való kommunikáció leírásához</a:t>
            </a:r>
          </a:p>
          <a:p>
            <a:pPr lvl="2"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A WDSL (Web Description Services Language) a szolgáltatásokat</a:t>
            </a:r>
          </a:p>
          <a:p>
            <a:pPr lvl="2"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a SOAP (Simple Object Access Protocol) pedig kommunikációs protokollokat írja le.</a:t>
            </a:r>
          </a:p>
        </p:txBody>
      </p:sp>
      <p:sp>
        <p:nvSpPr>
          <p:cNvPr id="40964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E220B3B-455D-4D9D-BCC3-96578554BDAB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37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SOA Igérete</a:t>
            </a:r>
          </a:p>
        </p:txBody>
      </p:sp>
      <p:sp>
        <p:nvSpPr>
          <p:cNvPr id="419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A SOA nagy ígérete: az alkalmazások fejlesztési költsége az időben előre haladva a végtelenben a nullához közelit, mivel egyre több szolgáltatás áll rendelkezésre az újabb feladat megvalósításához.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endParaRPr lang="hu-HU" altLang="hu-HU" sz="2400" smtClean="0"/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Ezáltal a fejlesztések egyre inkább csak szolgáltatások egymás után kötéséből állnak. Erre a célra használt eszközök a Business Process Management, BPEL, WS-CDL, WS-Coordination.</a:t>
            </a:r>
          </a:p>
        </p:txBody>
      </p:sp>
      <p:sp>
        <p:nvSpPr>
          <p:cNvPr id="41988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1F152EE-11CD-43CC-818C-2A0F554DF329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38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Programozók vs. szoftverfejlesztők</a:t>
            </a:r>
          </a:p>
        </p:txBody>
      </p:sp>
      <p:sp>
        <p:nvSpPr>
          <p:cNvPr id="430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smtClean="0"/>
              <a:t>A programozók az alkalmazások fejlesztéséhez olyan hagyományos nyelveket használnak, mint Java, C++, C, C#.</a:t>
            </a:r>
          </a:p>
          <a:p>
            <a:r>
              <a:rPr lang="hu-HU" altLang="hu-HU" sz="2400" smtClean="0"/>
              <a:t>Szoftverfejlesztők, szoftvermérnökök és a különböző üzleti folyamat szakértői egy megfelelő </a:t>
            </a:r>
            <a:r>
              <a:rPr lang="hu-HU" altLang="hu-HU" sz="2400" i="1" smtClean="0"/>
              <a:t>hangszerelést</a:t>
            </a:r>
            <a:r>
              <a:rPr lang="hu-HU" altLang="hu-HU" sz="2400" smtClean="0"/>
              <a:t> használva kapcsolják össze az egyedi SOA objektumokat.</a:t>
            </a:r>
            <a:endParaRPr lang="hu-HU" altLang="hu-HU" smtClean="0"/>
          </a:p>
        </p:txBody>
      </p:sp>
      <p:sp>
        <p:nvSpPr>
          <p:cNvPr id="43012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F09B4AB-EA56-4FC3-B088-D0203451F408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39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Webszolgáltatások</a:t>
            </a:r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hu-HU" altLang="hu-HU" smtClean="0"/>
              <a:t>Mik a webszolgáltatások?</a:t>
            </a:r>
          </a:p>
          <a:p>
            <a:pPr>
              <a:lnSpc>
                <a:spcPct val="85000"/>
              </a:lnSpc>
            </a:pPr>
            <a:r>
              <a:rPr lang="hu-HU" altLang="hu-HU" smtClean="0"/>
              <a:t>Egy kicsit részletesebben</a:t>
            </a:r>
          </a:p>
          <a:p>
            <a:pPr lvl="1">
              <a:lnSpc>
                <a:spcPct val="85000"/>
              </a:lnSpc>
            </a:pPr>
            <a:r>
              <a:rPr lang="hu-HU" altLang="hu-HU" smtClean="0"/>
              <a:t>Hogyan használjuk? (kliens)</a:t>
            </a:r>
          </a:p>
          <a:p>
            <a:pPr lvl="1">
              <a:lnSpc>
                <a:spcPct val="85000"/>
              </a:lnSpc>
            </a:pPr>
            <a:r>
              <a:rPr lang="hu-HU" altLang="hu-HU" smtClean="0"/>
              <a:t>Hogyan szolgáltassunk? (szerver)</a:t>
            </a:r>
          </a:p>
          <a:p>
            <a:pPr>
              <a:lnSpc>
                <a:spcPct val="85000"/>
              </a:lnSpc>
            </a:pPr>
            <a:r>
              <a:rPr lang="hu-HU" altLang="hu-HU" smtClean="0"/>
              <a:t>A szabványosítás útján</a:t>
            </a:r>
          </a:p>
          <a:p>
            <a:pPr>
              <a:lnSpc>
                <a:spcPct val="85000"/>
              </a:lnSpc>
            </a:pPr>
            <a:r>
              <a:rPr lang="hu-HU" altLang="hu-HU" smtClean="0"/>
              <a:t>A biztonság fontos!</a:t>
            </a:r>
          </a:p>
          <a:p>
            <a:pPr>
              <a:lnSpc>
                <a:spcPct val="85000"/>
              </a:lnSpc>
            </a:pPr>
            <a:r>
              <a:rPr lang="hu-HU" altLang="hu-HU" smtClean="0"/>
              <a:t>Egy keveset a tesztelésről</a:t>
            </a:r>
          </a:p>
          <a:p>
            <a:pPr>
              <a:lnSpc>
                <a:spcPct val="85000"/>
              </a:lnSpc>
            </a:pPr>
            <a:r>
              <a:rPr lang="hu-HU" altLang="hu-HU" smtClean="0"/>
              <a:t>Keressünk szolgáltatásokat a web-en!</a:t>
            </a:r>
          </a:p>
          <a:p>
            <a:pPr>
              <a:lnSpc>
                <a:spcPct val="85000"/>
              </a:lnSpc>
            </a:pPr>
            <a:r>
              <a:rPr lang="hu-HU" altLang="hu-HU" smtClean="0"/>
              <a:t>Példák</a:t>
            </a:r>
          </a:p>
        </p:txBody>
      </p:sp>
      <p:sp>
        <p:nvSpPr>
          <p:cNvPr id="7172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25E6142-E512-43E8-9E78-2B5C2B940929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4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SOA létrejöttének okai</a:t>
            </a:r>
          </a:p>
        </p:txBody>
      </p:sp>
      <p:sp>
        <p:nvSpPr>
          <p:cNvPr id="4403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smtClean="0"/>
              <a:t>rugalmatlan üzleti megoldások</a:t>
            </a:r>
          </a:p>
          <a:p>
            <a:r>
              <a:rPr lang="hu-HU" altLang="hu-HU" sz="2400" smtClean="0"/>
              <a:t>integrációs nehézségek a szabványok hiánya miatt</a:t>
            </a:r>
          </a:p>
          <a:p>
            <a:r>
              <a:rPr lang="hu-HU" altLang="hu-HU" sz="2400" smtClean="0"/>
              <a:t>architekturális problémák </a:t>
            </a:r>
          </a:p>
          <a:p>
            <a:r>
              <a:rPr lang="hu-HU" altLang="hu-HU" sz="2400" smtClean="0"/>
              <a:t>ad hoc fejlődés</a:t>
            </a:r>
          </a:p>
          <a:p>
            <a:r>
              <a:rPr lang="hu-HU" altLang="hu-HU" sz="2400" smtClean="0"/>
              <a:t>pont-pont kapcsolatok </a:t>
            </a:r>
          </a:p>
          <a:p>
            <a:r>
              <a:rPr lang="hu-HU" altLang="hu-HU" sz="2400" smtClean="0"/>
              <a:t>heterogén szigetmegoldások</a:t>
            </a:r>
          </a:p>
          <a:p>
            <a:r>
              <a:rPr lang="hu-HU" altLang="hu-HU" sz="2400" smtClean="0"/>
              <a:t>infrastrukturális hiányok</a:t>
            </a:r>
          </a:p>
          <a:p>
            <a:r>
              <a:rPr lang="hu-HU" altLang="hu-HU" sz="2400" smtClean="0"/>
              <a:t>lecserélési korlátok</a:t>
            </a:r>
          </a:p>
          <a:p>
            <a:r>
              <a:rPr lang="hu-HU" altLang="hu-HU" sz="2400" smtClean="0"/>
              <a:t>növekvő modularitás</a:t>
            </a:r>
            <a:endParaRPr lang="hu-HU" altLang="hu-HU" smtClean="0"/>
          </a:p>
        </p:txBody>
      </p:sp>
      <p:sp>
        <p:nvSpPr>
          <p:cNvPr id="44036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7D72D37-7DC7-4FCF-9DBE-94EEFFBC8F93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40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SOA technológiák/résztvevők</a:t>
            </a:r>
          </a:p>
        </p:txBody>
      </p:sp>
      <p:sp>
        <p:nvSpPr>
          <p:cNvPr id="4505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smtClean="0"/>
              <a:t>Integration Broker technológia és eszközök</a:t>
            </a:r>
          </a:p>
          <a:p>
            <a:r>
              <a:rPr lang="hu-HU" altLang="hu-HU" sz="2400" smtClean="0"/>
              <a:t>Message Queue, Message Bus</a:t>
            </a:r>
          </a:p>
          <a:p>
            <a:r>
              <a:rPr lang="hu-HU" altLang="hu-HU" sz="2400" smtClean="0"/>
              <a:t>Enterprise Application Integration (EAI) eszközök</a:t>
            </a:r>
          </a:p>
          <a:p>
            <a:r>
              <a:rPr lang="hu-HU" altLang="hu-HU" sz="2400" smtClean="0"/>
              <a:t>CORBA, COM, Screen scraping</a:t>
            </a:r>
          </a:p>
          <a:p>
            <a:r>
              <a:rPr lang="hu-HU" altLang="hu-HU" sz="2400" smtClean="0"/>
              <a:t>Electronic Data Interchange (EDI)</a:t>
            </a:r>
          </a:p>
          <a:p>
            <a:r>
              <a:rPr lang="hu-HU" altLang="hu-HU" sz="2400" smtClean="0"/>
              <a:t>Message Oriented Middleware (MoM)</a:t>
            </a:r>
          </a:p>
        </p:txBody>
      </p:sp>
      <p:sp>
        <p:nvSpPr>
          <p:cNvPr id="45060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8C6430BB-0AD5-4E3D-86CE-CD96B0B71047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41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SOA technológia fejlődésének mérföldkövei</a:t>
            </a:r>
          </a:p>
        </p:txBody>
      </p:sp>
      <p:sp>
        <p:nvSpPr>
          <p:cNvPr id="4608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  <a:buFont typeface="Wingdings" pitchFamily="2" charset="2"/>
              <a:buNone/>
            </a:pPr>
            <a:endParaRPr lang="hu-HU" altLang="hu-HU" smtClean="0"/>
          </a:p>
        </p:txBody>
      </p:sp>
      <p:sp>
        <p:nvSpPr>
          <p:cNvPr id="46084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A8AD735-E792-4EB6-B816-A6A0F631E180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42</a:t>
            </a:fld>
            <a:endParaRPr lang="hu-HU" altLang="hu-HU" smtClean="0">
              <a:solidFill>
                <a:srgbClr val="003466"/>
              </a:solidFill>
            </a:endParaRPr>
          </a:p>
        </p:txBody>
      </p:sp>
      <p:pic>
        <p:nvPicPr>
          <p:cNvPr id="46085" name="Picture 2" descr="SOA kialakulas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143000"/>
            <a:ext cx="7240588" cy="546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Enterprise Application Integration (EAI), mint a SOA elődje</a:t>
            </a:r>
          </a:p>
        </p:txBody>
      </p:sp>
      <p:sp>
        <p:nvSpPr>
          <p:cNvPr id="4710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 vállalati szintű alkalmazásintegráció (EAI) a különféle vállalati szoftverrendszerek (például ERP, SCM, CRM szoftverek) belső integrációját jelenti.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Ahhoz, hogy a különböző szoftvereket folyamat-orientált módon integráljunk, az egyszerű, alkalmazások közötti pont-pont adatcsere nem elegendő.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 megfelelő megoldás a több alkalmazást is érintő komplex folyamatok leképezése.</a:t>
            </a:r>
            <a:endParaRPr lang="hu-HU" altLang="hu-HU" smtClean="0"/>
          </a:p>
        </p:txBody>
      </p:sp>
      <p:sp>
        <p:nvSpPr>
          <p:cNvPr id="47108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665FF9F-30A1-40A6-A18A-8D1282C2D88D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43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SOA</a:t>
            </a:r>
          </a:p>
        </p:txBody>
      </p:sp>
      <p:sp>
        <p:nvSpPr>
          <p:cNvPr id="48131" name="Tartalom helye 2"/>
          <p:cNvSpPr>
            <a:spLocks noGrp="1"/>
          </p:cNvSpPr>
          <p:nvPr>
            <p:ph idx="1"/>
          </p:nvPr>
        </p:nvSpPr>
        <p:spPr>
          <a:xfrm>
            <a:off x="250825" y="1341438"/>
            <a:ext cx="3963988" cy="4895850"/>
          </a:xfrm>
        </p:spPr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 szolgáltatásorientált architektúra lazán kapcsolódó, és együttműködő szoftverszolgáltatások segítségével támogatja az üzleti és más folyamatokat.</a:t>
            </a:r>
            <a:endParaRPr lang="hu-HU" altLang="hu-HU" smtClean="0"/>
          </a:p>
        </p:txBody>
      </p:sp>
      <p:sp>
        <p:nvSpPr>
          <p:cNvPr id="48132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9DDFCBA-E324-4808-A53F-8BE18A634C86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44</a:t>
            </a:fld>
            <a:endParaRPr lang="hu-HU" altLang="hu-HU" smtClean="0">
              <a:solidFill>
                <a:srgbClr val="003466"/>
              </a:solidFill>
            </a:endParaRPr>
          </a:p>
        </p:txBody>
      </p:sp>
      <p:pic>
        <p:nvPicPr>
          <p:cNvPr id="48133" name="Picture 2" descr="SO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3" y="1714500"/>
            <a:ext cx="4662487" cy="413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SOA Alapelvei</a:t>
            </a:r>
          </a:p>
        </p:txBody>
      </p:sp>
      <p:sp>
        <p:nvSpPr>
          <p:cNvPr id="491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smtClean="0"/>
              <a:t>Újrafelhasználhatóság</a:t>
            </a:r>
          </a:p>
          <a:p>
            <a:r>
              <a:rPr lang="hu-HU" altLang="hu-HU" sz="2400" smtClean="0"/>
              <a:t>Részletesség</a:t>
            </a:r>
          </a:p>
          <a:p>
            <a:r>
              <a:rPr lang="hu-HU" altLang="hu-HU" sz="2400" smtClean="0"/>
              <a:t>Modularitás</a:t>
            </a:r>
          </a:p>
          <a:p>
            <a:r>
              <a:rPr lang="hu-HU" altLang="hu-HU" sz="2400" smtClean="0"/>
              <a:t>komponálhatóság (composability)</a:t>
            </a:r>
          </a:p>
          <a:p>
            <a:r>
              <a:rPr lang="hu-HU" altLang="hu-HU" sz="2400" smtClean="0"/>
              <a:t>Komponensalapúság</a:t>
            </a:r>
          </a:p>
          <a:p>
            <a:r>
              <a:rPr lang="hu-HU" altLang="hu-HU" sz="2400" smtClean="0"/>
              <a:t>együttműködési képesség</a:t>
            </a:r>
          </a:p>
          <a:p>
            <a:r>
              <a:rPr lang="hu-HU" altLang="hu-HU" sz="2400" smtClean="0"/>
              <a:t>Szabványok közti együttműködés (fő és vállalat specifikusan)</a:t>
            </a:r>
          </a:p>
          <a:p>
            <a:r>
              <a:rPr lang="hu-HU" altLang="hu-HU" sz="2400" smtClean="0"/>
              <a:t>Szolgáltatások azonosítása és kategorizálása</a:t>
            </a:r>
          </a:p>
          <a:p>
            <a:r>
              <a:rPr lang="hu-HU" altLang="hu-HU" sz="2400" smtClean="0"/>
              <a:t>elérhetősége és átadása</a:t>
            </a:r>
          </a:p>
          <a:p>
            <a:r>
              <a:rPr lang="hu-HU" altLang="hu-HU" sz="2400" smtClean="0"/>
              <a:t>megfigyelése és követése.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endParaRPr lang="hu-HU" altLang="hu-HU" smtClean="0"/>
          </a:p>
        </p:txBody>
      </p:sp>
      <p:sp>
        <p:nvSpPr>
          <p:cNvPr id="49156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2E0806-6685-4578-9B6C-E3EEF69E2A51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45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Szabványos megvalósítás</a:t>
            </a:r>
          </a:p>
        </p:txBody>
      </p:sp>
      <p:sp>
        <p:nvSpPr>
          <p:cNvPr id="5017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 szolgáltatásorientált architektúrát egy szabványos felszínen, a webszolgáltatás platformon valósítják meg.</a:t>
            </a:r>
          </a:p>
          <a:p>
            <a:pPr lvl="1"/>
            <a:r>
              <a:rPr lang="hu-HU" altLang="hu-HU" smtClean="0"/>
              <a:t>SOAP, egy XML alapú kiterjesztett üzenet formátum (boríték)</a:t>
            </a:r>
          </a:p>
          <a:p>
            <a:pPr lvl="1"/>
            <a:r>
              <a:rPr lang="hu-HU" altLang="hu-HU" smtClean="0"/>
              <a:t>WSDL (Web Services Description Language), webszolgáltatást leíró nyelv</a:t>
            </a:r>
          </a:p>
          <a:p>
            <a:pPr lvl="1"/>
            <a:r>
              <a:rPr lang="hu-HU" altLang="hu-HU" smtClean="0"/>
              <a:t>UDDI (Universal Description Discovery and Integration), általános kereső és integrációs leírásokat tároló eszköz</a:t>
            </a:r>
          </a:p>
        </p:txBody>
      </p:sp>
      <p:sp>
        <p:nvSpPr>
          <p:cNvPr id="50180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4D2B46F-2C1F-4878-B377-CDF0B6B4CEEA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46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Szabványos megvalósítás</a:t>
            </a:r>
          </a:p>
        </p:txBody>
      </p:sp>
      <p:sp>
        <p:nvSpPr>
          <p:cNvPr id="51203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84E01B1-42B5-4EF1-9AB8-583A23F2ADB2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47</a:t>
            </a:fld>
            <a:endParaRPr lang="hu-HU" altLang="hu-HU" smtClean="0">
              <a:solidFill>
                <a:srgbClr val="003466"/>
              </a:solidFill>
            </a:endParaRPr>
          </a:p>
        </p:txBody>
      </p:sp>
      <p:pic>
        <p:nvPicPr>
          <p:cNvPr id="51204" name="Picture 2" descr="szabv_tec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1143000"/>
            <a:ext cx="7786687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SOA keretrendszer</a:t>
            </a:r>
          </a:p>
        </p:txBody>
      </p:sp>
      <p:sp>
        <p:nvSpPr>
          <p:cNvPr id="522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A SOA keretrendszerek olyan </a:t>
            </a:r>
            <a:r>
              <a:rPr lang="hu-HU" altLang="hu-HU" b="1" smtClean="0"/>
              <a:t>újrafelhasználható szolgáltatásokat </a:t>
            </a:r>
            <a:r>
              <a:rPr lang="hu-HU" altLang="hu-HU" smtClean="0"/>
              <a:t>tartalmaznak, melyek vállalati osztályok, és kellően megtervezettek ahhoz, hogy méretük változtatható legyen a betöltésük során, illetve megfeleljenek a különböző típusú tartós alkalmazások követelményeinek.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Keretrendszer használatával </a:t>
            </a:r>
            <a:r>
              <a:rPr lang="hu-HU" altLang="hu-HU" b="1" smtClean="0"/>
              <a:t>jó minőségű szolgáltatás fejleszthető</a:t>
            </a:r>
            <a:r>
              <a:rPr lang="hu-HU" altLang="hu-HU" smtClean="0"/>
              <a:t>, amit </a:t>
            </a:r>
            <a:r>
              <a:rPr lang="hu-HU" altLang="hu-HU" b="1" i="1" smtClean="0"/>
              <a:t>tervezési minták és hasznos gyakorlatok segítenek</a:t>
            </a:r>
            <a:r>
              <a:rPr lang="hu-HU" altLang="hu-HU" smtClean="0"/>
              <a:t>.</a:t>
            </a:r>
          </a:p>
        </p:txBody>
      </p:sp>
      <p:sp>
        <p:nvSpPr>
          <p:cNvPr id="52228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959E53F4-E4F2-4C52-AFBD-20D185E5EA2A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48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Keretrendszer - fejlesztőknek</a:t>
            </a:r>
          </a:p>
        </p:txBody>
      </p:sp>
      <p:sp>
        <p:nvSpPr>
          <p:cNvPr id="5325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smtClean="0"/>
              <a:t>Egy </a:t>
            </a:r>
            <a:r>
              <a:rPr lang="hu-HU" altLang="hu-HU" sz="2400" b="1" smtClean="0"/>
              <a:t>egységes alap</a:t>
            </a:r>
            <a:r>
              <a:rPr lang="hu-HU" altLang="hu-HU" sz="2400" smtClean="0"/>
              <a:t>ot használnak az alkalmazások, webszolgáltatások és portálok készítésére.</a:t>
            </a:r>
          </a:p>
          <a:p>
            <a:r>
              <a:rPr lang="hu-HU" altLang="hu-HU" sz="2400" smtClean="0"/>
              <a:t>Fejlesztik a termelékenységet azáltal, hogy fuzionálnak a </a:t>
            </a:r>
            <a:r>
              <a:rPr lang="hu-HU" altLang="hu-HU" sz="2400" b="1" smtClean="0"/>
              <a:t>tervezési minták</a:t>
            </a:r>
            <a:r>
              <a:rPr lang="hu-HU" altLang="hu-HU" sz="2400" smtClean="0"/>
              <a:t>kal és a </a:t>
            </a:r>
            <a:r>
              <a:rPr lang="hu-HU" altLang="hu-HU" sz="2400" b="1" smtClean="0"/>
              <a:t>helyes tapasztalatok</a:t>
            </a:r>
            <a:r>
              <a:rPr lang="hu-HU" altLang="hu-HU" sz="2400" smtClean="0"/>
              <a:t>kal.</a:t>
            </a:r>
          </a:p>
          <a:p>
            <a:r>
              <a:rPr lang="hu-HU" altLang="hu-HU" sz="2400" b="1" smtClean="0"/>
              <a:t>Kevesebb kód</a:t>
            </a:r>
            <a:r>
              <a:rPr lang="hu-HU" altLang="hu-HU" sz="2400" smtClean="0"/>
              <a:t>ot írnak azáltal, hogy kihasználják a keretrendszer nyújtotta lehetőségeit.</a:t>
            </a:r>
          </a:p>
          <a:p>
            <a:r>
              <a:rPr lang="hu-HU" altLang="hu-HU" sz="2400" smtClean="0"/>
              <a:t>A J2EE </a:t>
            </a:r>
            <a:r>
              <a:rPr lang="hu-HU" altLang="hu-HU" sz="2400" b="1" smtClean="0"/>
              <a:t>szabványok</a:t>
            </a:r>
            <a:r>
              <a:rPr lang="hu-HU" altLang="hu-HU" sz="2400" smtClean="0"/>
              <a:t> és </a:t>
            </a:r>
            <a:r>
              <a:rPr lang="hu-HU" altLang="hu-HU" sz="2400" b="1" smtClean="0"/>
              <a:t>specifikációjuk ismerete nem szükséges</a:t>
            </a:r>
            <a:r>
              <a:rPr lang="hu-HU" altLang="hu-HU" sz="2400" smtClean="0"/>
              <a:t>.</a:t>
            </a:r>
          </a:p>
          <a:p>
            <a:r>
              <a:rPr lang="hu-HU" altLang="hu-HU" sz="2400" i="1" smtClean="0"/>
              <a:t>Nem szükséges szakértőnek lenniük az objektumorientált tervezésben és tervezési mintákban ahhoz, hogy ezt használják.</a:t>
            </a:r>
            <a:endParaRPr lang="hu-HU" altLang="hu-HU" i="1" smtClean="0"/>
          </a:p>
        </p:txBody>
      </p:sp>
      <p:sp>
        <p:nvSpPr>
          <p:cNvPr id="53252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0B900DCE-B290-46BC-BA62-3659D542E283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49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Webszolgáltatások „fogalma”</a:t>
            </a:r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IBM (lényege)</a:t>
            </a:r>
          </a:p>
          <a:p>
            <a:pPr lvl="1"/>
            <a:r>
              <a:rPr lang="en-US" altLang="hu-HU" smtClean="0"/>
              <a:t>Eg</a:t>
            </a:r>
            <a:r>
              <a:rPr lang="hu-HU" altLang="hu-HU" smtClean="0"/>
              <a:t>y</a:t>
            </a:r>
            <a:r>
              <a:rPr lang="en-US" altLang="hu-HU" smtClean="0"/>
              <a:t> interface</a:t>
            </a:r>
            <a:r>
              <a:rPr lang="hu-HU" altLang="hu-HU" smtClean="0"/>
              <a:t>, mely a hálózaton keresztül szabványos XML üzenetekkel érhető el és hozzá formálsi XML leírás tartozik. (soap, wsdl)</a:t>
            </a:r>
          </a:p>
          <a:p>
            <a:r>
              <a:rPr lang="hu-HU" altLang="hu-HU" smtClean="0"/>
              <a:t>Sun</a:t>
            </a:r>
          </a:p>
          <a:p>
            <a:pPr lvl="1"/>
            <a:r>
              <a:rPr lang="hu-HU" altLang="hu-HU" smtClean="0"/>
              <a:t>Szoftverelemek, melyeket az alkalmazások felkutatnak, egyesíthetnek és átszervezhetnek, hogy megoldást találjanak a felhasználó problémájára. Elsősorban a Java nyelvre és az XML-re támaszkodnak.</a:t>
            </a:r>
          </a:p>
        </p:txBody>
      </p:sp>
      <p:sp>
        <p:nvSpPr>
          <p:cNvPr id="8196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765509B-DF3E-4BB5-83BB-36611B8E5A5E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5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Keretrendszer - vállalatoknak</a:t>
            </a:r>
          </a:p>
        </p:txBody>
      </p:sp>
      <p:sp>
        <p:nvSpPr>
          <p:cNvPr id="5427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smtClean="0"/>
              <a:t>Katalizátor a szolgáltatásorientált architektúra eléréséhez és </a:t>
            </a:r>
            <a:r>
              <a:rPr lang="hu-HU" altLang="hu-HU" sz="2400" b="1" smtClean="0"/>
              <a:t>alacsony költség</a:t>
            </a:r>
            <a:r>
              <a:rPr lang="hu-HU" altLang="hu-HU" sz="2400" smtClean="0"/>
              <a:t>hez</a:t>
            </a:r>
          </a:p>
          <a:p>
            <a:r>
              <a:rPr lang="hu-HU" altLang="hu-HU" sz="2400" b="1" smtClean="0"/>
              <a:t>Ismételhetőség</a:t>
            </a:r>
            <a:r>
              <a:rPr lang="hu-HU" altLang="hu-HU" sz="2400" smtClean="0"/>
              <a:t>et és egy minimális szintű </a:t>
            </a:r>
            <a:r>
              <a:rPr lang="hu-HU" altLang="hu-HU" sz="2400" b="1" smtClean="0"/>
              <a:t>architekturális és tervezési merevség</a:t>
            </a:r>
            <a:r>
              <a:rPr lang="hu-HU" altLang="hu-HU" sz="2400" smtClean="0"/>
              <a:t>et</a:t>
            </a:r>
          </a:p>
          <a:p>
            <a:r>
              <a:rPr lang="hu-HU" altLang="hu-HU" sz="2400" b="1" smtClean="0"/>
              <a:t>Fejlett üzleti gyorsaság</a:t>
            </a:r>
            <a:r>
              <a:rPr lang="hu-HU" altLang="hu-HU" sz="2400" smtClean="0"/>
              <a:t>ot moduláris megoldás eredményeként, amik könnyen változtathatóak, gyakran konfigurációs módosítások által.</a:t>
            </a:r>
          </a:p>
          <a:p>
            <a:r>
              <a:rPr lang="hu-HU" altLang="hu-HU" sz="2400" smtClean="0"/>
              <a:t>Nagyobb </a:t>
            </a:r>
            <a:r>
              <a:rPr lang="hu-HU" altLang="hu-HU" sz="2400" b="1" smtClean="0"/>
              <a:t>következetesség</a:t>
            </a:r>
            <a:r>
              <a:rPr lang="hu-HU" altLang="hu-HU" sz="2400" smtClean="0"/>
              <a:t>et, </a:t>
            </a:r>
            <a:r>
              <a:rPr lang="hu-HU" altLang="hu-HU" sz="2400" b="1" smtClean="0"/>
              <a:t>előre láthatóság</a:t>
            </a:r>
            <a:r>
              <a:rPr lang="hu-HU" altLang="hu-HU" sz="2400" smtClean="0"/>
              <a:t>ot, és </a:t>
            </a:r>
            <a:r>
              <a:rPr lang="hu-HU" altLang="hu-HU" sz="2400" b="1" smtClean="0"/>
              <a:t>jobb teszt megoldás</a:t>
            </a:r>
            <a:r>
              <a:rPr lang="hu-HU" altLang="hu-HU" sz="2400" smtClean="0"/>
              <a:t>t.</a:t>
            </a:r>
          </a:p>
          <a:p>
            <a:r>
              <a:rPr lang="hu-HU" altLang="hu-HU" sz="2400" smtClean="0"/>
              <a:t>Fejlett fejlesztői </a:t>
            </a:r>
            <a:r>
              <a:rPr lang="hu-HU" altLang="hu-HU" sz="2400" b="1" smtClean="0"/>
              <a:t>mobilitás</a:t>
            </a:r>
            <a:r>
              <a:rPr lang="hu-HU" altLang="hu-HU" sz="2400" smtClean="0"/>
              <a:t>t projektek között</a:t>
            </a:r>
            <a:endParaRPr lang="hu-HU" altLang="hu-HU" smtClean="0"/>
          </a:p>
        </p:txBody>
      </p:sp>
      <p:sp>
        <p:nvSpPr>
          <p:cNvPr id="54276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3CFF8A2-A138-402B-ADF2-7E3309CB6DA1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50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Szolgáltatások életciklusa</a:t>
            </a:r>
          </a:p>
        </p:txBody>
      </p:sp>
      <p:sp>
        <p:nvSpPr>
          <p:cNvPr id="5529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Elemzés és elvárások</a:t>
            </a:r>
          </a:p>
          <a:p>
            <a:pPr lvl="1">
              <a:lnSpc>
                <a:spcPct val="95000"/>
              </a:lnSpc>
              <a:buClr>
                <a:srgbClr val="000000"/>
              </a:buClr>
            </a:pPr>
            <a:r>
              <a:rPr lang="hu-HU" altLang="hu-HU" sz="2000" smtClean="0"/>
              <a:t>Az üzlet kezdetben inicializálja és prioritásuk szerint sorrendbe teszi az üzleti igényeket.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Tervezés és fejlesztés</a:t>
            </a:r>
          </a:p>
          <a:p>
            <a:pPr lvl="1">
              <a:lnSpc>
                <a:spcPct val="95000"/>
              </a:lnSpc>
              <a:buClr>
                <a:srgbClr val="000000"/>
              </a:buClr>
            </a:pPr>
            <a:r>
              <a:rPr lang="hu-HU" altLang="hu-HU" sz="2000" smtClean="0"/>
              <a:t>A tervezési fázisban az üzleti elemzők szorosan együttműködnek a modellezőkkel a megfelelő eredmény érdekében.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IT üzemeltetés</a:t>
            </a:r>
          </a:p>
          <a:p>
            <a:pPr lvl="1">
              <a:lnSpc>
                <a:spcPct val="95000"/>
              </a:lnSpc>
              <a:buClr>
                <a:srgbClr val="000000"/>
              </a:buClr>
            </a:pPr>
            <a:r>
              <a:rPr lang="hu-HU" altLang="hu-HU" sz="2000" smtClean="0"/>
              <a:t>Felelős a tesztelését, véghezvitelért, a megfelelő környezetért, a hálózati méretezésért, és az adatközpontért. Feladata a bevezetés, monitorozás és a következő szint biztosítása. Követelményei a függőségek nyomon követése, és kezelése, alkalmazások támogatásának biztosítása, bevezetése és az üzleti szolgáltatások menedzselése a termelésben.</a:t>
            </a:r>
          </a:p>
        </p:txBody>
      </p:sp>
      <p:sp>
        <p:nvSpPr>
          <p:cNvPr id="55300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A40C7011-0339-42B5-8786-F624C93E6EFF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51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Üzleti folyamatok felügyelete – Business Process Management (BPM)</a:t>
            </a:r>
          </a:p>
        </p:txBody>
      </p:sp>
      <p:sp>
        <p:nvSpPr>
          <p:cNvPr id="5632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z="2400" smtClean="0"/>
              <a:t>A folyamatok pontos megértésének segítségével csökkenti a kockázatokat, még a megvalósítást megelőzően. Redundanciák és szűk keresztmetszetek azonosítására és kiküszöbölésére szolgál.</a:t>
            </a:r>
          </a:p>
          <a:p>
            <a:r>
              <a:rPr lang="hu-HU" altLang="hu-HU" sz="2400" smtClean="0"/>
              <a:t>Elősegíti folyamatok automatizálásának megvalósítását a kézi tevékenységek kiiktatásával és új üzleti szabályokat és folyamatokat hajt azonnali végre. Megjeleníti a folyamatok valós viselkedését a legfontosabb működési jellemzők mérésével.</a:t>
            </a:r>
          </a:p>
          <a:p>
            <a:r>
              <a:rPr lang="hu-HU" altLang="hu-HU" sz="2400" b="1" smtClean="0"/>
              <a:t>Hosszú futási idejű, szinkronizált és aszinkron üzleti folyamatok menedzselésére használják.</a:t>
            </a:r>
            <a:endParaRPr lang="hu-HU" altLang="hu-HU" b="1" smtClean="0"/>
          </a:p>
        </p:txBody>
      </p:sp>
      <p:sp>
        <p:nvSpPr>
          <p:cNvPr id="56324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7BEB1066-20EE-4C4F-B4E7-2144FF29231D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52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Vállalati fejlettségi modell</a:t>
            </a:r>
          </a:p>
        </p:txBody>
      </p:sp>
      <p:sp>
        <p:nvSpPr>
          <p:cNvPr id="5734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  <a:buFont typeface="Wingdings" pitchFamily="2" charset="2"/>
              <a:buNone/>
            </a:pPr>
            <a:endParaRPr lang="hu-HU" altLang="hu-HU" smtClean="0"/>
          </a:p>
        </p:txBody>
      </p:sp>
      <p:sp>
        <p:nvSpPr>
          <p:cNvPr id="57348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BCF870B-1630-441F-B924-D8FE47E01B74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53</a:t>
            </a:fld>
            <a:endParaRPr lang="hu-HU" altLang="hu-HU" smtClean="0">
              <a:solidFill>
                <a:srgbClr val="003466"/>
              </a:solidFill>
            </a:endParaRPr>
          </a:p>
        </p:txBody>
      </p:sp>
      <p:pic>
        <p:nvPicPr>
          <p:cNvPr id="5734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214438"/>
            <a:ext cx="8501062" cy="5359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Vállalati fejlettség - 1</a:t>
            </a:r>
          </a:p>
        </p:txBody>
      </p:sp>
      <p:sp>
        <p:nvSpPr>
          <p:cNvPr id="5837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Web alkalmazások fejlesztése 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Kell külső weboldallal, ami szolgáltatásként és weboldalként is támogatja a különböző üzleti egységeket</a:t>
            </a:r>
          </a:p>
          <a:p>
            <a:pPr lvl="1"/>
            <a:r>
              <a:rPr lang="hu-HU" altLang="hu-HU" sz="2000" smtClean="0"/>
              <a:t>Szabványosítsuk a külső és belső honlap képet , ahogy a folyamatokon és eljárásokon át a kiadás összetételét.</a:t>
            </a:r>
          </a:p>
          <a:p>
            <a:pPr lvl="1"/>
            <a:r>
              <a:rPr lang="hu-HU" altLang="hu-HU" sz="2000" smtClean="0"/>
              <a:t>Készítsünk egy saját my.company.com honlapot az összes alkalmazottnak, partnernek és vásárlónak, hogy személyre szabhassák a szolgáltatásokat és azok tartalmát.</a:t>
            </a:r>
          </a:p>
          <a:p>
            <a:pPr lvl="1"/>
            <a:r>
              <a:rPr lang="hu-HU" altLang="hu-HU" sz="2000" smtClean="0"/>
              <a:t>Biztosítsunk biztonságos hozzáférést a bizalmas információkhoz a külső és belső honlapon.</a:t>
            </a:r>
          </a:p>
          <a:p>
            <a:pPr lvl="1"/>
            <a:r>
              <a:rPr lang="hu-HU" altLang="hu-HU" sz="2000" smtClean="0"/>
              <a:t>Legyen megbízható, mindig elérhető, és átlátható környezet.</a:t>
            </a:r>
            <a:endParaRPr lang="hu-HU" altLang="hu-HU" sz="2800" smtClean="0"/>
          </a:p>
        </p:txBody>
      </p:sp>
      <p:sp>
        <p:nvSpPr>
          <p:cNvPr id="58372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72681E5-E5F0-479D-ADFB-1F2C86FE27FD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54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Vállalati fejlettség - 2</a:t>
            </a:r>
          </a:p>
        </p:txBody>
      </p:sp>
      <p:sp>
        <p:nvSpPr>
          <p:cNvPr id="5939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Összetett alkalmazások fejlesztése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Az információs technológiának üzleti feltétele az, hogy magába foglalja az üzleti szükségletek változását.</a:t>
            </a:r>
          </a:p>
          <a:p>
            <a:pPr lvl="1"/>
            <a:r>
              <a:rPr lang="hu-HU" altLang="hu-HU" sz="2000" smtClean="0"/>
              <a:t>Összetett alkalmazás közzététele a portálon keresztül</a:t>
            </a:r>
          </a:p>
          <a:p>
            <a:pPr lvl="1"/>
            <a:r>
              <a:rPr lang="hu-HU" altLang="hu-HU" sz="2000" smtClean="0"/>
              <a:t>Információk elérhetősége sokrétű alkalmazásból</a:t>
            </a:r>
          </a:p>
          <a:p>
            <a:pPr lvl="1"/>
            <a:r>
              <a:rPr lang="hu-HU" altLang="hu-HU" sz="2000" smtClean="0"/>
              <a:t>Web alapú munkaasztal felhasználók részére</a:t>
            </a:r>
          </a:p>
          <a:p>
            <a:pPr lvl="1"/>
            <a:r>
              <a:rPr lang="hu-HU" altLang="hu-HU" sz="2000" smtClean="0"/>
              <a:t>Felhasználó feladatain és felelősségén alapuló személyre szabott szolgáltatások</a:t>
            </a:r>
          </a:p>
          <a:p>
            <a:pPr lvl="1"/>
            <a:r>
              <a:rPr lang="hu-HU" altLang="hu-HU" sz="2000" smtClean="0"/>
              <a:t>Csökkentett fenntartási költség a szabványosított platformon</a:t>
            </a:r>
            <a:endParaRPr lang="hu-HU" altLang="hu-HU" smtClean="0"/>
          </a:p>
        </p:txBody>
      </p:sp>
      <p:sp>
        <p:nvSpPr>
          <p:cNvPr id="59396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4E4CA03E-E2D4-4476-9AD3-5E2F9EF0D01F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55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Vállalati fejlettség - 3</a:t>
            </a:r>
          </a:p>
        </p:txBody>
      </p:sp>
      <p:sp>
        <p:nvSpPr>
          <p:cNvPr id="6041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Automatizált üzleti folyamatok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Az alkalmazások, adatok, és infrastruktúra segíti a felhasználókat, hogy eredményesen végrehajtsák a saját feladatukat azáltal, hogy helyes információt biztosítanak megfelelő idő alatt.</a:t>
            </a:r>
          </a:p>
          <a:p>
            <a:pPr lvl="1"/>
            <a:r>
              <a:rPr lang="hu-HU" altLang="hu-HU" sz="2000" smtClean="0"/>
              <a:t>Az üzlet érdekelt az üzleti folyamatok szabványosításában az egész vállalaton keresztül</a:t>
            </a:r>
          </a:p>
          <a:p>
            <a:pPr lvl="1"/>
            <a:r>
              <a:rPr lang="hu-HU" altLang="hu-HU" sz="2000" smtClean="0"/>
              <a:t>Szabvány alapú technológián alapuló konszolidált infrastruktúra , csökkentett költséggel</a:t>
            </a:r>
          </a:p>
          <a:p>
            <a:pPr lvl="1"/>
            <a:r>
              <a:rPr lang="hu-HU" altLang="hu-HU" sz="2000" smtClean="0"/>
              <a:t>Szabványos üzleti folyamatok globális használata, néhány helyi folyamat engedélyezésével</a:t>
            </a:r>
            <a:endParaRPr lang="hu-HU" altLang="hu-HU" sz="4000" smtClean="0"/>
          </a:p>
        </p:txBody>
      </p:sp>
      <p:sp>
        <p:nvSpPr>
          <p:cNvPr id="60420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28BFC74C-4736-4164-BFC0-C3DCE869816E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56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SOI - Szolgáltatásorientált infrastruktúra</a:t>
            </a:r>
          </a:p>
        </p:txBody>
      </p:sp>
      <p:sp>
        <p:nvSpPr>
          <p:cNvPr id="6144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Kezdetben az Intel által megadott koncepciót három részre bontották : szolgáltatás orientált architektúra, infrastruktúra, és vállalat. A szolgáltatás orientál infrastruktúra egy virtualizált IT infrastruktúra olyan komponensekkel, ami a szolgáltatások egy katalógusát ismerteti, valamint képes magába foglalni a SOA alkalmazástámogatót.</a:t>
            </a:r>
          </a:p>
          <a:p>
            <a:pPr lvl="1"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Skálázható</a:t>
            </a:r>
          </a:p>
          <a:p>
            <a:pPr lvl="1"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Megbízható</a:t>
            </a:r>
          </a:p>
          <a:p>
            <a:pPr lvl="1"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Fenntartható</a:t>
            </a:r>
          </a:p>
          <a:p>
            <a:pPr lvl="1"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Költség hatékony</a:t>
            </a:r>
          </a:p>
        </p:txBody>
      </p:sp>
      <p:sp>
        <p:nvSpPr>
          <p:cNvPr id="61444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611B7D7B-8337-4EB1-B39F-18F955CD903B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57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Vállalati szolgáltatás busz – Enterprise Service Bus (ESB)</a:t>
            </a:r>
          </a:p>
        </p:txBody>
      </p:sp>
      <p:sp>
        <p:nvSpPr>
          <p:cNvPr id="6246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A vállalati szolgáltatás sín kulcsfontosságú szerepet játszik a szolgáltatásorientált infrastruktúrában.</a:t>
            </a:r>
            <a:endParaRPr lang="en-US" altLang="hu-HU" sz="2400" smtClean="0"/>
          </a:p>
          <a:p>
            <a:pPr lvl="1">
              <a:lnSpc>
                <a:spcPct val="95000"/>
              </a:lnSpc>
              <a:buClr>
                <a:srgbClr val="000000"/>
              </a:buClr>
            </a:pPr>
            <a:r>
              <a:rPr lang="en-US" altLang="hu-HU" sz="2000" smtClean="0"/>
              <a:t>Szinkron / Aszinkron</a:t>
            </a:r>
          </a:p>
          <a:p>
            <a:pPr lvl="1">
              <a:lnSpc>
                <a:spcPct val="95000"/>
              </a:lnSpc>
              <a:buClr>
                <a:srgbClr val="000000"/>
              </a:buClr>
            </a:pPr>
            <a:r>
              <a:rPr lang="en-US" altLang="hu-HU" sz="2000" smtClean="0"/>
              <a:t>Protokollok konverziója</a:t>
            </a:r>
          </a:p>
          <a:p>
            <a:pPr lvl="1">
              <a:lnSpc>
                <a:spcPct val="95000"/>
              </a:lnSpc>
              <a:buClr>
                <a:srgbClr val="000000"/>
              </a:buClr>
            </a:pPr>
            <a:r>
              <a:rPr lang="en-US" altLang="hu-HU" sz="2000" smtClean="0"/>
              <a:t>Adat formátumok konfigurálása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Úgy működik, mint egy dinamikus és konfigurálható üzenet és szolgáltatást közvetítő ügynök.</a:t>
            </a:r>
            <a:endParaRPr lang="en-US" altLang="hu-HU" sz="2400" smtClean="0"/>
          </a:p>
          <a:p>
            <a:pPr>
              <a:lnSpc>
                <a:spcPct val="95000"/>
              </a:lnSpc>
              <a:buClr>
                <a:srgbClr val="000000"/>
              </a:buClr>
            </a:pPr>
            <a:endParaRPr lang="en-US" altLang="hu-HU" sz="2400" smtClean="0"/>
          </a:p>
        </p:txBody>
      </p:sp>
      <p:sp>
        <p:nvSpPr>
          <p:cNvPr id="62468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1FA26C73-9285-4C96-93A3-715463BB5D30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58</a:t>
            </a:fld>
            <a:endParaRPr lang="hu-HU" altLang="hu-HU" smtClean="0">
              <a:solidFill>
                <a:srgbClr val="003466"/>
              </a:solidFill>
            </a:endParaRPr>
          </a:p>
        </p:txBody>
      </p:sp>
      <p:pic>
        <p:nvPicPr>
          <p:cNvPr id="624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3929063"/>
            <a:ext cx="5786438" cy="28067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en-US" altLang="hu-HU" smtClean="0"/>
              <a:t>SOA – előnyei</a:t>
            </a:r>
            <a:endParaRPr lang="hu-HU" altLang="hu-HU" smtClean="0"/>
          </a:p>
        </p:txBody>
      </p:sp>
      <p:sp>
        <p:nvSpPr>
          <p:cNvPr id="6349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Újrafelhasználhatóság</a:t>
            </a:r>
            <a:endParaRPr lang="en-US" altLang="hu-HU" sz="2400" smtClean="0"/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fejlesztési, adminisztratív és üzemeltetési költség csökkenése</a:t>
            </a:r>
            <a:endParaRPr lang="en-US" altLang="hu-HU" smtClean="0"/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egységes fejlesztési és üzemeltetési módszertan</a:t>
            </a:r>
            <a:endParaRPr lang="en-US" altLang="hu-HU" smtClean="0"/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üzlet és IT hatékony együttműködés</a:t>
            </a:r>
            <a:endParaRPr lang="en-US" altLang="hu-HU" smtClean="0"/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rugalmasak, átláthatóak, mérhetőek és monitorozhatóak</a:t>
            </a:r>
            <a:r>
              <a:rPr lang="en-US" altLang="hu-HU" smtClean="0"/>
              <a:t> vállalati/üzleti folyamatok</a:t>
            </a:r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mtClean="0"/>
              <a:t>Szabványok alkalmazása jellemzi</a:t>
            </a:r>
          </a:p>
        </p:txBody>
      </p:sp>
      <p:sp>
        <p:nvSpPr>
          <p:cNvPr id="63492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43E4E83-AAA2-4F24-A706-DD01D1EE91D7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59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Webszolgáltatások „fogalma”</a:t>
            </a:r>
          </a:p>
        </p:txBody>
      </p:sp>
      <p:sp>
        <p:nvSpPr>
          <p:cNvPr id="921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Microsoft (többféleképpen, lényeg)</a:t>
            </a:r>
          </a:p>
          <a:p>
            <a:pPr lvl="1"/>
            <a:r>
              <a:rPr lang="hu-HU" altLang="hu-HU" smtClean="0"/>
              <a:t>Nem objektummodellekre épít, hanem mindenhonnan elérhető webprotokollokon és adatformátumokon keresztül használjuk. Nem foglalkozik a megvalósítással, bármilyen rendszer, bármilyen programnyelv lehet a kiszolgáló. Nem szorítja meg az XML formátumot.</a:t>
            </a:r>
          </a:p>
        </p:txBody>
      </p:sp>
      <p:sp>
        <p:nvSpPr>
          <p:cNvPr id="9220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FCA6CDD6-9F77-4F46-9D36-B6F85AEB4AE4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6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en-US" altLang="hu-HU" smtClean="0"/>
              <a:t>SOA - hátrányai</a:t>
            </a:r>
            <a:endParaRPr lang="hu-HU" altLang="hu-HU" smtClean="0"/>
          </a:p>
        </p:txBody>
      </p:sp>
      <p:sp>
        <p:nvSpPr>
          <p:cNvPr id="6451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en-US" altLang="hu-HU" sz="2600" smtClean="0"/>
              <a:t>K</a:t>
            </a:r>
            <a:r>
              <a:rPr lang="hu-HU" altLang="hu-HU" sz="2400" smtClean="0"/>
              <a:t>iegészítő környezet és tervezés szükségeltetik</a:t>
            </a:r>
            <a:endParaRPr lang="en-US" altLang="hu-HU" sz="2400" smtClean="0"/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en-US" altLang="hu-HU" sz="2400" smtClean="0"/>
              <a:t>K</a:t>
            </a:r>
            <a:r>
              <a:rPr lang="hu-HU" altLang="hu-HU" sz="2400" smtClean="0"/>
              <a:t>ülönböző platformok és termékek közötti együttműködés létrehozása lehetetlen megfelelő szakember hiányában</a:t>
            </a:r>
            <a:endParaRPr lang="en-US" altLang="hu-HU" sz="2400" smtClean="0"/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Bevezetésének lépéseit nem szabad elkapkodnunk</a:t>
            </a:r>
            <a:endParaRPr lang="en-US" altLang="hu-HU" sz="2400" smtClean="0"/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en-US" altLang="hu-HU" sz="2400" smtClean="0"/>
              <a:t>N</a:t>
            </a:r>
            <a:r>
              <a:rPr lang="hu-HU" altLang="hu-HU" sz="2400" smtClean="0"/>
              <a:t>e csak a rövidtávú, hanem a hosszú távú szempontokat is vegyük figyelembe a döntéseinkben és építsük fel a szükséges tudást</a:t>
            </a:r>
            <a:endParaRPr lang="en-US" altLang="hu-HU" sz="2400" smtClean="0"/>
          </a:p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400" smtClean="0"/>
              <a:t>Legyen elkötelezett a cégmenedzsment a SOA irányába, illetve az IT és az üzlet legyenek egyenrangú felek, ismerjék meg egymást, alakítsanak ki közös nyelvet</a:t>
            </a:r>
          </a:p>
        </p:txBody>
      </p:sp>
      <p:sp>
        <p:nvSpPr>
          <p:cNvPr id="64516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C5740687-40D0-4D47-8644-7E666D7C640F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60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hu-HU" dirty="0" smtClean="0"/>
              <a:t>CÍM</a:t>
            </a:r>
            <a:endParaRPr lang="hu-HU" dirty="0"/>
          </a:p>
        </p:txBody>
      </p:sp>
      <p:sp>
        <p:nvSpPr>
          <p:cNvPr id="65539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altLang="hu-HU" smtClean="0"/>
          </a:p>
        </p:txBody>
      </p:sp>
      <p:sp>
        <p:nvSpPr>
          <p:cNvPr id="65540" name="Dia számának helye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CE4ED13-9C94-46F5-BEDA-0E3458FB9102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61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CÍM</a:t>
            </a:r>
          </a:p>
        </p:txBody>
      </p:sp>
      <p:sp>
        <p:nvSpPr>
          <p:cNvPr id="6656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buClr>
                <a:srgbClr val="000000"/>
              </a:buClr>
            </a:pPr>
            <a:r>
              <a:rPr lang="hu-HU" altLang="hu-HU" sz="2600" smtClean="0"/>
              <a:t>AAAnyag</a:t>
            </a:r>
            <a:endParaRPr lang="hu-HU" altLang="hu-HU" smtClean="0"/>
          </a:p>
        </p:txBody>
      </p:sp>
      <p:sp>
        <p:nvSpPr>
          <p:cNvPr id="66564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4F6C89F-9F55-4AF7-849C-94C864F50920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62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altLang="hu-HU" smtClean="0"/>
              <a:t>Példa:</a:t>
            </a:r>
          </a:p>
        </p:txBody>
      </p:sp>
      <p:sp>
        <p:nvSpPr>
          <p:cNvPr id="67587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D368F074-F08D-49F9-955F-4E37CE38122F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63</a:t>
            </a:fld>
            <a:endParaRPr lang="hu-HU" altLang="hu-HU" smtClean="0">
              <a:solidFill>
                <a:srgbClr val="003466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20663" y="1512888"/>
            <a:ext cx="4043362" cy="4922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hu-HU" sz="1900" kern="0" dirty="0" err="1">
                <a:solidFill>
                  <a:srgbClr val="000000"/>
                </a:solidFill>
                <a:latin typeface="Courier New" pitchFamily="49" charset="0"/>
              </a:rPr>
              <a:t>pelda</a:t>
            </a:r>
            <a:r>
              <a:rPr lang="en-US" sz="1900" kern="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900" kern="0" dirty="0">
                <a:solidFill>
                  <a:srgbClr val="000000"/>
                </a:solidFill>
                <a:latin typeface="Courier New" pitchFamily="49" charset="0"/>
              </a:rPr>
              <a:t>{</a:t>
            </a:r>
            <a:r>
              <a:rPr lang="en-US" sz="1900" kern="0" dirty="0">
                <a:solidFill>
                  <a:srgbClr val="000000"/>
                </a:solidFill>
                <a:latin typeface="Arial" charset="0"/>
              </a:rPr>
              <a:t/>
            </a:r>
            <a:br>
              <a:rPr lang="en-US" sz="1900" kern="0" dirty="0">
                <a:solidFill>
                  <a:srgbClr val="000000"/>
                </a:solidFill>
                <a:latin typeface="Arial" charset="0"/>
              </a:rPr>
            </a:br>
            <a:endParaRPr lang="hu-HU" sz="1900" kern="0" dirty="0">
              <a:solidFill>
                <a:srgbClr val="000000"/>
              </a:solidFill>
              <a:latin typeface="Arial" charset="0"/>
            </a:endParaRPr>
          </a:p>
          <a:p>
            <a:pPr>
              <a:lnSpc>
                <a:spcPct val="95000"/>
              </a:lnSpc>
              <a:buFont typeface="Wingdings" pitchFamily="2" charset="2"/>
              <a:buNone/>
              <a:defRPr/>
            </a:pPr>
            <a:r>
              <a:rPr lang="en-US" sz="1900" kern="0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900" kern="0" dirty="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7589" name="Text Box 4"/>
          <p:cNvSpPr txBox="1">
            <a:spLocks noChangeArrowheads="1"/>
          </p:cNvSpPr>
          <p:nvPr/>
        </p:nvSpPr>
        <p:spPr bwMode="auto">
          <a:xfrm>
            <a:off x="4610100" y="1589088"/>
            <a:ext cx="4043363" cy="111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hu-HU" sz="1900">
                <a:solidFill>
                  <a:srgbClr val="000000"/>
                </a:solidFill>
                <a:latin typeface="Courier New" pitchFamily="49" charset="0"/>
              </a:rPr>
              <a:t>function </a:t>
            </a:r>
            <a:r>
              <a:rPr lang="hu-HU" altLang="hu-HU" sz="1900">
                <a:solidFill>
                  <a:srgbClr val="000000"/>
                </a:solidFill>
                <a:latin typeface="Courier New" pitchFamily="49" charset="0"/>
              </a:rPr>
              <a:t>pelda</a:t>
            </a:r>
            <a:r>
              <a:rPr lang="en-US" altLang="hu-HU" sz="1900">
                <a:solidFill>
                  <a:srgbClr val="000000"/>
                </a:solidFill>
                <a:latin typeface="Courier New" pitchFamily="49" charset="0"/>
              </a:rPr>
              <a:t>() {</a:t>
            </a:r>
            <a:br>
              <a:rPr lang="en-US" altLang="hu-HU" sz="19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hu-HU" sz="1900">
                <a:solidFill>
                  <a:srgbClr val="000000"/>
                </a:solidFill>
                <a:latin typeface="Courier New" pitchFamily="49" charset="0"/>
              </a:rPr>
              <a:t/>
            </a:r>
            <a:br>
              <a:rPr lang="en-US" altLang="hu-HU" sz="1900">
                <a:solidFill>
                  <a:srgbClr val="000000"/>
                </a:solidFill>
                <a:latin typeface="Courier New" pitchFamily="49" charset="0"/>
              </a:rPr>
            </a:br>
            <a:r>
              <a:rPr lang="en-US" altLang="hu-HU" sz="1900">
                <a:solidFill>
                  <a:srgbClr val="000000"/>
                </a:solidFill>
                <a:latin typeface="Courier New" pitchFamily="49" charset="0"/>
              </a:rPr>
              <a:t>}</a:t>
            </a:r>
            <a:br>
              <a:rPr lang="en-US" altLang="hu-HU" sz="1900">
                <a:solidFill>
                  <a:srgbClr val="000000"/>
                </a:solidFill>
                <a:latin typeface="Courier New" pitchFamily="49" charset="0"/>
              </a:rPr>
            </a:br>
            <a:endParaRPr lang="en-US" altLang="hu-HU" sz="1900">
              <a:solidFill>
                <a:srgbClr val="0000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Webszolgáltatások „fogalma”</a:t>
            </a:r>
          </a:p>
        </p:txBody>
      </p:sp>
      <p:sp>
        <p:nvSpPr>
          <p:cNvPr id="1024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5000"/>
              </a:lnSpc>
            </a:pPr>
            <a:r>
              <a:rPr lang="hu-HU" altLang="hu-HU" sz="2400" smtClean="0"/>
              <a:t>Bármilyen rendszer</a:t>
            </a:r>
          </a:p>
          <a:p>
            <a:pPr>
              <a:lnSpc>
                <a:spcPct val="85000"/>
              </a:lnSpc>
            </a:pPr>
            <a:r>
              <a:rPr lang="hu-HU" altLang="hu-HU" sz="2400" smtClean="0"/>
              <a:t>Bármilyen programnyelv</a:t>
            </a:r>
          </a:p>
          <a:p>
            <a:pPr>
              <a:lnSpc>
                <a:spcPct val="85000"/>
              </a:lnSpc>
            </a:pPr>
            <a:r>
              <a:rPr lang="hu-HU" altLang="hu-HU" sz="2400" smtClean="0"/>
              <a:t>HTTP</a:t>
            </a:r>
          </a:p>
          <a:p>
            <a:pPr>
              <a:lnSpc>
                <a:spcPct val="85000"/>
              </a:lnSpc>
            </a:pPr>
            <a:r>
              <a:rPr lang="hu-HU" altLang="hu-HU" sz="2400" smtClean="0"/>
              <a:t>Mime típusok</a:t>
            </a:r>
          </a:p>
          <a:p>
            <a:pPr>
              <a:lnSpc>
                <a:spcPct val="85000"/>
              </a:lnSpc>
            </a:pPr>
            <a:r>
              <a:rPr lang="hu-HU" altLang="hu-HU" sz="2400" smtClean="0"/>
              <a:t>Web itt hálózat, nem feltétlenül Internet (Világháló, World Wide Web)</a:t>
            </a:r>
          </a:p>
          <a:p>
            <a:pPr>
              <a:lnSpc>
                <a:spcPct val="85000"/>
              </a:lnSpc>
            </a:pPr>
            <a:r>
              <a:rPr lang="hu-HU" altLang="hu-HU" sz="2400" smtClean="0"/>
              <a:t>Egységesítés, modularitás</a:t>
            </a:r>
          </a:p>
          <a:p>
            <a:pPr>
              <a:lnSpc>
                <a:spcPct val="85000"/>
              </a:lnSpc>
            </a:pPr>
            <a:r>
              <a:rPr lang="hu-HU" altLang="hu-HU" sz="2400" smtClean="0"/>
              <a:t>(verziózás)</a:t>
            </a:r>
          </a:p>
          <a:p>
            <a:pPr>
              <a:lnSpc>
                <a:spcPct val="85000"/>
              </a:lnSpc>
            </a:pPr>
            <a:r>
              <a:rPr lang="hu-HU" altLang="hu-HU" sz="2400" smtClean="0"/>
              <a:t>Kérés-válasz típusú (Request-Response, Rq/Rs)</a:t>
            </a:r>
            <a:endParaRPr lang="hu-HU" altLang="hu-HU" smtClean="0"/>
          </a:p>
        </p:txBody>
      </p:sp>
      <p:sp>
        <p:nvSpPr>
          <p:cNvPr id="10244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3E3DDACF-AF88-4AF2-8B4F-1564961BCA9A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7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Rész(let)ek</a:t>
            </a:r>
          </a:p>
        </p:txBody>
      </p:sp>
      <p:sp>
        <p:nvSpPr>
          <p:cNvPr id="1126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HTTP(S)</a:t>
            </a:r>
          </a:p>
          <a:p>
            <a:pPr lvl="1"/>
            <a:r>
              <a:rPr lang="hu-HU" altLang="hu-HU" smtClean="0"/>
              <a:t>Hívás	1 – GET</a:t>
            </a:r>
          </a:p>
          <a:p>
            <a:pPr lvl="2"/>
            <a:r>
              <a:rPr lang="hu-HU" altLang="hu-HU" smtClean="0"/>
              <a:t>URL (http://server/service?param1=ertek1&amp;...)</a:t>
            </a:r>
          </a:p>
          <a:p>
            <a:pPr lvl="2"/>
            <a:r>
              <a:rPr lang="hu-HU" altLang="hu-HU" smtClean="0"/>
              <a:t>Név-érték párok (nincs struktúra, csak felsorolás)</a:t>
            </a:r>
          </a:p>
          <a:p>
            <a:pPr lvl="2"/>
            <a:r>
              <a:rPr lang="hu-HU" altLang="hu-HU" smtClean="0"/>
              <a:t>Urlencoding (értékek)</a:t>
            </a:r>
          </a:p>
          <a:p>
            <a:pPr lvl="3">
              <a:buFontTx/>
              <a:buNone/>
            </a:pPr>
            <a:r>
              <a:rPr lang="hu-HU" altLang="hu-HU" smtClean="0"/>
              <a:t>Karakter ascii kódja hexadecimálisan % jel után („ ”=„+”)</a:t>
            </a:r>
          </a:p>
          <a:p>
            <a:pPr lvl="2"/>
            <a:r>
              <a:rPr lang="hu-HU" altLang="hu-HU" smtClean="0"/>
              <a:t>2047 byte adat lehet a kérésben</a:t>
            </a:r>
          </a:p>
        </p:txBody>
      </p:sp>
      <p:sp>
        <p:nvSpPr>
          <p:cNvPr id="11268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ECE02DC4-BBA8-4FC5-BD84-8879B9B93259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8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>
          <a:xfrm>
            <a:off x="250825" y="260350"/>
            <a:ext cx="7321550" cy="561975"/>
          </a:xfrm>
        </p:spPr>
        <p:txBody>
          <a:bodyPr/>
          <a:lstStyle/>
          <a:p>
            <a:r>
              <a:rPr lang="hu-HU" altLang="hu-HU" smtClean="0"/>
              <a:t>Rész(let)ek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altLang="hu-HU" smtClean="0"/>
              <a:t>HTTP(S)</a:t>
            </a:r>
          </a:p>
          <a:p>
            <a:pPr lvl="1"/>
            <a:r>
              <a:rPr lang="hu-HU" altLang="hu-HU" smtClean="0"/>
              <a:t>Hívás	2 – POST</a:t>
            </a:r>
          </a:p>
          <a:p>
            <a:pPr lvl="2"/>
            <a:r>
              <a:rPr lang="hu-HU" altLang="hu-HU" smtClean="0"/>
              <a:t>URL (http://server/service)</a:t>
            </a:r>
          </a:p>
          <a:p>
            <a:pPr lvl="2"/>
            <a:r>
              <a:rPr lang="hu-HU" altLang="hu-HU" smtClean="0"/>
              <a:t>Request data: bármi</a:t>
            </a:r>
          </a:p>
          <a:p>
            <a:pPr lvl="2"/>
            <a:r>
              <a:rPr lang="hu-HU" altLang="hu-HU" smtClean="0"/>
              <a:t>Request header</a:t>
            </a:r>
          </a:p>
          <a:p>
            <a:pPr lvl="3">
              <a:buFontTx/>
              <a:buNone/>
            </a:pPr>
            <a:r>
              <a:rPr lang="hu-HU" altLang="hu-HU" smtClean="0"/>
              <a:t>Content-Type</a:t>
            </a:r>
          </a:p>
          <a:p>
            <a:pPr lvl="4"/>
            <a:r>
              <a:rPr lang="hu-HU" altLang="hu-HU" smtClean="0"/>
              <a:t>application/x-www-form-urlencoded (Név-érték párok (nincs struktúra, csak felsorolás))</a:t>
            </a:r>
          </a:p>
          <a:p>
            <a:pPr lvl="4"/>
            <a:r>
              <a:rPr lang="hu-HU" altLang="hu-HU" smtClean="0"/>
              <a:t>text/xml (lehet strukturálni)</a:t>
            </a:r>
          </a:p>
          <a:p>
            <a:pPr lvl="3">
              <a:buFontTx/>
              <a:buNone/>
            </a:pPr>
            <a:r>
              <a:rPr lang="hu-HU" altLang="hu-HU" smtClean="0"/>
              <a:t>…</a:t>
            </a:r>
          </a:p>
        </p:txBody>
      </p:sp>
      <p:sp>
        <p:nvSpPr>
          <p:cNvPr id="12292" name="Dia számának helye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fld id="{57920535-3FE8-416D-9A3C-77C34C9E16D3}" type="slidenum">
              <a:rPr lang="hu-HU" altLang="hu-HU" smtClean="0">
                <a:solidFill>
                  <a:srgbClr val="003466"/>
                </a:solidFill>
              </a:rPr>
              <a:pPr eaLnBrk="1" hangingPunct="1"/>
              <a:t>9</a:t>
            </a:fld>
            <a:endParaRPr lang="hu-HU" altLang="hu-HU" smtClean="0">
              <a:solidFill>
                <a:srgbClr val="0034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TE SAP Oktatóanyag-v4">
  <a:themeElements>
    <a:clrScheme name="ELTE SAP Oktatóanyag-v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LTE SAP Oktatóanyag-v4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LTE SAP Oktatóanyag-v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TE SAP Oktatóanyag-v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TE SAP Oktatóanyag-v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TE SAP Oktatóanyag-v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TE SAP Oktatóanyag-v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LTE SAP Oktatóanyag-v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TE SAP Oktatóanyag-v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TE SAP Oktatóanyag-v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TE SAP Oktatóanyag-v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TE SAP Oktatóanyag-v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TE SAP Oktatóanyag-v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LTE SAP Oktatóanyag-v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</TotalTime>
  <Words>2341</Words>
  <Application>Microsoft Office PowerPoint</Application>
  <PresentationFormat>Diavetítés a képernyőre (4:3 oldalarány)</PresentationFormat>
  <Paragraphs>483</Paragraphs>
  <Slides>63</Slides>
  <Notes>2</Notes>
  <HiddenSlides>3</HiddenSlides>
  <MMClips>0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63</vt:i4>
      </vt:variant>
    </vt:vector>
  </HeadingPairs>
  <TitlesOfParts>
    <vt:vector size="70" baseType="lpstr">
      <vt:lpstr>Arial</vt:lpstr>
      <vt:lpstr>Verdana</vt:lpstr>
      <vt:lpstr>Wingdings</vt:lpstr>
      <vt:lpstr>Lucida Console</vt:lpstr>
      <vt:lpstr>Courier New</vt:lpstr>
      <vt:lpstr>StarSymbol</vt:lpstr>
      <vt:lpstr>ELTE SAP Oktatóanyag-v4</vt:lpstr>
      <vt:lpstr>Webszolgáltatások (WS), Szolgáltatás orientált architektúrák (SOA)</vt:lpstr>
      <vt:lpstr>Alapok</vt:lpstr>
      <vt:lpstr>Webszolgáltatások (WS)</vt:lpstr>
      <vt:lpstr>Webszolgáltatások</vt:lpstr>
      <vt:lpstr>Webszolgáltatások „fogalma”</vt:lpstr>
      <vt:lpstr>Webszolgáltatások „fogalma”</vt:lpstr>
      <vt:lpstr>Webszolgáltatások „fogalma”</vt:lpstr>
      <vt:lpstr>Rész(let)ek</vt:lpstr>
      <vt:lpstr>Rész(let)ek</vt:lpstr>
      <vt:lpstr>Rész(let)ek</vt:lpstr>
      <vt:lpstr>Példa:</vt:lpstr>
      <vt:lpstr>Rész(let)ek</vt:lpstr>
      <vt:lpstr>Rész(let)ek</vt:lpstr>
      <vt:lpstr>Rész(let)ek</vt:lpstr>
      <vt:lpstr>W3C ajánlás (szabványosítás felé)</vt:lpstr>
      <vt:lpstr>W3C ajánlás (szabványosítás felé)</vt:lpstr>
      <vt:lpstr>Példa:</vt:lpstr>
      <vt:lpstr>W3C ajánlás (szabványosítás felé)</vt:lpstr>
      <vt:lpstr>Biztonság</vt:lpstr>
      <vt:lpstr>Biztonság</vt:lpstr>
      <vt:lpstr>Biztonság</vt:lpstr>
      <vt:lpstr>Tesztelés – SoapUI</vt:lpstr>
      <vt:lpstr>WS keresés a neten</vt:lpstr>
      <vt:lpstr>WS keresés a neten</vt:lpstr>
      <vt:lpstr>Példa</vt:lpstr>
      <vt:lpstr>Példa</vt:lpstr>
      <vt:lpstr>Példa</vt:lpstr>
      <vt:lpstr>Példa</vt:lpstr>
      <vt:lpstr>Példa</vt:lpstr>
      <vt:lpstr>Példa</vt:lpstr>
      <vt:lpstr>Példa</vt:lpstr>
      <vt:lpstr>Példa</vt:lpstr>
      <vt:lpstr>Példa</vt:lpstr>
      <vt:lpstr>Irodalom/Linkek</vt:lpstr>
      <vt:lpstr>SZolgáltatás orientált architektúrák (SOA)</vt:lpstr>
      <vt:lpstr>Bevezetés</vt:lpstr>
      <vt:lpstr>SOA - tulajdonságok</vt:lpstr>
      <vt:lpstr>SOA Igérete</vt:lpstr>
      <vt:lpstr>Programozók vs. szoftverfejlesztők</vt:lpstr>
      <vt:lpstr>SOA létrejöttének okai</vt:lpstr>
      <vt:lpstr>SOA technológiák/résztvevők</vt:lpstr>
      <vt:lpstr>SOA technológia fejlődésének mérföldkövei</vt:lpstr>
      <vt:lpstr>Enterprise Application Integration (EAI), mint a SOA elődje</vt:lpstr>
      <vt:lpstr>SOA</vt:lpstr>
      <vt:lpstr>SOA Alapelvei</vt:lpstr>
      <vt:lpstr>Szabványos megvalósítás</vt:lpstr>
      <vt:lpstr>Szabványos megvalósítás</vt:lpstr>
      <vt:lpstr>SOA keretrendszer</vt:lpstr>
      <vt:lpstr>Keretrendszer - fejlesztőknek</vt:lpstr>
      <vt:lpstr>Keretrendszer - vállalatoknak</vt:lpstr>
      <vt:lpstr>Szolgáltatások életciklusa</vt:lpstr>
      <vt:lpstr>Üzleti folyamatok felügyelete – Business Process Management (BPM)</vt:lpstr>
      <vt:lpstr>Vállalati fejlettségi modell</vt:lpstr>
      <vt:lpstr>Vállalati fejlettség - 1</vt:lpstr>
      <vt:lpstr>Vállalati fejlettség - 2</vt:lpstr>
      <vt:lpstr>Vállalati fejlettség - 3</vt:lpstr>
      <vt:lpstr>SOI - Szolgáltatásorientált infrastruktúra</vt:lpstr>
      <vt:lpstr>Vállalati szolgáltatás busz – Enterprise Service Bus (ESB)</vt:lpstr>
      <vt:lpstr>SOA – előnyei</vt:lpstr>
      <vt:lpstr>SOA - hátrányai</vt:lpstr>
      <vt:lpstr>CÍM</vt:lpstr>
      <vt:lpstr>CÍM</vt:lpstr>
      <vt:lpstr>Példa:</vt:lpstr>
    </vt:vector>
  </TitlesOfParts>
  <Company>ELTE, Informatikai Kar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 és a Web 2.0</dc:title>
  <dc:creator>Tarcsi Ádám</dc:creator>
  <cp:lastModifiedBy>localadmin</cp:lastModifiedBy>
  <cp:revision>467</cp:revision>
  <dcterms:created xsi:type="dcterms:W3CDTF">2008-05-26T20:35:55Z</dcterms:created>
  <dcterms:modified xsi:type="dcterms:W3CDTF">2023-10-08T14:35:57Z</dcterms:modified>
</cp:coreProperties>
</file>