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3" r:id="rId1"/>
  </p:sldMasterIdLst>
  <p:notesMasterIdLst>
    <p:notesMasterId r:id="rId22"/>
  </p:notesMasterIdLst>
  <p:sldIdLst>
    <p:sldId id="256" r:id="rId2"/>
    <p:sldId id="353" r:id="rId3"/>
    <p:sldId id="362" r:id="rId4"/>
    <p:sldId id="357" r:id="rId5"/>
    <p:sldId id="356" r:id="rId6"/>
    <p:sldId id="368" r:id="rId7"/>
    <p:sldId id="371" r:id="rId8"/>
    <p:sldId id="258" r:id="rId9"/>
    <p:sldId id="366" r:id="rId10"/>
    <p:sldId id="369" r:id="rId11"/>
    <p:sldId id="370" r:id="rId12"/>
    <p:sldId id="360" r:id="rId13"/>
    <p:sldId id="259" r:id="rId14"/>
    <p:sldId id="364" r:id="rId15"/>
    <p:sldId id="339" r:id="rId16"/>
    <p:sldId id="342" r:id="rId17"/>
    <p:sldId id="352" r:id="rId18"/>
    <p:sldId id="367" r:id="rId19"/>
    <p:sldId id="344" r:id="rId20"/>
    <p:sldId id="31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EA6"/>
    <a:srgbClr val="9BAFB5"/>
    <a:srgbClr val="FF6600"/>
    <a:srgbClr val="0033CC"/>
    <a:srgbClr val="CCFFFF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éma alapján készült stílus 1 – 3. jelölőszín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éma alapján készült stílus 1 – 4. jelölőszín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éma alapján készült stílus 1 – 2. jelölőszín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2467" autoAdjust="0"/>
  </p:normalViewPr>
  <p:slideViewPr>
    <p:cSldViewPr>
      <p:cViewPr varScale="1">
        <p:scale>
          <a:sx n="110" d="100"/>
          <a:sy n="110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3CAF0B-E235-4AB9-B2B2-BC3D52B4C67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94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26628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5EBC0-EA08-4DEE-8E60-403D56C9EEC3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72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CAF0B-E235-4AB9-B2B2-BC3D52B4C677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30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CF9F1AA-A345-426F-857D-9E77B3468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5302028" cy="294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13F16-746B-4D4B-BA0D-211D1F8E4ED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832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CB60A-6F6A-4603-BC09-F1164C4D073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9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FF0EE-58DB-4871-AFB0-CFA2C950C8E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1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F618A-5034-47B2-8781-804F2C9E2B9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424" y="4352465"/>
            <a:ext cx="693782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61E9A-44D7-43E9-BD4F-02A7DE6082B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589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16" y="1844824"/>
            <a:ext cx="4182183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18" y="1844824"/>
            <a:ext cx="3994726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34204-0A17-4E84-8ABB-69F3A849E03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87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C1BB6-6E96-4A37-80E5-134CAD1D17E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C89D7-B8CC-404A-B00D-9EE49197C0F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4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97C7D-E40B-4D4F-AE11-333246A7390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6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2119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0683" y="415295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415295"/>
            <a:ext cx="4557576" cy="63317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84" y="1972087"/>
            <a:ext cx="3290593" cy="413649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FDBB1-DE05-435A-A7A2-2DD827108C1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62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D0106-5815-4AAF-9902-201CC12CE0C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91580" y="188640"/>
            <a:ext cx="7560840" cy="1188720"/>
          </a:xfrm>
          <a:prstGeom prst="rect">
            <a:avLst/>
          </a:prstGeom>
          <a:solidFill>
            <a:srgbClr val="9BAFB5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628800"/>
            <a:ext cx="8352926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489408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817" y="6493336"/>
            <a:ext cx="523573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744" y="6453336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5C1BB6-6E96-4A37-80E5-134CAD1D17E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0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anvas.elte.hu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Web fejlesztés I. </a:t>
            </a:r>
            <a:br>
              <a:rPr lang="hu-HU" dirty="0"/>
            </a:br>
            <a:r>
              <a:rPr lang="hu-HU" dirty="0"/>
              <a:t>kurzus követelményei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1395" y="4430009"/>
            <a:ext cx="5101209" cy="123989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Dr. Abonyi-Tóth Andor</a:t>
            </a:r>
            <a:br>
              <a:rPr lang="hu-HU" dirty="0"/>
            </a:br>
            <a:r>
              <a:rPr lang="hu-HU" dirty="0"/>
              <a:t>Egyetemi docens</a:t>
            </a:r>
            <a:br>
              <a:rPr lang="hu-HU" dirty="0"/>
            </a:br>
            <a:r>
              <a:rPr lang="hu-HU" dirty="0"/>
              <a:t>abonyita@inf.elte.hu</a:t>
            </a:r>
            <a:br>
              <a:rPr lang="hu-HU" dirty="0"/>
            </a:br>
            <a:r>
              <a:rPr lang="hu-HU" dirty="0"/>
              <a:t>http://abonyita.inf.elte.hu </a:t>
            </a:r>
          </a:p>
        </p:txBody>
      </p:sp>
      <p:sp>
        <p:nvSpPr>
          <p:cNvPr id="9221" name="Téglalap 5"/>
          <p:cNvSpPr>
            <a:spLocks noChangeArrowheads="1"/>
          </p:cNvSpPr>
          <p:nvPr/>
        </p:nvSpPr>
        <p:spPr bwMode="auto">
          <a:xfrm>
            <a:off x="395536" y="6306584"/>
            <a:ext cx="3062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400" dirty="0"/>
              <a:t>http://bit.ly/wfkov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3839344" y="6326868"/>
            <a:ext cx="5292080" cy="523220"/>
          </a:xfrm>
          <a:prstGeom prst="rect">
            <a:avLst/>
          </a:prstGeom>
          <a:solidFill>
            <a:srgbClr val="869EA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2022/2023-as tanév, I. félév</a:t>
            </a:r>
          </a:p>
        </p:txBody>
      </p:sp>
      <p:pic>
        <p:nvPicPr>
          <p:cNvPr id="9223" name="Picture 9" descr="QR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862478"/>
            <a:ext cx="1444106" cy="144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</a:t>
            </a:r>
            <a:r>
              <a:rPr lang="hu-HU" dirty="0" err="1"/>
              <a:t>tÁRSÉRTÉKELÉS</a:t>
            </a:r>
            <a:endParaRPr lang="hu-H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7956883" cy="3168351"/>
          </a:xfrm>
        </p:spPr>
        <p:txBody>
          <a:bodyPr>
            <a:normAutofit/>
          </a:bodyPr>
          <a:lstStyle/>
          <a:p>
            <a:pPr lvl="1"/>
            <a:r>
              <a:rPr lang="hu-HU" sz="2800" dirty="0"/>
              <a:t>Két általunk megadott beadandó feladat értékelése az irányelvek alapján (egyéni munka)</a:t>
            </a:r>
          </a:p>
          <a:p>
            <a:pPr lvl="2"/>
            <a:r>
              <a:rPr lang="hu-HU" sz="2800" dirty="0"/>
              <a:t>A honlapok beadása után két (általunk kisorsolt) hallgatótársatok munkáját is értékelni kell az irányelvek alapján.</a:t>
            </a:r>
          </a:p>
          <a:p>
            <a:endParaRPr lang="hu-HU" sz="3200" dirty="0"/>
          </a:p>
          <a:p>
            <a:pPr lvl="1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336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Modulzáró feladatok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7956883" cy="3168351"/>
          </a:xfrm>
        </p:spPr>
        <p:txBody>
          <a:bodyPr>
            <a:normAutofit/>
          </a:bodyPr>
          <a:lstStyle/>
          <a:p>
            <a:pPr lvl="1"/>
            <a:r>
              <a:rPr lang="hu-HU" sz="2800" dirty="0"/>
              <a:t>Minden Canvas modul végén lesz modulzáró feladat/kvíz, amit kötelezően ki kell tölteni a megadott határidőig.</a:t>
            </a:r>
          </a:p>
          <a:p>
            <a:pPr marL="228600" lvl="1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3924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szorgalmi feladat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félév során szorgalmi feladatot is lehet teljesíteni:</a:t>
            </a:r>
          </a:p>
          <a:p>
            <a:pPr lvl="1"/>
            <a:r>
              <a:rPr lang="hu-HU" dirty="0"/>
              <a:t>Blogbejegyzés készítése, vagy más, az előadó által meghatározott beadandó feladat (egyéni munka)</a:t>
            </a:r>
          </a:p>
          <a:p>
            <a:pPr lvl="2"/>
            <a:r>
              <a:rPr lang="hu-HU" dirty="0"/>
              <a:t>Az azonosító kérés módja a </a:t>
            </a:r>
            <a:r>
              <a:rPr lang="hu-HU" dirty="0" err="1"/>
              <a:t>Canvasban</a:t>
            </a:r>
            <a:r>
              <a:rPr lang="hu-HU" dirty="0"/>
              <a:t> elérhető lesz.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60744"/>
            <a:ext cx="5572497" cy="2883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Határidők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51887"/>
              </p:ext>
            </p:extLst>
          </p:nvPr>
        </p:nvGraphicFramePr>
        <p:xfrm>
          <a:off x="791580" y="1484784"/>
          <a:ext cx="7560840" cy="4802261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26">
                <a:tc>
                  <a:txBody>
                    <a:bodyPr/>
                    <a:lstStyle/>
                    <a:p>
                      <a:pPr algn="l" fontAlgn="b"/>
                      <a:r>
                        <a:rPr kumimoji="0" lang="hu-HU" sz="1800" kern="1200" dirty="0"/>
                        <a:t>Saját honlap </a:t>
                      </a:r>
                      <a:r>
                        <a:rPr kumimoji="0" lang="hu-HU" sz="1800" kern="1200" dirty="0" err="1"/>
                        <a:t>drótváztervének</a:t>
                      </a:r>
                      <a:r>
                        <a:rPr kumimoji="0" lang="hu-HU" sz="1800" kern="1200" dirty="0"/>
                        <a:t> elkészítése (PDF, vagy képek),</a:t>
                      </a:r>
                      <a:r>
                        <a:rPr kumimoji="0" lang="hu-HU" sz="1800" kern="1200" baseline="0" dirty="0"/>
                        <a:t> tartalom beadása (</a:t>
                      </a:r>
                      <a:r>
                        <a:rPr kumimoji="0" lang="hu-HU" sz="1800" kern="1200" baseline="0" dirty="0" err="1"/>
                        <a:t>doc</a:t>
                      </a:r>
                      <a:r>
                        <a:rPr kumimoji="0" lang="hu-HU" sz="1800" kern="1200" baseline="0" dirty="0"/>
                        <a:t>, képek, egyéb elemek ) </a:t>
                      </a:r>
                      <a:r>
                        <a:rPr lang="hu-HU" dirty="0"/>
                        <a:t>(kötelező)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2022. március 24. (péntek, 23:59)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hu-HU" dirty="0"/>
                        <a:t>A honlap és önértékelés beadása (kötelező)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2023. május 19. (péntek, 23:59)</a:t>
                      </a:r>
                      <a:endParaRPr kumimoji="0" lang="hu-H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09">
                <a:tc>
                  <a:txBody>
                    <a:bodyPr/>
                    <a:lstStyle/>
                    <a:p>
                      <a:pPr algn="l" fontAlgn="b"/>
                      <a:r>
                        <a:rPr lang="hu-HU" dirty="0"/>
                        <a:t>Társértékelés - két másik honlap értékelése az irányelvek alapján  (kötelező)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2023. május 26. (péntek, 23:59)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50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Saját honlap értékeléseinek felülvizsgálata </a:t>
                      </a:r>
                      <a:br>
                        <a:rPr lang="hu-HU" dirty="0"/>
                      </a:br>
                      <a:endParaRPr lang="hu-H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2023. június 2. (péntek, 23:59)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09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Modulzáró feladatok</a:t>
                      </a: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kumimoji="0"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Canvasban</a:t>
                      </a:r>
                      <a:r>
                        <a:rPr kumimoji="0"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megadott határidők az érvényesek</a:t>
                      </a: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Blogbejegyzés készítése </a:t>
                      </a:r>
                      <a:br>
                        <a:rPr lang="hu-HU" dirty="0"/>
                      </a:br>
                      <a:r>
                        <a:rPr lang="hu-HU" dirty="0"/>
                        <a:t>(szorgalmi feladat)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kern="1200" dirty="0">
                          <a:effectLst/>
                        </a:rPr>
                        <a:t>Eredmények közzétételétől számított 1 hét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  <a:extLst>
                  <a:ext uri="{0D108BD9-81ED-4DB2-BD59-A6C34878D82A}">
                    <a16:rowId xmlns:a16="http://schemas.microsoft.com/office/drawing/2014/main" val="2290536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saját honlap témája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Személyes honlap, portfolió</a:t>
            </a:r>
          </a:p>
          <a:p>
            <a:r>
              <a:rPr lang="hu-HU" dirty="0"/>
              <a:t>Hobbi</a:t>
            </a:r>
          </a:p>
          <a:p>
            <a:r>
              <a:rPr lang="hu-HU" dirty="0"/>
              <a:t>Szakmai oldal</a:t>
            </a:r>
          </a:p>
          <a:p>
            <a:r>
              <a:rPr lang="hu-HU" dirty="0"/>
              <a:t>Rajongói oldal</a:t>
            </a:r>
          </a:p>
          <a:p>
            <a:r>
              <a:rPr lang="hu-HU" dirty="0"/>
              <a:t>Családi vállalkozás weblapja</a:t>
            </a:r>
          </a:p>
          <a:p>
            <a:r>
              <a:rPr lang="hu-HU" dirty="0"/>
              <a:t>Informatikával kapcsolatos </a:t>
            </a:r>
            <a:r>
              <a:rPr lang="hu-HU" dirty="0" err="1"/>
              <a:t>tutoriál</a:t>
            </a:r>
            <a:endParaRPr lang="hu-HU" dirty="0"/>
          </a:p>
          <a:p>
            <a:r>
              <a:rPr lang="hu-HU" dirty="0"/>
              <a:t>Stb.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Tilos uszító, gyűlöletkeltő, pornográf, a jó erkölcsbe és ELTE szabályzatba ütköző tartalmú oldalak készítése. Ezek kizárásra kerülnek az értékelésből.</a:t>
            </a:r>
          </a:p>
        </p:txBody>
      </p:sp>
    </p:spTree>
    <p:extLst>
      <p:ext uri="{BB962C8B-B14F-4D97-AF65-F5344CB8AC3E}">
        <p14:creationId xmlns:p14="http://schemas.microsoft.com/office/powerpoint/2010/main" val="176344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saját honlapra vonatkozó irányelvek</a:t>
            </a:r>
          </a:p>
        </p:txBody>
      </p:sp>
      <p:sp>
        <p:nvSpPr>
          <p:cNvPr id="21507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táblázatban megtalálhatók, ezt a Canvas felületen közzétesszük</a:t>
            </a:r>
          </a:p>
          <a:p>
            <a:pPr lvl="1"/>
            <a:r>
              <a:rPr lang="hu-HU" dirty="0"/>
              <a:t>Vannak kiemelten fontos irányelvek, amelyek figyelmen kívül hagyása nagymértékű pontlevonással jár.</a:t>
            </a:r>
          </a:p>
          <a:p>
            <a:r>
              <a:rPr lang="hu-HU" dirty="0"/>
              <a:t>A honlap beadásakor az irányelveket tartalmazó Excel táblázatot is precízen ki kell tölteni (önértékelés)</a:t>
            </a:r>
          </a:p>
          <a:p>
            <a:pPr lvl="1"/>
            <a:r>
              <a:rPr lang="hu-HU" dirty="0"/>
              <a:t>Az önértékelés szakmai helyessége is értékelésre kerül.</a:t>
            </a:r>
          </a:p>
          <a:p>
            <a:pPr lvl="1"/>
            <a:r>
              <a:rPr lang="hu-HU" dirty="0"/>
              <a:t>Aki nem objektíven, precízen értékelte a munkáját (illetve később mások munkáját), eleshet a jegyszerzéstől.</a:t>
            </a:r>
          </a:p>
          <a:p>
            <a:pPr lvl="1"/>
            <a:r>
              <a:rPr lang="hu-HU" dirty="0"/>
              <a:t>A betömörített honlap (ZIP) mérete maximum 100 MB lehet.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Jegyszerzés feltétele</a:t>
            </a:r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Mindegyik kötelező feladat </a:t>
            </a:r>
            <a:r>
              <a:rPr lang="hu-HU" sz="2400" b="1" dirty="0"/>
              <a:t>határidőre</a:t>
            </a:r>
            <a:r>
              <a:rPr lang="hu-HU" sz="2400" dirty="0"/>
              <a:t> történő teljesítése</a:t>
            </a:r>
          </a:p>
          <a:p>
            <a:r>
              <a:rPr lang="hu-HU" sz="2400" dirty="0"/>
              <a:t>Minden kötelező feladatnál a </a:t>
            </a:r>
            <a:r>
              <a:rPr lang="hu-HU" sz="2400" b="1" dirty="0"/>
              <a:t>minimális pontszám </a:t>
            </a:r>
            <a:r>
              <a:rPr lang="hu-HU" sz="2400" dirty="0"/>
              <a:t>elérése, ami a kapható pontszám 50%-a.</a:t>
            </a:r>
          </a:p>
          <a:p>
            <a:r>
              <a:rPr lang="hu-HU" sz="2400" b="1" dirty="0"/>
              <a:t>Részvétel</a:t>
            </a:r>
            <a:r>
              <a:rPr lang="hu-HU" sz="2400" dirty="0"/>
              <a:t> a gyakorlatokon HKR szerinti mértékben</a:t>
            </a:r>
          </a:p>
          <a:p>
            <a:r>
              <a:rPr lang="hu-HU" sz="2400" dirty="0"/>
              <a:t>A feladatok </a:t>
            </a:r>
            <a:r>
              <a:rPr lang="hu-HU" sz="2400" b="1" dirty="0"/>
              <a:t>önálló megoldása</a:t>
            </a:r>
            <a:r>
              <a:rPr lang="hu-HU" sz="2400" dirty="0"/>
              <a:t>, mindenféle másolás tiltott, a másolás gyakorlati jegy megtagadásával jár. </a:t>
            </a:r>
            <a:br>
              <a:rPr lang="hu-HU" sz="2400" dirty="0"/>
            </a:br>
            <a:r>
              <a:rPr lang="hu-HU" sz="2400" dirty="0"/>
              <a:t>A beadandókat ne osszátok meg senkivel.</a:t>
            </a:r>
          </a:p>
          <a:p>
            <a:endParaRPr lang="hu-HU" sz="2400" dirty="0"/>
          </a:p>
          <a:p>
            <a:endParaRPr lang="hu-HU" sz="2400" dirty="0"/>
          </a:p>
        </p:txBody>
      </p:sp>
      <p:sp>
        <p:nvSpPr>
          <p:cNvPr id="20484" name="Szövegdoboz 3"/>
          <p:cNvSpPr txBox="1">
            <a:spLocks noChangeArrowheads="1"/>
          </p:cNvSpPr>
          <p:nvPr/>
        </p:nvSpPr>
        <p:spPr bwMode="auto">
          <a:xfrm>
            <a:off x="684213" y="5714196"/>
            <a:ext cx="8081962" cy="92333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/>
              <a:t>A kurzus folyamatos számonkérésű tárgy, nincs belőle gyakorlati jegy utóvizsga. Ha valaki nem teljesítette a követelményeket, nem kaphat érdemjegyet.</a:t>
            </a:r>
          </a:p>
        </p:txBody>
      </p:sp>
      <p:sp>
        <p:nvSpPr>
          <p:cNvPr id="5" name="Szövegdoboz 3"/>
          <p:cNvSpPr txBox="1">
            <a:spLocks noChangeArrowheads="1"/>
          </p:cNvSpPr>
          <p:nvPr/>
        </p:nvSpPr>
        <p:spPr bwMode="auto">
          <a:xfrm>
            <a:off x="696383" y="4813701"/>
            <a:ext cx="808196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hu-HU" sz="2400" dirty="0"/>
              <a:t>A határidőket nem lehet túllépni, mert csak így tudjuk időben meghatározni a gyakorlati jegyeket.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Ponthatárok</a:t>
            </a:r>
          </a:p>
        </p:txBody>
      </p:sp>
      <p:sp>
        <p:nvSpPr>
          <p:cNvPr id="22531" name="Szövegdoboz 4"/>
          <p:cNvSpPr txBox="1">
            <a:spLocks noChangeArrowheads="1"/>
          </p:cNvSpPr>
          <p:nvPr/>
        </p:nvSpPr>
        <p:spPr bwMode="auto">
          <a:xfrm>
            <a:off x="780422" y="1428999"/>
            <a:ext cx="5922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/>
              <a:t>Maximális pontszám a kötelező feladatokat tekintve: 200 pont</a:t>
            </a:r>
          </a:p>
        </p:txBody>
      </p:sp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847B2A9B-642C-4400-AA74-20921567C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81726"/>
              </p:ext>
            </p:extLst>
          </p:nvPr>
        </p:nvGraphicFramePr>
        <p:xfrm>
          <a:off x="791580" y="1798331"/>
          <a:ext cx="7600314" cy="322072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870973">
                  <a:extLst>
                    <a:ext uri="{9D8B030D-6E8A-4147-A177-3AD203B41FA5}">
                      <a16:colId xmlns:a16="http://schemas.microsoft.com/office/drawing/2014/main" val="833366920"/>
                    </a:ext>
                  </a:extLst>
                </a:gridCol>
                <a:gridCol w="1378066">
                  <a:extLst>
                    <a:ext uri="{9D8B030D-6E8A-4147-A177-3AD203B41FA5}">
                      <a16:colId xmlns:a16="http://schemas.microsoft.com/office/drawing/2014/main" val="4079742733"/>
                    </a:ext>
                  </a:extLst>
                </a:gridCol>
                <a:gridCol w="1053084">
                  <a:extLst>
                    <a:ext uri="{9D8B030D-6E8A-4147-A177-3AD203B41FA5}">
                      <a16:colId xmlns:a16="http://schemas.microsoft.com/office/drawing/2014/main" val="3041300929"/>
                    </a:ext>
                  </a:extLst>
                </a:gridCol>
                <a:gridCol w="1298191">
                  <a:extLst>
                    <a:ext uri="{9D8B030D-6E8A-4147-A177-3AD203B41FA5}">
                      <a16:colId xmlns:a16="http://schemas.microsoft.com/office/drawing/2014/main" val="12353926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Feladat 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Jellege 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Pontszám 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Minimum pontszám 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50195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Saját honlap drótvázterve és tartalmi kidolgozottsága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kötelező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2504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Saját honlap elkészítése az irányelvek alapján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kötelező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94526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Honlap értékelések (saját + két másik) szakmaisága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kötelező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 (16/16/16)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b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(8/8/8)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37641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Modulzáró feladat, kvíz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kötelező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64433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Szorgalmi feladat (blogbejegyzés, vagy más, az előadó által meghatározott feladat)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szorgalmi 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70388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 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Összesen 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  <a:latin typeface="+mn-lt"/>
                        </a:rPr>
                        <a:t>200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15184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 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(kötelezők esetén)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 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 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8374242"/>
                  </a:ext>
                </a:extLst>
              </a:tr>
            </a:tbl>
          </a:graphicData>
        </a:graphic>
      </p:graphicFrame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AA35E7E9-7577-454F-B606-0B5C522E6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97712"/>
              </p:ext>
            </p:extLst>
          </p:nvPr>
        </p:nvGraphicFramePr>
        <p:xfrm>
          <a:off x="814298" y="5168010"/>
          <a:ext cx="4500500" cy="150114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398460">
                  <a:extLst>
                    <a:ext uri="{9D8B030D-6E8A-4147-A177-3AD203B41FA5}">
                      <a16:colId xmlns:a16="http://schemas.microsoft.com/office/drawing/2014/main" val="136908677"/>
                    </a:ext>
                  </a:extLst>
                </a:gridCol>
                <a:gridCol w="1177688">
                  <a:extLst>
                    <a:ext uri="{9D8B030D-6E8A-4147-A177-3AD203B41FA5}">
                      <a16:colId xmlns:a16="http://schemas.microsoft.com/office/drawing/2014/main" val="589719221"/>
                    </a:ext>
                  </a:extLst>
                </a:gridCol>
                <a:gridCol w="1924352">
                  <a:extLst>
                    <a:ext uri="{9D8B030D-6E8A-4147-A177-3AD203B41FA5}">
                      <a16:colId xmlns:a16="http://schemas.microsoft.com/office/drawing/2014/main" val="20971644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Érdemjegyek 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effectLst/>
                        </a:rPr>
                        <a:t>Alsó határ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effectLst/>
                        </a:rPr>
                        <a:t>Felső határ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575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elégtelen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61097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elégséges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5108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közepes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0876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jó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3037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jeles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23566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Tanácsok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Tartsátok be a szabványokat, ügyeljetek a szemantikára!</a:t>
            </a:r>
          </a:p>
          <a:p>
            <a:r>
              <a:rPr lang="hu-HU" dirty="0"/>
              <a:t>Statikus honlapokat várunk (HTML+CSS+JS), ebben a félévben ne használjatok a beadandóban szerveroldali megoldásokat.</a:t>
            </a:r>
          </a:p>
          <a:p>
            <a:r>
              <a:rPr lang="hu-HU" dirty="0"/>
              <a:t>Folyamatosan dolgozzatok a beadandón!</a:t>
            </a:r>
          </a:p>
          <a:p>
            <a:pPr lvl="1"/>
            <a:r>
              <a:rPr lang="hu-HU" dirty="0"/>
              <a:t>A tartalom összegyűjtése után az oldalak HTML vázát hétről hétre el lehet készíteni.</a:t>
            </a:r>
          </a:p>
          <a:p>
            <a:pPr lvl="1"/>
            <a:r>
              <a:rPr lang="hu-HU" dirty="0"/>
              <a:t>Beadás előtt konzultáljatok a gyakorlatvezetővel!</a:t>
            </a:r>
          </a:p>
          <a:p>
            <a:r>
              <a:rPr lang="hu-HU" dirty="0"/>
              <a:t>A tárgy saját e-tananyagát használjátok (HTML5, akadálymentesség)!</a:t>
            </a:r>
          </a:p>
        </p:txBody>
      </p:sp>
    </p:spTree>
    <p:extLst>
      <p:ext uri="{BB962C8B-B14F-4D97-AF65-F5344CB8AC3E}">
        <p14:creationId xmlns:p14="http://schemas.microsoft.com/office/powerpoint/2010/main" val="162677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Kérdések?</a:t>
            </a:r>
          </a:p>
        </p:txBody>
      </p:sp>
      <p:sp>
        <p:nvSpPr>
          <p:cNvPr id="23554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http://www.karishmaenterprises.com/JAWS-User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4652963"/>
            <a:ext cx="22225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Miről lesz szó?</a:t>
            </a:r>
          </a:p>
        </p:txBody>
      </p:sp>
      <p:sp>
        <p:nvSpPr>
          <p:cNvPr id="10244" name="Tartalom helye 2"/>
          <p:cNvSpPr>
            <a:spLocks noGrp="1"/>
          </p:cNvSpPr>
          <p:nvPr>
            <p:ph idx="1"/>
          </p:nvPr>
        </p:nvSpPr>
        <p:spPr>
          <a:xfrm>
            <a:off x="539750" y="1557338"/>
            <a:ext cx="4392613" cy="4495800"/>
          </a:xfrm>
        </p:spPr>
        <p:txBody>
          <a:bodyPr/>
          <a:lstStyle/>
          <a:p>
            <a:r>
              <a:rPr lang="hu-HU" dirty="0"/>
              <a:t>Web-es szabványok</a:t>
            </a:r>
          </a:p>
          <a:p>
            <a:pPr lvl="1"/>
            <a:r>
              <a:rPr lang="hu-HU" dirty="0"/>
              <a:t>XHTML 1.0, HTML5</a:t>
            </a:r>
          </a:p>
          <a:p>
            <a:pPr lvl="1"/>
            <a:r>
              <a:rPr lang="hu-HU" dirty="0"/>
              <a:t>Stíluslapok (CSS3)</a:t>
            </a:r>
          </a:p>
          <a:p>
            <a:r>
              <a:rPr lang="hu-HU" dirty="0"/>
              <a:t>Web-ergonómia, UX</a:t>
            </a:r>
          </a:p>
          <a:p>
            <a:r>
              <a:rPr lang="hu-HU" dirty="0"/>
              <a:t>Egyenlő esélyű hozzáférés</a:t>
            </a:r>
          </a:p>
          <a:p>
            <a:pPr lvl="1"/>
            <a:r>
              <a:rPr lang="hu-HU" dirty="0"/>
              <a:t>WCAG 2.0, WAI ARIA szabvány</a:t>
            </a:r>
          </a:p>
        </p:txBody>
      </p:sp>
      <p:pic>
        <p:nvPicPr>
          <p:cNvPr id="10245" name="Picture 2" descr="http://www.red-team-design.com/wp-content/uploads/2011/01/css3-html5-logo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6450" y="1773238"/>
            <a:ext cx="1511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" descr="http://123develop.files.wordpress.com/2012/04/css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761" r="33221"/>
          <a:stretch>
            <a:fillRect/>
          </a:stretch>
        </p:blipFill>
        <p:spPr bwMode="auto">
          <a:xfrm>
            <a:off x="5911850" y="1700213"/>
            <a:ext cx="984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http://www.w3c.it/events/2012/html5day/html5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9938" y="2060575"/>
            <a:ext cx="1738386" cy="61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 descr="http://www.marketingwithmeaning.com/wp-content/uploads/2008/10/eyetrackin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825" y="3357563"/>
            <a:ext cx="2389188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4000"/>
              <a:t>Vége</a:t>
            </a:r>
            <a:endParaRPr lang="en-GB" sz="4000"/>
          </a:p>
        </p:txBody>
      </p:sp>
      <p:sp>
        <p:nvSpPr>
          <p:cNvPr id="24578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Előadás tematika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internet és a web fejlődése - szabványok, trendek érdekességek, sikerek és bukások</a:t>
            </a:r>
          </a:p>
          <a:p>
            <a:r>
              <a:rPr lang="hu-HU" dirty="0"/>
              <a:t>Alapfogalmak a Web-fejlesztés témakörben</a:t>
            </a:r>
          </a:p>
          <a:p>
            <a:r>
              <a:rPr lang="hu-HU" dirty="0"/>
              <a:t>Web-ergonómia, UX</a:t>
            </a:r>
          </a:p>
          <a:p>
            <a:r>
              <a:rPr lang="hu-HU" dirty="0"/>
              <a:t>A HTML5 és CSS3 szabvány megismerése</a:t>
            </a:r>
          </a:p>
          <a:p>
            <a:r>
              <a:rPr lang="hu-HU" dirty="0"/>
              <a:t>Akadálymentes weboldalak készítése </a:t>
            </a:r>
            <a:br>
              <a:rPr lang="hu-HU" dirty="0"/>
            </a:br>
            <a:r>
              <a:rPr lang="hu-HU" dirty="0"/>
              <a:t>(WCAG 2.0, WAI ARIA)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5BC7394-3C16-4054-8768-9C48CE5A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1" y="2873954"/>
            <a:ext cx="4073617" cy="2345530"/>
          </a:xfrm>
          <a:prstGeom prst="rect">
            <a:avLst/>
          </a:prstGeom>
        </p:spPr>
      </p:pic>
      <p:sp>
        <p:nvSpPr>
          <p:cNvPr id="13315" name="Cím 2"/>
          <p:cNvSpPr>
            <a:spLocks noGrp="1"/>
          </p:cNvSpPr>
          <p:nvPr>
            <p:ph type="title"/>
          </p:nvPr>
        </p:nvSpPr>
        <p:spPr>
          <a:xfrm>
            <a:off x="1101852" y="653037"/>
            <a:ext cx="6940296" cy="1645920"/>
          </a:xfrm>
        </p:spPr>
        <p:txBody>
          <a:bodyPr/>
          <a:lstStyle/>
          <a:p>
            <a:r>
              <a:rPr lang="hu-HU" dirty="0"/>
              <a:t>A kurzust támogató portálok, tananyagok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C8B7E7-BC25-47FD-BC2B-EFD8FFD3C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EAE3654-D1A0-4C97-921F-1E79ACE1E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873953"/>
            <a:ext cx="4199092" cy="3331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tárgy Canvas kurzusa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hlinkClick r:id="rId2"/>
              </a:rPr>
              <a:t>https://canvas.elte.hu/</a:t>
            </a:r>
            <a:r>
              <a:rPr lang="hu-HU" sz="2800" dirty="0"/>
              <a:t> </a:t>
            </a:r>
          </a:p>
          <a:p>
            <a:r>
              <a:rPr lang="hu-HU" sz="2800" dirty="0"/>
              <a:t>Tananyagok, fórum, beadandó feltöltési lehetőség</a:t>
            </a:r>
          </a:p>
          <a:p>
            <a:r>
              <a:rPr lang="hu-HU" sz="2800" dirty="0"/>
              <a:t>Bejelentkezés Neptun kóddal.</a:t>
            </a:r>
          </a:p>
          <a:p>
            <a:endParaRPr lang="hu-HU" sz="28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6AE07AC-5AAC-42CC-A2D8-58E43EB5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E76EEF83-0F47-4053-AD66-A8C2DA5A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62772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E-tananyag</a:t>
            </a:r>
            <a:endParaRPr lang="hu-HU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</a:t>
            </a:r>
            <a:r>
              <a:rPr lang="hu-HU" sz="2800" dirty="0" err="1"/>
              <a:t>Canvasban</a:t>
            </a:r>
            <a:r>
              <a:rPr lang="hu-HU" sz="2800" dirty="0"/>
              <a:t> elérhető a gyakorlati anyagot (majdnem teljesen) lefedő tananyag.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5740C00-D6B1-4EF1-8C6F-3445A3E2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31" y="2060848"/>
            <a:ext cx="5824860" cy="46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93A8E6-6BF4-4547-AD71-A4DA786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5AF88A9-4553-4BBE-89DF-B6B888881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4 kötelezően teljesítendő feladat</a:t>
            </a:r>
          </a:p>
        </p:txBody>
      </p:sp>
    </p:spTree>
    <p:extLst>
      <p:ext uri="{BB962C8B-B14F-4D97-AF65-F5344CB8AC3E}">
        <p14:creationId xmlns:p14="http://schemas.microsoft.com/office/powerpoint/2010/main" val="47382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Drótvázterv és tartalom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5472607" cy="4752527"/>
          </a:xfrm>
        </p:spPr>
        <p:txBody>
          <a:bodyPr>
            <a:normAutofit fontScale="92500"/>
          </a:bodyPr>
          <a:lstStyle/>
          <a:p>
            <a:r>
              <a:rPr lang="hu-HU" dirty="0"/>
              <a:t>1. Honlap drótváztervének elkészítése, a honlap tartalmának összegyűjtése, beadása (egyéni munka)</a:t>
            </a:r>
          </a:p>
          <a:p>
            <a:pPr lvl="1"/>
            <a:r>
              <a:rPr lang="hu-HU" dirty="0"/>
              <a:t>Minden oldal digitális drótváztervét el kell készíteni egy erre alkalmas szoftverrel.</a:t>
            </a:r>
          </a:p>
          <a:p>
            <a:pPr lvl="1"/>
            <a:r>
              <a:rPr lang="hu-HU" dirty="0"/>
              <a:t>Egy dokumentumban a honlapon elhelyezendő összes tartalmi elemet (szövegek, képek) össze kell gyűjteni. A videók helyét jelölni kell (akár külső link szerepeltetésével), az elkészítendő űrlapot is ki kell dolgozni szövegesen.</a:t>
            </a:r>
          </a:p>
        </p:txBody>
      </p:sp>
      <p:pic>
        <p:nvPicPr>
          <p:cNvPr id="4" name="Picture 2" descr="E:\webszerkesztes\mockup\blog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6421" y="1554084"/>
            <a:ext cx="2654227" cy="1658892"/>
          </a:xfrm>
          <a:prstGeom prst="rect">
            <a:avLst/>
          </a:prstGeom>
          <a:noFill/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21" y="3400616"/>
            <a:ext cx="2650761" cy="3053676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176421" y="6433268"/>
            <a:ext cx="265076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1200" dirty="0"/>
              <a:t>Egy mintát később elérhettek a Canvas környezetben.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Honlap készítése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7" y="1628800"/>
            <a:ext cx="7956883" cy="3168351"/>
          </a:xfrm>
        </p:spPr>
        <p:txBody>
          <a:bodyPr>
            <a:normAutofit lnSpcReduction="10000"/>
          </a:bodyPr>
          <a:lstStyle/>
          <a:p>
            <a:pPr lvl="1"/>
            <a:r>
              <a:rPr lang="hu-HU" sz="2800" dirty="0"/>
              <a:t>Honlap készítése a megadott irányelvek figyelembe vételével, önértékeléssel (egyéni munka)</a:t>
            </a:r>
          </a:p>
          <a:p>
            <a:pPr lvl="2"/>
            <a:r>
              <a:rPr lang="hu-HU" sz="2800" dirty="0"/>
              <a:t>HTML5/XHTML 1.0 </a:t>
            </a:r>
            <a:r>
              <a:rPr lang="hu-HU" sz="2800" dirty="0" err="1"/>
              <a:t>Strict</a:t>
            </a:r>
            <a:r>
              <a:rPr lang="hu-HU" sz="2800" dirty="0"/>
              <a:t> és CSS3 szabványoknak való megfelelően.</a:t>
            </a:r>
          </a:p>
          <a:p>
            <a:pPr lvl="2"/>
            <a:r>
              <a:rPr lang="hu-HU" sz="2800" dirty="0"/>
              <a:t>Az irányelveket egy Excel táblázat tartalmazza. A táblázatot kitöltve és a honlapot határidőre fel kell tölteni a Canvas keretrendszerbe.</a:t>
            </a:r>
          </a:p>
          <a:p>
            <a:endParaRPr lang="hu-HU" sz="3200" dirty="0"/>
          </a:p>
          <a:p>
            <a:pPr lvl="1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83407872"/>
      </p:ext>
    </p:extLst>
  </p:cSld>
  <p:clrMapOvr>
    <a:masterClrMapping/>
  </p:clrMapOvr>
</p:sld>
</file>

<file path=ppt/theme/theme1.xml><?xml version="1.0" encoding="utf-8"?>
<a:theme xmlns:a="http://schemas.openxmlformats.org/drawingml/2006/main" name="web1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1" id="{95783B71-DD23-4FCF-856D-162054B0A460}" vid="{8DC04CF7-532D-4983-8379-53920E909F2E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</Template>
  <TotalTime>2317</TotalTime>
  <Words>885</Words>
  <Application>Microsoft Office PowerPoint</Application>
  <PresentationFormat>Diavetítés a képernyőre (4:3 oldalarány)</PresentationFormat>
  <Paragraphs>143</Paragraphs>
  <Slides>20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web1</vt:lpstr>
      <vt:lpstr>Web fejlesztés I.  kurzus követelményei</vt:lpstr>
      <vt:lpstr>Miről lesz szó?</vt:lpstr>
      <vt:lpstr>Előadás tematika</vt:lpstr>
      <vt:lpstr>A kurzust támogató portálok, tananyagok</vt:lpstr>
      <vt:lpstr>A tárgy Canvas kurzusa</vt:lpstr>
      <vt:lpstr>E-tananyag</vt:lpstr>
      <vt:lpstr>Követelmények</vt:lpstr>
      <vt:lpstr>1. Drótvázterv és tartalom</vt:lpstr>
      <vt:lpstr>2. Honlap készítése</vt:lpstr>
      <vt:lpstr>3. tÁRSÉRTÉKELÉS</vt:lpstr>
      <vt:lpstr>4. Modulzáró feladatok</vt:lpstr>
      <vt:lpstr>szorgalmi feladat</vt:lpstr>
      <vt:lpstr>Határidők</vt:lpstr>
      <vt:lpstr>A saját honlap témája</vt:lpstr>
      <vt:lpstr>A saját honlapra vonatkozó irányelvek</vt:lpstr>
      <vt:lpstr>Jegyszerzés feltétele</vt:lpstr>
      <vt:lpstr>Ponthatárok</vt:lpstr>
      <vt:lpstr>Tanácsok</vt:lpstr>
      <vt:lpstr>Kérdések?</vt:lpstr>
      <vt:lpstr>Vége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abonyita</dc:creator>
  <cp:lastModifiedBy>Abonyi-Tóth Andor</cp:lastModifiedBy>
  <cp:revision>824</cp:revision>
  <dcterms:created xsi:type="dcterms:W3CDTF">2006-09-19T10:49:19Z</dcterms:created>
  <dcterms:modified xsi:type="dcterms:W3CDTF">2023-02-15T07:35:27Z</dcterms:modified>
</cp:coreProperties>
</file>