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311" r:id="rId3"/>
    <p:sldId id="258" r:id="rId4"/>
    <p:sldId id="297" r:id="rId5"/>
    <p:sldId id="298" r:id="rId6"/>
    <p:sldId id="300" r:id="rId7"/>
    <p:sldId id="309" r:id="rId8"/>
    <p:sldId id="301" r:id="rId9"/>
    <p:sldId id="302" r:id="rId10"/>
    <p:sldId id="303" r:id="rId11"/>
    <p:sldId id="305" r:id="rId12"/>
    <p:sldId id="307" r:id="rId13"/>
    <p:sldId id="308" r:id="rId14"/>
    <p:sldId id="310" r:id="rId15"/>
    <p:sldId id="274" r:id="rId16"/>
    <p:sldId id="275" r:id="rId17"/>
    <p:sldId id="276" r:id="rId18"/>
    <p:sldId id="277" r:id="rId19"/>
    <p:sldId id="278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444" autoAdjust="0"/>
  </p:normalViewPr>
  <p:slideViewPr>
    <p:cSldViewPr>
      <p:cViewPr varScale="1">
        <p:scale>
          <a:sx n="62" d="100"/>
          <a:sy n="62" d="100"/>
        </p:scale>
        <p:origin x="302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5D0D-0946-482D-BF2B-74D8E561A1A8}" type="datetimeFigureOut">
              <a:rPr lang="hu-HU" smtClean="0"/>
              <a:pPr/>
              <a:t>2022. 02. 01.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33C81-B428-41AC-8EF7-72911817B5E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699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641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833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30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2CF9F1AA-A345-426F-857D-9E77B3468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5302028" cy="29480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E4F-043B-450C-B919-DAFFB5C76F18}" type="datetime1">
              <a:rPr lang="hu-HU" smtClean="0"/>
              <a:t>2022. 02. 01.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0788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63AA-4B59-4957-B53D-6A80E81D4B38}" type="datetime1">
              <a:rPr lang="hu-HU" smtClean="0"/>
              <a:t>2022. 02. 01.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13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A291-7EB8-4BC1-BF77-4AB579F2CE33}" type="datetime1">
              <a:rPr lang="hu-HU" smtClean="0"/>
              <a:t>2022. 02. 01.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004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15E-F37F-40F8-81F5-6434FF252C97}" type="datetime1">
              <a:rPr lang="hu-HU" smtClean="0"/>
              <a:t>2022. 02. 01.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8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424" y="4352465"/>
            <a:ext cx="693782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462E-76C8-4BD9-A7D5-C027EFF8E196}" type="datetime1">
              <a:rPr lang="hu-HU" smtClean="0"/>
              <a:t>2022. 02. 01.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957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816" y="1844824"/>
            <a:ext cx="4182183" cy="496855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018" y="1844824"/>
            <a:ext cx="3994726" cy="496855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309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233C-49B6-454E-A191-E0C948721B5B}" type="datetime1">
              <a:rPr lang="hu-HU" smtClean="0"/>
              <a:t>2022. 02. 01.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44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DA6C-194E-4E63-9881-B0745A01A160}" type="datetime1">
              <a:rPr lang="hu-HU" smtClean="0"/>
              <a:t>2022. 02. 01.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52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4E2A-B395-4945-A912-E24C8E0CEBD8}" type="datetime1">
              <a:rPr lang="hu-HU" smtClean="0"/>
              <a:t>2022. 02. 01.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204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2119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60683" y="415295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415295"/>
            <a:ext cx="4557576" cy="63317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684" y="1972087"/>
            <a:ext cx="3290593" cy="4136496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427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196AFEC-33E4-4CEE-9307-4BDDE5AA1F40}" type="datetime1">
              <a:rPr lang="hu-HU" smtClean="0"/>
              <a:t>2022. 02. 01.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27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791580" y="188640"/>
            <a:ext cx="7560840" cy="1188720"/>
          </a:xfrm>
          <a:prstGeom prst="rect">
            <a:avLst/>
          </a:prstGeom>
          <a:solidFill>
            <a:srgbClr val="9BAFB5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7" y="1628800"/>
            <a:ext cx="8352926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489408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B9C233C-49B6-454E-A191-E0C948721B5B}" type="datetime1">
              <a:rPr lang="hu-HU" smtClean="0"/>
              <a:t>2022. 02. 01.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817" y="6493336"/>
            <a:ext cx="5235738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744" y="6453336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B2938BC-70E9-460E-91B0-5B1C0E353F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923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bfejlesztes.elte.hu/tananyagok/html5css3/lecke16_lap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mediaqueri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CSS3-as feladat</a:t>
            </a:r>
            <a:br>
              <a:rPr lang="hu-HU" dirty="0"/>
            </a:br>
            <a:r>
              <a:rPr lang="hu-HU" dirty="0"/>
              <a:t>(Rubik kocka)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ELTE IK, Web-fejlesztés I. kurzus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Doboz árnyékok (belső)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323528" y="1628800"/>
            <a:ext cx="867645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/>
              <a:t>box-shadow</a:t>
            </a:r>
            <a:r>
              <a:rPr lang="hu-HU" dirty="0"/>
              <a:t>: </a:t>
            </a:r>
            <a:r>
              <a:rPr lang="hu-HU" dirty="0" err="1">
                <a:solidFill>
                  <a:srgbClr val="FF0000"/>
                </a:solidFill>
              </a:rPr>
              <a:t>inset</a:t>
            </a:r>
            <a:r>
              <a:rPr lang="hu-HU" dirty="0"/>
              <a:t> </a:t>
            </a:r>
            <a:r>
              <a:rPr lang="hu-HU" i="1" dirty="0"/>
              <a:t>vízszintes_eltolás függőleges_eltolás elmosódás_mértéke szín</a:t>
            </a:r>
            <a:r>
              <a:rPr lang="hu-HU" dirty="0"/>
              <a:t>; </a:t>
            </a:r>
            <a:br>
              <a:rPr lang="hu-HU" dirty="0"/>
            </a:br>
            <a:r>
              <a:rPr lang="hu-HU" dirty="0" err="1"/>
              <a:t>-webkit-box-shadow</a:t>
            </a:r>
            <a:r>
              <a:rPr lang="hu-HU" dirty="0"/>
              <a:t>: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inset</a:t>
            </a:r>
            <a:r>
              <a:rPr lang="hu-HU" dirty="0"/>
              <a:t> </a:t>
            </a:r>
            <a:r>
              <a:rPr lang="hu-HU" i="1" dirty="0">
                <a:solidFill>
                  <a:prstClr val="black"/>
                </a:solidFill>
              </a:rPr>
              <a:t>vízszintes_eltolás függőleges_eltolás elmosódás_mértéke szín</a:t>
            </a:r>
            <a:r>
              <a:rPr lang="hu-HU" dirty="0">
                <a:solidFill>
                  <a:prstClr val="black"/>
                </a:solidFill>
              </a:rPr>
              <a:t>; </a:t>
            </a:r>
            <a:br>
              <a:rPr lang="hu-HU" dirty="0"/>
            </a:br>
            <a:r>
              <a:rPr lang="hu-HU" dirty="0" err="1"/>
              <a:t>-moz-box-shadow</a:t>
            </a:r>
            <a:r>
              <a:rPr lang="hu-HU" dirty="0"/>
              <a:t>:</a:t>
            </a:r>
            <a:r>
              <a:rPr lang="hu-HU" i="1" dirty="0"/>
              <a:t> </a:t>
            </a:r>
            <a:r>
              <a:rPr lang="hu-HU" dirty="0" err="1">
                <a:solidFill>
                  <a:srgbClr val="FF0000"/>
                </a:solidFill>
              </a:rPr>
              <a:t>inset</a:t>
            </a:r>
            <a:r>
              <a:rPr lang="hu-HU" dirty="0"/>
              <a:t> </a:t>
            </a:r>
            <a:r>
              <a:rPr lang="hu-HU" i="1" dirty="0"/>
              <a:t>vízszintes_eltolás függőleges_eltolás elmosódás_mértéke szín</a:t>
            </a:r>
            <a:r>
              <a:rPr lang="hu-HU" dirty="0"/>
              <a:t>;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611560" y="3717032"/>
            <a:ext cx="417646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/>
              <a:t>&lt;</a:t>
            </a:r>
            <a:r>
              <a:rPr lang="hu-HU" sz="1400" dirty="0" err="1"/>
              <a:t>div</a:t>
            </a:r>
            <a:r>
              <a:rPr lang="hu-HU" sz="1400" dirty="0"/>
              <a:t> </a:t>
            </a:r>
            <a:r>
              <a:rPr lang="hu-HU" sz="1400" dirty="0" err="1"/>
              <a:t>style</a:t>
            </a:r>
            <a:r>
              <a:rPr lang="hu-HU" sz="1400" dirty="0">
                <a:solidFill>
                  <a:srgbClr val="7030A0"/>
                </a:solidFill>
              </a:rPr>
              <a:t>="</a:t>
            </a:r>
            <a:r>
              <a:rPr lang="hu-HU" sz="1400" dirty="0" err="1">
                <a:solidFill>
                  <a:srgbClr val="7030A0"/>
                </a:solidFill>
              </a:rPr>
              <a:t>-webkit-box-shadow</a:t>
            </a:r>
            <a:r>
              <a:rPr lang="hu-HU" sz="1400" dirty="0">
                <a:solidFill>
                  <a:srgbClr val="7030A0"/>
                </a:solidFill>
              </a:rPr>
              <a:t>: </a:t>
            </a:r>
            <a:r>
              <a:rPr lang="sv-SE" sz="1400" dirty="0">
                <a:solidFill>
                  <a:srgbClr val="7030A0"/>
                </a:solidFill>
              </a:rPr>
              <a:t>inset 0px 0px 5px #960396</a:t>
            </a:r>
            <a:r>
              <a:rPr lang="hu-HU" sz="1400" dirty="0">
                <a:solidFill>
                  <a:srgbClr val="7030A0"/>
                </a:solidFill>
              </a:rPr>
              <a:t>;</a:t>
            </a:r>
          </a:p>
          <a:p>
            <a:r>
              <a:rPr lang="hu-HU" sz="1400" dirty="0" err="1">
                <a:solidFill>
                  <a:srgbClr val="7030A0"/>
                </a:solidFill>
              </a:rPr>
              <a:t>-moz-box-shadow</a:t>
            </a:r>
            <a:r>
              <a:rPr lang="hu-HU" sz="1400" dirty="0">
                <a:solidFill>
                  <a:srgbClr val="7030A0"/>
                </a:solidFill>
              </a:rPr>
              <a:t>: </a:t>
            </a:r>
            <a:r>
              <a:rPr lang="sv-SE" sz="1400" dirty="0">
                <a:solidFill>
                  <a:srgbClr val="7030A0"/>
                </a:solidFill>
              </a:rPr>
              <a:t>inset 0px 0px 5px #960396</a:t>
            </a:r>
            <a:r>
              <a:rPr lang="hu-HU" sz="1400" dirty="0">
                <a:solidFill>
                  <a:srgbClr val="7030A0"/>
                </a:solidFill>
              </a:rPr>
              <a:t>;</a:t>
            </a:r>
          </a:p>
          <a:p>
            <a:r>
              <a:rPr lang="hu-HU" sz="1400" dirty="0" err="1">
                <a:solidFill>
                  <a:srgbClr val="7030A0"/>
                </a:solidFill>
              </a:rPr>
              <a:t>box-shadow</a:t>
            </a:r>
            <a:r>
              <a:rPr lang="hu-HU" sz="1400" dirty="0">
                <a:solidFill>
                  <a:srgbClr val="7030A0"/>
                </a:solidFill>
              </a:rPr>
              <a:t>: </a:t>
            </a:r>
            <a:r>
              <a:rPr lang="sv-SE" sz="1400" dirty="0">
                <a:solidFill>
                  <a:srgbClr val="7030A0"/>
                </a:solidFill>
              </a:rPr>
              <a:t>inset 0px 0px 5px #960396</a:t>
            </a:r>
            <a:r>
              <a:rPr lang="hu-HU" sz="1400" dirty="0">
                <a:solidFill>
                  <a:srgbClr val="7030A0"/>
                </a:solidFill>
              </a:rPr>
              <a:t>; </a:t>
            </a:r>
            <a:r>
              <a:rPr lang="hu-HU" sz="1400" dirty="0" err="1">
                <a:solidFill>
                  <a:srgbClr val="7030A0"/>
                </a:solidFill>
              </a:rPr>
              <a:t>background-color</a:t>
            </a:r>
            <a:r>
              <a:rPr lang="hu-HU" sz="1400" dirty="0">
                <a:solidFill>
                  <a:srgbClr val="7030A0"/>
                </a:solidFill>
              </a:rPr>
              <a:t>:#FFC;</a:t>
            </a:r>
          </a:p>
          <a:p>
            <a:r>
              <a:rPr lang="hu-HU" sz="1400" dirty="0" err="1">
                <a:solidFill>
                  <a:srgbClr val="7030A0"/>
                </a:solidFill>
              </a:rPr>
              <a:t>width</a:t>
            </a:r>
            <a:r>
              <a:rPr lang="hu-HU" sz="1400" dirty="0">
                <a:solidFill>
                  <a:srgbClr val="7030A0"/>
                </a:solidFill>
              </a:rPr>
              <a:t>:400px; </a:t>
            </a:r>
            <a:r>
              <a:rPr lang="hu-HU" sz="1400" dirty="0" err="1">
                <a:solidFill>
                  <a:srgbClr val="7030A0"/>
                </a:solidFill>
              </a:rPr>
              <a:t>margin-bottom</a:t>
            </a:r>
            <a:r>
              <a:rPr lang="hu-HU" sz="1400" dirty="0">
                <a:solidFill>
                  <a:srgbClr val="7030A0"/>
                </a:solidFill>
              </a:rPr>
              <a:t>:40px; </a:t>
            </a:r>
            <a:r>
              <a:rPr lang="hu-HU" sz="1400" dirty="0" err="1">
                <a:solidFill>
                  <a:srgbClr val="7030A0"/>
                </a:solidFill>
              </a:rPr>
              <a:t>padding</a:t>
            </a:r>
            <a:r>
              <a:rPr lang="hu-HU" sz="1400" dirty="0">
                <a:solidFill>
                  <a:srgbClr val="7030A0"/>
                </a:solidFill>
              </a:rPr>
              <a:t>:10px;</a:t>
            </a:r>
            <a:r>
              <a:rPr lang="hu-HU" sz="1400" dirty="0"/>
              <a:t>"&gt;</a:t>
            </a:r>
          </a:p>
          <a:p>
            <a:r>
              <a:rPr lang="hu-HU" sz="1400" dirty="0" err="1"/>
              <a:t>Lorem</a:t>
            </a:r>
            <a:r>
              <a:rPr lang="hu-HU" sz="1400" dirty="0"/>
              <a:t> </a:t>
            </a:r>
            <a:r>
              <a:rPr lang="hu-HU" sz="1400" dirty="0" err="1"/>
              <a:t>ipsum</a:t>
            </a:r>
            <a:r>
              <a:rPr lang="hu-HU" sz="1400" dirty="0"/>
              <a:t> </a:t>
            </a:r>
            <a:r>
              <a:rPr lang="hu-HU" sz="1400" dirty="0" err="1"/>
              <a:t>dolor</a:t>
            </a:r>
            <a:r>
              <a:rPr lang="hu-HU" sz="1400" dirty="0"/>
              <a:t> </a:t>
            </a:r>
            <a:r>
              <a:rPr lang="hu-HU" sz="1400" dirty="0" err="1"/>
              <a:t>sit</a:t>
            </a:r>
            <a:r>
              <a:rPr lang="hu-HU" sz="1400" dirty="0"/>
              <a:t> </a:t>
            </a:r>
            <a:r>
              <a:rPr lang="hu-HU" sz="1400" dirty="0" err="1"/>
              <a:t>amet</a:t>
            </a:r>
            <a:r>
              <a:rPr lang="hu-HU" sz="1400" dirty="0"/>
              <a:t>, </a:t>
            </a:r>
            <a:r>
              <a:rPr lang="hu-HU" sz="1400" dirty="0" err="1"/>
              <a:t>consectetur</a:t>
            </a:r>
            <a:r>
              <a:rPr lang="hu-HU" sz="1400" dirty="0"/>
              <a:t> </a:t>
            </a:r>
            <a:r>
              <a:rPr lang="hu-HU" sz="1400" dirty="0" err="1"/>
              <a:t>adipiscing</a:t>
            </a:r>
            <a:r>
              <a:rPr lang="hu-HU" sz="1400" dirty="0"/>
              <a:t> elit. </a:t>
            </a:r>
            <a:r>
              <a:rPr lang="hu-HU" sz="1400" dirty="0" err="1"/>
              <a:t>Vivamus</a:t>
            </a:r>
            <a:r>
              <a:rPr lang="hu-HU" sz="1400" dirty="0"/>
              <a:t> </a:t>
            </a:r>
            <a:r>
              <a:rPr lang="hu-HU" sz="1400" dirty="0" err="1"/>
              <a:t>molestie</a:t>
            </a:r>
            <a:r>
              <a:rPr lang="hu-HU" sz="1400" dirty="0"/>
              <a:t> </a:t>
            </a:r>
            <a:r>
              <a:rPr lang="hu-HU" sz="1400" dirty="0" err="1"/>
              <a:t>augue</a:t>
            </a:r>
            <a:r>
              <a:rPr lang="hu-HU" sz="1400" dirty="0"/>
              <a:t> </a:t>
            </a:r>
            <a:r>
              <a:rPr lang="hu-HU" sz="1400" dirty="0" err="1"/>
              <a:t>vel</a:t>
            </a:r>
            <a:r>
              <a:rPr lang="hu-HU" sz="1400" dirty="0"/>
              <a:t> </a:t>
            </a:r>
            <a:r>
              <a:rPr lang="hu-HU" sz="1400" dirty="0" err="1"/>
              <a:t>justo</a:t>
            </a:r>
            <a:r>
              <a:rPr lang="hu-HU" sz="1400" dirty="0"/>
              <a:t> </a:t>
            </a:r>
            <a:r>
              <a:rPr lang="hu-HU" sz="1400" dirty="0" err="1"/>
              <a:t>eleifend</a:t>
            </a:r>
            <a:r>
              <a:rPr lang="hu-HU" sz="1400" dirty="0"/>
              <a:t> </a:t>
            </a:r>
            <a:r>
              <a:rPr lang="hu-HU" sz="1400" dirty="0" err="1"/>
              <a:t>euismod</a:t>
            </a:r>
            <a:r>
              <a:rPr lang="hu-HU" sz="1400" dirty="0"/>
              <a:t> fermentum </a:t>
            </a:r>
            <a:r>
              <a:rPr lang="hu-HU" sz="1400" dirty="0" err="1"/>
              <a:t>velit</a:t>
            </a:r>
            <a:r>
              <a:rPr lang="hu-HU" sz="1400" dirty="0"/>
              <a:t> </a:t>
            </a:r>
            <a:r>
              <a:rPr lang="hu-HU" sz="1400" dirty="0" err="1"/>
              <a:t>dictum</a:t>
            </a:r>
            <a:r>
              <a:rPr lang="hu-HU" sz="1400" dirty="0"/>
              <a:t>. Maecenas </a:t>
            </a:r>
            <a:r>
              <a:rPr lang="hu-HU" sz="1400" dirty="0" err="1"/>
              <a:t>libero</a:t>
            </a:r>
            <a:r>
              <a:rPr lang="hu-HU" sz="1400" dirty="0"/>
              <a:t> </a:t>
            </a:r>
            <a:r>
              <a:rPr lang="hu-HU" sz="1400" dirty="0" err="1"/>
              <a:t>odio</a:t>
            </a:r>
            <a:r>
              <a:rPr lang="hu-HU" sz="1400" dirty="0"/>
              <a:t>, </a:t>
            </a:r>
            <a:r>
              <a:rPr lang="hu-HU" sz="1400" dirty="0" err="1"/>
              <a:t>fringilla</a:t>
            </a:r>
            <a:r>
              <a:rPr lang="hu-HU" sz="1400" dirty="0"/>
              <a:t> </a:t>
            </a:r>
            <a:r>
              <a:rPr lang="hu-HU" sz="1400" dirty="0" err="1"/>
              <a:t>at</a:t>
            </a:r>
            <a:r>
              <a:rPr lang="hu-HU" sz="1400" dirty="0"/>
              <a:t> </a:t>
            </a:r>
            <a:r>
              <a:rPr lang="hu-HU" sz="1400" dirty="0" err="1"/>
              <a:t>bibendum</a:t>
            </a:r>
            <a:r>
              <a:rPr lang="hu-HU" sz="1400" dirty="0"/>
              <a:t> </a:t>
            </a:r>
            <a:r>
              <a:rPr lang="hu-HU" sz="1400" dirty="0" err="1"/>
              <a:t>ac</a:t>
            </a:r>
            <a:r>
              <a:rPr lang="hu-HU" sz="1400" dirty="0"/>
              <a:t>, </a:t>
            </a:r>
            <a:r>
              <a:rPr lang="hu-HU" sz="1400" dirty="0" err="1"/>
              <a:t>sagittis</a:t>
            </a:r>
            <a:r>
              <a:rPr lang="hu-HU" sz="1400" dirty="0"/>
              <a:t> </a:t>
            </a:r>
            <a:r>
              <a:rPr lang="hu-HU" sz="1400" dirty="0" err="1"/>
              <a:t>nec</a:t>
            </a:r>
            <a:r>
              <a:rPr lang="hu-HU" sz="1400" dirty="0"/>
              <a:t> </a:t>
            </a:r>
            <a:r>
              <a:rPr lang="hu-HU" sz="1400" dirty="0" err="1"/>
              <a:t>dolor</a:t>
            </a:r>
            <a:r>
              <a:rPr lang="hu-HU" sz="1400" dirty="0"/>
              <a:t>. </a:t>
            </a:r>
            <a:r>
              <a:rPr lang="hu-HU" sz="1400" dirty="0" err="1"/>
              <a:t>Fusce</a:t>
            </a:r>
            <a:r>
              <a:rPr lang="hu-HU" sz="1400" dirty="0"/>
              <a:t> </a:t>
            </a:r>
            <a:r>
              <a:rPr lang="hu-HU" sz="1400" dirty="0" err="1"/>
              <a:t>sed</a:t>
            </a:r>
            <a:r>
              <a:rPr lang="hu-HU" sz="1400" dirty="0"/>
              <a:t> </a:t>
            </a:r>
            <a:r>
              <a:rPr lang="hu-HU" sz="1400" dirty="0" err="1"/>
              <a:t>diam</a:t>
            </a:r>
            <a:r>
              <a:rPr lang="hu-HU" sz="1400" dirty="0"/>
              <a:t> nulla. …</a:t>
            </a:r>
          </a:p>
          <a:p>
            <a:r>
              <a:rPr lang="hu-HU" sz="1400" dirty="0"/>
              <a:t>&lt;/</a:t>
            </a:r>
            <a:r>
              <a:rPr lang="hu-HU" sz="1400" dirty="0" err="1"/>
              <a:t>div</a:t>
            </a:r>
            <a:r>
              <a:rPr lang="hu-HU" sz="1400" dirty="0"/>
              <a:t>&gt;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611560" y="3356992"/>
            <a:ext cx="13681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Példakód: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645024"/>
            <a:ext cx="40957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Többoszlopos elrendezés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611560" y="1628800"/>
            <a:ext cx="4824536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/>
              <a:t>column-count</a:t>
            </a:r>
            <a:r>
              <a:rPr lang="hu-HU" dirty="0"/>
              <a:t>: oszlopok_száma;</a:t>
            </a:r>
            <a:br>
              <a:rPr lang="hu-HU" dirty="0"/>
            </a:br>
            <a:r>
              <a:rPr lang="hu-HU" dirty="0" err="1"/>
              <a:t>column-gap</a:t>
            </a:r>
            <a:r>
              <a:rPr lang="hu-HU" dirty="0"/>
              <a:t>: térköz;</a:t>
            </a:r>
            <a:endParaRPr lang="hu-HU" sz="1200" dirty="0"/>
          </a:p>
          <a:p>
            <a:r>
              <a:rPr lang="hu-HU" dirty="0" err="1"/>
              <a:t>-moz-column-count</a:t>
            </a:r>
            <a:r>
              <a:rPr lang="hu-HU" dirty="0"/>
              <a:t>: oszlopok_száma;</a:t>
            </a:r>
            <a:br>
              <a:rPr lang="hu-HU" dirty="0"/>
            </a:br>
            <a:r>
              <a:rPr lang="hu-HU" dirty="0" err="1"/>
              <a:t>-moz-column-gap</a:t>
            </a:r>
            <a:r>
              <a:rPr lang="hu-HU" dirty="0"/>
              <a:t>: térköz;</a:t>
            </a:r>
            <a:br>
              <a:rPr lang="hu-HU" dirty="0"/>
            </a:br>
            <a:r>
              <a:rPr lang="hu-HU" dirty="0" err="1"/>
              <a:t>-webkit-column-count</a:t>
            </a:r>
            <a:r>
              <a:rPr lang="hu-HU" dirty="0"/>
              <a:t>: oszlopok_száma;</a:t>
            </a:r>
            <a:br>
              <a:rPr lang="hu-HU" dirty="0"/>
            </a:br>
            <a:r>
              <a:rPr lang="hu-HU" dirty="0" err="1"/>
              <a:t>-webkit-column-gap</a:t>
            </a:r>
            <a:r>
              <a:rPr lang="hu-HU" dirty="0"/>
              <a:t>: térköz;</a:t>
            </a:r>
            <a:br>
              <a:rPr lang="hu-HU" dirty="0"/>
            </a:br>
            <a:endParaRPr lang="hu-HU" sz="12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611560" y="4063712"/>
            <a:ext cx="8136904" cy="11654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/>
              <a:t>&lt;</a:t>
            </a:r>
            <a:r>
              <a:rPr lang="hu-HU" sz="1400" dirty="0" err="1"/>
              <a:t>div</a:t>
            </a:r>
            <a:r>
              <a:rPr lang="hu-HU" sz="1400" dirty="0"/>
              <a:t> </a:t>
            </a:r>
            <a:r>
              <a:rPr lang="hu-HU" sz="1400" dirty="0" err="1"/>
              <a:t>style</a:t>
            </a:r>
            <a:r>
              <a:rPr lang="hu-HU" sz="1400" b="1" dirty="0">
                <a:solidFill>
                  <a:srgbClr val="7030A0"/>
                </a:solidFill>
              </a:rPr>
              <a:t>="</a:t>
            </a:r>
            <a:r>
              <a:rPr lang="hu-HU" sz="1400" b="1" dirty="0" err="1">
                <a:solidFill>
                  <a:srgbClr val="7030A0"/>
                </a:solidFill>
              </a:rPr>
              <a:t>-moz-column-count</a:t>
            </a:r>
            <a:r>
              <a:rPr lang="hu-HU" sz="1400" b="1" dirty="0">
                <a:solidFill>
                  <a:srgbClr val="7030A0"/>
                </a:solidFill>
              </a:rPr>
              <a:t>: 3; </a:t>
            </a:r>
            <a:r>
              <a:rPr lang="hu-HU" sz="1400" b="1" dirty="0" err="1">
                <a:solidFill>
                  <a:srgbClr val="7030A0"/>
                </a:solidFill>
              </a:rPr>
              <a:t>-moz-column-gap</a:t>
            </a:r>
            <a:r>
              <a:rPr lang="hu-HU" sz="1400" b="1" dirty="0">
                <a:solidFill>
                  <a:srgbClr val="7030A0"/>
                </a:solidFill>
              </a:rPr>
              <a:t>: 10px; </a:t>
            </a:r>
            <a:r>
              <a:rPr lang="hu-HU" sz="1400" b="1" dirty="0" err="1">
                <a:solidFill>
                  <a:srgbClr val="7030A0"/>
                </a:solidFill>
              </a:rPr>
              <a:t>-webkit-column-count</a:t>
            </a:r>
            <a:r>
              <a:rPr lang="hu-HU" sz="1400" b="1" dirty="0">
                <a:solidFill>
                  <a:srgbClr val="7030A0"/>
                </a:solidFill>
              </a:rPr>
              <a:t>: 3; </a:t>
            </a:r>
            <a:r>
              <a:rPr lang="hu-HU" sz="1400" b="1" dirty="0" err="1">
                <a:solidFill>
                  <a:srgbClr val="7030A0"/>
                </a:solidFill>
              </a:rPr>
              <a:t>-webkit-column-gap</a:t>
            </a:r>
            <a:r>
              <a:rPr lang="hu-HU" sz="1400" b="1" dirty="0">
                <a:solidFill>
                  <a:srgbClr val="7030A0"/>
                </a:solidFill>
              </a:rPr>
              <a:t>: 10px; </a:t>
            </a:r>
            <a:r>
              <a:rPr lang="hu-HU" sz="1400" b="1" dirty="0" err="1">
                <a:solidFill>
                  <a:srgbClr val="7030A0"/>
                </a:solidFill>
              </a:rPr>
              <a:t>column-count</a:t>
            </a:r>
            <a:r>
              <a:rPr lang="hu-HU" sz="1400" b="1" dirty="0">
                <a:solidFill>
                  <a:srgbClr val="7030A0"/>
                </a:solidFill>
              </a:rPr>
              <a:t>: 3; </a:t>
            </a:r>
            <a:r>
              <a:rPr lang="hu-HU" sz="1400" b="1" dirty="0" err="1">
                <a:solidFill>
                  <a:srgbClr val="7030A0"/>
                </a:solidFill>
              </a:rPr>
              <a:t>column-gap</a:t>
            </a:r>
            <a:r>
              <a:rPr lang="hu-HU" sz="1400" b="1" dirty="0">
                <a:solidFill>
                  <a:srgbClr val="7030A0"/>
                </a:solidFill>
              </a:rPr>
              <a:t>: 10px; </a:t>
            </a:r>
            <a:r>
              <a:rPr lang="hu-HU" sz="1400" dirty="0"/>
              <a:t>"&gt;</a:t>
            </a:r>
          </a:p>
          <a:p>
            <a:r>
              <a:rPr lang="hu-HU" sz="1400" dirty="0" err="1"/>
              <a:t>Lorem</a:t>
            </a:r>
            <a:r>
              <a:rPr lang="hu-HU" sz="1400" dirty="0"/>
              <a:t> </a:t>
            </a:r>
            <a:r>
              <a:rPr lang="hu-HU" sz="1400" dirty="0" err="1"/>
              <a:t>ipsum</a:t>
            </a:r>
            <a:r>
              <a:rPr lang="hu-HU" sz="1400" dirty="0"/>
              <a:t> </a:t>
            </a:r>
            <a:r>
              <a:rPr lang="hu-HU" sz="1400" dirty="0" err="1"/>
              <a:t>dolor</a:t>
            </a:r>
            <a:r>
              <a:rPr lang="hu-HU" sz="1400" dirty="0"/>
              <a:t> </a:t>
            </a:r>
            <a:r>
              <a:rPr lang="hu-HU" sz="1400" dirty="0" err="1"/>
              <a:t>sit</a:t>
            </a:r>
            <a:r>
              <a:rPr lang="hu-HU" sz="1400" dirty="0"/>
              <a:t> </a:t>
            </a:r>
            <a:r>
              <a:rPr lang="hu-HU" sz="1400" dirty="0" err="1"/>
              <a:t>amet</a:t>
            </a:r>
            <a:r>
              <a:rPr lang="hu-HU" sz="1400" dirty="0"/>
              <a:t>, </a:t>
            </a:r>
            <a:r>
              <a:rPr lang="hu-HU" sz="1400" dirty="0" err="1"/>
              <a:t>consectetur</a:t>
            </a:r>
            <a:r>
              <a:rPr lang="hu-HU" sz="1400" dirty="0"/>
              <a:t> </a:t>
            </a:r>
            <a:r>
              <a:rPr lang="hu-HU" sz="1400" dirty="0" err="1"/>
              <a:t>adipiscing</a:t>
            </a:r>
            <a:r>
              <a:rPr lang="hu-HU" sz="1400" dirty="0"/>
              <a:t> elit. </a:t>
            </a:r>
            <a:r>
              <a:rPr lang="hu-HU" sz="1400" dirty="0" err="1"/>
              <a:t>Vivamus</a:t>
            </a:r>
            <a:r>
              <a:rPr lang="hu-HU" sz="1400" dirty="0"/>
              <a:t> </a:t>
            </a:r>
            <a:r>
              <a:rPr lang="hu-HU" sz="1400" dirty="0" err="1"/>
              <a:t>molestie</a:t>
            </a:r>
            <a:r>
              <a:rPr lang="hu-HU" sz="1400" dirty="0"/>
              <a:t> </a:t>
            </a:r>
            <a:r>
              <a:rPr lang="hu-HU" sz="1400" dirty="0" err="1"/>
              <a:t>augue</a:t>
            </a:r>
            <a:r>
              <a:rPr lang="hu-HU" sz="1400" dirty="0"/>
              <a:t> </a:t>
            </a:r>
            <a:r>
              <a:rPr lang="hu-HU" sz="1400" dirty="0" err="1"/>
              <a:t>vel</a:t>
            </a:r>
            <a:r>
              <a:rPr lang="hu-HU" sz="1400" dirty="0"/>
              <a:t> </a:t>
            </a:r>
            <a:r>
              <a:rPr lang="hu-HU" sz="1400" dirty="0" err="1"/>
              <a:t>justo</a:t>
            </a:r>
            <a:r>
              <a:rPr lang="hu-HU" sz="1400" dirty="0"/>
              <a:t> </a:t>
            </a:r>
            <a:r>
              <a:rPr lang="hu-HU" sz="1400" dirty="0" err="1"/>
              <a:t>eleifend</a:t>
            </a:r>
            <a:r>
              <a:rPr lang="hu-HU" sz="1400" dirty="0"/>
              <a:t> </a:t>
            </a:r>
            <a:r>
              <a:rPr lang="hu-HU" sz="1400" dirty="0" err="1"/>
              <a:t>euismod</a:t>
            </a:r>
            <a:r>
              <a:rPr lang="hu-HU" sz="1400" dirty="0"/>
              <a:t> ….</a:t>
            </a:r>
          </a:p>
          <a:p>
            <a:r>
              <a:rPr lang="hu-HU" sz="1400" dirty="0"/>
              <a:t>&lt;/</a:t>
            </a:r>
            <a:r>
              <a:rPr lang="hu-HU" sz="1400" dirty="0" err="1"/>
              <a:t>div</a:t>
            </a:r>
            <a:r>
              <a:rPr lang="hu-HU" sz="1400" dirty="0"/>
              <a:t>&gt;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611560" y="3707740"/>
            <a:ext cx="13681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Példakód: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45224"/>
            <a:ext cx="7162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Átlátszóság (</a:t>
            </a:r>
            <a:r>
              <a:rPr lang="hu-HU" dirty="0" err="1"/>
              <a:t>rgba</a:t>
            </a:r>
            <a:r>
              <a:rPr lang="hu-HU" dirty="0"/>
              <a:t>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12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611560" y="1628800"/>
            <a:ext cx="6552728" cy="6771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000" dirty="0" err="1"/>
              <a:t>rgba</a:t>
            </a:r>
            <a:r>
              <a:rPr lang="hu-HU" sz="2000" dirty="0">
                <a:sym typeface="Wingdings" pitchFamily="2" charset="2"/>
              </a:rPr>
              <a:t>(vörös[0-255],zöld[0-255], kék[0-255],átlátszóság[0-1])</a:t>
            </a:r>
            <a:endParaRPr lang="hu-HU" sz="2000" dirty="0"/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611560" y="2780928"/>
            <a:ext cx="3888432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/>
              <a:t>body {</a:t>
            </a:r>
          </a:p>
          <a:p>
            <a:r>
              <a:rPr lang="hu-HU" sz="1400" dirty="0"/>
              <a:t>    </a:t>
            </a:r>
            <a:r>
              <a:rPr lang="hu-HU" sz="1400" dirty="0" err="1"/>
              <a:t>background-image</a:t>
            </a:r>
            <a:r>
              <a:rPr lang="hu-HU" sz="1400" dirty="0"/>
              <a:t>:</a:t>
            </a:r>
            <a:r>
              <a:rPr lang="hu-HU" sz="1400" dirty="0" err="1"/>
              <a:t>url</a:t>
            </a:r>
            <a:r>
              <a:rPr lang="hu-HU" sz="1400" dirty="0"/>
              <a:t>('</a:t>
            </a:r>
            <a:r>
              <a:rPr lang="hu-HU" sz="1400" dirty="0" err="1"/>
              <a:t>bgimage.gif</a:t>
            </a:r>
            <a:r>
              <a:rPr lang="hu-HU" sz="1400" dirty="0"/>
              <a:t>');</a:t>
            </a:r>
          </a:p>
          <a:p>
            <a:r>
              <a:rPr lang="hu-HU" sz="1400" dirty="0"/>
              <a:t>}</a:t>
            </a:r>
          </a:p>
          <a:p>
            <a:r>
              <a:rPr lang="hu-HU" sz="1400" dirty="0" err="1"/>
              <a:t>div</a:t>
            </a:r>
            <a:r>
              <a:rPr lang="hu-HU" sz="1400" dirty="0"/>
              <a:t> {</a:t>
            </a:r>
          </a:p>
          <a:p>
            <a:r>
              <a:rPr lang="hu-HU" sz="1400" dirty="0"/>
              <a:t>   </a:t>
            </a:r>
            <a:r>
              <a:rPr lang="hu-HU" sz="1400" dirty="0" err="1"/>
              <a:t>background-color</a:t>
            </a:r>
            <a:r>
              <a:rPr lang="hu-HU" sz="1400" dirty="0"/>
              <a:t>:</a:t>
            </a:r>
            <a:r>
              <a:rPr lang="hu-HU" sz="1400" dirty="0" err="1"/>
              <a:t>rgba</a:t>
            </a:r>
            <a:r>
              <a:rPr lang="hu-HU" sz="1400" dirty="0"/>
              <a:t>(255, </a:t>
            </a:r>
            <a:r>
              <a:rPr lang="hu-HU" sz="1400" dirty="0" err="1"/>
              <a:t>255</a:t>
            </a:r>
            <a:r>
              <a:rPr lang="hu-HU" sz="1400" dirty="0"/>
              <a:t>, </a:t>
            </a:r>
            <a:r>
              <a:rPr lang="hu-HU" sz="1400" dirty="0" err="1"/>
              <a:t>255</a:t>
            </a:r>
            <a:r>
              <a:rPr lang="hu-HU" sz="1400" dirty="0"/>
              <a:t>, 0.8);</a:t>
            </a:r>
          </a:p>
          <a:p>
            <a:r>
              <a:rPr lang="hu-HU" sz="1400" dirty="0"/>
              <a:t>   </a:t>
            </a:r>
            <a:r>
              <a:rPr lang="hu-HU" sz="1400" dirty="0" err="1"/>
              <a:t>width</a:t>
            </a:r>
            <a:r>
              <a:rPr lang="hu-HU" sz="1400" dirty="0"/>
              <a:t>:600px;</a:t>
            </a:r>
          </a:p>
          <a:p>
            <a:r>
              <a:rPr lang="hu-HU" sz="1400" dirty="0"/>
              <a:t>   </a:t>
            </a:r>
            <a:r>
              <a:rPr lang="hu-HU" sz="1400" dirty="0" err="1"/>
              <a:t>padding</a:t>
            </a:r>
            <a:r>
              <a:rPr lang="hu-HU" sz="1400" dirty="0"/>
              <a:t>:10px;</a:t>
            </a:r>
          </a:p>
          <a:p>
            <a:r>
              <a:rPr lang="hu-HU" sz="1400" dirty="0"/>
              <a:t>}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611560" y="2420888"/>
            <a:ext cx="13681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Példakód: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2978" y="2825552"/>
            <a:ext cx="445102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Átlátszóság (</a:t>
            </a:r>
            <a:r>
              <a:rPr lang="hu-HU" dirty="0" err="1"/>
              <a:t>opacity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Megadhatunk egy tetszőleges 0.0 (teljesen átlátszó) és 1.0 (teljesen átlátszatlan) közötti </a:t>
            </a:r>
            <a:r>
              <a:rPr lang="hu-HU" b="1" dirty="0"/>
              <a:t>valós számot</a:t>
            </a:r>
            <a:r>
              <a:rPr lang="hu-HU" dirty="0"/>
              <a:t>.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13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977849"/>
            <a:ext cx="4629150" cy="388015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85749" y="3861048"/>
            <a:ext cx="388843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 err="1"/>
              <a:t>div</a:t>
            </a:r>
            <a:r>
              <a:rPr lang="hu-HU" sz="1400" dirty="0"/>
              <a:t> {</a:t>
            </a:r>
          </a:p>
          <a:p>
            <a:r>
              <a:rPr lang="hu-HU" sz="1400" dirty="0"/>
              <a:t>  </a:t>
            </a:r>
            <a:r>
              <a:rPr lang="hu-HU" sz="1400" dirty="0" err="1"/>
              <a:t>opacity</a:t>
            </a:r>
            <a:r>
              <a:rPr lang="hu-HU" sz="1400" dirty="0"/>
              <a:t>: 0.3;</a:t>
            </a:r>
          </a:p>
          <a:p>
            <a:r>
              <a:rPr lang="hu-HU" sz="1400" dirty="0"/>
              <a:t>}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85749" y="3501008"/>
            <a:ext cx="13681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Példakód:</a:t>
            </a:r>
          </a:p>
        </p:txBody>
      </p:sp>
    </p:spTree>
    <p:extLst>
      <p:ext uri="{BB962C8B-B14F-4D97-AF65-F5344CB8AC3E}">
        <p14:creationId xmlns:p14="http://schemas.microsoft.com/office/powerpoint/2010/main" val="149114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Transzformációk és átmenetek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tananyag megfelelő fejezetében (</a:t>
            </a:r>
            <a:r>
              <a:rPr lang="hu-HU" dirty="0">
                <a:hlinkClick r:id="rId3"/>
              </a:rPr>
              <a:t>Transzformációk és átmenetek</a:t>
            </a:r>
            <a:r>
              <a:rPr lang="hu-HU" dirty="0"/>
              <a:t>) ki van fejtve.</a:t>
            </a:r>
          </a:p>
          <a:p>
            <a:endParaRPr lang="hu-HU" dirty="0"/>
          </a:p>
          <a:p>
            <a:pPr lvl="1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25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/>
              <a:t>CSS médiatípusok - példák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hu-HU" sz="2100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15</a:t>
            </a:fld>
            <a:endParaRPr lang="hu-HU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Médiatípusok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16</a:t>
            </a:fld>
            <a:endParaRPr lang="hu-HU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683568" y="1628800"/>
          <a:ext cx="7272790" cy="480664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5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810">
                <a:tc>
                  <a:txBody>
                    <a:bodyPr/>
                    <a:lstStyle/>
                    <a:p>
                      <a:r>
                        <a:rPr lang="hu-HU" sz="1600" dirty="0"/>
                        <a:t>Media típusok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Média csoportok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014">
                <a:tc>
                  <a:txBody>
                    <a:bodyPr/>
                    <a:lstStyle/>
                    <a:p>
                      <a:r>
                        <a:rPr lang="hu-HU" sz="1600" dirty="0"/>
                        <a:t>  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continuous</a:t>
                      </a:r>
                      <a:r>
                        <a:rPr lang="hu-HU" sz="1600" dirty="0"/>
                        <a:t>/</a:t>
                      </a:r>
                      <a:br>
                        <a:rPr lang="hu-HU" sz="1600" dirty="0"/>
                      </a:br>
                      <a:r>
                        <a:rPr lang="hu-HU" sz="1600" dirty="0" err="1"/>
                        <a:t>paged</a:t>
                      </a:r>
                      <a:r>
                        <a:rPr lang="hu-HU" sz="1600" dirty="0"/>
                        <a:t> 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visual</a:t>
                      </a:r>
                      <a:r>
                        <a:rPr lang="hu-HU" sz="1600" dirty="0"/>
                        <a:t>/</a:t>
                      </a:r>
                      <a:r>
                        <a:rPr lang="hu-HU" sz="1600" dirty="0" err="1"/>
                        <a:t>audio</a:t>
                      </a:r>
                      <a:r>
                        <a:rPr lang="hu-HU" sz="1600" dirty="0"/>
                        <a:t>/</a:t>
                      </a:r>
                      <a:r>
                        <a:rPr lang="hu-HU" sz="1600" dirty="0" err="1"/>
                        <a:t>speech</a:t>
                      </a:r>
                      <a:r>
                        <a:rPr lang="hu-HU" sz="1600" dirty="0"/>
                        <a:t>/</a:t>
                      </a:r>
                      <a:r>
                        <a:rPr lang="hu-HU" sz="1600" dirty="0" err="1"/>
                        <a:t>tactile</a:t>
                      </a:r>
                      <a:r>
                        <a:rPr lang="hu-HU" sz="1600" dirty="0"/>
                        <a:t> 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grid</a:t>
                      </a:r>
                      <a:r>
                        <a:rPr lang="hu-HU" sz="1600" dirty="0"/>
                        <a:t>/bitmap 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r>
                        <a:rPr lang="hu-HU" sz="1600" dirty="0" err="1"/>
                        <a:t>interactive</a:t>
                      </a:r>
                      <a:r>
                        <a:rPr lang="hu-HU" sz="1600" dirty="0"/>
                        <a:t>/</a:t>
                      </a:r>
                      <a:br>
                        <a:rPr lang="hu-HU" sz="1600" dirty="0"/>
                      </a:br>
                      <a:r>
                        <a:rPr lang="hu-HU" sz="1600" dirty="0" err="1"/>
                        <a:t>static</a:t>
                      </a:r>
                      <a:r>
                        <a:rPr lang="hu-HU" sz="1600" dirty="0"/>
                        <a:t> 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605">
                <a:tc>
                  <a:txBody>
                    <a:bodyPr/>
                    <a:lstStyle/>
                    <a:p>
                      <a:r>
                        <a:rPr lang="hu-HU" sz="1600" dirty="0" err="1"/>
                        <a:t>braille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continuous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tactile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grid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both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605">
                <a:tc>
                  <a:txBody>
                    <a:bodyPr/>
                    <a:lstStyle/>
                    <a:p>
                      <a:r>
                        <a:rPr lang="hu-HU" sz="1600" dirty="0" err="1"/>
                        <a:t>embossed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paged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tactile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grid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static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014">
                <a:tc>
                  <a:txBody>
                    <a:bodyPr/>
                    <a:lstStyle/>
                    <a:p>
                      <a:r>
                        <a:rPr lang="hu-HU" sz="1600" dirty="0" err="1"/>
                        <a:t>handheld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both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visual</a:t>
                      </a:r>
                      <a:r>
                        <a:rPr lang="hu-HU" sz="1600" dirty="0"/>
                        <a:t>, </a:t>
                      </a:r>
                      <a:r>
                        <a:rPr lang="hu-HU" sz="1600" dirty="0" err="1"/>
                        <a:t>audio</a:t>
                      </a:r>
                      <a:r>
                        <a:rPr lang="hu-HU" sz="1600" dirty="0"/>
                        <a:t>, </a:t>
                      </a:r>
                      <a:r>
                        <a:rPr lang="hu-HU" sz="1600" dirty="0" err="1"/>
                        <a:t>speech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both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both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605">
                <a:tc>
                  <a:txBody>
                    <a:bodyPr/>
                    <a:lstStyle/>
                    <a:p>
                      <a:r>
                        <a:rPr lang="hu-HU" sz="1600" dirty="0"/>
                        <a:t>print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paged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visual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bitmap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static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605">
                <a:tc>
                  <a:txBody>
                    <a:bodyPr/>
                    <a:lstStyle/>
                    <a:p>
                      <a:r>
                        <a:rPr lang="hu-HU" sz="1600" dirty="0"/>
                        <a:t>projection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paged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visual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bitmap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interactive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810">
                <a:tc>
                  <a:txBody>
                    <a:bodyPr/>
                    <a:lstStyle/>
                    <a:p>
                      <a:r>
                        <a:rPr lang="hu-HU" sz="1600" dirty="0" err="1"/>
                        <a:t>screen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continuous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visual, audio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bitmap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both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605">
                <a:tc>
                  <a:txBody>
                    <a:bodyPr/>
                    <a:lstStyle/>
                    <a:p>
                      <a:r>
                        <a:rPr lang="hu-HU" sz="1600" dirty="0" err="1"/>
                        <a:t>speech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continuous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speech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N/A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both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605">
                <a:tc>
                  <a:txBody>
                    <a:bodyPr/>
                    <a:lstStyle/>
                    <a:p>
                      <a:r>
                        <a:rPr lang="hu-HU" sz="1600" dirty="0" err="1"/>
                        <a:t>tty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continuous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visual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grid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both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810">
                <a:tc>
                  <a:txBody>
                    <a:bodyPr/>
                    <a:lstStyle/>
                    <a:p>
                      <a:r>
                        <a:rPr lang="hu-HU" sz="1600" dirty="0"/>
                        <a:t>tv</a:t>
                      </a:r>
                      <a:endParaRPr lang="hu-HU" sz="1600" b="1" dirty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both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visual, audio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/>
                        <a:t>bitmap</a:t>
                      </a:r>
                      <a:endParaRPr lang="hu-HU" sz="1600" b="0"/>
                    </a:p>
                  </a:txBody>
                  <a:tcPr marL="62523" marR="62523" marT="31262" marB="312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/>
                        <a:t>both</a:t>
                      </a:r>
                      <a:endParaRPr lang="hu-HU" sz="1600" b="0" dirty="0"/>
                    </a:p>
                  </a:txBody>
                  <a:tcPr marL="62523" marR="62523" marT="31262" marB="31262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Stíluslapra hivatkozás, importálás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Hivatkozás külső stíluslapra, adott médiatípus esetén</a:t>
            </a:r>
          </a:p>
          <a:p>
            <a:pPr lvl="1"/>
            <a:r>
              <a:rPr lang="hu-HU" dirty="0"/>
              <a:t>&lt;link </a:t>
            </a:r>
            <a:r>
              <a:rPr lang="hu-HU" dirty="0" err="1"/>
              <a:t>rel</a:t>
            </a:r>
            <a:r>
              <a:rPr lang="hu-HU" dirty="0"/>
              <a:t>="</a:t>
            </a:r>
            <a:r>
              <a:rPr lang="hu-HU" dirty="0" err="1"/>
              <a:t>stylesheet</a:t>
            </a:r>
            <a:r>
              <a:rPr lang="hu-HU" dirty="0"/>
              <a:t>" </a:t>
            </a:r>
            <a:r>
              <a:rPr lang="hu-HU" dirty="0" err="1"/>
              <a:t>type</a:t>
            </a:r>
            <a:r>
              <a:rPr lang="hu-HU" dirty="0"/>
              <a:t>="text/</a:t>
            </a:r>
            <a:r>
              <a:rPr lang="hu-HU" dirty="0" err="1"/>
              <a:t>css</a:t>
            </a:r>
            <a:r>
              <a:rPr lang="hu-HU" dirty="0"/>
              <a:t>" </a:t>
            </a:r>
            <a:r>
              <a:rPr lang="hu-HU" dirty="0" err="1"/>
              <a:t>href</a:t>
            </a:r>
            <a:r>
              <a:rPr lang="hu-HU" dirty="0"/>
              <a:t>="</a:t>
            </a:r>
            <a:r>
              <a:rPr lang="hu-HU" dirty="0" err="1"/>
              <a:t>alap.css</a:t>
            </a:r>
            <a:r>
              <a:rPr lang="hu-HU" dirty="0"/>
              <a:t>" </a:t>
            </a:r>
            <a:r>
              <a:rPr lang="hu-HU" dirty="0" err="1"/>
              <a:t>media</a:t>
            </a:r>
            <a:r>
              <a:rPr lang="hu-HU" dirty="0"/>
              <a:t>="</a:t>
            </a:r>
            <a:r>
              <a:rPr lang="hu-HU" dirty="0" err="1"/>
              <a:t>screen</a:t>
            </a:r>
            <a:r>
              <a:rPr lang="hu-HU" dirty="0"/>
              <a:t>"&gt;</a:t>
            </a:r>
          </a:p>
          <a:p>
            <a:pPr lvl="1"/>
            <a:r>
              <a:rPr lang="hu-HU" dirty="0"/>
              <a:t>&lt;link </a:t>
            </a:r>
            <a:r>
              <a:rPr lang="hu-HU" dirty="0" err="1"/>
              <a:t>rel</a:t>
            </a:r>
            <a:r>
              <a:rPr lang="hu-HU" dirty="0"/>
              <a:t>="</a:t>
            </a:r>
            <a:r>
              <a:rPr lang="hu-HU" dirty="0" err="1"/>
              <a:t>stylesheet</a:t>
            </a:r>
            <a:r>
              <a:rPr lang="hu-HU" dirty="0"/>
              <a:t>" </a:t>
            </a:r>
            <a:r>
              <a:rPr lang="hu-HU" dirty="0" err="1"/>
              <a:t>type</a:t>
            </a:r>
            <a:r>
              <a:rPr lang="hu-HU" dirty="0"/>
              <a:t>="text/</a:t>
            </a:r>
            <a:r>
              <a:rPr lang="hu-HU" dirty="0" err="1"/>
              <a:t>css</a:t>
            </a:r>
            <a:r>
              <a:rPr lang="hu-HU" dirty="0"/>
              <a:t>" </a:t>
            </a:r>
            <a:r>
              <a:rPr lang="hu-HU" dirty="0" err="1"/>
              <a:t>href</a:t>
            </a:r>
            <a:r>
              <a:rPr lang="hu-HU" dirty="0"/>
              <a:t>="</a:t>
            </a:r>
            <a:r>
              <a:rPr lang="hu-HU" dirty="0" err="1"/>
              <a:t>nyomtatas.css</a:t>
            </a:r>
            <a:r>
              <a:rPr lang="hu-HU" dirty="0"/>
              <a:t>" </a:t>
            </a:r>
            <a:r>
              <a:rPr lang="hu-HU" dirty="0" err="1"/>
              <a:t>media</a:t>
            </a:r>
            <a:r>
              <a:rPr lang="hu-HU" dirty="0"/>
              <a:t>="print"&gt;</a:t>
            </a:r>
          </a:p>
          <a:p>
            <a:r>
              <a:rPr lang="hu-HU" dirty="0"/>
              <a:t>Stíluslap médiafüggő importálása</a:t>
            </a:r>
          </a:p>
          <a:p>
            <a:pPr lvl="1"/>
            <a:r>
              <a:rPr lang="hu-HU" dirty="0"/>
              <a:t>@import </a:t>
            </a:r>
            <a:r>
              <a:rPr lang="hu-HU" dirty="0" err="1"/>
              <a:t>url</a:t>
            </a:r>
            <a:r>
              <a:rPr lang="hu-HU" dirty="0"/>
              <a:t>("</a:t>
            </a:r>
            <a:r>
              <a:rPr lang="hu-HU" dirty="0" err="1"/>
              <a:t>alap.css</a:t>
            </a:r>
            <a:r>
              <a:rPr lang="hu-HU" dirty="0"/>
              <a:t>") </a:t>
            </a:r>
            <a:r>
              <a:rPr lang="hu-HU" dirty="0" err="1"/>
              <a:t>screen</a:t>
            </a:r>
            <a:r>
              <a:rPr lang="hu-HU" dirty="0"/>
              <a:t>;</a:t>
            </a:r>
          </a:p>
          <a:p>
            <a:pPr lvl="1"/>
            <a:r>
              <a:rPr lang="hu-HU" dirty="0"/>
              <a:t>@import </a:t>
            </a:r>
            <a:r>
              <a:rPr lang="hu-HU" dirty="0" err="1"/>
              <a:t>url</a:t>
            </a:r>
            <a:r>
              <a:rPr lang="hu-HU" dirty="0"/>
              <a:t>("</a:t>
            </a:r>
            <a:r>
              <a:rPr lang="hu-HU" dirty="0" err="1"/>
              <a:t>nyomtatas.css</a:t>
            </a:r>
            <a:r>
              <a:rPr lang="hu-HU" dirty="0"/>
              <a:t>") print;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17</a:t>
            </a:fld>
            <a:endParaRPr lang="hu-H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@</a:t>
            </a:r>
            <a:r>
              <a:rPr lang="hu-HU" dirty="0" err="1"/>
              <a:t>media</a:t>
            </a:r>
            <a:r>
              <a:rPr lang="hu-HU" dirty="0"/>
              <a:t> szabály használata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sz="2400" dirty="0"/>
              <a:t>&lt;</a:t>
            </a:r>
            <a:r>
              <a:rPr lang="hu-HU" sz="2400" dirty="0" err="1"/>
              <a:t>style</a:t>
            </a:r>
            <a:r>
              <a:rPr lang="hu-HU" sz="2400" dirty="0"/>
              <a:t> </a:t>
            </a:r>
            <a:r>
              <a:rPr lang="hu-HU" sz="2400" dirty="0" err="1"/>
              <a:t>type</a:t>
            </a:r>
            <a:r>
              <a:rPr lang="hu-HU" sz="2400" dirty="0"/>
              <a:t>="text/</a:t>
            </a:r>
            <a:r>
              <a:rPr lang="hu-HU" sz="2400" dirty="0" err="1"/>
              <a:t>css</a:t>
            </a:r>
            <a:r>
              <a:rPr lang="hu-HU" sz="2400" dirty="0"/>
              <a:t>"&gt;</a:t>
            </a:r>
            <a:br>
              <a:rPr lang="hu-HU" sz="2400" dirty="0"/>
            </a:br>
            <a:r>
              <a:rPr lang="hu-HU" sz="2400" dirty="0"/>
              <a:t>@</a:t>
            </a:r>
            <a:r>
              <a:rPr lang="hu-HU" sz="2400" dirty="0" err="1"/>
              <a:t>media</a:t>
            </a:r>
            <a:r>
              <a:rPr lang="hu-HU" sz="2400" dirty="0"/>
              <a:t> </a:t>
            </a:r>
            <a:r>
              <a:rPr lang="hu-HU" sz="2400" dirty="0" err="1"/>
              <a:t>screen</a:t>
            </a:r>
            <a:br>
              <a:rPr lang="hu-HU" sz="2400" dirty="0"/>
            </a:br>
            <a:r>
              <a:rPr lang="hu-HU" sz="2400" dirty="0"/>
              <a:t>  {</a:t>
            </a:r>
            <a:br>
              <a:rPr lang="hu-HU" sz="2400" dirty="0"/>
            </a:br>
            <a:r>
              <a:rPr lang="hu-HU" sz="2400" dirty="0"/>
              <a:t>  p {</a:t>
            </a:r>
            <a:r>
              <a:rPr lang="hu-HU" sz="2400" dirty="0" err="1"/>
              <a:t>font-family</a:t>
            </a:r>
            <a:r>
              <a:rPr lang="hu-HU" sz="2400" dirty="0"/>
              <a:t>:</a:t>
            </a:r>
            <a:r>
              <a:rPr lang="hu-HU" sz="2400" dirty="0" err="1"/>
              <a:t>verdana</a:t>
            </a:r>
            <a:r>
              <a:rPr lang="hu-HU" sz="2400" dirty="0"/>
              <a:t>,</a:t>
            </a:r>
            <a:r>
              <a:rPr lang="hu-HU" sz="2400" dirty="0" err="1"/>
              <a:t>sans-serif</a:t>
            </a:r>
            <a:r>
              <a:rPr lang="hu-HU" sz="2400" dirty="0"/>
              <a:t>;</a:t>
            </a:r>
            <a:r>
              <a:rPr lang="hu-HU" sz="2400" dirty="0" err="1"/>
              <a:t>font-size</a:t>
            </a:r>
            <a:r>
              <a:rPr lang="hu-HU" sz="2400" dirty="0"/>
              <a:t>:14px;}</a:t>
            </a:r>
            <a:br>
              <a:rPr lang="hu-HU" sz="2400" dirty="0"/>
            </a:br>
            <a:r>
              <a:rPr lang="hu-HU" sz="2400" dirty="0"/>
              <a:t>  }</a:t>
            </a:r>
            <a:br>
              <a:rPr lang="hu-HU" sz="2400" dirty="0"/>
            </a:br>
            <a:r>
              <a:rPr lang="hu-HU" sz="2400" dirty="0"/>
              <a:t>@</a:t>
            </a:r>
            <a:r>
              <a:rPr lang="hu-HU" sz="2400" dirty="0" err="1"/>
              <a:t>media</a:t>
            </a:r>
            <a:r>
              <a:rPr lang="hu-HU" sz="2400" dirty="0"/>
              <a:t> print</a:t>
            </a:r>
            <a:br>
              <a:rPr lang="hu-HU" sz="2400" dirty="0"/>
            </a:br>
            <a:r>
              <a:rPr lang="hu-HU" sz="2400" dirty="0"/>
              <a:t>  {</a:t>
            </a:r>
            <a:br>
              <a:rPr lang="hu-HU" sz="2400" dirty="0"/>
            </a:br>
            <a:r>
              <a:rPr lang="hu-HU" sz="2400" dirty="0"/>
              <a:t>  p {</a:t>
            </a:r>
            <a:r>
              <a:rPr lang="hu-HU" sz="2400" dirty="0" err="1"/>
              <a:t>font-family</a:t>
            </a:r>
            <a:r>
              <a:rPr lang="hu-HU" sz="2400" dirty="0"/>
              <a:t>:</a:t>
            </a:r>
            <a:r>
              <a:rPr lang="hu-HU" sz="2400" dirty="0" err="1"/>
              <a:t>times</a:t>
            </a:r>
            <a:r>
              <a:rPr lang="hu-HU" sz="2400" dirty="0"/>
              <a:t>,serif;</a:t>
            </a:r>
            <a:r>
              <a:rPr lang="hu-HU" sz="2400" dirty="0" err="1"/>
              <a:t>font-size</a:t>
            </a:r>
            <a:r>
              <a:rPr lang="hu-HU" sz="2400" dirty="0"/>
              <a:t>:10px;}</a:t>
            </a:r>
            <a:br>
              <a:rPr lang="hu-HU" sz="2400" dirty="0"/>
            </a:br>
            <a:r>
              <a:rPr lang="hu-HU" sz="2400" dirty="0"/>
              <a:t>  }</a:t>
            </a:r>
            <a:br>
              <a:rPr lang="hu-HU" sz="2400" dirty="0"/>
            </a:br>
            <a:r>
              <a:rPr lang="hu-HU" sz="2400" dirty="0"/>
              <a:t>@</a:t>
            </a:r>
            <a:r>
              <a:rPr lang="hu-HU" sz="2400" dirty="0" err="1"/>
              <a:t>media</a:t>
            </a:r>
            <a:r>
              <a:rPr lang="hu-HU" sz="2400" dirty="0"/>
              <a:t> </a:t>
            </a:r>
            <a:r>
              <a:rPr lang="hu-HU" sz="2400" dirty="0" err="1"/>
              <a:t>screen</a:t>
            </a:r>
            <a:r>
              <a:rPr lang="hu-HU" sz="2400" dirty="0"/>
              <a:t>,print</a:t>
            </a:r>
            <a:br>
              <a:rPr lang="hu-HU" sz="2400" dirty="0"/>
            </a:br>
            <a:r>
              <a:rPr lang="hu-HU" sz="2400" dirty="0"/>
              <a:t>  {</a:t>
            </a:r>
            <a:br>
              <a:rPr lang="hu-HU" sz="2400" dirty="0"/>
            </a:br>
            <a:r>
              <a:rPr lang="hu-HU" sz="2400" dirty="0"/>
              <a:t>  p {</a:t>
            </a:r>
            <a:r>
              <a:rPr lang="hu-HU" sz="2400" dirty="0" err="1"/>
              <a:t>text-align</a:t>
            </a:r>
            <a:r>
              <a:rPr lang="hu-HU" sz="2400" dirty="0"/>
              <a:t>:</a:t>
            </a:r>
            <a:r>
              <a:rPr lang="hu-HU" sz="2400" dirty="0" err="1"/>
              <a:t>justify</a:t>
            </a:r>
            <a:r>
              <a:rPr lang="hu-HU" sz="2400" dirty="0"/>
              <a:t>;}</a:t>
            </a:r>
            <a:br>
              <a:rPr lang="hu-HU" sz="2400" dirty="0"/>
            </a:br>
            <a:r>
              <a:rPr lang="hu-HU" sz="2400" dirty="0"/>
              <a:t>  }</a:t>
            </a:r>
            <a:br>
              <a:rPr lang="hu-HU" sz="2400" dirty="0"/>
            </a:br>
            <a:r>
              <a:rPr lang="hu-HU" sz="2400" dirty="0"/>
              <a:t>&lt;/</a:t>
            </a:r>
            <a:r>
              <a:rPr lang="hu-HU" sz="2400" dirty="0" err="1"/>
              <a:t>style</a:t>
            </a:r>
            <a:r>
              <a:rPr lang="hu-HU" sz="2400" dirty="0"/>
              <a:t>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18</a:t>
            </a:fld>
            <a:endParaRPr lang="hu-H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Feltételek megadása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2800" dirty="0"/>
              <a:t>Stíluslap olyan képernyőre, ami színes</a:t>
            </a:r>
          </a:p>
          <a:p>
            <a:pPr lvl="1"/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</a:t>
            </a:r>
            <a:r>
              <a:rPr lang="en-US" sz="2400" dirty="0" err="1"/>
              <a:t>stylesheet</a:t>
            </a:r>
            <a:r>
              <a:rPr lang="en-US" sz="2400" dirty="0"/>
              <a:t>" media="screen and (color)" </a:t>
            </a:r>
            <a:r>
              <a:rPr lang="en-US" sz="2400" dirty="0" err="1"/>
              <a:t>href</a:t>
            </a:r>
            <a:r>
              <a:rPr lang="en-US" sz="2400" dirty="0"/>
              <a:t>="example.css" /&gt;</a:t>
            </a:r>
            <a:endParaRPr lang="hu-HU" sz="2400" dirty="0"/>
          </a:p>
          <a:p>
            <a:pPr lvl="1"/>
            <a:r>
              <a:rPr lang="en-US" sz="2400" dirty="0"/>
              <a:t>@import </a:t>
            </a:r>
            <a:r>
              <a:rPr lang="en-US" sz="2400" dirty="0" err="1"/>
              <a:t>url</a:t>
            </a:r>
            <a:r>
              <a:rPr lang="en-US" sz="2400" dirty="0"/>
              <a:t>(color.css) screen and (color);</a:t>
            </a:r>
            <a:endParaRPr lang="hu-HU" sz="2400" dirty="0"/>
          </a:p>
          <a:p>
            <a:r>
              <a:rPr lang="hu-HU" sz="2800" dirty="0"/>
              <a:t>Stíluslap megadás, ha a méret legalább 500px</a:t>
            </a:r>
          </a:p>
          <a:p>
            <a:pPr lvl="1"/>
            <a:r>
              <a:rPr lang="hu-HU" sz="2400" dirty="0"/>
              <a:t>&lt;link </a:t>
            </a:r>
            <a:r>
              <a:rPr lang="hu-HU" sz="2400" dirty="0" err="1"/>
              <a:t>rel</a:t>
            </a:r>
            <a:r>
              <a:rPr lang="hu-HU" sz="2400" dirty="0"/>
              <a:t>="</a:t>
            </a:r>
            <a:r>
              <a:rPr lang="hu-HU" sz="2400" dirty="0" err="1"/>
              <a:t>stylesheet</a:t>
            </a:r>
            <a:r>
              <a:rPr lang="hu-HU" sz="2400" dirty="0"/>
              <a:t>" </a:t>
            </a:r>
            <a:r>
              <a:rPr lang="hu-HU" sz="2400" dirty="0" err="1"/>
              <a:t>media</a:t>
            </a:r>
            <a:r>
              <a:rPr lang="hu-HU" sz="2400" dirty="0"/>
              <a:t>="</a:t>
            </a:r>
            <a:r>
              <a:rPr lang="hu-HU" sz="2400" dirty="0" err="1"/>
              <a:t>screen</a:t>
            </a:r>
            <a:r>
              <a:rPr lang="hu-HU" sz="2400" dirty="0"/>
              <a:t> and (</a:t>
            </a:r>
            <a:r>
              <a:rPr lang="hu-HU" sz="2400" dirty="0" err="1"/>
              <a:t>min-width</a:t>
            </a:r>
            <a:r>
              <a:rPr lang="hu-HU" sz="2400" dirty="0"/>
              <a:t>:500px)" </a:t>
            </a:r>
            <a:r>
              <a:rPr lang="hu-HU" sz="2400" dirty="0" err="1"/>
              <a:t>href</a:t>
            </a:r>
            <a:r>
              <a:rPr lang="hu-HU" sz="2400" dirty="0"/>
              <a:t>="</a:t>
            </a:r>
            <a:r>
              <a:rPr lang="hu-HU" sz="2400" dirty="0" err="1"/>
              <a:t>small.css</a:t>
            </a:r>
            <a:r>
              <a:rPr lang="hu-HU" sz="2400" dirty="0"/>
              <a:t>" /&gt;</a:t>
            </a:r>
          </a:p>
          <a:p>
            <a:pPr lvl="1"/>
            <a:r>
              <a:rPr lang="hu-HU" sz="2400" dirty="0"/>
              <a:t>@</a:t>
            </a:r>
            <a:r>
              <a:rPr lang="hu-HU" sz="2400" dirty="0" err="1"/>
              <a:t>media</a:t>
            </a:r>
            <a:r>
              <a:rPr lang="hu-HU" sz="2400" dirty="0"/>
              <a:t> (</a:t>
            </a:r>
            <a:r>
              <a:rPr lang="hu-HU" sz="2400" dirty="0" err="1"/>
              <a:t>min-width</a:t>
            </a:r>
            <a:r>
              <a:rPr lang="hu-HU" sz="2400" dirty="0"/>
              <a:t>:500px) { … }</a:t>
            </a:r>
          </a:p>
          <a:p>
            <a:r>
              <a:rPr lang="hu-HU" sz="2800" dirty="0"/>
              <a:t>Ugyanez 600-900px között:</a:t>
            </a:r>
          </a:p>
          <a:p>
            <a:pPr lvl="1"/>
            <a:r>
              <a:rPr lang="en-US" sz="2400" dirty="0"/>
              <a:t>@media screen and (min-width: 600px) and (max-width: 900px) {</a:t>
            </a:r>
            <a:r>
              <a:rPr lang="hu-HU" sz="2400" dirty="0"/>
              <a:t>…}</a:t>
            </a:r>
          </a:p>
          <a:p>
            <a:endParaRPr lang="hu-HU" sz="28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19</a:t>
            </a:fld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616687" y="6274337"/>
            <a:ext cx="7230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2"/>
              </a:rPr>
              <a:t>http://www.w3.org/TR/css3-mediaqueries/</a:t>
            </a:r>
            <a:r>
              <a:rPr lang="hu-HU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BFEE2BB-2982-4770-A522-1597E46A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2</a:t>
            </a:fld>
            <a:endParaRPr lang="hu-HU"/>
          </a:p>
        </p:txBody>
      </p:sp>
      <p:pic>
        <p:nvPicPr>
          <p:cNvPr id="5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AFDE26D7-2A36-422F-A4D2-CC1784AF5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78" y="99392"/>
            <a:ext cx="4592313" cy="671970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A1E7E7D-7905-443F-9582-36DEA543AA30}"/>
              </a:ext>
            </a:extLst>
          </p:cNvPr>
          <p:cNvSpPr txBox="1"/>
          <p:nvPr/>
        </p:nvSpPr>
        <p:spPr>
          <a:xfrm>
            <a:off x="323528" y="332656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</a:rPr>
              <a:t>A feladat…</a:t>
            </a:r>
          </a:p>
        </p:txBody>
      </p:sp>
    </p:spTree>
    <p:extLst>
      <p:ext uri="{BB962C8B-B14F-4D97-AF65-F5344CB8AC3E}">
        <p14:creationId xmlns:p14="http://schemas.microsoft.com/office/powerpoint/2010/main" val="3494599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20</a:t>
            </a:fld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Kiindulási állomány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feladat </a:t>
            </a:r>
            <a:r>
              <a:rPr lang="hu-HU"/>
              <a:t>a Canvas </a:t>
            </a:r>
            <a:r>
              <a:rPr lang="hu-HU" dirty="0"/>
              <a:t>környezetből letölthető.</a:t>
            </a:r>
          </a:p>
          <a:p>
            <a:pPr lvl="1"/>
            <a:r>
              <a:rPr lang="hu-HU" dirty="0"/>
              <a:t>Feladatleírás</a:t>
            </a:r>
          </a:p>
          <a:p>
            <a:pPr lvl="1"/>
            <a:r>
              <a:rPr lang="hu-HU" dirty="0"/>
              <a:t>Felhasználandó elemek (</a:t>
            </a:r>
            <a:r>
              <a:rPr lang="hu-HU" dirty="0" err="1"/>
              <a:t>html</a:t>
            </a:r>
            <a:r>
              <a:rPr lang="hu-HU" dirty="0"/>
              <a:t> állomány, képek, script) </a:t>
            </a:r>
          </a:p>
          <a:p>
            <a:pPr lvl="1"/>
            <a:r>
              <a:rPr lang="hu-HU" dirty="0"/>
              <a:t>Képernyőképek</a:t>
            </a:r>
          </a:p>
          <a:p>
            <a:r>
              <a:rPr lang="hu-HU" b="1" dirty="0">
                <a:solidFill>
                  <a:srgbClr val="FF0000"/>
                </a:solidFill>
              </a:rPr>
              <a:t>Az </a:t>
            </a:r>
            <a:r>
              <a:rPr lang="hu-HU" b="1" dirty="0" err="1">
                <a:solidFill>
                  <a:srgbClr val="FF0000"/>
                </a:solidFill>
              </a:rPr>
              <a:t>index.html</a:t>
            </a:r>
            <a:r>
              <a:rPr lang="hu-HU" b="1" dirty="0">
                <a:solidFill>
                  <a:srgbClr val="FF0000"/>
                </a:solidFill>
              </a:rPr>
              <a:t> állományt TILOS módosítani, a feladatot a CSS állományok megfelelő kialakításával kell megoldani!</a:t>
            </a:r>
            <a:endParaRPr lang="hu-HU" dirty="0">
              <a:solidFill>
                <a:srgbClr val="FF0000"/>
              </a:solidFill>
            </a:endParaRPr>
          </a:p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25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600" dirty="0"/>
              <a:t>Szegélyek, árnyékok, több oszlop, átlátszóság, transzformációk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82C6B5F-4DAA-4846-8783-019172E107E5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Lekerekített szegélyek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611560" y="1628800"/>
            <a:ext cx="4536504" cy="1661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800" dirty="0" err="1"/>
              <a:t>border-radius</a:t>
            </a:r>
            <a:r>
              <a:rPr lang="hu-HU" sz="2800" dirty="0"/>
              <a:t>: érték ; </a:t>
            </a:r>
            <a:br>
              <a:rPr lang="hu-HU" sz="2800" dirty="0"/>
            </a:br>
            <a:r>
              <a:rPr lang="hu-HU" sz="2800" dirty="0" err="1"/>
              <a:t>-webkit-border-radius</a:t>
            </a:r>
            <a:r>
              <a:rPr lang="hu-HU" sz="2800" dirty="0"/>
              <a:t>: </a:t>
            </a:r>
            <a:r>
              <a:rPr lang="hu-HU" sz="2800" dirty="0" err="1"/>
              <a:t>érték</a:t>
            </a:r>
            <a:r>
              <a:rPr lang="hu-HU" sz="2800" dirty="0"/>
              <a:t> ; </a:t>
            </a:r>
            <a:br>
              <a:rPr lang="hu-HU" sz="2800" dirty="0"/>
            </a:br>
            <a:r>
              <a:rPr lang="hu-HU" sz="2800" dirty="0" err="1"/>
              <a:t>-moz-border-radius</a:t>
            </a:r>
            <a:r>
              <a:rPr lang="hu-HU" sz="2800" dirty="0"/>
              <a:t>: </a:t>
            </a:r>
            <a:r>
              <a:rPr lang="hu-HU" sz="2800" dirty="0" err="1"/>
              <a:t>érték</a:t>
            </a:r>
            <a:r>
              <a:rPr lang="hu-HU" sz="2800" dirty="0"/>
              <a:t> ;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611560" y="3717032"/>
            <a:ext cx="4176464" cy="2880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/>
              <a:t>&lt;</a:t>
            </a:r>
            <a:r>
              <a:rPr lang="hu-HU" sz="1400" dirty="0" err="1"/>
              <a:t>div</a:t>
            </a:r>
            <a:r>
              <a:rPr lang="hu-HU" sz="1400" dirty="0"/>
              <a:t> </a:t>
            </a:r>
            <a:r>
              <a:rPr lang="hu-HU" sz="1400" dirty="0" err="1"/>
              <a:t>style</a:t>
            </a:r>
            <a:r>
              <a:rPr lang="hu-HU" sz="1400" dirty="0"/>
              <a:t>="</a:t>
            </a:r>
            <a:r>
              <a:rPr lang="hu-HU" sz="1400" dirty="0" err="1">
                <a:solidFill>
                  <a:srgbClr val="7030A0"/>
                </a:solidFill>
              </a:rPr>
              <a:t>border</a:t>
            </a:r>
            <a:r>
              <a:rPr lang="hu-HU" sz="1400" dirty="0">
                <a:solidFill>
                  <a:srgbClr val="7030A0"/>
                </a:solidFill>
              </a:rPr>
              <a:t>:1px </a:t>
            </a:r>
            <a:r>
              <a:rPr lang="hu-HU" sz="1400" dirty="0" err="1">
                <a:solidFill>
                  <a:srgbClr val="7030A0"/>
                </a:solidFill>
              </a:rPr>
              <a:t>solid</a:t>
            </a:r>
            <a:r>
              <a:rPr lang="hu-HU" sz="1400" dirty="0">
                <a:solidFill>
                  <a:srgbClr val="7030A0"/>
                </a:solidFill>
              </a:rPr>
              <a:t> </a:t>
            </a:r>
            <a:r>
              <a:rPr lang="hu-HU" sz="1400" dirty="0" err="1">
                <a:solidFill>
                  <a:srgbClr val="7030A0"/>
                </a:solidFill>
              </a:rPr>
              <a:t>black</a:t>
            </a:r>
            <a:r>
              <a:rPr lang="hu-HU" sz="1400" dirty="0">
                <a:solidFill>
                  <a:srgbClr val="7030A0"/>
                </a:solidFill>
              </a:rPr>
              <a:t>; </a:t>
            </a:r>
            <a:r>
              <a:rPr lang="hu-HU" sz="1400" dirty="0" err="1">
                <a:solidFill>
                  <a:srgbClr val="7030A0"/>
                </a:solidFill>
              </a:rPr>
              <a:t>padding</a:t>
            </a:r>
            <a:r>
              <a:rPr lang="hu-HU" sz="1400" dirty="0">
                <a:solidFill>
                  <a:srgbClr val="7030A0"/>
                </a:solidFill>
              </a:rPr>
              <a:t>:10px; </a:t>
            </a:r>
            <a:r>
              <a:rPr lang="hu-HU" sz="1400" dirty="0" err="1">
                <a:solidFill>
                  <a:srgbClr val="7030A0"/>
                </a:solidFill>
              </a:rPr>
              <a:t>width</a:t>
            </a:r>
            <a:r>
              <a:rPr lang="hu-HU" sz="1400" dirty="0">
                <a:solidFill>
                  <a:srgbClr val="7030A0"/>
                </a:solidFill>
              </a:rPr>
              <a:t>:400px; </a:t>
            </a:r>
            <a:br>
              <a:rPr lang="hu-HU" sz="1400" dirty="0">
                <a:solidFill>
                  <a:srgbClr val="7030A0"/>
                </a:solidFill>
              </a:rPr>
            </a:br>
            <a:r>
              <a:rPr lang="hu-HU" sz="1400" b="1" dirty="0" err="1">
                <a:solidFill>
                  <a:srgbClr val="7030A0"/>
                </a:solidFill>
              </a:rPr>
              <a:t>border-radius</a:t>
            </a:r>
            <a:r>
              <a:rPr lang="hu-HU" sz="1400" b="1" dirty="0">
                <a:solidFill>
                  <a:srgbClr val="7030A0"/>
                </a:solidFill>
              </a:rPr>
              <a:t>: 30px; </a:t>
            </a:r>
            <a:r>
              <a:rPr lang="hu-HU" sz="1400" b="1" dirty="0" err="1">
                <a:solidFill>
                  <a:srgbClr val="7030A0"/>
                </a:solidFill>
              </a:rPr>
              <a:t>-webkit-border-radius</a:t>
            </a:r>
            <a:r>
              <a:rPr lang="hu-HU" sz="1400" b="1" dirty="0">
                <a:solidFill>
                  <a:srgbClr val="7030A0"/>
                </a:solidFill>
              </a:rPr>
              <a:t>: </a:t>
            </a:r>
            <a:r>
              <a:rPr lang="hu-HU" sz="1400" b="1" dirty="0" err="1">
                <a:solidFill>
                  <a:srgbClr val="7030A0"/>
                </a:solidFill>
              </a:rPr>
              <a:t>30px</a:t>
            </a:r>
            <a:r>
              <a:rPr lang="hu-HU" sz="1400" b="1" dirty="0">
                <a:solidFill>
                  <a:srgbClr val="7030A0"/>
                </a:solidFill>
              </a:rPr>
              <a:t>; </a:t>
            </a:r>
            <a:br>
              <a:rPr lang="hu-HU" sz="1400" b="1" dirty="0">
                <a:solidFill>
                  <a:srgbClr val="7030A0"/>
                </a:solidFill>
              </a:rPr>
            </a:br>
            <a:r>
              <a:rPr lang="hu-HU" sz="1400" b="1" dirty="0" err="1">
                <a:solidFill>
                  <a:srgbClr val="7030A0"/>
                </a:solidFill>
              </a:rPr>
              <a:t>-moz-border-radius</a:t>
            </a:r>
            <a:r>
              <a:rPr lang="hu-HU" sz="1400" b="1" dirty="0">
                <a:solidFill>
                  <a:srgbClr val="7030A0"/>
                </a:solidFill>
              </a:rPr>
              <a:t>: </a:t>
            </a:r>
            <a:r>
              <a:rPr lang="hu-HU" sz="1400" b="1" dirty="0" err="1">
                <a:solidFill>
                  <a:srgbClr val="7030A0"/>
                </a:solidFill>
              </a:rPr>
              <a:t>30px</a:t>
            </a:r>
            <a:r>
              <a:rPr lang="hu-HU" sz="1400" dirty="0">
                <a:solidFill>
                  <a:srgbClr val="7030A0"/>
                </a:solidFill>
              </a:rPr>
              <a:t>;</a:t>
            </a:r>
            <a:r>
              <a:rPr lang="hu-HU" sz="1400" dirty="0"/>
              <a:t>"&gt;</a:t>
            </a:r>
          </a:p>
          <a:p>
            <a:r>
              <a:rPr lang="hu-HU" sz="1400" dirty="0"/>
              <a:t>  &lt;p&gt;</a:t>
            </a:r>
            <a:r>
              <a:rPr lang="hu-HU" sz="1400" dirty="0" err="1"/>
              <a:t>Lorem</a:t>
            </a:r>
            <a:r>
              <a:rPr lang="hu-HU" sz="1400" dirty="0"/>
              <a:t> </a:t>
            </a:r>
            <a:r>
              <a:rPr lang="hu-HU" sz="1400" dirty="0" err="1"/>
              <a:t>ipsum</a:t>
            </a:r>
            <a:r>
              <a:rPr lang="hu-HU" sz="1400" dirty="0"/>
              <a:t> </a:t>
            </a:r>
            <a:r>
              <a:rPr lang="hu-HU" sz="1400" dirty="0" err="1"/>
              <a:t>dolor</a:t>
            </a:r>
            <a:r>
              <a:rPr lang="hu-HU" sz="1400" dirty="0"/>
              <a:t> </a:t>
            </a:r>
            <a:r>
              <a:rPr lang="hu-HU" sz="1400" dirty="0" err="1"/>
              <a:t>sit</a:t>
            </a:r>
            <a:r>
              <a:rPr lang="hu-HU" sz="1400" dirty="0"/>
              <a:t> </a:t>
            </a:r>
            <a:r>
              <a:rPr lang="hu-HU" sz="1400" dirty="0" err="1"/>
              <a:t>amet</a:t>
            </a:r>
            <a:r>
              <a:rPr lang="hu-HU" sz="1400" dirty="0"/>
              <a:t>, </a:t>
            </a:r>
            <a:r>
              <a:rPr lang="hu-HU" sz="1400" dirty="0" err="1"/>
              <a:t>consectetur</a:t>
            </a:r>
            <a:r>
              <a:rPr lang="hu-HU" sz="1400" dirty="0"/>
              <a:t> </a:t>
            </a:r>
            <a:r>
              <a:rPr lang="hu-HU" sz="1400" dirty="0" err="1"/>
              <a:t>adipiscing</a:t>
            </a:r>
            <a:r>
              <a:rPr lang="hu-HU" sz="1400" dirty="0"/>
              <a:t> elit. </a:t>
            </a:r>
            <a:r>
              <a:rPr lang="hu-HU" sz="1400" dirty="0" err="1"/>
              <a:t>Vivamus</a:t>
            </a:r>
            <a:r>
              <a:rPr lang="hu-HU" sz="1400" dirty="0"/>
              <a:t> </a:t>
            </a:r>
            <a:r>
              <a:rPr lang="hu-HU" sz="1400" dirty="0" err="1"/>
              <a:t>molestie</a:t>
            </a:r>
            <a:r>
              <a:rPr lang="hu-HU" sz="1400" dirty="0"/>
              <a:t> </a:t>
            </a:r>
            <a:r>
              <a:rPr lang="hu-HU" sz="1400" dirty="0" err="1"/>
              <a:t>augue</a:t>
            </a:r>
            <a:r>
              <a:rPr lang="hu-HU" sz="1400" dirty="0"/>
              <a:t> </a:t>
            </a:r>
            <a:r>
              <a:rPr lang="hu-HU" sz="1400" dirty="0" err="1"/>
              <a:t>vel</a:t>
            </a:r>
            <a:r>
              <a:rPr lang="hu-HU" sz="1400" dirty="0"/>
              <a:t> </a:t>
            </a:r>
            <a:r>
              <a:rPr lang="hu-HU" sz="1400" dirty="0" err="1"/>
              <a:t>justo</a:t>
            </a:r>
            <a:r>
              <a:rPr lang="hu-HU" sz="1400" dirty="0"/>
              <a:t> </a:t>
            </a:r>
            <a:r>
              <a:rPr lang="hu-HU" sz="1400" dirty="0" err="1"/>
              <a:t>eleifend</a:t>
            </a:r>
            <a:r>
              <a:rPr lang="hu-HU" sz="1400" dirty="0"/>
              <a:t> </a:t>
            </a:r>
            <a:r>
              <a:rPr lang="hu-HU" sz="1400" dirty="0" err="1"/>
              <a:t>euismod</a:t>
            </a:r>
            <a:r>
              <a:rPr lang="hu-HU" sz="1400" dirty="0"/>
              <a:t> fermentum </a:t>
            </a:r>
            <a:r>
              <a:rPr lang="hu-HU" sz="1400" dirty="0" err="1"/>
              <a:t>velit</a:t>
            </a:r>
            <a:r>
              <a:rPr lang="hu-HU" sz="1400" dirty="0"/>
              <a:t> </a:t>
            </a:r>
            <a:r>
              <a:rPr lang="hu-HU" sz="1400" dirty="0" err="1"/>
              <a:t>dictum</a:t>
            </a:r>
            <a:r>
              <a:rPr lang="hu-HU" sz="1400" dirty="0"/>
              <a:t>. Maecenas </a:t>
            </a:r>
            <a:r>
              <a:rPr lang="hu-HU" sz="1400" dirty="0" err="1"/>
              <a:t>libero</a:t>
            </a:r>
            <a:r>
              <a:rPr lang="hu-HU" sz="1400" dirty="0"/>
              <a:t> </a:t>
            </a:r>
            <a:r>
              <a:rPr lang="hu-HU" sz="1400" dirty="0" err="1"/>
              <a:t>odio</a:t>
            </a:r>
            <a:r>
              <a:rPr lang="hu-HU" sz="1400" dirty="0"/>
              <a:t>, </a:t>
            </a:r>
            <a:r>
              <a:rPr lang="hu-HU" sz="1400" dirty="0" err="1"/>
              <a:t>fringilla</a:t>
            </a:r>
            <a:r>
              <a:rPr lang="hu-HU" sz="1400" dirty="0"/>
              <a:t> </a:t>
            </a:r>
            <a:r>
              <a:rPr lang="hu-HU" sz="1400" dirty="0" err="1"/>
              <a:t>at</a:t>
            </a:r>
            <a:r>
              <a:rPr lang="hu-HU" sz="1400" dirty="0"/>
              <a:t> </a:t>
            </a:r>
            <a:r>
              <a:rPr lang="hu-HU" sz="1400" dirty="0" err="1"/>
              <a:t>bibendum</a:t>
            </a:r>
            <a:r>
              <a:rPr lang="hu-HU" sz="1400" dirty="0"/>
              <a:t> </a:t>
            </a:r>
            <a:r>
              <a:rPr lang="hu-HU" sz="1400" dirty="0" err="1"/>
              <a:t>ac</a:t>
            </a:r>
            <a:r>
              <a:rPr lang="hu-HU" sz="1400" dirty="0"/>
              <a:t>, </a:t>
            </a:r>
            <a:r>
              <a:rPr lang="hu-HU" sz="1400" dirty="0" err="1"/>
              <a:t>sagittis</a:t>
            </a:r>
            <a:r>
              <a:rPr lang="hu-HU" sz="1400" dirty="0"/>
              <a:t> </a:t>
            </a:r>
            <a:r>
              <a:rPr lang="hu-HU" sz="1400" dirty="0" err="1"/>
              <a:t>nec</a:t>
            </a:r>
            <a:r>
              <a:rPr lang="hu-HU" sz="1400" dirty="0"/>
              <a:t> </a:t>
            </a:r>
            <a:r>
              <a:rPr lang="hu-HU" sz="1400" dirty="0" err="1"/>
              <a:t>dolor</a:t>
            </a:r>
            <a:r>
              <a:rPr lang="hu-HU" sz="1400" dirty="0"/>
              <a:t>. </a:t>
            </a:r>
            <a:r>
              <a:rPr lang="hu-HU" sz="1400" dirty="0" err="1"/>
              <a:t>Fusce</a:t>
            </a:r>
            <a:r>
              <a:rPr lang="hu-HU" sz="1400" dirty="0"/>
              <a:t> </a:t>
            </a:r>
            <a:r>
              <a:rPr lang="hu-HU" sz="1400" dirty="0" err="1"/>
              <a:t>sed</a:t>
            </a:r>
            <a:r>
              <a:rPr lang="hu-HU" sz="1400" dirty="0"/>
              <a:t> </a:t>
            </a:r>
            <a:r>
              <a:rPr lang="hu-HU" sz="1400" dirty="0" err="1"/>
              <a:t>diam</a:t>
            </a:r>
            <a:r>
              <a:rPr lang="hu-HU" sz="1400" dirty="0"/>
              <a:t> nulla. </a:t>
            </a:r>
            <a:r>
              <a:rPr lang="hu-HU" sz="1400" dirty="0" err="1"/>
              <a:t>Cras</a:t>
            </a:r>
            <a:r>
              <a:rPr lang="hu-HU" sz="1400" dirty="0"/>
              <a:t> </a:t>
            </a:r>
            <a:r>
              <a:rPr lang="hu-HU" sz="1400" dirty="0" err="1"/>
              <a:t>in</a:t>
            </a:r>
            <a:r>
              <a:rPr lang="hu-HU" sz="1400" dirty="0"/>
              <a:t> </a:t>
            </a:r>
            <a:r>
              <a:rPr lang="hu-HU" sz="1400" dirty="0" err="1"/>
              <a:t>odio</a:t>
            </a:r>
            <a:r>
              <a:rPr lang="hu-HU" sz="1400" dirty="0"/>
              <a:t> </a:t>
            </a:r>
            <a:r>
              <a:rPr lang="hu-HU" sz="1400" dirty="0" err="1"/>
              <a:t>nec</a:t>
            </a:r>
            <a:r>
              <a:rPr lang="hu-HU" sz="1400" dirty="0"/>
              <a:t> est </a:t>
            </a:r>
            <a:r>
              <a:rPr lang="hu-HU" sz="1400" dirty="0" err="1"/>
              <a:t>auctor</a:t>
            </a:r>
            <a:r>
              <a:rPr lang="hu-HU" sz="1400" dirty="0"/>
              <a:t> </a:t>
            </a:r>
            <a:r>
              <a:rPr lang="hu-HU" sz="1400" dirty="0" err="1"/>
              <a:t>luctus</a:t>
            </a:r>
            <a:r>
              <a:rPr lang="hu-HU" sz="1400" dirty="0"/>
              <a:t>. </a:t>
            </a:r>
            <a:br>
              <a:rPr lang="hu-HU" sz="1400" dirty="0"/>
            </a:br>
            <a:r>
              <a:rPr lang="hu-HU" sz="1400" dirty="0"/>
              <a:t>…..</a:t>
            </a:r>
            <a:br>
              <a:rPr lang="hu-HU" sz="1400" dirty="0"/>
            </a:br>
            <a:r>
              <a:rPr lang="hu-HU" sz="1400" dirty="0"/>
              <a:t>&lt;/p&gt;</a:t>
            </a:r>
          </a:p>
          <a:p>
            <a:r>
              <a:rPr lang="hu-HU" sz="1400" dirty="0"/>
              <a:t>&lt;/</a:t>
            </a:r>
            <a:r>
              <a:rPr lang="hu-HU" sz="1400" dirty="0" err="1"/>
              <a:t>div</a:t>
            </a:r>
            <a:r>
              <a:rPr lang="hu-HU" sz="1400" dirty="0"/>
              <a:t>&gt;</a:t>
            </a:r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717032"/>
            <a:ext cx="41148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zövegdoboz 6"/>
          <p:cNvSpPr txBox="1"/>
          <p:nvPr/>
        </p:nvSpPr>
        <p:spPr>
          <a:xfrm>
            <a:off x="611560" y="3356992"/>
            <a:ext cx="13681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Példakód: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Lekerekített szegélyek (egyéni)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67544" y="1628800"/>
            <a:ext cx="4392488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/>
              <a:t>border-top-left-radius</a:t>
            </a:r>
            <a:r>
              <a:rPr lang="hu-HU" dirty="0"/>
              <a:t>: érték ;</a:t>
            </a:r>
          </a:p>
          <a:p>
            <a:r>
              <a:rPr lang="hu-HU" dirty="0" err="1"/>
              <a:t>border-top-right-radius</a:t>
            </a:r>
            <a:r>
              <a:rPr lang="hu-HU" dirty="0"/>
              <a:t>: érték;</a:t>
            </a:r>
          </a:p>
          <a:p>
            <a:r>
              <a:rPr lang="hu-HU" dirty="0" err="1"/>
              <a:t>border-bottom-left-radius</a:t>
            </a:r>
            <a:r>
              <a:rPr lang="hu-HU" dirty="0"/>
              <a:t>: érték ;</a:t>
            </a:r>
          </a:p>
          <a:p>
            <a:r>
              <a:rPr lang="hu-HU" dirty="0" err="1"/>
              <a:t>border-bottom-right-radius</a:t>
            </a:r>
            <a:r>
              <a:rPr lang="hu-HU" dirty="0"/>
              <a:t>: érték ;</a:t>
            </a:r>
          </a:p>
          <a:p>
            <a:endParaRPr lang="hu-HU" dirty="0"/>
          </a:p>
          <a:p>
            <a:r>
              <a:rPr lang="hu-HU" dirty="0" err="1"/>
              <a:t>-webkit-border-top-left-radius</a:t>
            </a:r>
            <a:r>
              <a:rPr lang="hu-HU" dirty="0"/>
              <a:t>: érték ;</a:t>
            </a:r>
          </a:p>
          <a:p>
            <a:r>
              <a:rPr lang="hu-HU" dirty="0" err="1"/>
              <a:t>-webkit-border-top-right-radius</a:t>
            </a:r>
            <a:r>
              <a:rPr lang="hu-HU" dirty="0"/>
              <a:t>: érték ;</a:t>
            </a:r>
          </a:p>
          <a:p>
            <a:r>
              <a:rPr lang="hu-HU" dirty="0" err="1"/>
              <a:t>-webkit-border-bottom-left-radius</a:t>
            </a:r>
            <a:r>
              <a:rPr lang="hu-HU" dirty="0"/>
              <a:t>: érték ;</a:t>
            </a:r>
          </a:p>
          <a:p>
            <a:r>
              <a:rPr lang="hu-HU" dirty="0" err="1"/>
              <a:t>-webkit-border-bottom-right-radius</a:t>
            </a:r>
            <a:r>
              <a:rPr lang="hu-HU" dirty="0"/>
              <a:t>: érték ;</a:t>
            </a:r>
          </a:p>
          <a:p>
            <a:endParaRPr lang="hu-HU" dirty="0"/>
          </a:p>
          <a:p>
            <a:r>
              <a:rPr lang="hu-HU" dirty="0" err="1"/>
              <a:t>-moz-border</a:t>
            </a:r>
            <a:r>
              <a:rPr lang="hu-HU" dirty="0" err="1">
                <a:solidFill>
                  <a:srgbClr val="FF0000"/>
                </a:solidFill>
              </a:rPr>
              <a:t>-radius-topleft</a:t>
            </a:r>
            <a:r>
              <a:rPr lang="hu-HU" dirty="0"/>
              <a:t>: érték;</a:t>
            </a:r>
          </a:p>
          <a:p>
            <a:r>
              <a:rPr lang="hu-HU" dirty="0" err="1"/>
              <a:t>-moz-border</a:t>
            </a:r>
            <a:r>
              <a:rPr lang="hu-HU" dirty="0" err="1">
                <a:solidFill>
                  <a:srgbClr val="FF0000"/>
                </a:solidFill>
              </a:rPr>
              <a:t>-radius-topright</a:t>
            </a:r>
            <a:r>
              <a:rPr lang="hu-HU" dirty="0"/>
              <a:t>: érték;</a:t>
            </a:r>
          </a:p>
          <a:p>
            <a:r>
              <a:rPr lang="hu-HU" dirty="0" err="1"/>
              <a:t>-moz-border</a:t>
            </a:r>
            <a:r>
              <a:rPr lang="hu-HU" dirty="0" err="1">
                <a:solidFill>
                  <a:srgbClr val="FF0000"/>
                </a:solidFill>
              </a:rPr>
              <a:t>-radius-bottomleft</a:t>
            </a:r>
            <a:r>
              <a:rPr lang="hu-HU" dirty="0"/>
              <a:t>: érték;</a:t>
            </a:r>
            <a:endParaRPr lang="hu-HU" sz="1200" dirty="0"/>
          </a:p>
          <a:p>
            <a:r>
              <a:rPr lang="hu-HU" dirty="0" err="1"/>
              <a:t>-moz-border</a:t>
            </a:r>
            <a:r>
              <a:rPr lang="hu-HU" dirty="0" err="1">
                <a:solidFill>
                  <a:srgbClr val="FF0000"/>
                </a:solidFill>
              </a:rPr>
              <a:t>-radius-bottomright</a:t>
            </a:r>
            <a:r>
              <a:rPr lang="hu-HU" dirty="0"/>
              <a:t>: érték;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861048"/>
            <a:ext cx="3619004" cy="182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628800"/>
            <a:ext cx="3540752" cy="172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 árnyékok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457200" y="1775191"/>
            <a:ext cx="5482952" cy="4625609"/>
          </a:xfrm>
        </p:spPr>
        <p:txBody>
          <a:bodyPr/>
          <a:lstStyle/>
          <a:p>
            <a:r>
              <a:rPr lang="hu-HU" dirty="0" err="1"/>
              <a:t>Text-shadow</a:t>
            </a:r>
            <a:r>
              <a:rPr lang="hu-HU" dirty="0"/>
              <a:t>: szín eltolás_x eltolás_y elmosás;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5039" y="485573"/>
            <a:ext cx="2376264" cy="6095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zövegdoboz 6"/>
          <p:cNvSpPr txBox="1"/>
          <p:nvPr/>
        </p:nvSpPr>
        <p:spPr>
          <a:xfrm>
            <a:off x="611560" y="3717032"/>
            <a:ext cx="417646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>
                <a:solidFill>
                  <a:sysClr val="windowText" lastClr="000000"/>
                </a:solidFill>
              </a:rPr>
              <a:t>h1 {</a:t>
            </a:r>
          </a:p>
          <a:p>
            <a:r>
              <a:rPr lang="hu-HU" dirty="0" err="1">
                <a:solidFill>
                  <a:sysClr val="windowText" lastClr="000000"/>
                </a:solidFill>
              </a:rPr>
              <a:t>text-shadow</a:t>
            </a:r>
            <a:r>
              <a:rPr lang="hu-HU" dirty="0">
                <a:solidFill>
                  <a:sysClr val="windowText" lastClr="000000"/>
                </a:solidFill>
              </a:rPr>
              <a:t>: </a:t>
            </a:r>
            <a:r>
              <a:rPr lang="hu-HU" dirty="0" err="1">
                <a:solidFill>
                  <a:sysClr val="windowText" lastClr="000000"/>
                </a:solidFill>
              </a:rPr>
              <a:t>lightgreen</a:t>
            </a:r>
            <a:r>
              <a:rPr lang="hu-HU" dirty="0">
                <a:solidFill>
                  <a:sysClr val="windowText" lastClr="000000"/>
                </a:solidFill>
              </a:rPr>
              <a:t> 5px </a:t>
            </a:r>
            <a:r>
              <a:rPr lang="hu-HU" dirty="0" err="1">
                <a:solidFill>
                  <a:sysClr val="windowText" lastClr="000000"/>
                </a:solidFill>
              </a:rPr>
              <a:t>5px</a:t>
            </a:r>
            <a:r>
              <a:rPr lang="hu-HU" dirty="0">
                <a:solidFill>
                  <a:sysClr val="windowText" lastClr="000000"/>
                </a:solidFill>
              </a:rPr>
              <a:t> 3px;</a:t>
            </a:r>
          </a:p>
          <a:p>
            <a:r>
              <a:rPr lang="hu-HU" dirty="0">
                <a:solidFill>
                  <a:sysClr val="windowText" lastClr="000000"/>
                </a:solidFill>
              </a:rPr>
              <a:t>}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611560" y="3356992"/>
            <a:ext cx="13681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Példakód:</a:t>
            </a:r>
          </a:p>
        </p:txBody>
      </p:sp>
    </p:spTree>
    <p:extLst>
      <p:ext uri="{BB962C8B-B14F-4D97-AF65-F5344CB8AC3E}">
        <p14:creationId xmlns:p14="http://schemas.microsoft.com/office/powerpoint/2010/main" val="32504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Doboz árnyékok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323528" y="1628800"/>
            <a:ext cx="867645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2400" dirty="0" err="1"/>
              <a:t>box-shadow</a:t>
            </a:r>
            <a:r>
              <a:rPr lang="hu-HU" sz="2400" dirty="0"/>
              <a:t>: </a:t>
            </a:r>
            <a:r>
              <a:rPr lang="hu-HU" i="1" dirty="0"/>
              <a:t>vízszintes_eltolás függőleges_eltolás elmosódás_mértéke szín</a:t>
            </a:r>
            <a:r>
              <a:rPr lang="hu-HU" dirty="0"/>
              <a:t>; </a:t>
            </a:r>
            <a:br>
              <a:rPr lang="hu-HU" sz="2400" dirty="0"/>
            </a:br>
            <a:r>
              <a:rPr lang="hu-HU" sz="2400" dirty="0" err="1"/>
              <a:t>-webkit-box-shadow</a:t>
            </a:r>
            <a:r>
              <a:rPr lang="hu-HU" sz="2400" dirty="0"/>
              <a:t>: </a:t>
            </a:r>
            <a:r>
              <a:rPr lang="hu-HU" i="1" dirty="0">
                <a:solidFill>
                  <a:prstClr val="black"/>
                </a:solidFill>
              </a:rPr>
              <a:t>vízszintes_eltolás függőleges_eltolás elmosódás_mértéke szín</a:t>
            </a:r>
            <a:r>
              <a:rPr lang="hu-HU" dirty="0">
                <a:solidFill>
                  <a:prstClr val="black"/>
                </a:solidFill>
              </a:rPr>
              <a:t>; </a:t>
            </a:r>
            <a:br>
              <a:rPr lang="hu-HU" sz="2400" dirty="0"/>
            </a:br>
            <a:r>
              <a:rPr lang="hu-HU" sz="2400" dirty="0" err="1"/>
              <a:t>-moz-box-shadow</a:t>
            </a:r>
            <a:r>
              <a:rPr lang="hu-HU" sz="2400" dirty="0"/>
              <a:t>:</a:t>
            </a:r>
            <a:r>
              <a:rPr lang="hu-HU" sz="1600" i="1" dirty="0"/>
              <a:t> </a:t>
            </a:r>
            <a:r>
              <a:rPr lang="hu-HU" i="1" dirty="0"/>
              <a:t>vízszintes_eltolás függőleges_eltolás elmosódás_mértéke szín</a:t>
            </a:r>
            <a:r>
              <a:rPr lang="hu-HU" dirty="0"/>
              <a:t>; </a:t>
            </a:r>
            <a:endParaRPr lang="hu-HU" sz="16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611560" y="3717032"/>
            <a:ext cx="4176464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400" dirty="0"/>
              <a:t>&lt;</a:t>
            </a:r>
            <a:r>
              <a:rPr lang="hu-HU" sz="1400" dirty="0" err="1"/>
              <a:t>div</a:t>
            </a:r>
            <a:r>
              <a:rPr lang="hu-HU" sz="1400" dirty="0"/>
              <a:t> </a:t>
            </a:r>
            <a:r>
              <a:rPr lang="hu-HU" sz="1400" dirty="0" err="1"/>
              <a:t>style</a:t>
            </a:r>
            <a:r>
              <a:rPr lang="hu-HU" sz="1400" dirty="0"/>
              <a:t>="</a:t>
            </a:r>
            <a:r>
              <a:rPr lang="hu-HU" sz="1400" dirty="0" err="1"/>
              <a:t>-</a:t>
            </a:r>
            <a:r>
              <a:rPr lang="hu-HU" sz="1400" dirty="0" err="1">
                <a:solidFill>
                  <a:srgbClr val="7030A0"/>
                </a:solidFill>
              </a:rPr>
              <a:t>webkit-box-shadow</a:t>
            </a:r>
            <a:r>
              <a:rPr lang="hu-HU" sz="1400" dirty="0">
                <a:solidFill>
                  <a:srgbClr val="7030A0"/>
                </a:solidFill>
              </a:rPr>
              <a:t>: 5px 10px 5px </a:t>
            </a:r>
            <a:r>
              <a:rPr lang="hu-HU" sz="1400" dirty="0" err="1">
                <a:solidFill>
                  <a:srgbClr val="7030A0"/>
                </a:solidFill>
              </a:rPr>
              <a:t>black</a:t>
            </a:r>
            <a:r>
              <a:rPr lang="hu-HU" sz="1400" dirty="0">
                <a:solidFill>
                  <a:srgbClr val="7030A0"/>
                </a:solidFill>
              </a:rPr>
              <a:t>;</a:t>
            </a:r>
          </a:p>
          <a:p>
            <a:r>
              <a:rPr lang="hu-HU" sz="1400" dirty="0" err="1">
                <a:solidFill>
                  <a:srgbClr val="7030A0"/>
                </a:solidFill>
              </a:rPr>
              <a:t>-moz-box-shadow</a:t>
            </a:r>
            <a:r>
              <a:rPr lang="hu-HU" sz="1400" dirty="0">
                <a:solidFill>
                  <a:srgbClr val="7030A0"/>
                </a:solidFill>
              </a:rPr>
              <a:t>: 5px 10px 5px </a:t>
            </a:r>
            <a:r>
              <a:rPr lang="hu-HU" sz="1400" dirty="0" err="1">
                <a:solidFill>
                  <a:srgbClr val="7030A0"/>
                </a:solidFill>
              </a:rPr>
              <a:t>black</a:t>
            </a:r>
            <a:r>
              <a:rPr lang="hu-HU" sz="1400" dirty="0">
                <a:solidFill>
                  <a:srgbClr val="7030A0"/>
                </a:solidFill>
              </a:rPr>
              <a:t>;</a:t>
            </a:r>
          </a:p>
          <a:p>
            <a:r>
              <a:rPr lang="hu-HU" sz="1400" dirty="0" err="1">
                <a:solidFill>
                  <a:srgbClr val="7030A0"/>
                </a:solidFill>
              </a:rPr>
              <a:t>box-shadow</a:t>
            </a:r>
            <a:r>
              <a:rPr lang="hu-HU" sz="1400" dirty="0">
                <a:solidFill>
                  <a:srgbClr val="7030A0"/>
                </a:solidFill>
              </a:rPr>
              <a:t>:5px 10px 5px </a:t>
            </a:r>
            <a:r>
              <a:rPr lang="hu-HU" sz="1400" dirty="0" err="1">
                <a:solidFill>
                  <a:srgbClr val="7030A0"/>
                </a:solidFill>
              </a:rPr>
              <a:t>black</a:t>
            </a:r>
            <a:r>
              <a:rPr lang="hu-HU" sz="1400" dirty="0">
                <a:solidFill>
                  <a:srgbClr val="7030A0"/>
                </a:solidFill>
              </a:rPr>
              <a:t>;</a:t>
            </a:r>
          </a:p>
          <a:p>
            <a:r>
              <a:rPr lang="hu-HU" sz="1400" dirty="0" err="1">
                <a:solidFill>
                  <a:srgbClr val="7030A0"/>
                </a:solidFill>
              </a:rPr>
              <a:t>background-color</a:t>
            </a:r>
            <a:r>
              <a:rPr lang="hu-HU" sz="1400" dirty="0">
                <a:solidFill>
                  <a:srgbClr val="7030A0"/>
                </a:solidFill>
              </a:rPr>
              <a:t>:#FFC;</a:t>
            </a:r>
          </a:p>
          <a:p>
            <a:r>
              <a:rPr lang="hu-HU" sz="1400" dirty="0" err="1">
                <a:solidFill>
                  <a:srgbClr val="7030A0"/>
                </a:solidFill>
              </a:rPr>
              <a:t>width</a:t>
            </a:r>
            <a:r>
              <a:rPr lang="hu-HU" sz="1400" dirty="0">
                <a:solidFill>
                  <a:srgbClr val="7030A0"/>
                </a:solidFill>
              </a:rPr>
              <a:t>:400px; </a:t>
            </a:r>
            <a:r>
              <a:rPr lang="hu-HU" sz="1400" dirty="0" err="1">
                <a:solidFill>
                  <a:srgbClr val="7030A0"/>
                </a:solidFill>
              </a:rPr>
              <a:t>margin-bottom</a:t>
            </a:r>
            <a:r>
              <a:rPr lang="hu-HU" sz="1400" dirty="0">
                <a:solidFill>
                  <a:srgbClr val="7030A0"/>
                </a:solidFill>
              </a:rPr>
              <a:t>:40px; </a:t>
            </a:r>
            <a:r>
              <a:rPr lang="hu-HU" sz="1400" dirty="0" err="1">
                <a:solidFill>
                  <a:srgbClr val="7030A0"/>
                </a:solidFill>
              </a:rPr>
              <a:t>padding</a:t>
            </a:r>
            <a:r>
              <a:rPr lang="hu-HU" sz="1400" dirty="0">
                <a:solidFill>
                  <a:srgbClr val="7030A0"/>
                </a:solidFill>
              </a:rPr>
              <a:t>:10px;</a:t>
            </a:r>
            <a:r>
              <a:rPr lang="hu-HU" sz="1400" dirty="0"/>
              <a:t>"&gt;</a:t>
            </a:r>
          </a:p>
          <a:p>
            <a:r>
              <a:rPr lang="hu-HU" sz="1400" dirty="0" err="1"/>
              <a:t>Lorem</a:t>
            </a:r>
            <a:r>
              <a:rPr lang="hu-HU" sz="1400" dirty="0"/>
              <a:t> </a:t>
            </a:r>
            <a:r>
              <a:rPr lang="hu-HU" sz="1400" dirty="0" err="1"/>
              <a:t>ipsum</a:t>
            </a:r>
            <a:r>
              <a:rPr lang="hu-HU" sz="1400" dirty="0"/>
              <a:t> </a:t>
            </a:r>
            <a:r>
              <a:rPr lang="hu-HU" sz="1400" dirty="0" err="1"/>
              <a:t>dolor</a:t>
            </a:r>
            <a:r>
              <a:rPr lang="hu-HU" sz="1400" dirty="0"/>
              <a:t> </a:t>
            </a:r>
            <a:r>
              <a:rPr lang="hu-HU" sz="1400" dirty="0" err="1"/>
              <a:t>sit</a:t>
            </a:r>
            <a:r>
              <a:rPr lang="hu-HU" sz="1400" dirty="0"/>
              <a:t> </a:t>
            </a:r>
            <a:r>
              <a:rPr lang="hu-HU" sz="1400" dirty="0" err="1"/>
              <a:t>amet</a:t>
            </a:r>
            <a:r>
              <a:rPr lang="hu-HU" sz="1400" dirty="0"/>
              <a:t>, </a:t>
            </a:r>
            <a:r>
              <a:rPr lang="hu-HU" sz="1400" dirty="0" err="1"/>
              <a:t>consectetur</a:t>
            </a:r>
            <a:r>
              <a:rPr lang="hu-HU" sz="1400" dirty="0"/>
              <a:t> </a:t>
            </a:r>
            <a:r>
              <a:rPr lang="hu-HU" sz="1400" dirty="0" err="1"/>
              <a:t>adipiscing</a:t>
            </a:r>
            <a:r>
              <a:rPr lang="hu-HU" sz="1400" dirty="0"/>
              <a:t> elit. </a:t>
            </a:r>
            <a:r>
              <a:rPr lang="hu-HU" sz="1400" dirty="0" err="1"/>
              <a:t>Vivamus</a:t>
            </a:r>
            <a:r>
              <a:rPr lang="hu-HU" sz="1400" dirty="0"/>
              <a:t> </a:t>
            </a:r>
            <a:r>
              <a:rPr lang="hu-HU" sz="1400" dirty="0" err="1"/>
              <a:t>molestie</a:t>
            </a:r>
            <a:r>
              <a:rPr lang="hu-HU" sz="1400" dirty="0"/>
              <a:t> </a:t>
            </a:r>
            <a:r>
              <a:rPr lang="hu-HU" sz="1400" dirty="0" err="1"/>
              <a:t>augue</a:t>
            </a:r>
            <a:r>
              <a:rPr lang="hu-HU" sz="1400" dirty="0"/>
              <a:t> </a:t>
            </a:r>
            <a:r>
              <a:rPr lang="hu-HU" sz="1400" dirty="0" err="1"/>
              <a:t>vel</a:t>
            </a:r>
            <a:r>
              <a:rPr lang="hu-HU" sz="1400" dirty="0"/>
              <a:t> </a:t>
            </a:r>
            <a:r>
              <a:rPr lang="hu-HU" sz="1400" dirty="0" err="1"/>
              <a:t>justo</a:t>
            </a:r>
            <a:r>
              <a:rPr lang="hu-HU" sz="1400" dirty="0"/>
              <a:t> </a:t>
            </a:r>
            <a:r>
              <a:rPr lang="hu-HU" sz="1400" dirty="0" err="1"/>
              <a:t>eleifend</a:t>
            </a:r>
            <a:r>
              <a:rPr lang="hu-HU" sz="1400" dirty="0"/>
              <a:t> </a:t>
            </a:r>
            <a:r>
              <a:rPr lang="hu-HU" sz="1400" dirty="0" err="1"/>
              <a:t>euismod</a:t>
            </a:r>
            <a:r>
              <a:rPr lang="hu-HU" sz="1400" dirty="0"/>
              <a:t> fermentum </a:t>
            </a:r>
            <a:r>
              <a:rPr lang="hu-HU" sz="1400" dirty="0" err="1"/>
              <a:t>velit</a:t>
            </a:r>
            <a:r>
              <a:rPr lang="hu-HU" sz="1400" dirty="0"/>
              <a:t> </a:t>
            </a:r>
            <a:r>
              <a:rPr lang="hu-HU" sz="1400" dirty="0" err="1"/>
              <a:t>dictum</a:t>
            </a:r>
            <a:r>
              <a:rPr lang="hu-HU" sz="1400" dirty="0"/>
              <a:t>. Maecenas </a:t>
            </a:r>
            <a:r>
              <a:rPr lang="hu-HU" sz="1400" dirty="0" err="1"/>
              <a:t>libero</a:t>
            </a:r>
            <a:r>
              <a:rPr lang="hu-HU" sz="1400" dirty="0"/>
              <a:t> </a:t>
            </a:r>
            <a:r>
              <a:rPr lang="hu-HU" sz="1400" dirty="0" err="1"/>
              <a:t>odio</a:t>
            </a:r>
            <a:r>
              <a:rPr lang="hu-HU" sz="1400" dirty="0"/>
              <a:t>, </a:t>
            </a:r>
            <a:r>
              <a:rPr lang="hu-HU" sz="1400" dirty="0" err="1"/>
              <a:t>fringilla</a:t>
            </a:r>
            <a:r>
              <a:rPr lang="hu-HU" sz="1400" dirty="0"/>
              <a:t> </a:t>
            </a:r>
            <a:r>
              <a:rPr lang="hu-HU" sz="1400" dirty="0" err="1"/>
              <a:t>at</a:t>
            </a:r>
            <a:r>
              <a:rPr lang="hu-HU" sz="1400" dirty="0"/>
              <a:t> </a:t>
            </a:r>
            <a:r>
              <a:rPr lang="hu-HU" sz="1400" dirty="0" err="1"/>
              <a:t>bibendum</a:t>
            </a:r>
            <a:r>
              <a:rPr lang="hu-HU" sz="1400" dirty="0"/>
              <a:t> </a:t>
            </a:r>
            <a:r>
              <a:rPr lang="hu-HU" sz="1400" dirty="0" err="1"/>
              <a:t>ac</a:t>
            </a:r>
            <a:r>
              <a:rPr lang="hu-HU" sz="1400" dirty="0"/>
              <a:t>, </a:t>
            </a:r>
            <a:r>
              <a:rPr lang="hu-HU" sz="1400" dirty="0" err="1"/>
              <a:t>sagittis</a:t>
            </a:r>
            <a:r>
              <a:rPr lang="hu-HU" sz="1400" dirty="0"/>
              <a:t> </a:t>
            </a:r>
            <a:r>
              <a:rPr lang="hu-HU" sz="1400" dirty="0" err="1"/>
              <a:t>nec</a:t>
            </a:r>
            <a:r>
              <a:rPr lang="hu-HU" sz="1400" dirty="0"/>
              <a:t> </a:t>
            </a:r>
            <a:r>
              <a:rPr lang="hu-HU" sz="1400" dirty="0" err="1"/>
              <a:t>dolor</a:t>
            </a:r>
            <a:r>
              <a:rPr lang="hu-HU" sz="1400" dirty="0"/>
              <a:t>. </a:t>
            </a:r>
            <a:r>
              <a:rPr lang="hu-HU" sz="1400" dirty="0" err="1"/>
              <a:t>Fusce</a:t>
            </a:r>
            <a:r>
              <a:rPr lang="hu-HU" sz="1400" dirty="0"/>
              <a:t> </a:t>
            </a:r>
            <a:r>
              <a:rPr lang="hu-HU" sz="1400" dirty="0" err="1"/>
              <a:t>sed</a:t>
            </a:r>
            <a:r>
              <a:rPr lang="hu-HU" sz="1400" dirty="0"/>
              <a:t> </a:t>
            </a:r>
            <a:r>
              <a:rPr lang="hu-HU" sz="1400" dirty="0" err="1"/>
              <a:t>diam</a:t>
            </a:r>
            <a:r>
              <a:rPr lang="hu-HU" sz="1400" dirty="0"/>
              <a:t> nulla. …</a:t>
            </a:r>
          </a:p>
          <a:p>
            <a:r>
              <a:rPr lang="hu-HU" sz="1400" dirty="0"/>
              <a:t>&lt;/</a:t>
            </a:r>
            <a:r>
              <a:rPr lang="hu-HU" sz="1400" dirty="0" err="1"/>
              <a:t>div</a:t>
            </a:r>
            <a:r>
              <a:rPr lang="hu-HU" sz="1400" dirty="0"/>
              <a:t>&gt;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611560" y="3356992"/>
            <a:ext cx="136815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Példakód: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4900" y="3645024"/>
            <a:ext cx="4008149" cy="202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Doboz árnyékok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323528" y="1628800"/>
            <a:ext cx="867645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err="1"/>
              <a:t>box-shadow</a:t>
            </a:r>
            <a:r>
              <a:rPr lang="hu-HU" dirty="0"/>
              <a:t>: </a:t>
            </a:r>
            <a:r>
              <a:rPr lang="hu-HU" sz="1400" i="1" dirty="0"/>
              <a:t>vízszintes_eltolás   függőleges_eltolás   elmosódás_mértéke   szín</a:t>
            </a:r>
            <a:r>
              <a:rPr lang="hu-HU" sz="1400" dirty="0"/>
              <a:t>; </a:t>
            </a:r>
            <a:br>
              <a:rPr lang="hu-HU" dirty="0"/>
            </a:br>
            <a:r>
              <a:rPr lang="hu-HU" dirty="0" err="1"/>
              <a:t>-webkit-box-shadow</a:t>
            </a:r>
            <a:r>
              <a:rPr lang="hu-HU" dirty="0"/>
              <a:t>: </a:t>
            </a:r>
            <a:r>
              <a:rPr lang="hu-HU" sz="1400" i="1" dirty="0">
                <a:solidFill>
                  <a:prstClr val="black"/>
                </a:solidFill>
              </a:rPr>
              <a:t>vízszintes_eltolás   függőleges_eltolás   elmosódás_mértéke   szín</a:t>
            </a:r>
            <a:r>
              <a:rPr lang="hu-HU" sz="1400" dirty="0">
                <a:solidFill>
                  <a:prstClr val="black"/>
                </a:solidFill>
              </a:rPr>
              <a:t>; </a:t>
            </a:r>
            <a:br>
              <a:rPr lang="hu-HU" dirty="0"/>
            </a:br>
            <a:r>
              <a:rPr lang="hu-HU" dirty="0" err="1"/>
              <a:t>-moz-box-shadow</a:t>
            </a:r>
            <a:r>
              <a:rPr lang="hu-HU" dirty="0"/>
              <a:t>:</a:t>
            </a:r>
            <a:r>
              <a:rPr lang="hu-HU" sz="1200" i="1" dirty="0"/>
              <a:t> </a:t>
            </a:r>
            <a:r>
              <a:rPr lang="hu-HU" sz="1400" i="1" dirty="0"/>
              <a:t>vízszintes_eltolás   függőleges_eltolás   elmosódás_mértéke   szín</a:t>
            </a:r>
            <a:r>
              <a:rPr lang="hu-HU" sz="1400" dirty="0"/>
              <a:t>; </a:t>
            </a:r>
            <a:endParaRPr lang="hu-HU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24944"/>
            <a:ext cx="3623320" cy="185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zövegdoboz 9"/>
          <p:cNvSpPr txBox="1"/>
          <p:nvPr/>
        </p:nvSpPr>
        <p:spPr>
          <a:xfrm>
            <a:off x="323528" y="263691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1.feladat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924944"/>
            <a:ext cx="3500140" cy="176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zövegdoboz 11"/>
          <p:cNvSpPr txBox="1"/>
          <p:nvPr/>
        </p:nvSpPr>
        <p:spPr>
          <a:xfrm>
            <a:off x="4355976" y="263691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2.feladat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395536" y="472514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3.feladat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4355976" y="465313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4.feladat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129808"/>
            <a:ext cx="341029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4954206"/>
            <a:ext cx="3095328" cy="1903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1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1" id="{95783B71-DD23-4FCF-856D-162054B0A460}" vid="{8DC04CF7-532D-4983-8379-53920E909F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web1</Template>
  <TotalTime>582</TotalTime>
  <Words>1188</Words>
  <Application>Microsoft Office PowerPoint</Application>
  <PresentationFormat>Diavetítés a képernyőre (4:3 oldalarány)</PresentationFormat>
  <Paragraphs>185</Paragraphs>
  <Slides>20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web1</vt:lpstr>
      <vt:lpstr>CSS3-as feladat (Rubik kocka)</vt:lpstr>
      <vt:lpstr>PowerPoint-bemutató</vt:lpstr>
      <vt:lpstr>Kiindulási állomány</vt:lpstr>
      <vt:lpstr>Szegélyek, árnyékok, több oszlop, átlátszóság, transzformációk</vt:lpstr>
      <vt:lpstr>Lekerekített szegélyek</vt:lpstr>
      <vt:lpstr>Lekerekített szegélyek (egyéni)</vt:lpstr>
      <vt:lpstr>Szöveg árnyékok</vt:lpstr>
      <vt:lpstr>Doboz árnyékok</vt:lpstr>
      <vt:lpstr>Doboz árnyékok</vt:lpstr>
      <vt:lpstr>Doboz árnyékok (belső)</vt:lpstr>
      <vt:lpstr>Többoszlopos elrendezés</vt:lpstr>
      <vt:lpstr>Átlátszóság (rgba)</vt:lpstr>
      <vt:lpstr>Átlátszóság (opacity)</vt:lpstr>
      <vt:lpstr>Transzformációk és átmenetek</vt:lpstr>
      <vt:lpstr>CSS médiatípusok - példák</vt:lpstr>
      <vt:lpstr>Médiatípusok</vt:lpstr>
      <vt:lpstr>Stíluslapra hivatkozás, importálás</vt:lpstr>
      <vt:lpstr>@media szabály használata</vt:lpstr>
      <vt:lpstr>Feltételek megadása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CSS3-as feladatsor</dc:title>
  <dc:creator>abonyita</dc:creator>
  <cp:lastModifiedBy>Abonyi-Tóth Andor</cp:lastModifiedBy>
  <cp:revision>111</cp:revision>
  <dcterms:created xsi:type="dcterms:W3CDTF">2013-09-30T12:38:38Z</dcterms:created>
  <dcterms:modified xsi:type="dcterms:W3CDTF">2022-02-01T12:20:15Z</dcterms:modified>
</cp:coreProperties>
</file>