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notesMasterIdLst>
    <p:notesMasterId r:id="rId19"/>
  </p:notesMasterIdLst>
  <p:handoutMasterIdLst>
    <p:handoutMasterId r:id="rId20"/>
  </p:handoutMasterIdLst>
  <p:sldIdLst>
    <p:sldId id="256" r:id="rId2"/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31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BAFB5"/>
    <a:srgbClr val="006666"/>
    <a:srgbClr val="0033CC"/>
    <a:srgbClr val="CC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éma alapján készült stílus 1 – 2. jelölőszín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Sötét stílus 2 – 1./2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Közepesen sötét stílus 1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2467" autoAdjust="0"/>
  </p:normalViewPr>
  <p:slideViewPr>
    <p:cSldViewPr>
      <p:cViewPr varScale="1">
        <p:scale>
          <a:sx n="84" d="100"/>
          <a:sy n="84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E012C5F-B9DF-40BB-92B0-52623AAB54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15C0230-8BA1-4DF2-A162-1F064A0B1D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1E728-DB40-48E2-9FD8-F6429D2BB205}" type="datetimeFigureOut">
              <a:rPr lang="hu-HU" smtClean="0"/>
              <a:t>2020. 02. 03.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DDC85FD-A087-4B9E-A7D7-304BF793BF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8FB043B-DB57-42CD-B3E2-649B740CAE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76D65-A061-411C-82E2-7644F23217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9418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F1BB084-11FF-4D72-B952-AD23ECA1A14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140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2CF9F1AA-A345-426F-857D-9E77B3468A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5302028" cy="29480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6C47B-B630-4B81-9584-8B956679081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574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74F28-D6A6-43C6-8E02-B1A1A9B7A23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73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F0FC3-DF40-4DF2-B291-FACAD4BB5A9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76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392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424" y="4352465"/>
            <a:ext cx="693782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93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816" y="1844824"/>
            <a:ext cx="4182183" cy="496855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8018" y="1844824"/>
            <a:ext cx="3994726" cy="496855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749F4-E7BF-4B36-9C71-4835EAE0A424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23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A709B-63FB-4E48-A2BB-6CB15BD3CA00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220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99E16-D0FA-4F7D-BE44-E05B0AA57566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483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60459-C718-4AD5-8293-3F52E73B774C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388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0"/>
            <a:ext cx="42119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60683" y="415295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415295"/>
            <a:ext cx="4557576" cy="63317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684" y="1972087"/>
            <a:ext cx="3290593" cy="4136496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CD4A6-4E35-4954-889B-B36D7944EE1B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128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6E1B9-58FE-4EC3-AAEF-83EFD231D99F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029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791580" y="188640"/>
            <a:ext cx="7560840" cy="1188720"/>
          </a:xfrm>
          <a:prstGeom prst="rect">
            <a:avLst/>
          </a:prstGeom>
          <a:solidFill>
            <a:srgbClr val="9BAFB5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7" y="1628800"/>
            <a:ext cx="8352926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489408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817" y="6493336"/>
            <a:ext cx="5235738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744" y="6453336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B6A709B-63FB-4E48-A2BB-6CB15BD3CA00}" type="slidenum">
              <a:rPr lang="hu-HU" smtClean="0"/>
              <a:pPr>
                <a:defRPr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085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idy.sourceforge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</p:spPr>
        <p:txBody>
          <a:bodyPr/>
          <a:lstStyle/>
          <a:p>
            <a:r>
              <a:rPr lang="hu-HU" dirty="0"/>
              <a:t>A HTML és XHTML különbözőségei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76199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ELTE Informatikai Kar,  </a:t>
            </a:r>
            <a:br>
              <a:rPr lang="hu-HU" dirty="0"/>
            </a:br>
            <a:r>
              <a:rPr lang="hu-HU" dirty="0"/>
              <a:t>Web-fejlesztés I. kurzus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C47B-B630-4B81-9584-8B9566790813}" type="slidenum">
              <a:rPr lang="hu-HU" smtClean="0"/>
              <a:pPr/>
              <a:t>1</a:t>
            </a:fld>
            <a:endParaRPr lang="hu-HU"/>
          </a:p>
        </p:txBody>
      </p:sp>
      <p:sp>
        <p:nvSpPr>
          <p:cNvPr id="6" name="Alcím 3"/>
          <p:cNvSpPr txBox="1">
            <a:spLocks/>
          </p:cNvSpPr>
          <p:nvPr/>
        </p:nvSpPr>
        <p:spPr>
          <a:xfrm>
            <a:off x="683568" y="5114543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spcAft>
                <a:spcPts val="0"/>
              </a:spcAft>
            </a:pPr>
            <a:r>
              <a:rPr lang="hu-H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 Abonyi-Tóth Andor </a:t>
            </a:r>
          </a:p>
          <a:p>
            <a:pPr algn="ctr" fontAlgn="auto">
              <a:spcAft>
                <a:spcPts val="0"/>
              </a:spcAft>
            </a:pPr>
            <a:r>
              <a:rPr lang="hu-H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Egyetemi adjunktus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HTML, XHTML különbségek</a:t>
            </a:r>
            <a:endParaRPr lang="en-GB"/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dirty="0" err="1"/>
              <a:t>paraméterek</a:t>
            </a:r>
            <a:r>
              <a:rPr lang="en-GB" dirty="0"/>
              <a:t> </a:t>
            </a:r>
            <a:r>
              <a:rPr lang="en-GB" dirty="0" err="1"/>
              <a:t>értékeit</a:t>
            </a:r>
            <a:r>
              <a:rPr lang="en-GB" dirty="0"/>
              <a:t> "" </a:t>
            </a:r>
            <a:r>
              <a:rPr lang="en-GB" dirty="0" err="1"/>
              <a:t>jelek</a:t>
            </a:r>
            <a:r>
              <a:rPr lang="en-GB" dirty="0"/>
              <a:t> </a:t>
            </a:r>
            <a:r>
              <a:rPr lang="en-GB" dirty="0" err="1"/>
              <a:t>közé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zárnunk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4338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A604-89AC-4B31-BB50-E4C30FF0116C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1568698" y="3020690"/>
            <a:ext cx="299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 b="1" dirty="0"/>
              <a:t>&lt;</a:t>
            </a:r>
            <a:r>
              <a:rPr lang="hu-HU" b="1" dirty="0" err="1"/>
              <a:t>table</a:t>
            </a:r>
            <a:r>
              <a:rPr lang="hu-HU" b="1" dirty="0"/>
              <a:t> WIDTH=250&gt;</a:t>
            </a:r>
            <a:r>
              <a:rPr lang="hu-HU" dirty="0"/>
              <a:t> </a:t>
            </a: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1638548" y="3998590"/>
            <a:ext cx="3071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 b="1"/>
              <a:t>&lt;table width="250"&gt;</a:t>
            </a:r>
            <a:r>
              <a:rPr lang="hu-HU"/>
              <a:t> </a:t>
            </a:r>
          </a:p>
        </p:txBody>
      </p:sp>
      <p:sp>
        <p:nvSpPr>
          <p:cNvPr id="777224" name="AutoShape 8"/>
          <p:cNvSpPr>
            <a:spLocks noChangeArrowheads="1"/>
          </p:cNvSpPr>
          <p:nvPr/>
        </p:nvSpPr>
        <p:spPr bwMode="auto">
          <a:xfrm>
            <a:off x="5029448" y="2811140"/>
            <a:ext cx="749300" cy="762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777225" name="AutoShape 9"/>
          <p:cNvSpPr>
            <a:spLocks noChangeArrowheads="1"/>
          </p:cNvSpPr>
          <p:nvPr/>
        </p:nvSpPr>
        <p:spPr bwMode="auto">
          <a:xfrm>
            <a:off x="5004048" y="3789040"/>
            <a:ext cx="787400" cy="7366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77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2000"/>
                                        <p:tgtEl>
                                          <p:spTgt spid="7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HTML, XHTML különbségek</a:t>
            </a:r>
            <a:endParaRPr lang="en-GB"/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Az </a:t>
            </a:r>
            <a:r>
              <a:rPr lang="en-GB" dirty="0" err="1"/>
              <a:t>attribútumok</a:t>
            </a:r>
            <a:r>
              <a:rPr lang="en-GB" dirty="0"/>
              <a:t> </a:t>
            </a:r>
            <a:r>
              <a:rPr lang="en-GB" dirty="0" err="1"/>
              <a:t>minimalizálása</a:t>
            </a:r>
            <a:r>
              <a:rPr lang="en-GB" dirty="0"/>
              <a:t>, </a:t>
            </a:r>
            <a:r>
              <a:rPr lang="en-GB" dirty="0" err="1"/>
              <a:t>rövidítése</a:t>
            </a:r>
            <a:r>
              <a:rPr lang="en-GB" dirty="0"/>
              <a:t> </a:t>
            </a:r>
            <a:r>
              <a:rPr lang="en-GB" dirty="0" err="1"/>
              <a:t>tiltott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5362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6CD3-61DD-43F5-BFBE-29B0AB9E7AA0}" type="slidenum">
              <a:rPr lang="hu-HU" smtClean="0"/>
              <a:pPr/>
              <a:t>11</a:t>
            </a:fld>
            <a:endParaRPr lang="hu-HU"/>
          </a:p>
        </p:txBody>
      </p:sp>
      <p:sp>
        <p:nvSpPr>
          <p:cNvPr id="778246" name="AutoShape 6"/>
          <p:cNvSpPr>
            <a:spLocks noChangeArrowheads="1"/>
          </p:cNvSpPr>
          <p:nvPr/>
        </p:nvSpPr>
        <p:spPr bwMode="auto">
          <a:xfrm>
            <a:off x="4898989" y="2348880"/>
            <a:ext cx="749300" cy="762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778247" name="AutoShape 7"/>
          <p:cNvSpPr>
            <a:spLocks noChangeArrowheads="1"/>
          </p:cNvSpPr>
          <p:nvPr/>
        </p:nvSpPr>
        <p:spPr bwMode="auto">
          <a:xfrm>
            <a:off x="4860032" y="3212976"/>
            <a:ext cx="787400" cy="7366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1907704" y="2692816"/>
            <a:ext cx="20148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 b="1" dirty="0"/>
              <a:t>&lt;input </a:t>
            </a:r>
            <a:r>
              <a:rPr lang="hu-HU" b="1" dirty="0" err="1"/>
              <a:t>checked</a:t>
            </a:r>
            <a:r>
              <a:rPr lang="hu-HU" b="1" dirty="0"/>
              <a:t>&gt;</a:t>
            </a:r>
            <a:r>
              <a:rPr lang="hu-HU" dirty="0"/>
              <a:t> </a:t>
            </a:r>
          </a:p>
        </p:txBody>
      </p:sp>
      <p:sp>
        <p:nvSpPr>
          <p:cNvPr id="60424" name="Rectangle 9"/>
          <p:cNvSpPr>
            <a:spLocks noChangeArrowheads="1"/>
          </p:cNvSpPr>
          <p:nvPr/>
        </p:nvSpPr>
        <p:spPr bwMode="auto">
          <a:xfrm>
            <a:off x="533400" y="3233738"/>
            <a:ext cx="4217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 b="1" dirty="0"/>
              <a:t>&lt;input </a:t>
            </a:r>
            <a:r>
              <a:rPr lang="hu-HU" b="1" dirty="0" err="1"/>
              <a:t>checked</a:t>
            </a:r>
            <a:r>
              <a:rPr lang="hu-HU" b="1" dirty="0"/>
              <a:t>="</a:t>
            </a:r>
            <a:r>
              <a:rPr lang="hu-HU" b="1" dirty="0" err="1"/>
              <a:t>checked</a:t>
            </a:r>
            <a:r>
              <a:rPr lang="hu-HU" b="1" dirty="0"/>
              <a:t>" /&gt;</a:t>
            </a:r>
            <a:r>
              <a:rPr lang="hu-HU" dirty="0"/>
              <a:t> </a:t>
            </a:r>
          </a:p>
        </p:txBody>
      </p:sp>
      <p:sp>
        <p:nvSpPr>
          <p:cNvPr id="60425" name="Rectangle 10"/>
          <p:cNvSpPr>
            <a:spLocks noChangeArrowheads="1"/>
          </p:cNvSpPr>
          <p:nvPr/>
        </p:nvSpPr>
        <p:spPr bwMode="auto">
          <a:xfrm>
            <a:off x="1030288" y="4027488"/>
            <a:ext cx="3532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 b="1" i="1">
                <a:solidFill>
                  <a:srgbClr val="990000"/>
                </a:solidFill>
                <a:latin typeface="Arial" pitchFamily="34" charset="0"/>
              </a:rPr>
              <a:t>HTML és XHTML attribútumok</a:t>
            </a:r>
            <a:r>
              <a:rPr lang="hu-HU" sz="2400">
                <a:solidFill>
                  <a:srgbClr val="990000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778319" name="Group 79"/>
          <p:cNvGraphicFramePr>
            <a:graphicFrameLocks noGrp="1"/>
          </p:cNvGraphicFramePr>
          <p:nvPr/>
        </p:nvGraphicFramePr>
        <p:xfrm>
          <a:off x="1068388" y="4446588"/>
          <a:ext cx="6130925" cy="2011582"/>
        </p:xfrm>
        <a:graphic>
          <a:graphicData uri="http://schemas.openxmlformats.org/drawingml/2006/table">
            <a:tbl>
              <a:tblPr/>
              <a:tblGrid>
                <a:gridCol w="132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HTML</a:t>
                      </a:r>
                      <a:endParaRPr kumimoji="0" 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XHTML </a:t>
                      </a:r>
                      <a:endParaRPr kumimoji="0" 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HTML</a:t>
                      </a:r>
                      <a:endParaRPr kumimoji="0" 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XHTML </a:t>
                      </a:r>
                      <a:endParaRPr kumimoji="0" lang="hu-H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7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compact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compact="compact" 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ismap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ismap="ismap" 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7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checked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checked="checked" 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nohref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nohref="nohref" 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7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declare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declare="declare" 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noshade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noshade="noshade" 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7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readonly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readonly="readonly" 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nowrap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nowrap="nowrap" 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7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disabled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disabled="disabled" 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multiple="multiple" 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7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selected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selected="selected" 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noresize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noresize="noresize" 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77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2000"/>
                                        <p:tgtEl>
                                          <p:spTgt spid="77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0" animBg="1"/>
      <p:bldP spid="7782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HTML, XHTML különbségek</a:t>
            </a:r>
            <a:endParaRPr lang="en-GB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name </a:t>
            </a:r>
            <a:r>
              <a:rPr lang="en-GB" dirty="0" err="1"/>
              <a:t>attribútumok</a:t>
            </a:r>
            <a:r>
              <a:rPr lang="en-GB" dirty="0"/>
              <a:t> </a:t>
            </a:r>
            <a:r>
              <a:rPr lang="en-GB" dirty="0" err="1"/>
              <a:t>helyett</a:t>
            </a:r>
            <a:r>
              <a:rPr lang="en-GB" dirty="0"/>
              <a:t> id </a:t>
            </a:r>
            <a:r>
              <a:rPr lang="en-GB" dirty="0" err="1"/>
              <a:t>attribútumot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használni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638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813-0CB1-4C91-B331-A0D77F25F008}" type="slidenum">
              <a:rPr lang="hu-HU" smtClean="0"/>
              <a:pPr/>
              <a:t>12</a:t>
            </a:fld>
            <a:endParaRPr lang="hu-HU"/>
          </a:p>
        </p:txBody>
      </p:sp>
      <p:sp>
        <p:nvSpPr>
          <p:cNvPr id="779268" name="AutoShape 4"/>
          <p:cNvSpPr>
            <a:spLocks noChangeArrowheads="1"/>
          </p:cNvSpPr>
          <p:nvPr/>
        </p:nvSpPr>
        <p:spPr bwMode="auto">
          <a:xfrm>
            <a:off x="6324600" y="2514600"/>
            <a:ext cx="749300" cy="762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779269" name="AutoShape 5"/>
          <p:cNvSpPr>
            <a:spLocks noChangeArrowheads="1"/>
          </p:cNvSpPr>
          <p:nvPr/>
        </p:nvSpPr>
        <p:spPr bwMode="auto">
          <a:xfrm>
            <a:off x="6299200" y="3492500"/>
            <a:ext cx="787400" cy="7366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61447" name="Rectangle 42"/>
          <p:cNvSpPr>
            <a:spLocks noChangeArrowheads="1"/>
          </p:cNvSpPr>
          <p:nvPr/>
        </p:nvSpPr>
        <p:spPr bwMode="auto">
          <a:xfrm>
            <a:off x="1095375" y="2827338"/>
            <a:ext cx="5075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 b="1"/>
              <a:t>&lt;img src="kep.gif" name="kep1" /&gt;</a:t>
            </a:r>
            <a:r>
              <a:rPr lang="hu-HU"/>
              <a:t> </a:t>
            </a:r>
          </a:p>
        </p:txBody>
      </p:sp>
      <p:sp>
        <p:nvSpPr>
          <p:cNvPr id="61448" name="Rectangle 43"/>
          <p:cNvSpPr>
            <a:spLocks noChangeArrowheads="1"/>
          </p:cNvSpPr>
          <p:nvPr/>
        </p:nvSpPr>
        <p:spPr bwMode="auto">
          <a:xfrm>
            <a:off x="1177925" y="3538538"/>
            <a:ext cx="460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 b="1"/>
              <a:t>&lt;img src="kep.gif" id="kep1" /&gt;</a:t>
            </a:r>
            <a:r>
              <a:rPr lang="hu-HU"/>
              <a:t> </a:t>
            </a:r>
          </a:p>
        </p:txBody>
      </p:sp>
      <p:sp>
        <p:nvSpPr>
          <p:cNvPr id="61449" name="Rectangle 44"/>
          <p:cNvSpPr>
            <a:spLocks noChangeArrowheads="1"/>
          </p:cNvSpPr>
          <p:nvPr/>
        </p:nvSpPr>
        <p:spPr bwMode="auto">
          <a:xfrm>
            <a:off x="1141413" y="4276725"/>
            <a:ext cx="67865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hu-HU" i="1"/>
              <a:t>A régebbi böngészők miatt érdemes egy ideig mindkét attribútumot szerepeltetni, ugyanazon értékkel.</a:t>
            </a:r>
          </a:p>
        </p:txBody>
      </p:sp>
      <p:sp>
        <p:nvSpPr>
          <p:cNvPr id="61450" name="Rectangle 45"/>
          <p:cNvSpPr>
            <a:spLocks noChangeArrowheads="1"/>
          </p:cNvSpPr>
          <p:nvPr/>
        </p:nvSpPr>
        <p:spPr bwMode="auto">
          <a:xfrm>
            <a:off x="1190625" y="5240338"/>
            <a:ext cx="640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 b="1" i="1"/>
              <a:t>&lt;img src="kep.gif" name="kep1" id="kep1"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77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2000"/>
                                        <p:tgtEl>
                                          <p:spTgt spid="77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8" grpId="0" animBg="1"/>
      <p:bldP spid="7792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HTML, XHTML különbségek</a:t>
            </a:r>
            <a:endParaRPr lang="en-GB"/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Az </a:t>
            </a:r>
            <a:r>
              <a:rPr lang="en-GB" dirty="0" err="1"/>
              <a:t>xml:lang</a:t>
            </a:r>
            <a:r>
              <a:rPr lang="en-GB" dirty="0"/>
              <a:t> </a:t>
            </a:r>
            <a:r>
              <a:rPr lang="en-GB" dirty="0" err="1"/>
              <a:t>elem</a:t>
            </a:r>
            <a:r>
              <a:rPr lang="en-GB" dirty="0"/>
              <a:t> </a:t>
            </a:r>
            <a:r>
              <a:rPr lang="en-GB" dirty="0" err="1"/>
              <a:t>szerepeltetése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7410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3FCF-A18B-4563-A9C7-284BB0548E77}" type="slidenum">
              <a:rPr lang="hu-HU" smtClean="0"/>
              <a:pPr/>
              <a:t>13</a:t>
            </a:fld>
            <a:endParaRPr lang="hu-HU"/>
          </a:p>
        </p:txBody>
      </p:sp>
      <p:sp>
        <p:nvSpPr>
          <p:cNvPr id="780292" name="AutoShape 4"/>
          <p:cNvSpPr>
            <a:spLocks noChangeArrowheads="1"/>
          </p:cNvSpPr>
          <p:nvPr/>
        </p:nvSpPr>
        <p:spPr bwMode="auto">
          <a:xfrm>
            <a:off x="6804248" y="2564904"/>
            <a:ext cx="749300" cy="762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780293" name="AutoShape 5"/>
          <p:cNvSpPr>
            <a:spLocks noChangeArrowheads="1"/>
          </p:cNvSpPr>
          <p:nvPr/>
        </p:nvSpPr>
        <p:spPr bwMode="auto">
          <a:xfrm>
            <a:off x="6778848" y="3542804"/>
            <a:ext cx="787400" cy="7366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62471" name="Rectangle 10"/>
          <p:cNvSpPr>
            <a:spLocks noChangeArrowheads="1"/>
          </p:cNvSpPr>
          <p:nvPr/>
        </p:nvSpPr>
        <p:spPr bwMode="auto">
          <a:xfrm>
            <a:off x="940023" y="2712542"/>
            <a:ext cx="553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 b="1" dirty="0"/>
              <a:t>&lt;</a:t>
            </a:r>
            <a:r>
              <a:rPr lang="hu-HU" b="1" dirty="0" err="1"/>
              <a:t>div</a:t>
            </a:r>
            <a:r>
              <a:rPr lang="hu-HU" b="1" dirty="0"/>
              <a:t> </a:t>
            </a:r>
            <a:r>
              <a:rPr lang="hu-HU" b="1" dirty="0" err="1"/>
              <a:t>lang</a:t>
            </a:r>
            <a:r>
              <a:rPr lang="hu-HU" b="1" dirty="0"/>
              <a:t>="hu" &gt;Hajrá Magyarok&lt;/</a:t>
            </a:r>
            <a:r>
              <a:rPr lang="hu-HU" b="1" dirty="0" err="1"/>
              <a:t>div</a:t>
            </a:r>
            <a:r>
              <a:rPr lang="hu-HU" b="1" dirty="0"/>
              <a:t>&gt;</a:t>
            </a:r>
            <a:r>
              <a:rPr lang="hu-HU" dirty="0"/>
              <a:t> </a:t>
            </a:r>
          </a:p>
        </p:txBody>
      </p:sp>
      <p:sp>
        <p:nvSpPr>
          <p:cNvPr id="62472" name="Rectangle 11"/>
          <p:cNvSpPr>
            <a:spLocks noChangeArrowheads="1"/>
          </p:cNvSpPr>
          <p:nvPr/>
        </p:nvSpPr>
        <p:spPr bwMode="auto">
          <a:xfrm>
            <a:off x="986061" y="3488829"/>
            <a:ext cx="5324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hu-HU" b="1"/>
              <a:t>&lt;div lang="hu" xml:lang="hu"&gt;Hajrá Magyarok&lt;/div&gt;</a:t>
            </a:r>
            <a:r>
              <a:rPr lang="hu-HU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78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2000"/>
                                        <p:tgtEl>
                                          <p:spTgt spid="7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2" grpId="0" animBg="1"/>
      <p:bldP spid="7802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HTML, XHTML különbségek</a:t>
            </a:r>
            <a:endParaRPr lang="en-GB"/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Kötelező</a:t>
            </a:r>
            <a:r>
              <a:rPr lang="en-GB" dirty="0"/>
              <a:t> XHTML </a:t>
            </a:r>
            <a:r>
              <a:rPr lang="en-GB" dirty="0" err="1"/>
              <a:t>elemek</a:t>
            </a:r>
            <a:endParaRPr lang="hu-HU" dirty="0"/>
          </a:p>
          <a:p>
            <a:r>
              <a:rPr lang="en-GB" dirty="0"/>
              <a:t>Minden XHTML </a:t>
            </a:r>
            <a:r>
              <a:rPr lang="en-GB" dirty="0" err="1"/>
              <a:t>dokumentumnak</a:t>
            </a:r>
            <a:r>
              <a:rPr lang="en-GB" dirty="0"/>
              <a:t> </a:t>
            </a:r>
            <a:r>
              <a:rPr lang="en-GB" dirty="0" err="1"/>
              <a:t>rendelkezni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DOCTYPE </a:t>
            </a:r>
            <a:r>
              <a:rPr lang="en-GB" dirty="0" err="1"/>
              <a:t>deklarációval</a:t>
            </a:r>
            <a:r>
              <a:rPr lang="en-GB" dirty="0"/>
              <a:t>. A html, head és body </a:t>
            </a:r>
            <a:r>
              <a:rPr lang="en-GB" dirty="0" err="1"/>
              <a:t>elemeknek</a:t>
            </a:r>
            <a:r>
              <a:rPr lang="en-GB" dirty="0"/>
              <a:t> </a:t>
            </a:r>
            <a:r>
              <a:rPr lang="en-GB" dirty="0" err="1"/>
              <a:t>szerepelniük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, a title </a:t>
            </a:r>
            <a:r>
              <a:rPr lang="en-GB" dirty="0" err="1"/>
              <a:t>elemnek</a:t>
            </a:r>
            <a:r>
              <a:rPr lang="en-GB" dirty="0"/>
              <a:t> </a:t>
            </a:r>
            <a:r>
              <a:rPr lang="en-GB" dirty="0" err="1"/>
              <a:t>pedig</a:t>
            </a:r>
            <a:r>
              <a:rPr lang="en-GB" dirty="0"/>
              <a:t> a head </a:t>
            </a:r>
            <a:r>
              <a:rPr lang="en-GB" dirty="0" err="1"/>
              <a:t>elemen</a:t>
            </a:r>
            <a:r>
              <a:rPr lang="en-GB" dirty="0"/>
              <a:t> </a:t>
            </a:r>
            <a:r>
              <a:rPr lang="en-GB" dirty="0" err="1"/>
              <a:t>belül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elhelyezkednie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843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B18C-C463-4970-87A4-A920E115334B}" type="slidenum">
              <a:rPr lang="hu-HU" smtClean="0"/>
              <a:pPr/>
              <a:t>14</a:t>
            </a:fld>
            <a:endParaRPr lang="hu-HU"/>
          </a:p>
        </p:txBody>
      </p:sp>
      <p:sp>
        <p:nvSpPr>
          <p:cNvPr id="63493" name="Rectangle 9"/>
          <p:cNvSpPr>
            <a:spLocks noChangeArrowheads="1"/>
          </p:cNvSpPr>
          <p:nvPr/>
        </p:nvSpPr>
        <p:spPr bwMode="auto">
          <a:xfrm>
            <a:off x="611560" y="4111042"/>
            <a:ext cx="489654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hu-HU" sz="1600" b="1" dirty="0">
                <a:solidFill>
                  <a:srgbClr val="990000"/>
                </a:solidFill>
              </a:rPr>
              <a:t>&lt;!DOCTYPE </a:t>
            </a:r>
            <a:r>
              <a:rPr lang="hu-HU" sz="1600" b="1" dirty="0">
                <a:solidFill>
                  <a:srgbClr val="0066CC"/>
                </a:solidFill>
              </a:rPr>
              <a:t>ide jön a dokumentumtípus</a:t>
            </a:r>
            <a:r>
              <a:rPr lang="hu-HU" sz="1600" b="1" dirty="0">
                <a:solidFill>
                  <a:srgbClr val="990000"/>
                </a:solidFill>
              </a:rPr>
              <a:t>&gt;</a:t>
            </a:r>
            <a:br>
              <a:rPr lang="hu-HU" sz="1600" b="1" dirty="0">
                <a:solidFill>
                  <a:srgbClr val="990000"/>
                </a:solidFill>
              </a:rPr>
            </a:br>
            <a:r>
              <a:rPr lang="hu-HU" sz="1600" b="1" dirty="0">
                <a:solidFill>
                  <a:srgbClr val="990000"/>
                </a:solidFill>
              </a:rPr>
              <a:t>&lt;</a:t>
            </a:r>
            <a:r>
              <a:rPr lang="hu-HU" sz="1600" b="1" dirty="0" err="1">
                <a:solidFill>
                  <a:srgbClr val="990000"/>
                </a:solidFill>
              </a:rPr>
              <a:t>html</a:t>
            </a:r>
            <a:r>
              <a:rPr lang="hu-HU" sz="1600" b="1" dirty="0">
                <a:solidFill>
                  <a:srgbClr val="990000"/>
                </a:solidFill>
              </a:rPr>
              <a:t> </a:t>
            </a:r>
            <a:r>
              <a:rPr lang="hu-HU" sz="1600" b="1" dirty="0" err="1">
                <a:solidFill>
                  <a:srgbClr val="990000"/>
                </a:solidFill>
              </a:rPr>
              <a:t>xmlns</a:t>
            </a:r>
            <a:r>
              <a:rPr lang="hu-HU" sz="1600" b="1" dirty="0">
                <a:solidFill>
                  <a:srgbClr val="990000"/>
                </a:solidFill>
              </a:rPr>
              <a:t>="http://www.w3.org/1999/</a:t>
            </a:r>
            <a:r>
              <a:rPr lang="hu-HU" sz="1600" b="1" dirty="0" err="1">
                <a:solidFill>
                  <a:srgbClr val="990000"/>
                </a:solidFill>
              </a:rPr>
              <a:t>xhtml</a:t>
            </a:r>
            <a:r>
              <a:rPr lang="hu-HU" sz="1600" b="1" dirty="0">
                <a:solidFill>
                  <a:srgbClr val="990000"/>
                </a:solidFill>
              </a:rPr>
              <a:t>"&gt;</a:t>
            </a:r>
            <a:br>
              <a:rPr lang="hu-HU" sz="1600" b="1" dirty="0">
                <a:solidFill>
                  <a:srgbClr val="990000"/>
                </a:solidFill>
              </a:rPr>
            </a:br>
            <a:r>
              <a:rPr lang="hu-HU" sz="1600" b="1" dirty="0">
                <a:solidFill>
                  <a:srgbClr val="990000"/>
                </a:solidFill>
              </a:rPr>
              <a:t>&lt;</a:t>
            </a:r>
            <a:r>
              <a:rPr lang="hu-HU" sz="1600" b="1" dirty="0" err="1">
                <a:solidFill>
                  <a:srgbClr val="990000"/>
                </a:solidFill>
              </a:rPr>
              <a:t>head</a:t>
            </a:r>
            <a:r>
              <a:rPr lang="hu-HU" sz="1600" b="1" dirty="0">
                <a:solidFill>
                  <a:srgbClr val="990000"/>
                </a:solidFill>
              </a:rPr>
              <a:t>&gt;</a:t>
            </a:r>
            <a:br>
              <a:rPr lang="hu-HU" sz="1600" b="1" dirty="0">
                <a:solidFill>
                  <a:srgbClr val="990000"/>
                </a:solidFill>
              </a:rPr>
            </a:br>
            <a:r>
              <a:rPr lang="hu-HU" sz="1600" b="1" dirty="0">
                <a:solidFill>
                  <a:srgbClr val="990000"/>
                </a:solidFill>
              </a:rPr>
              <a:t>&lt;</a:t>
            </a:r>
            <a:r>
              <a:rPr lang="hu-HU" sz="1600" b="1" dirty="0" err="1">
                <a:solidFill>
                  <a:srgbClr val="0066CC"/>
                </a:solidFill>
              </a:rPr>
              <a:t>title</a:t>
            </a:r>
            <a:r>
              <a:rPr lang="hu-HU" sz="1600" b="1" dirty="0">
                <a:solidFill>
                  <a:srgbClr val="0066CC"/>
                </a:solidFill>
              </a:rPr>
              <a:t>&gt;Oldalcím</a:t>
            </a:r>
            <a:r>
              <a:rPr lang="hu-HU" sz="1600" b="1" dirty="0">
                <a:solidFill>
                  <a:srgbClr val="990000"/>
                </a:solidFill>
              </a:rPr>
              <a:t>&lt;/</a:t>
            </a:r>
            <a:r>
              <a:rPr lang="hu-HU" sz="1600" b="1" dirty="0" err="1">
                <a:solidFill>
                  <a:srgbClr val="990000"/>
                </a:solidFill>
              </a:rPr>
              <a:t>title</a:t>
            </a:r>
            <a:r>
              <a:rPr lang="hu-HU" sz="1600" b="1" dirty="0">
                <a:solidFill>
                  <a:srgbClr val="990000"/>
                </a:solidFill>
              </a:rPr>
              <a:t>&gt;</a:t>
            </a:r>
            <a:br>
              <a:rPr lang="hu-HU" sz="1600" b="1" dirty="0">
                <a:solidFill>
                  <a:srgbClr val="990000"/>
                </a:solidFill>
              </a:rPr>
            </a:br>
            <a:r>
              <a:rPr lang="hu-HU" sz="1600" b="1" dirty="0">
                <a:solidFill>
                  <a:srgbClr val="990000"/>
                </a:solidFill>
              </a:rPr>
              <a:t>&lt;/</a:t>
            </a:r>
            <a:r>
              <a:rPr lang="hu-HU" sz="1600" b="1" dirty="0" err="1">
                <a:solidFill>
                  <a:srgbClr val="990000"/>
                </a:solidFill>
              </a:rPr>
              <a:t>head</a:t>
            </a:r>
            <a:r>
              <a:rPr lang="hu-HU" sz="1600" b="1" dirty="0">
                <a:solidFill>
                  <a:srgbClr val="990000"/>
                </a:solidFill>
              </a:rPr>
              <a:t>&gt;</a:t>
            </a:r>
            <a:br>
              <a:rPr lang="hu-HU" sz="1600" b="1" dirty="0">
                <a:solidFill>
                  <a:srgbClr val="990000"/>
                </a:solidFill>
              </a:rPr>
            </a:br>
            <a:r>
              <a:rPr lang="hu-HU" sz="1600" b="1" dirty="0">
                <a:solidFill>
                  <a:srgbClr val="990000"/>
                </a:solidFill>
              </a:rPr>
              <a:t>&lt;body&gt;</a:t>
            </a:r>
            <a:br>
              <a:rPr lang="hu-HU" sz="1600" b="1" dirty="0">
                <a:solidFill>
                  <a:srgbClr val="990000"/>
                </a:solidFill>
              </a:rPr>
            </a:br>
            <a:r>
              <a:rPr lang="hu-HU" sz="1600" b="1" dirty="0">
                <a:solidFill>
                  <a:srgbClr val="0066CC"/>
                </a:solidFill>
              </a:rPr>
              <a:t>Ide jön a tartalom.</a:t>
            </a:r>
            <a:br>
              <a:rPr lang="hu-HU" sz="1600" b="1" dirty="0">
                <a:solidFill>
                  <a:srgbClr val="990000"/>
                </a:solidFill>
              </a:rPr>
            </a:br>
            <a:r>
              <a:rPr lang="hu-HU" sz="1600" b="1" dirty="0">
                <a:solidFill>
                  <a:srgbClr val="990000"/>
                </a:solidFill>
              </a:rPr>
              <a:t>&lt;/body&gt;</a:t>
            </a:r>
            <a:br>
              <a:rPr lang="hu-HU" sz="1600" b="1" dirty="0">
                <a:solidFill>
                  <a:srgbClr val="990000"/>
                </a:solidFill>
              </a:rPr>
            </a:br>
            <a:r>
              <a:rPr lang="hu-HU" sz="1600" b="1" dirty="0">
                <a:solidFill>
                  <a:srgbClr val="990000"/>
                </a:solidFill>
              </a:rPr>
              <a:t>&lt;/</a:t>
            </a:r>
            <a:r>
              <a:rPr lang="hu-HU" sz="1600" b="1" dirty="0" err="1">
                <a:solidFill>
                  <a:srgbClr val="990000"/>
                </a:solidFill>
              </a:rPr>
              <a:t>html</a:t>
            </a:r>
            <a:r>
              <a:rPr lang="hu-HU" sz="1600" b="1" dirty="0">
                <a:solidFill>
                  <a:srgbClr val="990000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DOCTYPE</a:t>
            </a:r>
            <a:endParaRPr lang="en-GB"/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XHTML 1.0 Strict</a:t>
            </a:r>
          </a:p>
          <a:p>
            <a:endParaRPr lang="hu-HU"/>
          </a:p>
          <a:p>
            <a:endParaRPr lang="hu-HU"/>
          </a:p>
          <a:p>
            <a:r>
              <a:rPr lang="hu-HU"/>
              <a:t>XHTML 1.0 Transitional</a:t>
            </a:r>
          </a:p>
          <a:p>
            <a:endParaRPr lang="hu-HU"/>
          </a:p>
          <a:p>
            <a:endParaRPr lang="hu-HU"/>
          </a:p>
          <a:p>
            <a:r>
              <a:rPr lang="hu-HU"/>
              <a:t>XHTML 1.0 Frameset</a:t>
            </a:r>
            <a:endParaRPr lang="en-GB"/>
          </a:p>
        </p:txBody>
      </p:sp>
      <p:sp>
        <p:nvSpPr>
          <p:cNvPr id="19458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7166-D599-49AB-A09D-B80352C07663}" type="slidenum">
              <a:rPr lang="hu-HU" smtClean="0"/>
              <a:pPr/>
              <a:t>15</a:t>
            </a:fld>
            <a:endParaRPr lang="hu-HU"/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820738" y="2297113"/>
            <a:ext cx="7529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/>
              <a:t>&lt;!DOCTYPE html PUBLIC "-//W3C//DTD XHTML 1.0 Strict//EN" </a:t>
            </a:r>
          </a:p>
          <a:p>
            <a:pPr eaLnBrk="0" hangingPunct="0"/>
            <a:r>
              <a:rPr lang="hu-HU"/>
              <a:t>"http://www.w3.org/TR/xhtml1/DTD/xhtml1-strict.dtd"&gt;   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727075" y="4049713"/>
            <a:ext cx="8251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/>
              <a:t>&lt;!DOCTYPE html PUBLIC "-//W3C//DTD XHTML 1.0 Transitional//EN" </a:t>
            </a:r>
          </a:p>
          <a:p>
            <a:pPr eaLnBrk="0" hangingPunct="0"/>
            <a:r>
              <a:rPr lang="hu-HU"/>
              <a:t>"http://www.w3.org/TR/xhtml1/DTD/xhtml1-transitional.dtd"&gt; </a:t>
            </a: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796925" y="5535613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/>
              <a:t>&lt;!DOCTYPE html PUBLIC "-//W3C//DTD XHTML 1.0 Frameset//EN" </a:t>
            </a:r>
          </a:p>
          <a:p>
            <a:pPr eaLnBrk="0" hangingPunct="0"/>
            <a:r>
              <a:rPr lang="hu-HU"/>
              <a:t>"http://www.w3.org/TR/xhtml1/DTD/xhtml1-frameset.dtd"&gt;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 </a:t>
            </a:r>
            <a:r>
              <a:rPr lang="hu-HU" dirty="0">
                <a:sym typeface="Wingdings" panose="05000000000000000000" pitchFamily="2" charset="2"/>
              </a:rPr>
              <a:t></a:t>
            </a:r>
            <a:r>
              <a:rPr lang="hu-HU" dirty="0"/>
              <a:t>XHTML konverzió?</a:t>
            </a:r>
            <a:endParaRPr lang="en-GB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HTML Tidy</a:t>
            </a:r>
            <a:endParaRPr lang="hu-HU"/>
          </a:p>
          <a:p>
            <a:pPr lvl="1"/>
            <a:r>
              <a:rPr lang="en-GB">
                <a:hlinkClick r:id="rId2"/>
              </a:rPr>
              <a:t>http://tidy.sourceforge.net/#binaries</a:t>
            </a:r>
            <a:r>
              <a:rPr lang="en-GB"/>
              <a:t> </a:t>
            </a:r>
            <a:endParaRPr lang="hu-HU"/>
          </a:p>
          <a:p>
            <a:pPr lvl="1"/>
            <a:r>
              <a:rPr lang="hu-HU"/>
              <a:t>Parancsmódban használható program</a:t>
            </a:r>
          </a:p>
          <a:p>
            <a:pPr lvl="1"/>
            <a:r>
              <a:rPr lang="en-GB"/>
              <a:t>tidy -help 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20482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EB29-DCF0-45B4-8955-5FA93BEC2798}" type="slidenum">
              <a:rPr lang="hu-HU" smtClean="0"/>
              <a:pPr/>
              <a:t>16</a:t>
            </a:fld>
            <a:endParaRPr lang="hu-HU"/>
          </a:p>
        </p:txBody>
      </p:sp>
      <p:graphicFrame>
        <p:nvGraphicFramePr>
          <p:cNvPr id="783409" name="Group 49"/>
          <p:cNvGraphicFramePr>
            <a:graphicFrameLocks noGrp="1"/>
          </p:cNvGraphicFramePr>
          <p:nvPr/>
        </p:nvGraphicFramePr>
        <p:xfrm>
          <a:off x="1116013" y="3789363"/>
          <a:ext cx="7118350" cy="2438400"/>
        </p:xfrm>
        <a:graphic>
          <a:graphicData uri="http://schemas.openxmlformats.org/drawingml/2006/table">
            <a:tbl>
              <a:tblPr/>
              <a:tblGrid>
                <a:gridCol w="118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Paraméter</a:t>
                      </a:r>
                      <a:endParaRPr kumimoji="0" lang="hu-H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Magyarázat</a:t>
                      </a:r>
                      <a:endParaRPr kumimoji="0" lang="hu-H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-out </a:t>
                      </a:r>
                      <a:r>
                        <a:rPr kumimoji="0" lang="hu-H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</a:t>
                      </a:r>
                      <a:endParaRPr kumimoji="0" lang="hu-H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kimeneti állomány megadása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-modify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az eredeti állományt módosítja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-asxhtml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HTML állományt jól formázott XHTML állománnyá konvertálja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f </a:t>
                      </a:r>
                      <a:r>
                        <a:rPr kumimoji="0" lang="hu-H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</a:t>
                      </a:r>
                      <a:endParaRPr kumimoji="0" lang="hu-H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feldolgozás során jelentkező hibák kiírása a megadott állományba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-latin1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ISO-8859-1 karakterkódolás használata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-utf8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UTF8 karakterkódolás használata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-utf16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UTF16 karakterkódolás használata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GB" dirty="0"/>
          </a:p>
        </p:txBody>
      </p:sp>
      <p:sp>
        <p:nvSpPr>
          <p:cNvPr id="9" name="Alcím 8">
            <a:extLst>
              <a:ext uri="{FF2B5EF4-FFF2-40B4-BE49-F238E27FC236}">
                <a16:creationId xmlns:a16="http://schemas.microsoft.com/office/drawing/2014/main" id="{6F5569A3-6CA2-4846-9C87-A3D4CFFEB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Az emlékeztető az LMS rendszerből letölthető.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C47B-B630-4B81-9584-8B9566790813}" type="slidenum">
              <a:rPr lang="hu-HU" smtClean="0"/>
              <a:pPr/>
              <a:t>17</a:t>
            </a:fld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 és XHTML különbségek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62B4884-8194-42BA-8BA5-97AB31C1F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HTML nyelv ismeretével és néhány szintaktikai szabály betartásával XHTML oldalakat is egyszerűen készíthetünk.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XHTML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XHTML (XML+HTML „házasság”)</a:t>
            </a:r>
          </a:p>
          <a:p>
            <a:pPr lvl="1"/>
            <a:r>
              <a:rPr lang="hu-HU"/>
              <a:t>Mindkét szabvány erősségeit magában foglalja, bővíthető, az XML miatti megkötések miatt jobban kell figyelnie a web-fejlesztőknek</a:t>
            </a:r>
          </a:p>
          <a:p>
            <a:pPr lvl="1"/>
            <a:r>
              <a:rPr lang="hu-HU"/>
              <a:t>A tartalmat bármilyen XML kompatibilis program képes megjeleníteni, feldolgozni</a:t>
            </a:r>
          </a:p>
          <a:p>
            <a:endParaRPr lang="hu-HU"/>
          </a:p>
        </p:txBody>
      </p:sp>
      <p:sp>
        <p:nvSpPr>
          <p:cNvPr id="5122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B0C7-4D88-49D2-A41B-D58D611BDF56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XHTML</a:t>
            </a:r>
            <a:endParaRPr lang="en-GB"/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/>
              <a:t>XHTML: </a:t>
            </a:r>
            <a:r>
              <a:rPr lang="en-GB"/>
              <a:t>eXtensible</a:t>
            </a:r>
            <a:r>
              <a:rPr lang="hu-HU"/>
              <a:t> HTML</a:t>
            </a:r>
          </a:p>
          <a:p>
            <a:r>
              <a:rPr lang="hu-HU"/>
              <a:t>Előnyök</a:t>
            </a:r>
          </a:p>
          <a:p>
            <a:pPr lvl="1"/>
            <a:r>
              <a:rPr lang="en-GB"/>
              <a:t>Az XHTML dokumentumok XML alapúak, könnyen áttekinthetők, szerkeszthetők, érvényesíthetők (validálhatók) standard XML eszközökkel. </a:t>
            </a:r>
          </a:p>
          <a:p>
            <a:pPr lvl="1"/>
            <a:r>
              <a:rPr lang="en-GB"/>
              <a:t>Az XHTML oldalak a HTML 4.0 szabványt támogató szerkesztőprogramokkal is szerkeszthetők. </a:t>
            </a:r>
          </a:p>
          <a:p>
            <a:pPr lvl="1"/>
            <a:r>
              <a:rPr lang="en-GB"/>
              <a:t>Az XHTML dokumentumban használhatunk olyan alkalmazásokat (appletek, szkriptek), amelyek futtatásához szükséges a HTML Document Object Model (DOM) vagy az XML DOM. </a:t>
            </a:r>
          </a:p>
          <a:p>
            <a:pPr lvl="1"/>
            <a:r>
              <a:rPr lang="en-GB"/>
              <a:t>Az XHTML "család" fejlődésével az XHTML 1.0 kritériumainak megfelelő dokumentumok egyre inkább együtt tudnak működni egymással a különböző XHTML környezetekben.</a:t>
            </a:r>
            <a:endParaRPr lang="hu-HU"/>
          </a:p>
          <a:p>
            <a:endParaRPr lang="en-GB"/>
          </a:p>
        </p:txBody>
      </p:sp>
      <p:sp>
        <p:nvSpPr>
          <p:cNvPr id="819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1A4-2DB7-4D9D-8671-8B92B8B6EA11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HTML, XHTML különbségek</a:t>
            </a:r>
            <a:endParaRPr lang="en-GB"/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Az </a:t>
            </a:r>
            <a:r>
              <a:rPr lang="en-GB" dirty="0" err="1"/>
              <a:t>elemek</a:t>
            </a:r>
            <a:r>
              <a:rPr lang="en-GB" dirty="0"/>
              <a:t> </a:t>
            </a:r>
            <a:r>
              <a:rPr lang="en-GB" dirty="0" err="1"/>
              <a:t>egymásbaágyazásánál</a:t>
            </a:r>
            <a:r>
              <a:rPr lang="en-GB" dirty="0"/>
              <a:t> </a:t>
            </a:r>
            <a:r>
              <a:rPr lang="en-GB" dirty="0" err="1"/>
              <a:t>ügyelnünk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a </a:t>
            </a:r>
            <a:r>
              <a:rPr lang="en-GB" dirty="0" err="1"/>
              <a:t>sorrendre</a:t>
            </a:r>
            <a:r>
              <a:rPr lang="en-GB" dirty="0"/>
              <a:t> </a:t>
            </a:r>
          </a:p>
        </p:txBody>
      </p:sp>
      <p:sp>
        <p:nvSpPr>
          <p:cNvPr id="9218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B4A4-93E3-42F7-BC40-45713AC77502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071563" y="3213273"/>
            <a:ext cx="5427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 i="1" dirty="0"/>
              <a:t>&lt;b&gt;&lt;u&gt;Vastag, aláhúzott szöveg&lt;/b&gt;&lt;/u&gt; </a:t>
            </a:r>
            <a:br>
              <a:rPr lang="hu-HU" dirty="0"/>
            </a:br>
            <a:endParaRPr lang="hu-HU" dirty="0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1033463" y="4113386"/>
            <a:ext cx="5427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 i="1"/>
              <a:t>&lt;b&gt;&lt;u&gt;Vastag, aláhúzott szöveg&lt;/u&gt;&lt;/b&gt;</a:t>
            </a:r>
            <a:r>
              <a:rPr lang="hu-HU"/>
              <a:t> </a:t>
            </a:r>
          </a:p>
        </p:txBody>
      </p:sp>
      <p:sp>
        <p:nvSpPr>
          <p:cNvPr id="772107" name="AutoShape 11"/>
          <p:cNvSpPr>
            <a:spLocks noChangeArrowheads="1"/>
          </p:cNvSpPr>
          <p:nvPr/>
        </p:nvSpPr>
        <p:spPr bwMode="auto">
          <a:xfrm>
            <a:off x="6478588" y="2938636"/>
            <a:ext cx="749300" cy="762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772108" name="AutoShape 12"/>
          <p:cNvSpPr>
            <a:spLocks noChangeArrowheads="1"/>
          </p:cNvSpPr>
          <p:nvPr/>
        </p:nvSpPr>
        <p:spPr bwMode="auto">
          <a:xfrm>
            <a:off x="6453188" y="3916536"/>
            <a:ext cx="787400" cy="7366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77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2000"/>
                                        <p:tgtEl>
                                          <p:spTgt spid="77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7" grpId="0" animBg="1"/>
      <p:bldP spid="7721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HTML, XHTML különbségek</a:t>
            </a:r>
            <a:endParaRPr lang="en-GB"/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Jól formázott (well formed) dokumentumot kell létrehozni </a:t>
            </a:r>
            <a:endParaRPr lang="hu-HU"/>
          </a:p>
          <a:p>
            <a:r>
              <a:rPr lang="en-GB"/>
              <a:t>minden elemet a &lt;html&gt; elemen belül kell elhelyezni. </a:t>
            </a:r>
            <a:endParaRPr lang="hu-HU"/>
          </a:p>
          <a:p>
            <a:r>
              <a:rPr lang="en-GB"/>
              <a:t>Minden elemnek lehetnek további beágyazott elemei. </a:t>
            </a:r>
            <a:endParaRPr lang="hu-HU"/>
          </a:p>
          <a:p>
            <a:r>
              <a:rPr lang="en-GB"/>
              <a:t>Ezek az elemek páronként kerülnek megadásra, és ügyelni kell arra, hogy a szülő elembe szabályosan kerüljön beágyazásra </a:t>
            </a:r>
          </a:p>
        </p:txBody>
      </p:sp>
      <p:sp>
        <p:nvSpPr>
          <p:cNvPr id="10242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2D8-C1E4-45B7-A56F-3A1D9203E222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HTML, XHTML különbségek</a:t>
            </a:r>
            <a:endParaRPr lang="en-GB"/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tag </a:t>
            </a:r>
            <a:r>
              <a:rPr lang="en-GB" dirty="0" err="1"/>
              <a:t>neveket</a:t>
            </a:r>
            <a:r>
              <a:rPr lang="en-GB" dirty="0"/>
              <a:t> </a:t>
            </a:r>
            <a:r>
              <a:rPr lang="en-GB" dirty="0" err="1"/>
              <a:t>kis</a:t>
            </a:r>
            <a:r>
              <a:rPr lang="en-GB" dirty="0"/>
              <a:t> </a:t>
            </a:r>
            <a:r>
              <a:rPr lang="en-GB" dirty="0" err="1"/>
              <a:t>betűkkel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írnunk</a:t>
            </a:r>
            <a:r>
              <a:rPr lang="en-GB" dirty="0"/>
              <a:t>.  </a:t>
            </a:r>
            <a:endParaRPr lang="hu-HU" dirty="0"/>
          </a:p>
          <a:p>
            <a:r>
              <a:rPr lang="hu-HU" dirty="0"/>
              <a:t>A</a:t>
            </a:r>
            <a:r>
              <a:rPr lang="en-GB" dirty="0"/>
              <a:t>z XML </a:t>
            </a:r>
            <a:r>
              <a:rPr lang="en-GB" dirty="0" err="1"/>
              <a:t>szabvány</a:t>
            </a:r>
            <a:r>
              <a:rPr lang="en-GB" dirty="0"/>
              <a:t> </a:t>
            </a:r>
            <a:r>
              <a:rPr lang="en-GB" dirty="0" err="1"/>
              <a:t>megkülönbözteti</a:t>
            </a:r>
            <a:r>
              <a:rPr lang="en-GB" dirty="0"/>
              <a:t> a </a:t>
            </a:r>
            <a:r>
              <a:rPr lang="en-GB" dirty="0" err="1"/>
              <a:t>kis</a:t>
            </a:r>
            <a:r>
              <a:rPr lang="en-GB" dirty="0"/>
              <a:t>- és </a:t>
            </a:r>
            <a:r>
              <a:rPr lang="en-GB" dirty="0" err="1"/>
              <a:t>nagybetűket</a:t>
            </a:r>
            <a:r>
              <a:rPr lang="en-GB" dirty="0"/>
              <a:t> a &lt;</a:t>
            </a:r>
            <a:r>
              <a:rPr lang="en-GB" dirty="0" err="1"/>
              <a:t>br</a:t>
            </a:r>
            <a:r>
              <a:rPr lang="en-GB" dirty="0"/>
              <a:t>&gt; és &lt;BR&gt; tag </a:t>
            </a:r>
            <a:r>
              <a:rPr lang="en-GB" dirty="0" err="1"/>
              <a:t>két</a:t>
            </a:r>
            <a:r>
              <a:rPr lang="en-GB" dirty="0"/>
              <a:t> </a:t>
            </a:r>
            <a:r>
              <a:rPr lang="en-GB" dirty="0" err="1"/>
              <a:t>különböző</a:t>
            </a:r>
            <a:r>
              <a:rPr lang="en-GB" dirty="0"/>
              <a:t> </a:t>
            </a:r>
            <a:r>
              <a:rPr lang="en-GB" dirty="0" err="1"/>
              <a:t>dolgot</a:t>
            </a:r>
            <a:r>
              <a:rPr lang="en-GB" dirty="0"/>
              <a:t> </a:t>
            </a:r>
            <a:r>
              <a:rPr lang="en-GB" dirty="0" err="1"/>
              <a:t>jelölhet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126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0740-6C08-4116-B1BD-8217196FA10B}" type="slidenum">
              <a:rPr lang="hu-HU" smtClean="0"/>
              <a:pPr/>
              <a:t>7</a:t>
            </a:fld>
            <a:endParaRPr lang="hu-H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HTML, XHTML különbségek</a:t>
            </a:r>
            <a:endParaRPr lang="en-GB"/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Minden XHTML </a:t>
            </a:r>
            <a:r>
              <a:rPr lang="en-GB" dirty="0" err="1"/>
              <a:t>elemet</a:t>
            </a:r>
            <a:r>
              <a:rPr lang="en-GB" dirty="0"/>
              <a:t> </a:t>
            </a:r>
            <a:r>
              <a:rPr lang="en-GB" dirty="0" err="1"/>
              <a:t>kötelező</a:t>
            </a:r>
            <a:r>
              <a:rPr lang="en-GB" dirty="0"/>
              <a:t> </a:t>
            </a:r>
            <a:r>
              <a:rPr lang="en-GB" dirty="0" err="1"/>
              <a:t>lezárni</a:t>
            </a:r>
            <a:r>
              <a:rPr lang="en-GB" dirty="0"/>
              <a:t>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290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557C-A92F-425D-8EF9-18EE5363CB4D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397000" y="2105025"/>
            <a:ext cx="30749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 b="1" i="1"/>
              <a:t>&lt;p&gt;Első bekezdés</a:t>
            </a:r>
            <a:br>
              <a:rPr lang="hu-HU" b="1" i="1"/>
            </a:br>
            <a:r>
              <a:rPr lang="hu-HU" b="1" i="1"/>
              <a:t>&lt;p&gt;Második bekezdés</a:t>
            </a: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1471613" y="3222625"/>
            <a:ext cx="378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 b="1" i="1"/>
              <a:t>&lt;p&gt;Első bekezdés&lt;/p&gt;</a:t>
            </a:r>
            <a:br>
              <a:rPr lang="hu-HU" b="1" i="1"/>
            </a:br>
            <a:r>
              <a:rPr lang="hu-HU" b="1" i="1"/>
              <a:t>&lt;p&gt;Második bekezdés&lt;/p&gt;</a:t>
            </a:r>
          </a:p>
        </p:txBody>
      </p:sp>
      <p:sp>
        <p:nvSpPr>
          <p:cNvPr id="57351" name="Rectangle 9"/>
          <p:cNvSpPr>
            <a:spLocks noChangeArrowheads="1"/>
          </p:cNvSpPr>
          <p:nvPr/>
        </p:nvSpPr>
        <p:spPr bwMode="auto">
          <a:xfrm>
            <a:off x="393700" y="4067175"/>
            <a:ext cx="78867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hu-HU" i="1"/>
              <a:t>Azon elemek végére, amelyeknek a HTML szabványban nincs záró párjuk (</a:t>
            </a:r>
            <a:r>
              <a:rPr lang="hu-HU" b="1" i="1"/>
              <a:t>area, base, bgsound, br, col, frame, hr, img, input, isindex, keygen, link, meta, option, param</a:t>
            </a:r>
            <a:r>
              <a:rPr lang="hu-HU" i="1"/>
              <a:t>), / karaktert kell tennünk. </a:t>
            </a:r>
          </a:p>
          <a:p>
            <a:pPr eaLnBrk="0" hangingPunct="0"/>
            <a:r>
              <a:rPr lang="hu-HU" b="1" i="1">
                <a:solidFill>
                  <a:srgbClr val="FF0000"/>
                </a:solidFill>
              </a:rPr>
              <a:t>&lt;br&gt;</a:t>
            </a:r>
            <a:r>
              <a:rPr lang="hu-HU" i="1"/>
              <a:t> 				</a:t>
            </a:r>
            <a:r>
              <a:rPr lang="hu-HU" b="1" i="1">
                <a:solidFill>
                  <a:srgbClr val="009900"/>
                </a:solidFill>
              </a:rPr>
              <a:t>&lt;br /&gt;</a:t>
            </a:r>
            <a:r>
              <a:rPr lang="hu-HU" i="1"/>
              <a:t> </a:t>
            </a:r>
            <a:br>
              <a:rPr lang="hu-HU" i="1"/>
            </a:br>
            <a:r>
              <a:rPr lang="hu-HU" b="1" i="1">
                <a:solidFill>
                  <a:srgbClr val="FF0000"/>
                </a:solidFill>
              </a:rPr>
              <a:t>&lt;img src="kep.gif"&gt;</a:t>
            </a:r>
            <a:r>
              <a:rPr lang="hu-HU" b="1" i="1"/>
              <a:t> 	</a:t>
            </a:r>
            <a:r>
              <a:rPr lang="hu-HU" b="1" i="1">
                <a:solidFill>
                  <a:srgbClr val="009900"/>
                </a:solidFill>
              </a:rPr>
              <a:t>&lt;img src="kep.gif" /&gt;</a:t>
            </a:r>
            <a:r>
              <a:rPr lang="hu-HU" b="1" i="1"/>
              <a:t> </a:t>
            </a:r>
          </a:p>
          <a:p>
            <a:pPr eaLnBrk="0" hangingPunct="0"/>
            <a:endParaRPr lang="hu-HU" b="1" i="1"/>
          </a:p>
          <a:p>
            <a:pPr eaLnBrk="0" hangingPunct="0"/>
            <a:r>
              <a:rPr lang="hu-HU" i="1"/>
              <a:t>Ahhoz, hogy a dokumentum kompatibilis legyen a jelenlegi böngészőkkel, space karakter kell a </a:t>
            </a:r>
            <a:r>
              <a:rPr lang="hu-HU" b="1" i="1"/>
              <a:t>/ </a:t>
            </a:r>
            <a:r>
              <a:rPr lang="hu-HU" i="1"/>
              <a:t>jel elé</a:t>
            </a:r>
          </a:p>
        </p:txBody>
      </p:sp>
      <p:sp>
        <p:nvSpPr>
          <p:cNvPr id="775180" name="AutoShape 12"/>
          <p:cNvSpPr>
            <a:spLocks noChangeArrowheads="1"/>
          </p:cNvSpPr>
          <p:nvPr/>
        </p:nvSpPr>
        <p:spPr bwMode="auto">
          <a:xfrm>
            <a:off x="5284788" y="2084388"/>
            <a:ext cx="749300" cy="762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775181" name="AutoShape 13"/>
          <p:cNvSpPr>
            <a:spLocks noChangeArrowheads="1"/>
          </p:cNvSpPr>
          <p:nvPr/>
        </p:nvSpPr>
        <p:spPr bwMode="auto">
          <a:xfrm>
            <a:off x="5259388" y="3062288"/>
            <a:ext cx="787400" cy="7366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77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2000"/>
                                        <p:tgtEl>
                                          <p:spTgt spid="77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80" grpId="0" animBg="1"/>
      <p:bldP spid="7751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HTML, XHTML különbségek</a:t>
            </a:r>
            <a:endParaRPr lang="en-GB"/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395537" y="1700809"/>
            <a:ext cx="8352926" cy="475252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dirty="0" err="1"/>
              <a:t>paramétereket</a:t>
            </a:r>
            <a:r>
              <a:rPr lang="en-GB" dirty="0"/>
              <a:t> </a:t>
            </a:r>
            <a:r>
              <a:rPr lang="en-GB" dirty="0" err="1"/>
              <a:t>kis</a:t>
            </a:r>
            <a:r>
              <a:rPr lang="en-GB" dirty="0"/>
              <a:t> </a:t>
            </a:r>
            <a:r>
              <a:rPr lang="en-GB" dirty="0" err="1"/>
              <a:t>betűvel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írn</a:t>
            </a:r>
            <a:r>
              <a:rPr lang="hu-HU" dirty="0"/>
              <a:t>i</a:t>
            </a:r>
            <a:r>
              <a:rPr lang="en-GB" dirty="0"/>
              <a:t>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31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713-25E1-4A9B-8DC2-F3EC4E7D9138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58373" name="Rectangle 10"/>
          <p:cNvSpPr>
            <a:spLocks noChangeArrowheads="1"/>
          </p:cNvSpPr>
          <p:nvPr/>
        </p:nvSpPr>
        <p:spPr bwMode="auto">
          <a:xfrm>
            <a:off x="1531938" y="2679379"/>
            <a:ext cx="3262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 b="1" dirty="0"/>
              <a:t>&lt;</a:t>
            </a:r>
            <a:r>
              <a:rPr lang="hu-HU" b="1" dirty="0" err="1"/>
              <a:t>table</a:t>
            </a:r>
            <a:r>
              <a:rPr lang="hu-HU" b="1" dirty="0"/>
              <a:t> WIDTH="250"&gt;</a:t>
            </a:r>
            <a:r>
              <a:rPr lang="hu-HU" dirty="0"/>
              <a:t> </a:t>
            </a:r>
          </a:p>
        </p:txBody>
      </p:sp>
      <p:sp>
        <p:nvSpPr>
          <p:cNvPr id="58374" name="Rectangle 11"/>
          <p:cNvSpPr>
            <a:spLocks noChangeArrowheads="1"/>
          </p:cNvSpPr>
          <p:nvPr/>
        </p:nvSpPr>
        <p:spPr bwMode="auto">
          <a:xfrm>
            <a:off x="1601788" y="3657279"/>
            <a:ext cx="3071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hu-HU" b="1"/>
              <a:t>&lt;table width="250"&gt;</a:t>
            </a:r>
            <a:r>
              <a:rPr lang="hu-HU"/>
              <a:t> </a:t>
            </a:r>
          </a:p>
        </p:txBody>
      </p:sp>
      <p:sp>
        <p:nvSpPr>
          <p:cNvPr id="776209" name="AutoShape 17"/>
          <p:cNvSpPr>
            <a:spLocks noChangeArrowheads="1"/>
          </p:cNvSpPr>
          <p:nvPr/>
        </p:nvSpPr>
        <p:spPr bwMode="auto">
          <a:xfrm>
            <a:off x="4865688" y="2507929"/>
            <a:ext cx="749300" cy="762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776210" name="AutoShape 18"/>
          <p:cNvSpPr>
            <a:spLocks noChangeArrowheads="1"/>
          </p:cNvSpPr>
          <p:nvPr/>
        </p:nvSpPr>
        <p:spPr bwMode="auto">
          <a:xfrm>
            <a:off x="4840288" y="3485829"/>
            <a:ext cx="787400" cy="7366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77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2000"/>
                                        <p:tgtEl>
                                          <p:spTgt spid="77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09" grpId="0" animBg="1"/>
      <p:bldP spid="776210" grpId="0" animBg="1"/>
    </p:bldLst>
  </p:timing>
</p:sld>
</file>

<file path=ppt/theme/theme1.xml><?xml version="1.0" encoding="utf-8"?>
<a:theme xmlns:a="http://schemas.openxmlformats.org/drawingml/2006/main" name="Csomag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968</Words>
  <Application>Microsoft Office PowerPoint</Application>
  <PresentationFormat>Diavetítés a képernyőre (4:3 oldalarány)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Wingdings 2</vt:lpstr>
      <vt:lpstr>Csomag</vt:lpstr>
      <vt:lpstr>A HTML és XHTML különbözőségei</vt:lpstr>
      <vt:lpstr>HTML és XHTML különbségek</vt:lpstr>
      <vt:lpstr>XHTML</vt:lpstr>
      <vt:lpstr>XHTML</vt:lpstr>
      <vt:lpstr>HTML, XHTML különbségek</vt:lpstr>
      <vt:lpstr>HTML, XHTML különbségek</vt:lpstr>
      <vt:lpstr>HTML, XHTML különbségek</vt:lpstr>
      <vt:lpstr>HTML, XHTML különbségek</vt:lpstr>
      <vt:lpstr>HTML, XHTML különbségek</vt:lpstr>
      <vt:lpstr>HTML, XHTML különbségek</vt:lpstr>
      <vt:lpstr>HTML, XHTML különbségek</vt:lpstr>
      <vt:lpstr>HTML, XHTML különbségek</vt:lpstr>
      <vt:lpstr>HTML, XHTML különbségek</vt:lpstr>
      <vt:lpstr>HTML, XHTML különbségek</vt:lpstr>
      <vt:lpstr>DOCTYPE</vt:lpstr>
      <vt:lpstr>HTML XHTML konverzió?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Alapfogalmak a Web-fejlesztés témakörben</dc:title>
  <dc:creator>Andor Abonyi-Tóth</dc:creator>
  <cp:lastModifiedBy>Andor Abonyi-Tóth</cp:lastModifiedBy>
  <cp:revision>83</cp:revision>
  <dcterms:created xsi:type="dcterms:W3CDTF">2018-08-23T15:06:26Z</dcterms:created>
  <dcterms:modified xsi:type="dcterms:W3CDTF">2020-02-03T16:49:16Z</dcterms:modified>
</cp:coreProperties>
</file>