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15"/>
  </p:notesMasterIdLst>
  <p:sldIdLst>
    <p:sldId id="256" r:id="rId2"/>
    <p:sldId id="476" r:id="rId3"/>
    <p:sldId id="568" r:id="rId4"/>
    <p:sldId id="276" r:id="rId5"/>
    <p:sldId id="279" r:id="rId6"/>
    <p:sldId id="298" r:id="rId7"/>
    <p:sldId id="299" r:id="rId8"/>
    <p:sldId id="280" r:id="rId9"/>
    <p:sldId id="499" r:id="rId10"/>
    <p:sldId id="415" r:id="rId11"/>
    <p:sldId id="437" r:id="rId12"/>
    <p:sldId id="327" r:id="rId13"/>
    <p:sldId id="561" r:id="rId14"/>
    <p:sldId id="569" r:id="rId15"/>
    <p:sldId id="567" r:id="rId16"/>
    <p:sldId id="486" r:id="rId17"/>
    <p:sldId id="487" r:id="rId18"/>
    <p:sldId id="483" r:id="rId19"/>
    <p:sldId id="417" r:id="rId20"/>
    <p:sldId id="485" r:id="rId21"/>
    <p:sldId id="537" r:id="rId22"/>
    <p:sldId id="492" r:id="rId23"/>
    <p:sldId id="570" r:id="rId24"/>
    <p:sldId id="440" r:id="rId25"/>
    <p:sldId id="500" r:id="rId26"/>
    <p:sldId id="505" r:id="rId27"/>
    <p:sldId id="442" r:id="rId28"/>
    <p:sldId id="509" r:id="rId29"/>
    <p:sldId id="481" r:id="rId30"/>
    <p:sldId id="556" r:id="rId31"/>
    <p:sldId id="508" r:id="rId32"/>
    <p:sldId id="441" r:id="rId33"/>
    <p:sldId id="460" r:id="rId34"/>
    <p:sldId id="517" r:id="rId35"/>
    <p:sldId id="519" r:id="rId36"/>
    <p:sldId id="518" r:id="rId37"/>
    <p:sldId id="520" r:id="rId38"/>
    <p:sldId id="506" r:id="rId39"/>
    <p:sldId id="521" r:id="rId40"/>
    <p:sldId id="443" r:id="rId41"/>
    <p:sldId id="522" r:id="rId42"/>
    <p:sldId id="510" r:id="rId43"/>
    <p:sldId id="512" r:id="rId44"/>
    <p:sldId id="513" r:id="rId45"/>
    <p:sldId id="525" r:id="rId46"/>
    <p:sldId id="526" r:id="rId47"/>
    <p:sldId id="427" r:id="rId48"/>
    <p:sldId id="431" r:id="rId49"/>
    <p:sldId id="428" r:id="rId50"/>
    <p:sldId id="523" r:id="rId51"/>
    <p:sldId id="527" r:id="rId52"/>
    <p:sldId id="528" r:id="rId53"/>
    <p:sldId id="529" r:id="rId54"/>
    <p:sldId id="531" r:id="rId55"/>
    <p:sldId id="532" r:id="rId56"/>
    <p:sldId id="516" r:id="rId57"/>
    <p:sldId id="461" r:id="rId58"/>
    <p:sldId id="533" r:id="rId59"/>
    <p:sldId id="534" r:id="rId60"/>
    <p:sldId id="535" r:id="rId61"/>
    <p:sldId id="536" r:id="rId62"/>
    <p:sldId id="538" r:id="rId63"/>
    <p:sldId id="539" r:id="rId64"/>
    <p:sldId id="540" r:id="rId65"/>
    <p:sldId id="541" r:id="rId66"/>
    <p:sldId id="542" r:id="rId67"/>
    <p:sldId id="543" r:id="rId68"/>
    <p:sldId id="511" r:id="rId69"/>
    <p:sldId id="446" r:id="rId70"/>
    <p:sldId id="445" r:id="rId71"/>
    <p:sldId id="447" r:id="rId72"/>
    <p:sldId id="545" r:id="rId73"/>
    <p:sldId id="550" r:id="rId74"/>
    <p:sldId id="413" r:id="rId75"/>
    <p:sldId id="477" r:id="rId76"/>
    <p:sldId id="418" r:id="rId77"/>
    <p:sldId id="436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05" r:id="rId86"/>
    <p:sldId id="448" r:id="rId87"/>
    <p:sldId id="452" r:id="rId88"/>
    <p:sldId id="478" r:id="rId89"/>
    <p:sldId id="551" r:id="rId90"/>
    <p:sldId id="455" r:id="rId91"/>
    <p:sldId id="546" r:id="rId92"/>
    <p:sldId id="557" r:id="rId93"/>
    <p:sldId id="462" r:id="rId94"/>
    <p:sldId id="463" r:id="rId95"/>
    <p:sldId id="553" r:id="rId96"/>
    <p:sldId id="479" r:id="rId97"/>
    <p:sldId id="552" r:id="rId98"/>
    <p:sldId id="465" r:id="rId99"/>
    <p:sldId id="547" r:id="rId100"/>
    <p:sldId id="554" r:id="rId101"/>
    <p:sldId id="467" r:id="rId102"/>
    <p:sldId id="555" r:id="rId103"/>
    <p:sldId id="558" r:id="rId104"/>
    <p:sldId id="548" r:id="rId105"/>
    <p:sldId id="470" r:id="rId106"/>
    <p:sldId id="565" r:id="rId107"/>
    <p:sldId id="564" r:id="rId108"/>
    <p:sldId id="566" r:id="rId109"/>
    <p:sldId id="562" r:id="rId110"/>
    <p:sldId id="563" r:id="rId111"/>
    <p:sldId id="559" r:id="rId112"/>
    <p:sldId id="560" r:id="rId113"/>
    <p:sldId id="475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007033"/>
    <a:srgbClr val="FF0000"/>
    <a:srgbClr val="0033CC"/>
    <a:srgbClr val="006666"/>
    <a:srgbClr val="CC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Világos stílus 2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1001" autoAdjust="0"/>
  </p:normalViewPr>
  <p:slideViewPr>
    <p:cSldViewPr>
      <p:cViewPr varScale="1">
        <p:scale>
          <a:sx n="104" d="100"/>
          <a:sy n="104" d="100"/>
        </p:scale>
        <p:origin x="17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1BB084-11FF-4D72-B952-AD23ECA1A1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71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656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9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33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65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6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2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&lt;!DOCTYPE 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lang</a:t>
            </a:r>
            <a:r>
              <a:rPr lang="hu-HU" dirty="0"/>
              <a:t>="hu"&gt;</a:t>
            </a:r>
          </a:p>
          <a:p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  &lt;meta </a:t>
            </a:r>
            <a:r>
              <a:rPr lang="hu-HU" dirty="0" err="1"/>
              <a:t>charset</a:t>
            </a:r>
            <a:r>
              <a:rPr lang="hu-HU" dirty="0"/>
              <a:t>="utf-8"&gt;</a:t>
            </a:r>
          </a:p>
          <a:p>
            <a:r>
              <a:rPr lang="hu-HU" dirty="0"/>
              <a:t>&lt;/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&lt;body&gt;</a:t>
            </a:r>
          </a:p>
          <a:p>
            <a:endParaRPr lang="hu-HU" dirty="0"/>
          </a:p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border</a:t>
            </a:r>
            <a:r>
              <a:rPr lang="hu-HU" dirty="0"/>
              <a:t>="1"&gt;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&lt;th </a:t>
            </a:r>
            <a:r>
              <a:rPr lang="hu-HU" dirty="0" err="1"/>
              <a:t>colspan</a:t>
            </a:r>
            <a:r>
              <a:rPr lang="hu-HU" dirty="0"/>
              <a:t>="2"&gt;&lt;/th&gt;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="col"&gt;Kovács Réka&lt;/th&gt;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="col"&gt;Magyar Attila&lt;/th&gt;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 </a:t>
            </a:r>
            <a:r>
              <a:rPr lang="hu-HU" dirty="0" err="1"/>
              <a:t>rowspan</a:t>
            </a:r>
            <a:r>
              <a:rPr lang="hu-HU" dirty="0"/>
              <a:t>="4"&gt;Telefonszám&lt;/th&gt;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"&gt;Ország kód&lt;/th&gt;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"&gt;Körzetszám&lt;/th&gt;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&gt;1&lt;/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"&gt;Telefonszám&lt;/th&gt;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&gt;209-0555&lt;/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&gt;401-9999&lt;/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"&gt;Mellék&lt;/th&gt;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&gt;8100&lt;/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  <a:p>
            <a:r>
              <a:rPr lang="hu-HU" dirty="0"/>
              <a:t>&lt;/body&gt;</a:t>
            </a:r>
          </a:p>
          <a:p>
            <a:r>
              <a:rPr lang="hu-HU" dirty="0"/>
              <a:t>&lt;/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32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08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9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93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17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0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04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74F28-D6A6-43C6-8E02-B1A1A9B7A2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9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F0FC3-DF40-4DF2-B291-FACAD4BB5A9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3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5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43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749F4-E7BF-4B36-9C71-4835EAE0A42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1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3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6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60459-C718-4AD5-8293-3F52E73B774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3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CD4A6-4E35-4954-889B-B36D7944EE1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0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6E1B9-58FE-4EC3-AAEF-83EFD231D9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2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2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laki.com/hu/bevezetes-responsive-tervezesbe-viewport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ebfejlesztes.elte.hu/tananyagok/html5css3/lecke2_lap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snedders.html5.org/outlin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7_lap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sum-generator.com/" TargetMode="External"/><Relationship Id="rId2" Type="http://schemas.openxmlformats.org/officeDocument/2006/relationships/hyperlink" Target="http://lipsu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indtextgenerator.com/lorem-ipsum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google.com/fo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N0AJHn" TargetMode="External"/><Relationship Id="rId2" Type="http://schemas.openxmlformats.org/officeDocument/2006/relationships/hyperlink" Target="https://html-css-js.com/css/generator/text-shad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html-color-cod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ple-videos.com/" TargetMode="External"/><Relationship Id="rId2" Type="http://schemas.openxmlformats.org/officeDocument/2006/relationships/hyperlink" Target="https://imp3juices.com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8_lap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hu-HU" dirty="0"/>
              <a:t>Gyakorló feladat a HTML5 témakörhöz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533400" y="4364734"/>
            <a:ext cx="8077200" cy="749808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dirty="0"/>
              <a:t>A legjobb &lt;internetes/webes&gt; témájú filmek című </a:t>
            </a:r>
            <a:r>
              <a:rPr lang="hu-HU"/>
              <a:t>mintaoldal elkészítése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  <p:sp>
        <p:nvSpPr>
          <p:cNvPr id="6" name="Alcím 3"/>
          <p:cNvSpPr txBox="1">
            <a:spLocks/>
          </p:cNvSpPr>
          <p:nvPr/>
        </p:nvSpPr>
        <p:spPr>
          <a:xfrm>
            <a:off x="683568" y="5114543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spcAft>
                <a:spcPts val="0"/>
              </a:spcAft>
            </a:pPr>
            <a:r>
              <a:rPr lang="hu-HU" dirty="0"/>
              <a:t>Web fejlesztés 1. kurzus (ELTE Informatikai Kar)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4EF0C2F-6D91-4FEB-8D6D-6D3F766AE716}"/>
              </a:ext>
            </a:extLst>
          </p:cNvPr>
          <p:cNvSpPr txBox="1"/>
          <p:nvPr/>
        </p:nvSpPr>
        <p:spPr>
          <a:xfrm>
            <a:off x="7991872" y="108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100" dirty="0"/>
              <a:t>V2021_2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488E5E-4F69-4ED1-B81D-5B9DBBD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6009" y="494123"/>
            <a:ext cx="1499615" cy="1499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feladat megoldása során mindig a </a:t>
            </a:r>
            <a:r>
              <a:rPr lang="hu-HU" b="1" dirty="0"/>
              <a:t>szemantikailag megfelelő </a:t>
            </a:r>
            <a:r>
              <a:rPr lang="hu-HU" b="1" dirty="0" err="1"/>
              <a:t>tagek</a:t>
            </a:r>
            <a:r>
              <a:rPr lang="hu-HU" b="1" dirty="0"/>
              <a:t> és paraméterek </a:t>
            </a:r>
            <a:r>
              <a:rPr lang="hu-HU" dirty="0"/>
              <a:t>használatára kell törekedni! </a:t>
            </a:r>
          </a:p>
          <a:p>
            <a:r>
              <a:rPr lang="hu-HU" b="1" dirty="0"/>
              <a:t>Előnyök</a:t>
            </a:r>
          </a:p>
          <a:p>
            <a:pPr lvl="1"/>
            <a:r>
              <a:rPr lang="hu-HU" dirty="0"/>
              <a:t>Algoritmikusan meghatározható, hogy az adott elem milyen szerepet tölt be az oldalon</a:t>
            </a:r>
          </a:p>
          <a:p>
            <a:pPr lvl="2"/>
            <a:r>
              <a:rPr lang="hu-HU" dirty="0"/>
              <a:t>Gépi feldolgozás hatékonyabbá válik (pl. képaláírás alapján hatékonyabb lehet a keresés, adott dátumra/időpontra könnyebben rá lehet keresni, stb.)</a:t>
            </a:r>
          </a:p>
          <a:p>
            <a:pPr lvl="2"/>
            <a:r>
              <a:rPr lang="hu-HU" dirty="0"/>
              <a:t>Egyenlő esélyű hozzáférés biztosítása (navigáció, </a:t>
            </a:r>
            <a:r>
              <a:rPr lang="hu-HU" dirty="0" err="1"/>
              <a:t>médialemek</a:t>
            </a:r>
            <a:r>
              <a:rPr lang="hu-HU" dirty="0"/>
              <a:t> leírása, stb.)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07710-FA26-4CFD-85CC-A6F61A59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BFF155-69F7-4E2D-B582-70CA42D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A9FC41CB-11B5-47C1-8290-F10C96C8E6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288" y="1628775"/>
            <a:ext cx="8353425" cy="169790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200" b="1" dirty="0"/>
              <a:t>Feladat: </a:t>
            </a:r>
            <a:r>
              <a:rPr lang="hu-HU" sz="3200" dirty="0"/>
              <a:t>Készítsd el a filmek adataira vonatkozó táblázatokat az eddig bemutatottak alapján!</a:t>
            </a:r>
          </a:p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7F5969-8893-4391-912C-5E2CB10F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86526"/>
            <a:ext cx="6322700" cy="30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1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 készítése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1299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EAA207D-441C-47F5-9EA1-2911599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Meter</a:t>
            </a:r>
            <a:r>
              <a:rPr lang="hu-HU" dirty="0"/>
              <a:t>&gt;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76C07E-17A4-40B1-8FAC-E2C39D15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&lt;</a:t>
            </a:r>
            <a:r>
              <a:rPr lang="hu-HU" dirty="0" err="1"/>
              <a:t>meter</a:t>
            </a:r>
            <a:r>
              <a:rPr lang="hu-HU" dirty="0"/>
              <a:t>&gt; tag valamilyen mérési eredmény kijelzésére szolgáló elem. Egy ismert tartományon belüli skalár érték megmutatására lehet alkalmas.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kezdőlapunkon az IMDB pontszámokat helyezzük el ebben az űrlapelemben!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A5B517-AD21-4E72-9416-8D68A46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102</a:t>
            </a:fld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7F829A0-50DF-4BCE-8DF3-2027D3AFB346}"/>
              </a:ext>
            </a:extLst>
          </p:cNvPr>
          <p:cNvSpPr/>
          <p:nvPr/>
        </p:nvSpPr>
        <p:spPr>
          <a:xfrm>
            <a:off x="539552" y="310583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="5"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="7" optimum="8" min="0"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="10"&gt; Jelszó erőssége 10 fokú skálán 7-es.&lt;/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5E1550C-7EF1-44E1-B7C7-3A166661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6" y="5254597"/>
            <a:ext cx="644022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6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2F723-9FFA-4C9E-8D6A-E383710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59067-0B44-4535-A213-4682C3FD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Készítsük el közösen az alábbi űrlapot! (urlap.html)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EE93C0-654E-4379-8889-914B4C09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DCDBD-C65F-4840-AA4D-846DF8E1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103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97EB575-B0D7-425B-AF6F-F3D3E0B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44430"/>
            <a:ext cx="5652290" cy="5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9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6968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űrlap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/>
          </a:bodyPr>
          <a:lstStyle/>
          <a:p>
            <a:r>
              <a:rPr lang="hu-HU" sz="2400" dirty="0"/>
              <a:t>Készítsd el az alábbi űrlapot! Egyszerű szöveges mezőben a Neptun kódot kelljen megadni. Ez a mező 10 karakter széles legyen, de csak 6 karaktert lehessen begépelni!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105</a:t>
            </a:fld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32" y="3096959"/>
            <a:ext cx="472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9957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0413DF-F25B-4D0C-9A98-AE714E0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Canvas objektum használata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1F0737-FDE8-42E0-AD22-D9890579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1DE4B1-E858-4557-B86B-AA207161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7405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506A9-AD0A-490B-BC46-03D2C2C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Rajzvászon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09D37-4945-418B-A009-D52A65D0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0"/>
            <a:ext cx="8352926" cy="482453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 egy rajzvásznat lehet beilleszteni az oldalba. A rajzvászon tartalma JavaScript segítségével módosítható. Ezáltal dinamikusan jeleníthető meg rajta bármilyen kép, vagy grafika. 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D8563E-8038-436F-84A7-FE2898D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107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A3E5067-1EB6-453A-9CD3-594597B6DF2A}"/>
              </a:ext>
            </a:extLst>
          </p:cNvPr>
          <p:cNvSpPr/>
          <p:nvPr/>
        </p:nvSpPr>
        <p:spPr>
          <a:xfrm>
            <a:off x="611560" y="3717032"/>
            <a:ext cx="77408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="300"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="200"&gt;&lt;/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cnv.getContext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('2d');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rajzvaszon.style.border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1px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ctx.fillStyle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lightyellow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ctx.fillRect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(0,0,300,200);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(150,100);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ctx.stroke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837FE1E-A59A-4B39-9734-7E20F0D5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7" y="5055860"/>
            <a:ext cx="1850703" cy="12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8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1A074-8CC5-46A7-BFA6-171B6E24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520127-F6AA-4193-A247-23952D92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628800"/>
            <a:ext cx="7560840" cy="4752527"/>
          </a:xfrm>
          <a:solidFill>
            <a:srgbClr val="C9E7A7"/>
          </a:solidFill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canvas_rajz.txt </a:t>
            </a:r>
            <a:r>
              <a:rPr lang="hu-HU" dirty="0"/>
              <a:t>állomány tartalmát illesszük be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urlap.html </a:t>
            </a:r>
            <a:r>
              <a:rPr lang="hu-HU" dirty="0"/>
              <a:t>oldal megfelelő helyére és </a:t>
            </a:r>
            <a:r>
              <a:rPr lang="hu-HU" dirty="0" err="1"/>
              <a:t>ellenőrízzük</a:t>
            </a:r>
            <a:r>
              <a:rPr lang="hu-HU" dirty="0"/>
              <a:t> az eredményt!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A94A08-12B6-40AF-A03E-93CB7C59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0628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08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HTML5 alapstruktúra (nyelv és karakterkódolás megadással)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0146" y="1447688"/>
            <a:ext cx="5112568" cy="396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endParaRPr lang="hu-HU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</a:t>
            </a:r>
            <a:b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initial-scale=1.0"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A256AF-69DF-47EE-A2B4-C078699CA84D}"/>
              </a:ext>
            </a:extLst>
          </p:cNvPr>
          <p:cNvSpPr txBox="1"/>
          <p:nvPr/>
        </p:nvSpPr>
        <p:spPr>
          <a:xfrm>
            <a:off x="611560" y="5657671"/>
            <a:ext cx="784986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Visual </a:t>
            </a:r>
            <a:r>
              <a:rPr lang="hu-HU" sz="2400" dirty="0" err="1"/>
              <a:t>Studio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r>
              <a:rPr lang="hu-HU" sz="2400" dirty="0"/>
              <a:t> szerkesztőben az alapstruktúra a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400" dirty="0"/>
              <a:t> vagy az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400" dirty="0"/>
              <a:t> </a:t>
            </a:r>
            <a:r>
              <a:rPr lang="hu-HU" sz="2400" dirty="0" err="1"/>
              <a:t>Emmet</a:t>
            </a:r>
            <a:r>
              <a:rPr lang="hu-HU" sz="2400" dirty="0"/>
              <a:t> paranccsal elérhető.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97723C4-59A8-4AF9-8435-CB498B96C6DC}"/>
              </a:ext>
            </a:extLst>
          </p:cNvPr>
          <p:cNvSpPr txBox="1"/>
          <p:nvPr/>
        </p:nvSpPr>
        <p:spPr>
          <a:xfrm>
            <a:off x="5337478" y="1506476"/>
            <a:ext cx="3018616" cy="3857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Dokumentumtípus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gyökér elem nyelv megadással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Fej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Karakterkódolás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A </a:t>
            </a:r>
            <a:r>
              <a:rPr lang="hu-HU" sz="1600" err="1">
                <a:cs typeface="Courier New" panose="02070309020205020404" pitchFamily="49" charset="0"/>
              </a:rPr>
              <a:t>viewport</a:t>
            </a:r>
            <a:r>
              <a:rPr lang="hu-HU" sz="1600">
                <a:cs typeface="Courier New" panose="02070309020205020404" pitchFamily="49" charset="0"/>
              </a:rPr>
              <a:t> beállítása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	Oldalcím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Fej </a:t>
            </a:r>
            <a:r>
              <a:rPr lang="hu-HU" sz="1600" dirty="0">
                <a:cs typeface="Courier New" panose="02070309020205020404" pitchFamily="49" charset="0"/>
              </a:rPr>
              <a:t>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 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vége</a:t>
            </a:r>
          </a:p>
        </p:txBody>
      </p:sp>
    </p:spTree>
    <p:extLst>
      <p:ext uri="{BB962C8B-B14F-4D97-AF65-F5344CB8AC3E}">
        <p14:creationId xmlns:p14="http://schemas.microsoft.com/office/powerpoint/2010/main" val="22351527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08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DFDCD-47F9-4559-8932-A01B4E8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Weblap publikálása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7A961E-DD8E-4C1D-B1F7-1FE2D329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5F5495-DD3F-458A-BC3A-2AC181D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795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4883835-C7B2-4E4F-8173-F2FD8B12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Publikálás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21026-FE56-4329-84A9-5ACF601A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Publikáljuk a weblapot a people.inf.elte.hu szerveren a saját azonosítónk alatt, a </a:t>
            </a:r>
            <a:r>
              <a:rPr lang="hu-HU" i="1" dirty="0"/>
              <a:t>filmek</a:t>
            </a:r>
            <a:r>
              <a:rPr lang="hu-HU" dirty="0"/>
              <a:t> mappába!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2B48F7-264C-4C0A-8AA0-6AA052DD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A38FCCC-160A-48BB-83EE-B745EFC9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1192"/>
            <a:ext cx="5904548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59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fogalma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mobil eszközök böngészőprogramjai az oldalakat virtuális ablakokban jelenítik meg (ezt nevezzük </a:t>
            </a:r>
            <a:r>
              <a:rPr lang="hu-HU" dirty="0" err="1"/>
              <a:t>viewportnak</a:t>
            </a:r>
            <a:r>
              <a:rPr lang="hu-HU" dirty="0"/>
              <a:t>) </a:t>
            </a:r>
          </a:p>
          <a:p>
            <a:pPr lvl="1"/>
            <a:r>
              <a:rPr lang="hu-HU" dirty="0"/>
              <a:t>általában szélesebb, mint a képernyő, és ezen területen a felhasználók több irányban barangolhatnak, illetve egyes területekre ráközelíthetnek, illetve eltávolodhatnak.</a:t>
            </a:r>
          </a:p>
          <a:p>
            <a:r>
              <a:rPr lang="hu-HU" dirty="0"/>
              <a:t>A </a:t>
            </a:r>
            <a:r>
              <a:rPr lang="hu-HU" dirty="0" err="1"/>
              <a:t>viewport</a:t>
            </a:r>
            <a:r>
              <a:rPr lang="hu-HU" dirty="0"/>
              <a:t> tulajdonságait </a:t>
            </a:r>
            <a:r>
              <a:rPr lang="hu-HU" dirty="0">
                <a:solidFill>
                  <a:srgbClr val="0070C0"/>
                </a:solidFill>
              </a:rPr>
              <a:t>&lt;meta&gt;</a:t>
            </a:r>
            <a:r>
              <a:rPr lang="hu-HU" dirty="0"/>
              <a:t> </a:t>
            </a:r>
            <a:r>
              <a:rPr lang="hu-HU" dirty="0" err="1"/>
              <a:t>taggel</a:t>
            </a:r>
            <a:r>
              <a:rPr lang="hu-HU" dirty="0"/>
              <a:t> megadhatjuk</a:t>
            </a:r>
          </a:p>
          <a:p>
            <a:r>
              <a:rPr lang="hu-HU" sz="2200" dirty="0"/>
              <a:t>Pl.</a:t>
            </a:r>
            <a:r>
              <a:rPr lang="hu-HU" dirty="0"/>
              <a:t> </a:t>
            </a:r>
            <a:br>
              <a:rPr lang="hu-HU" dirty="0"/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hu-HU" dirty="0"/>
              <a:t>Később majd részletesebben megnézzük!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44818-5E4C-43EC-A9CF-BCF79A8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VIEWPORT fogalma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6DCB8C-0F56-4F65-90F8-B8258687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  <p:pic>
        <p:nvPicPr>
          <p:cNvPr id="1026" name="Picture 2" descr="A viewportÂ meta szemlÃ©ltetÃ©se (forrÃ¡s)">
            <a:extLst>
              <a:ext uri="{FF2B5EF4-FFF2-40B4-BE49-F238E27FC236}">
                <a16:creationId xmlns:a16="http://schemas.microsoft.com/office/drawing/2014/main" id="{8EEA882C-B9E6-46E6-BE98-0AF001A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9276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30F7074-F0A5-418B-B0CC-AE8C7FC554F5}"/>
              </a:ext>
            </a:extLst>
          </p:cNvPr>
          <p:cNvSpPr/>
          <p:nvPr/>
        </p:nvSpPr>
        <p:spPr>
          <a:xfrm>
            <a:off x="791580" y="908720"/>
            <a:ext cx="743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https://adamlaki.com/hu/bevezetes-responsive-tervezesbe-viewport/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94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28134C-E65F-438F-954C-2BDD73F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9569A-CC01-45D6-A5D9-3CE38362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Töltsük le a kezdőcsomagot a </a:t>
            </a:r>
            <a:r>
              <a:rPr lang="hu-HU" dirty="0" err="1"/>
              <a:t>Canvasból</a:t>
            </a:r>
            <a:r>
              <a:rPr lang="hu-HU" dirty="0"/>
              <a:t> és tömörítsük ki!</a:t>
            </a:r>
          </a:p>
          <a:p>
            <a:r>
              <a:rPr lang="hu-HU" dirty="0"/>
              <a:t>Nyissuk meg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1_html_alapok </a:t>
            </a:r>
            <a:r>
              <a:rPr lang="hu-HU" dirty="0"/>
              <a:t>mappát a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-ban!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File/Open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hu-HU" dirty="0"/>
              <a:t>)</a:t>
            </a:r>
          </a:p>
          <a:p>
            <a:r>
              <a:rPr lang="hu-HU" dirty="0"/>
              <a:t>Készítsünk egy állományt </a:t>
            </a:r>
            <a:r>
              <a:rPr lang="hu-HU" dirty="0">
                <a:solidFill>
                  <a:srgbClr val="7030A0"/>
                </a:solidFill>
              </a:rPr>
              <a:t>index.html </a:t>
            </a:r>
            <a:r>
              <a:rPr lang="hu-HU" dirty="0"/>
              <a:t>néven és mentsük el a mappába!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File/New, File/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/>
              <a:t>)</a:t>
            </a:r>
          </a:p>
          <a:p>
            <a:r>
              <a:rPr lang="hu-HU" dirty="0"/>
              <a:t>Helyezzük el benne a HTML alapstruktúrát a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800" dirty="0"/>
              <a:t> vagy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800" dirty="0">
                <a:solidFill>
                  <a:srgbClr val="0070C0"/>
                </a:solidFill>
              </a:rPr>
              <a:t> </a:t>
            </a:r>
            <a:r>
              <a:rPr lang="hu-HU" sz="2800" dirty="0" err="1"/>
              <a:t>emmet</a:t>
            </a:r>
            <a:r>
              <a:rPr lang="hu-HU" sz="2800" dirty="0"/>
              <a:t> parancs segítségével!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F3A07B-5CAE-437E-888B-28198F8C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UTF-8 kódolás beállítása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9B92AAF-BD85-4D74-9F26-6DAD9F5A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896" y="1574789"/>
            <a:ext cx="3290593" cy="4136496"/>
          </a:xfrm>
        </p:spPr>
        <p:txBody>
          <a:bodyPr>
            <a:normAutofit/>
          </a:bodyPr>
          <a:lstStyle/>
          <a:p>
            <a:r>
              <a:rPr lang="hu-HU" sz="2000" dirty="0"/>
              <a:t>Nagyon fontos, hogy a kódban szereplő karakterkódolás és a szerkesztőben megadott karakterkódolás ugyanaz legyen.</a:t>
            </a:r>
          </a:p>
          <a:p>
            <a:endParaRPr lang="hu-HU" sz="2000" dirty="0"/>
          </a:p>
          <a:p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825A-3C45-457D-89F9-6E464A1300F9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C8D7563-E0FC-423C-A14F-62EB0F3ED06F}"/>
              </a:ext>
            </a:extLst>
          </p:cNvPr>
          <p:cNvSpPr txBox="1"/>
          <p:nvPr/>
        </p:nvSpPr>
        <p:spPr>
          <a:xfrm>
            <a:off x="4902932" y="260648"/>
            <a:ext cx="409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>
                <a:solidFill>
                  <a:srgbClr val="002060"/>
                </a:solidFill>
              </a:rPr>
              <a:t>Visual Studio Code esetén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2056000-A1FE-4C44-A313-E41B60E80487}"/>
              </a:ext>
            </a:extLst>
          </p:cNvPr>
          <p:cNvSpPr txBox="1"/>
          <p:nvPr/>
        </p:nvSpPr>
        <p:spPr>
          <a:xfrm>
            <a:off x="4427984" y="7647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Az ablak státusz sorában látható a karakterkódolás, amely HTML állomány esetén alapértelmezetten UTF-8.</a:t>
            </a:r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DCE99-49C1-425E-A0ED-26D4F564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69" y="2060848"/>
            <a:ext cx="3008238" cy="325634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84F7B77-4B10-4B09-BFC4-18CBBF62CA8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13984" y="1688034"/>
            <a:ext cx="234280" cy="3008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8E26CBB-9FA5-4798-BF2D-AA338C4F574E}"/>
              </a:ext>
            </a:extLst>
          </p:cNvPr>
          <p:cNvSpPr txBox="1"/>
          <p:nvPr/>
        </p:nvSpPr>
        <p:spPr>
          <a:xfrm>
            <a:off x="4427988" y="255096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 karakterkódolásra kattintva újranyithatjuk az állományt, illetve elmenthetjük más karakterkódolással.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E2CEB42-2FD6-4CC6-BA65-AFBBFA14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19" y="3422344"/>
            <a:ext cx="2082797" cy="103551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41693E9-78C2-413C-98B4-C7A2A893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20902"/>
            <a:ext cx="2514600" cy="2076450"/>
          </a:xfrm>
          <a:prstGeom prst="rect">
            <a:avLst/>
          </a:prstGeo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BB6EC3B3-F909-4BA9-8F44-F8810884C662}"/>
              </a:ext>
            </a:extLst>
          </p:cNvPr>
          <p:cNvCxnSpPr>
            <a:cxnSpLocks/>
          </p:cNvCxnSpPr>
          <p:nvPr/>
        </p:nvCxnSpPr>
        <p:spPr>
          <a:xfrm>
            <a:off x="5240537" y="4359319"/>
            <a:ext cx="555599" cy="4540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7196F001-F004-478E-9417-03E851A15E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611" y="152886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98A1F-6B0E-4F45-B9CB-D540220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szöveges tartalom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8ABFC-BF6F-477A-9247-3F495C7B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9E3A368-C85C-44D1-8899-2133C80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68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BD90A-E63E-475C-9FF5-A4A0410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Kezdolap.txt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76C4E-37C6-4C32-99D4-B4B0E8FA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kezdőlap szöveges információját  a KEZDOLAP.TXT állomány tartalmazza. </a:t>
            </a:r>
          </a:p>
          <a:p>
            <a:r>
              <a:rPr lang="hu-HU" dirty="0"/>
              <a:t>Megjegyzésben van, hogy milyen formázást kell elvégeznünk a szövegen.  A megjegyzés formátuma:</a:t>
            </a:r>
            <a:br>
              <a:rPr lang="hu-HU" dirty="0"/>
            </a:br>
            <a:r>
              <a:rPr lang="hu-H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megjegyzés szövege --&gt;</a:t>
            </a:r>
          </a:p>
          <a:p>
            <a:r>
              <a:rPr lang="hu-HU" dirty="0"/>
              <a:t>Néhány kódrészletet külön állományokban találunk, ezekre később szükség lesz.</a:t>
            </a:r>
          </a:p>
          <a:p>
            <a:r>
              <a:rPr lang="hu-HU" dirty="0"/>
              <a:t>Olyan megoldásokat alkalmazunk, amelyeknek a későbbiekben is sok hasznát vesszük, ha például bizonyos kódrészleteket módosítani szeretnénk a HTML oldalunkon.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95813E-AB45-4753-A0AF-44A38AA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52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79618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b="1" dirty="0"/>
              <a:t>Feladat:</a:t>
            </a:r>
          </a:p>
          <a:p>
            <a:r>
              <a:rPr lang="hu-HU" sz="2400" dirty="0"/>
              <a:t>Az imént létrehozott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hu-HU" sz="2400" dirty="0"/>
              <a:t>állomány legyen megnyitva!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kezdolap.txt </a:t>
            </a:r>
            <a:r>
              <a:rPr lang="hu-HU" sz="2400" dirty="0"/>
              <a:t>állomány tartalmát másoljuk be a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hu-HU" sz="2400" dirty="0"/>
              <a:t> 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  <a:r>
              <a:rPr lang="hu-HU" sz="2400" dirty="0"/>
              <a:t>közé!</a:t>
            </a:r>
          </a:p>
          <a:p>
            <a:r>
              <a:rPr lang="hu-HU" sz="2400" dirty="0"/>
              <a:t>Mentsük el állományt!</a:t>
            </a:r>
          </a:p>
          <a:p>
            <a:r>
              <a:rPr lang="hu-HU" sz="2400" dirty="0"/>
              <a:t>Nézzük meg az eredményt a böngészőben! Mit tapasztalunk?</a:t>
            </a:r>
          </a:p>
          <a:p>
            <a:r>
              <a:rPr lang="hu-HU" sz="2400" dirty="0"/>
              <a:t>Mi történik akkor, ha az egész tartalmat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közé tesszük? Nézzük meg a böngészőben!</a:t>
            </a:r>
          </a:p>
        </p:txBody>
      </p:sp>
    </p:spTree>
    <p:extLst>
      <p:ext uri="{BB962C8B-B14F-4D97-AF65-F5344CB8AC3E}">
        <p14:creationId xmlns:p14="http://schemas.microsoft.com/office/powerpoint/2010/main" val="202545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Tanulság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HTML kód tördelése (szóközök, sortörés) nem befolyásolja a megjelenést, kivéve néhány olyan esetet, amikor kifejezetten szeretnénk, hogy ez előre formázottság szerepet kapjon, pl. 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0599D-6BF4-495B-84D7-F34A8DD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alapoktól felépítünk egy két oldalból álló, multimédiás elemeket és űrlapot tartalmazó weblapot, a HTML5 szabvány szerint.</a:t>
            </a:r>
          </a:p>
          <a:p>
            <a:pPr marL="0" indent="0">
              <a:buNone/>
            </a:pPr>
            <a:r>
              <a:rPr lang="hu-HU" dirty="0"/>
              <a:t>Ennek során megismerjük a legfontosabb HTML5 tageket és azon praktikákat, amellyel a kódszerkesztés hatékonyabbá tehető.</a:t>
            </a:r>
          </a:p>
          <a:p>
            <a:pPr marL="0" indent="0">
              <a:buNone/>
            </a:pPr>
            <a:r>
              <a:rPr lang="hu-HU" dirty="0"/>
              <a:t>De miben kódolunk?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76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367280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solidFill>
                  <a:srgbClr val="0070C0"/>
                </a:solidFill>
              </a:rPr>
              <a:t>&lt;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&gt;&lt;/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között adjuk meg az oldal címét. Olyan szöveget adjunk meg, amely jól azonosítja a teljes </a:t>
            </a:r>
            <a:r>
              <a:rPr lang="hu-HU" sz="2400" dirty="0" err="1"/>
              <a:t>websiteot</a:t>
            </a:r>
            <a:r>
              <a:rPr lang="hu-HU" sz="2400" dirty="0"/>
              <a:t> és az egyes lapjait is.</a:t>
            </a:r>
          </a:p>
          <a:p>
            <a:r>
              <a:rPr lang="hu-HU" sz="2400" dirty="0"/>
              <a:t>Érdemes a szövegnek kulcsszóval kezdődnie, vagy végződnie pl.  „A legjobb internetes/webes témájú filmek – Kezdőlap”</a:t>
            </a:r>
          </a:p>
          <a:p>
            <a:r>
              <a:rPr lang="hu-HU" sz="2400" dirty="0"/>
              <a:t>Nézzük meg az eredményt a böngészőben? Hol jelenik meg a szöveg? Próbáljuk könyvjelzőbe tenni az oldalt! Mit tapasztalunk?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6239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81157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Kezdetben minden egyes sort rakjunk külön bekezdésbe, vagyis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sz="2000" dirty="0"/>
              <a:t> és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sz="2000" dirty="0"/>
              <a:t> közé!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</a:rPr>
              <a:t>Selections</a:t>
            </a:r>
            <a:r>
              <a:rPr lang="hu-HU" sz="2000" i="1" dirty="0">
                <a:solidFill>
                  <a:schemeClr val="tx1"/>
                </a:solidFill>
              </a:rPr>
              <a:t> / Add </a:t>
            </a:r>
            <a:r>
              <a:rPr lang="hu-HU" sz="2000" i="1" dirty="0" err="1">
                <a:solidFill>
                  <a:schemeClr val="tx1"/>
                </a:solidFill>
              </a:rPr>
              <a:t>cursor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to</a:t>
            </a:r>
            <a:r>
              <a:rPr lang="hu-HU" sz="2000" i="1" dirty="0">
                <a:solidFill>
                  <a:schemeClr val="tx1"/>
                </a:solidFill>
              </a:rPr>
              <a:t> line </a:t>
            </a:r>
            <a:r>
              <a:rPr lang="hu-HU" sz="2000" i="1" dirty="0" err="1">
                <a:solidFill>
                  <a:schemeClr val="tx1"/>
                </a:solidFill>
              </a:rPr>
              <a:t>ends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menüpontot! (a sorok végén villog a kurzor)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Nyomjuk meg a HOME billentyűt, így a sorok elejére kerül.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&lt;p&gt;</a:t>
            </a:r>
            <a:r>
              <a:rPr lang="hu-HU" sz="2000" dirty="0">
                <a:solidFill>
                  <a:schemeClr val="tx1"/>
                </a:solidFill>
              </a:rPr>
              <a:t> taget. (ha a program automatikusan lezárja és elhelyezi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-t, akkor azt töröljük ki a </a:t>
            </a:r>
            <a:r>
              <a:rPr lang="hu-HU" sz="2000" dirty="0" err="1">
                <a:solidFill>
                  <a:schemeClr val="tx1"/>
                </a:solidFill>
              </a:rPr>
              <a:t>DELETE</a:t>
            </a:r>
            <a:r>
              <a:rPr lang="hu-HU" sz="2000" dirty="0">
                <a:solidFill>
                  <a:schemeClr val="tx1"/>
                </a:solidFill>
              </a:rPr>
              <a:t>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Ugorjuk a sorok végére az END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taget!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Mentsük el az eredményt és nézzük meg a böngészőben!</a:t>
            </a:r>
          </a:p>
          <a:p>
            <a:endParaRPr lang="hu-HU" sz="2000" i="1" dirty="0">
              <a:solidFill>
                <a:schemeClr val="tx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1B2FF9B-50B3-4582-987A-AFBDF56B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B7B5E-7D4A-4F29-B848-B5A7203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Most ezt kell látni a böngészőben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FFAADF5-6AA6-4D83-B77F-3628571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16E1C-357F-406C-90F2-34D423C9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6" y="1484784"/>
            <a:ext cx="5076800" cy="52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6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55509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000" dirty="0"/>
              <a:t>Megoldhatjuk a feladatot más módszerrel is, amely a későbbiekben még hatékonyabb lehet!</a:t>
            </a:r>
          </a:p>
          <a:p>
            <a:r>
              <a:rPr lang="hu-HU" sz="2000" dirty="0"/>
              <a:t>Állítsuk vissza a korábbi állapotot, amikor még nem voltak bekezdésekbe a sorok!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Nyissuk meg a Parancs listát (</a:t>
            </a:r>
            <a:r>
              <a:rPr lang="hu-HU" sz="2000" dirty="0" err="1">
                <a:solidFill>
                  <a:schemeClr val="tx1"/>
                </a:solidFill>
              </a:rPr>
              <a:t>Command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) [</a:t>
            </a:r>
            <a:r>
              <a:rPr lang="hu-HU" sz="2000" i="1" dirty="0">
                <a:solidFill>
                  <a:schemeClr val="tx1"/>
                </a:solidFill>
              </a:rPr>
              <a:t>F1 vagy </a:t>
            </a:r>
            <a:r>
              <a:rPr lang="hu-HU" sz="2000" i="1" dirty="0" err="1">
                <a:solidFill>
                  <a:schemeClr val="tx1"/>
                </a:solidFill>
              </a:rPr>
              <a:t>View</a:t>
            </a:r>
            <a:r>
              <a:rPr lang="hu-HU" sz="2000" i="1" dirty="0">
                <a:solidFill>
                  <a:schemeClr val="tx1"/>
                </a:solidFill>
              </a:rPr>
              <a:t> / </a:t>
            </a:r>
            <a:r>
              <a:rPr lang="hu-HU" sz="2000" i="1" dirty="0" err="1">
                <a:solidFill>
                  <a:schemeClr val="tx1"/>
                </a:solidFill>
              </a:rPr>
              <a:t>Command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]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Invidual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Lines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dirty="0">
                <a:solidFill>
                  <a:schemeClr val="tx1"/>
                </a:solidFill>
              </a:rPr>
              <a:t> parancsot és adjuk meg, hogy </a:t>
            </a:r>
            <a:r>
              <a:rPr lang="hu-HU" sz="2000" dirty="0">
                <a:solidFill>
                  <a:srgbClr val="0070C0"/>
                </a:solidFill>
              </a:rPr>
              <a:t>p*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r>
              <a:rPr lang="hu-HU" sz="2000" dirty="0">
                <a:solidFill>
                  <a:schemeClr val="tx1"/>
                </a:solidFill>
              </a:rPr>
              <a:t>Minden sor elé </a:t>
            </a:r>
            <a:r>
              <a:rPr lang="hu-HU" sz="2000" dirty="0">
                <a:solidFill>
                  <a:srgbClr val="0070C0"/>
                </a:solidFill>
              </a:rPr>
              <a:t>&lt;p&gt; </a:t>
            </a:r>
            <a:r>
              <a:rPr lang="hu-HU" sz="2000" dirty="0">
                <a:solidFill>
                  <a:schemeClr val="tx1"/>
                </a:solidFill>
              </a:rPr>
              <a:t>kerül, a végére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</a:rPr>
              <a:t>(Van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funkció is, az miben különbözik? Beszéljük meg!)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3772A7-E015-4738-822A-83D91C7F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BCDDEC2-A799-4D5F-9613-3C9857E5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22802"/>
              </p:ext>
            </p:extLst>
          </p:nvPr>
        </p:nvGraphicFramePr>
        <p:xfrm>
          <a:off x="791580" y="1436326"/>
          <a:ext cx="7596844" cy="5161026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958624189"/>
                    </a:ext>
                  </a:extLst>
                </a:gridCol>
                <a:gridCol w="6300701">
                  <a:extLst>
                    <a:ext uri="{9D8B030D-6E8A-4147-A177-3AD203B41FA5}">
                      <a16:colId xmlns:a16="http://schemas.microsoft.com/office/drawing/2014/main" val="36728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bekezdés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sortörés</a:t>
                      </a:r>
                      <a:r>
                        <a:rPr lang="hu-HU" sz="1600" dirty="0"/>
                        <a:t> (vigyázat, ennek nincs záró párja!)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&lt;i&gt;&lt;/i&gt;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dőlt (kézírásra emlékeztető) betű </a:t>
                      </a:r>
                    </a:p>
                    <a:p>
                      <a:pPr marL="0" lvl="4" indent="-2286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Olyan szövegrész jelölésére, amely más hangnemben, hangulatban vagy bármely más módon eltér a szöveg többi részétől, mint például egy rendszertani elnevezés, egy szakkifejezés, egy köznyelvi kifejezés, egy rövidke más nyelven írt részlet vagy egy gondolat.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hangsúlyos kiemelés</a:t>
                      </a:r>
                    </a:p>
                    <a:p>
                      <a:pPr marL="0" lvl="3" indent="-1143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Ha bizonyos szövegrésznek nagyobb hangsúlyt akarunk adni.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&lt;b&gt;&lt;/b&gt;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/>
                        <a:t>félkövér betű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Ha fel akarjuk hívni valamire a figyelmet, de nem akarunk további extra fontosságot tulajdonítani neki. Kulcsszavak megkülönböztetésére, dokumentumok összefoglalójának jelölésére, termék nevek kiemelésére remekül használható.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erős kiemelés</a:t>
                      </a:r>
                    </a:p>
                    <a:p>
                      <a:r>
                        <a:rPr lang="hu-HU" sz="1600" dirty="0"/>
                        <a:t>Erős hangsúlyozás esetén használható.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7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40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484784"/>
            <a:ext cx="7573272" cy="864096"/>
          </a:xfrm>
          <a:solidFill>
            <a:srgbClr val="C9E7A7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dirty="0"/>
              <a:t>A félkövér stílusú formázásokat valósítsuk meg HTML kóddal! </a:t>
            </a:r>
          </a:p>
          <a:p>
            <a:pPr marL="0" indent="0">
              <a:buNone/>
            </a:pPr>
            <a:r>
              <a:rPr lang="hu-HU" sz="2400" dirty="0"/>
              <a:t>Cseréljük le a megfelelő megjegyzéseket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hu-HU" sz="2400" dirty="0"/>
              <a:t> tagre!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33972"/>
              </p:ext>
            </p:extLst>
          </p:nvPr>
        </p:nvGraphicFramePr>
        <p:xfrm>
          <a:off x="791580" y="2361948"/>
          <a:ext cx="7573272" cy="18272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368597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 vége--&gt;</a:t>
                      </a:r>
                    </a:p>
                    <a:p>
                      <a:endParaRPr lang="hu-HU" sz="1600" b="1" kern="1200" dirty="0">
                        <a:solidFill>
                          <a:srgbClr val="007033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289574"/>
                  </a:ext>
                </a:extLst>
              </a:tr>
            </a:tbl>
          </a:graphicData>
        </a:graphic>
      </p:graphicFrame>
      <p:sp>
        <p:nvSpPr>
          <p:cNvPr id="6" name="Tartalom helye 2">
            <a:extLst>
              <a:ext uri="{FF2B5EF4-FFF2-40B4-BE49-F238E27FC236}">
                <a16:creationId xmlns:a16="http://schemas.microsoft.com/office/drawing/2014/main" id="{45517FDD-98AD-4275-98DB-E4C55D3C9E83}"/>
              </a:ext>
            </a:extLst>
          </p:cNvPr>
          <p:cNvSpPr txBox="1">
            <a:spLocks/>
          </p:cNvSpPr>
          <p:nvPr/>
        </p:nvSpPr>
        <p:spPr>
          <a:xfrm>
            <a:off x="779148" y="4189206"/>
            <a:ext cx="7573272" cy="26298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Tipp!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Jelöljük ki a</a:t>
            </a:r>
            <a:r>
              <a:rPr lang="hu-HU" sz="2400" dirty="0"/>
              <a:t> </a:t>
            </a:r>
            <a:r>
              <a:rPr lang="hu-HU" sz="2400" b="1" kern="1200" dirty="0">
                <a:solidFill>
                  <a:srgbClr val="007033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&lt;!--félkövér--&gt; </a:t>
            </a:r>
            <a:r>
              <a:rPr lang="hu-HU" dirty="0"/>
              <a:t>kódrészletet egérrel. Ekkor a többi ugyanilyen kódrészlet is ki lesz jelölve az ablakban.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Nyomuk meg a CTRL+F2 billentyűt, vagy kattintsunk jobb egérgombbal a kijelölt elemen és válasszuk a </a:t>
            </a:r>
            <a:r>
              <a:rPr lang="hu-HU" i="1" dirty="0" err="1"/>
              <a:t>Change</a:t>
            </a:r>
            <a:r>
              <a:rPr lang="hu-HU" i="1" dirty="0"/>
              <a:t> </a:t>
            </a:r>
            <a:r>
              <a:rPr lang="hu-HU" i="1" dirty="0" err="1"/>
              <a:t>all</a:t>
            </a:r>
            <a:r>
              <a:rPr lang="hu-HU" i="1" dirty="0"/>
              <a:t> </a:t>
            </a:r>
            <a:r>
              <a:rPr lang="hu-HU" i="1" dirty="0" err="1"/>
              <a:t>Occurrences</a:t>
            </a:r>
            <a:r>
              <a:rPr lang="hu-HU" dirty="0"/>
              <a:t> menüpontot.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Gépeljük be az új kódot, ami minden kijelölést lecserél!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Csináljuk meg ugyanezt a záró párral is!</a:t>
            </a:r>
          </a:p>
        </p:txBody>
      </p:sp>
    </p:spTree>
    <p:extLst>
      <p:ext uri="{BB962C8B-B14F-4D97-AF65-F5344CB8AC3E}">
        <p14:creationId xmlns:p14="http://schemas.microsoft.com/office/powerpoint/2010/main" val="146780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628801"/>
            <a:ext cx="7573272" cy="864095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Végezzük el az összes itt látható kód cseréjét a keresés-csere funkcióval!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00831"/>
              </p:ext>
            </p:extLst>
          </p:nvPr>
        </p:nvGraphicFramePr>
        <p:xfrm>
          <a:off x="683568" y="2924944"/>
          <a:ext cx="7573272" cy="3120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&lt;!--dőlt--&gt;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&lt;i&gt;dőlt&lt;/i&gt;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8521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&lt;!--erős--&gt;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&gt;erős kiemelés&lt;/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0532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&lt;!--hangsúlyos--&gt;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&gt;hangsúlyos&lt;/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6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&lt;!--sortörés--&gt;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br&gt;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	mű címe, személy neve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&lt;q&gt;</a:t>
            </a:r>
            <a:r>
              <a:rPr lang="hu-HU" sz="2000" dirty="0"/>
              <a:t>		idézet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előre formázott szöveg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programkód</a:t>
            </a:r>
          </a:p>
          <a:p>
            <a:pPr marL="228600" lvl="1" indent="0">
              <a:buNone/>
            </a:pPr>
            <a:r>
              <a:rPr lang="hu-HU" sz="1800" dirty="0"/>
              <a:t>Ezt gyakran használjuk egyszerre a </a:t>
            </a:r>
            <a:br>
              <a:rPr lang="hu-HU" sz="1800" dirty="0"/>
            </a:b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800" dirty="0"/>
              <a:t>taggel: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dátum és idő megadása</a:t>
            </a:r>
          </a:p>
          <a:p>
            <a:pPr marL="228600" lvl="1" indent="0">
              <a:buNone/>
            </a:pP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&lt;p&gt;Egy szép &lt;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="1984-03-14T13:56:00"&gt; márciusi napon &lt;/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születtem.&lt;/p&gt;</a:t>
            </a:r>
          </a:p>
          <a:p>
            <a:endParaRPr lang="hu-HU" sz="20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8DE6DF5-13C0-436E-99D5-C5C1A06E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65730" y="184304"/>
            <a:ext cx="3658197" cy="655564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Hol tudnánk használni a kiadott feladatban az itt látható címkéket?</a:t>
            </a:r>
          </a:p>
          <a:p>
            <a:r>
              <a:rPr lang="hu-HU" sz="2000" dirty="0"/>
              <a:t>Módosítsuk ez alapján az index.html oldalunkat!</a:t>
            </a:r>
          </a:p>
          <a:p>
            <a:endParaRPr lang="hu-HU" sz="2000" dirty="0"/>
          </a:p>
          <a:p>
            <a:r>
              <a:rPr lang="hu-HU" sz="2000" i="1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/>
              <a:t>blokkok már jelölve vannak a szövegben 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hu-H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mű_vagy_személy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hu-HU" sz="2000" i="1" dirty="0"/>
              <a:t>), ebben az esetben a korábban használt funkciót használhatjuk! Most azonban próbáljuk ki a keresés/csere funkciót, és azzal cseréljük ki! (Edit / </a:t>
            </a:r>
            <a:r>
              <a:rPr lang="hu-HU" sz="2000" i="1" dirty="0" err="1"/>
              <a:t>Replace</a:t>
            </a:r>
            <a:r>
              <a:rPr lang="hu-HU" sz="2000" i="1" dirty="0"/>
              <a:t>)</a:t>
            </a:r>
          </a:p>
          <a:p>
            <a:endParaRPr lang="hu-HU" sz="2000" i="1" dirty="0"/>
          </a:p>
          <a:p>
            <a:r>
              <a:rPr lang="hu-HU" sz="2000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tageket a </a:t>
            </a:r>
            <a:r>
              <a:rPr lang="hu-HU" sz="2000" i="1" dirty="0"/>
              <a:t>forraskod.txt</a:t>
            </a:r>
            <a:r>
              <a:rPr lang="hu-HU" sz="2000" dirty="0"/>
              <a:t> állomány tartalmának beillesztésénál használhatjuk a megfelelő helyen </a:t>
            </a:r>
            <a:br>
              <a:rPr lang="hu-HU" sz="2000" dirty="0"/>
            </a:br>
            <a:r>
              <a:rPr lang="hu-HU" sz="2000" dirty="0"/>
              <a:t>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&lt;!--forráskód--&gt;</a:t>
            </a:r>
            <a:r>
              <a:rPr lang="hu-HU" sz="2000" dirty="0"/>
              <a:t>)!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E5F9123-206D-47E0-AAA4-84D4B8C2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2431" y="4437112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02AC8A-5F35-41A8-838F-305E7EC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46B84-68EA-4D16-890F-AB24EDEC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/>
              <a:t>tag esetén a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dirty="0"/>
              <a:t> paramétert használtuk a konkrét dátum/idő megadására. </a:t>
            </a:r>
          </a:p>
          <a:p>
            <a:r>
              <a:rPr lang="hu-HU" dirty="0"/>
              <a:t>Ez a paraméter csak ennél a </a:t>
            </a:r>
            <a:r>
              <a:rPr lang="hu-HU" dirty="0" err="1"/>
              <a:t>tagnél</a:t>
            </a:r>
            <a:r>
              <a:rPr lang="hu-HU" dirty="0"/>
              <a:t> használható.</a:t>
            </a:r>
          </a:p>
          <a:p>
            <a:r>
              <a:rPr lang="hu-HU" dirty="0"/>
              <a:t>Vannak azonban olyan paraméterek, amelyeket minden </a:t>
            </a:r>
            <a:r>
              <a:rPr lang="hu-HU" dirty="0" err="1"/>
              <a:t>tagnél</a:t>
            </a:r>
            <a:r>
              <a:rPr lang="hu-HU" dirty="0"/>
              <a:t> használhatunk.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81C820-9649-4713-AEF3-126A125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7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tananyagban a </a:t>
            </a:r>
            <a:r>
              <a:rPr lang="hu-HU" dirty="0">
                <a:hlinkClick r:id="rId2"/>
              </a:rPr>
              <a:t>teljes lista </a:t>
            </a:r>
            <a:r>
              <a:rPr lang="hu-HU" dirty="0"/>
              <a:t>elérhető:</a:t>
            </a:r>
          </a:p>
          <a:p>
            <a:pPr lvl="1"/>
            <a:r>
              <a:rPr lang="hu-HU" b="1" dirty="0" err="1"/>
              <a:t>title</a:t>
            </a:r>
            <a:r>
              <a:rPr lang="hu-HU" dirty="0"/>
              <a:t>: az elemhez tartozó feliratot adhatjuk meg, amely legtöbbször akkor jelenik meg, ha az elem fölé visszük az egeret, de speciális jelentése is lehet.</a:t>
            </a:r>
          </a:p>
          <a:p>
            <a:pPr lvl="1"/>
            <a:r>
              <a:rPr lang="hu-HU" b="1" dirty="0" err="1"/>
              <a:t>accesskey</a:t>
            </a:r>
            <a:r>
              <a:rPr lang="hu-HU" dirty="0"/>
              <a:t>: gyorsbillentyű megadására szolgál. Bármilyen (1 karakter hosszú) karaktert megadhatunk.  A kis- és nagybetűk különböznek.</a:t>
            </a:r>
          </a:p>
          <a:p>
            <a:pPr lvl="1"/>
            <a:r>
              <a:rPr lang="hu-HU" b="1" dirty="0" err="1"/>
              <a:t>id</a:t>
            </a:r>
            <a:r>
              <a:rPr lang="hu-HU" b="1" dirty="0"/>
              <a:t>: </a:t>
            </a:r>
            <a:r>
              <a:rPr lang="hu-HU" dirty="0"/>
              <a:t>az elemet egyedi azonosítóval láthatjuk el.</a:t>
            </a:r>
          </a:p>
          <a:p>
            <a:pPr lvl="1"/>
            <a:r>
              <a:rPr lang="hu-HU" b="1" dirty="0" err="1"/>
              <a:t>class</a:t>
            </a:r>
            <a:r>
              <a:rPr lang="hu-HU" dirty="0"/>
              <a:t>: az elemet stílus osztályba sorolhatjuk</a:t>
            </a:r>
          </a:p>
          <a:p>
            <a:pPr lvl="1"/>
            <a:r>
              <a:rPr lang="hu-HU" b="1" dirty="0" err="1"/>
              <a:t>lang</a:t>
            </a:r>
            <a:r>
              <a:rPr lang="hu-HU" dirty="0"/>
              <a:t>: segítségével megadhatjuk az adott elem nyelvét. (pl. hu, en, </a:t>
            </a:r>
            <a:r>
              <a:rPr lang="hu-HU" dirty="0" err="1"/>
              <a:t>en-us</a:t>
            </a:r>
            <a:r>
              <a:rPr lang="hu-HU" dirty="0"/>
              <a:t>, stb.)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0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4CDC-A111-43A3-97EC-BF106089201C}" type="slidenum">
              <a:rPr lang="hu-HU" smtClean="0"/>
              <a:pPr/>
              <a:t>3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154677-C3D7-49F1-8F8D-D41FFF46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4331960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4BEF9-CC4D-4AEE-9595-0863FE78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B4FEE-6307-4ADF-B61F-C575E744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paraméternek fontos akadálymentességi szerepe is van. </a:t>
            </a:r>
          </a:p>
          <a:p>
            <a:r>
              <a:rPr lang="hu-HU" dirty="0"/>
              <a:t>Amikor rövidítések vannak a szövegben, akkor a rövidítés kifejtését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paraméterbe kell írni.</a:t>
            </a:r>
          </a:p>
          <a:p>
            <a:r>
              <a:rPr lang="hu-HU" dirty="0"/>
              <a:t>A rövidítést pedig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közé kell tenni!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3C4F9-8C13-4847-A15E-4FFC24F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67C946-B652-49FC-9363-7C8BFE1F1CB3}"/>
              </a:ext>
            </a:extLst>
          </p:cNvPr>
          <p:cNvSpPr txBox="1"/>
          <p:nvPr/>
        </p:nvSpPr>
        <p:spPr>
          <a:xfrm>
            <a:off x="179512" y="5112802"/>
            <a:ext cx="8352926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endParaRPr lang="hu-HU" dirty="0"/>
          </a:p>
          <a:p>
            <a:r>
              <a:rPr lang="hu-HU" sz="2400" dirty="0"/>
              <a:t>Az IMDB szövegnél jelöljük, hogy az „Internet </a:t>
            </a:r>
            <a:r>
              <a:rPr lang="hu-HU" sz="2400" dirty="0" err="1"/>
              <a:t>Movie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” rövidítésről van szó! Használjuk a korábban bemutatott csere funkciók valamelyikét, hogy gyorsabban végezzünk! 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85D8DD1-9A91-49E1-8071-B5609B24BF06}"/>
              </a:ext>
            </a:extLst>
          </p:cNvPr>
          <p:cNvSpPr/>
          <p:nvPr/>
        </p:nvSpPr>
        <p:spPr>
          <a:xfrm>
            <a:off x="582379" y="4525417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="Informatikai Kar"&gt;IK&lt;/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7554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B89F9-54E2-4C67-9252-B2567F31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4A8A00-9501-48AD-B451-ACEF5ED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legjobb &lt;internetes/webes&gt; témájú filmek szöveg így jelenik meg:</a:t>
            </a:r>
          </a:p>
          <a:p>
            <a:pPr lvl="1"/>
            <a:r>
              <a:rPr lang="hu-HU" dirty="0"/>
              <a:t>A legjobb témájú filmek</a:t>
            </a:r>
          </a:p>
          <a:p>
            <a:r>
              <a:rPr lang="hu-HU" dirty="0"/>
              <a:t>Mi ennek az oka?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 között </a:t>
            </a:r>
            <a:r>
              <a:rPr lang="hu-HU" dirty="0" err="1">
                <a:solidFill>
                  <a:srgbClr val="FF0000"/>
                </a:solidFill>
              </a:rPr>
              <a:t>tageket</a:t>
            </a:r>
            <a:r>
              <a:rPr lang="hu-HU" dirty="0">
                <a:solidFill>
                  <a:srgbClr val="FF0000"/>
                </a:solidFill>
              </a:rPr>
              <a:t> írunk, a böngésző az ismeretlen </a:t>
            </a:r>
            <a:r>
              <a:rPr lang="hu-HU" dirty="0" err="1">
                <a:solidFill>
                  <a:srgbClr val="FF0000"/>
                </a:solidFill>
              </a:rPr>
              <a:t>taget</a:t>
            </a:r>
            <a:r>
              <a:rPr lang="hu-HU" dirty="0">
                <a:solidFill>
                  <a:srgbClr val="FF0000"/>
                </a:solidFill>
              </a:rPr>
              <a:t> nem értelmezi. 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jeleket speciális kóddal kell kiírnunk.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6AFE3-EC5D-4389-BBD5-172C1468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5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karakterek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1169"/>
              </p:ext>
            </p:extLst>
          </p:nvPr>
        </p:nvGraphicFramePr>
        <p:xfrm>
          <a:off x="107504" y="1712442"/>
          <a:ext cx="5782470" cy="44602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6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99">
                <a:tc gridSpan="6">
                  <a:txBody>
                    <a:bodyPr/>
                    <a:lstStyle/>
                    <a:p>
                      <a:r>
                        <a:rPr lang="hu-HU" sz="1300" dirty="0"/>
                        <a:t>Gyakran használt speciális karakterek </a:t>
                      </a:r>
                    </a:p>
                  </a:txBody>
                  <a:tcPr marL="64250" marR="64250" marT="32125" marB="32125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´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&amp;acute;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¯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&amp;macr;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|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brvbar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µ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&amp;micro;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&amp;#181;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.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&amp;bull;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&amp;#8226;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endParaRPr lang="hu-HU" sz="1300"/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&amp;nbsp;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c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&amp;cent;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&amp;#172;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©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&amp;copy;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¶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&amp;para;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&amp;permil;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&amp;#8240;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&amp;euro;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&amp;#8364;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&amp;plusmn;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÷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&amp;divide;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&amp;#247;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"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&amp;quot;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½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®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&amp;reg;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¼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»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raquo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¾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&amp;frac34;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§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&amp;sect;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&gt;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&amp;gt;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¨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&amp;uml;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&amp;#168;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!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&amp;iexcl;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×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&amp;times;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&amp;#215;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&amp;iquest;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™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&amp;trade;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&amp;#8482;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6047656" y="1712442"/>
            <a:ext cx="3096344" cy="341632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Az oldal fő címsora a </a:t>
            </a:r>
            <a:br>
              <a:rPr lang="hu-HU" dirty="0"/>
            </a:br>
            <a:r>
              <a:rPr lang="hu-HU" b="1" dirty="0" err="1"/>
              <a:t>A</a:t>
            </a:r>
            <a:r>
              <a:rPr lang="hu-HU" b="1" dirty="0"/>
              <a:t> legjobb &lt;internetes/webes&gt; témájú filmek </a:t>
            </a:r>
            <a:r>
              <a:rPr lang="hu-HU" dirty="0"/>
              <a:t>szöveg.</a:t>
            </a:r>
          </a:p>
          <a:p>
            <a:endParaRPr lang="hu-HU" b="1" dirty="0"/>
          </a:p>
          <a:p>
            <a:r>
              <a:rPr lang="hu-HU" dirty="0"/>
              <a:t>Hogyan tudjuk a &lt; és &gt; jeleket megfelelően kiíratni?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61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3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  <a:r>
              <a:rPr lang="hu-HU" dirty="0"/>
              <a:t>	1-es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&lt;h2&gt;&lt;/h2&gt;</a:t>
            </a:r>
            <a:r>
              <a:rPr lang="hu-HU" dirty="0"/>
              <a:t>	2-es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&lt;h3&gt;&lt;/h3&gt;</a:t>
            </a:r>
            <a:r>
              <a:rPr lang="hu-HU" dirty="0"/>
              <a:t>	3-as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&lt;h4&gt;&lt;/h4&gt;</a:t>
            </a:r>
            <a:r>
              <a:rPr lang="hu-HU" dirty="0"/>
              <a:t>	4-es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&lt;h5&gt;&lt;/h5&gt;</a:t>
            </a:r>
            <a:r>
              <a:rPr lang="hu-HU" dirty="0"/>
              <a:t>	5-ös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&lt;h6&gt;&lt;/h6&gt;</a:t>
            </a:r>
            <a:r>
              <a:rPr lang="hu-HU" dirty="0"/>
              <a:t>	6-os szintű címsor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006464D-DC65-49F9-8E76-E100CB22EFAB}"/>
              </a:ext>
            </a:extLst>
          </p:cNvPr>
          <p:cNvSpPr txBox="1"/>
          <p:nvPr/>
        </p:nvSpPr>
        <p:spPr>
          <a:xfrm>
            <a:off x="467544" y="4653136"/>
            <a:ext cx="763284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Az oldal tartalomjegyzékét írják le. </a:t>
            </a:r>
          </a:p>
          <a:p>
            <a:r>
              <a:rPr lang="hu-HU" sz="2000" dirty="0"/>
              <a:t>Fontos, hogy logikus legyen a címsorszintek kiosztása, minden oldalon legyen 1-es címsor!</a:t>
            </a:r>
          </a:p>
          <a:p>
            <a:endParaRPr lang="hu-HU" sz="2000" dirty="0"/>
          </a:p>
          <a:p>
            <a:r>
              <a:rPr lang="hu-HU" sz="2000" dirty="0"/>
              <a:t>A címsorszinteket az oldalszerkezet elemek egymásba ágyazásával is módosíthatjuk a HTML5-ben. A számított címsorszinteket a </a:t>
            </a:r>
            <a:r>
              <a:rPr lang="hu-HU" sz="2000" dirty="0">
                <a:hlinkClick r:id="rId2"/>
              </a:rPr>
              <a:t>https://gsnedders.html5.org/outliner/</a:t>
            </a:r>
            <a:r>
              <a:rPr lang="hu-HU" sz="2000" dirty="0"/>
              <a:t> oldalon lehet </a:t>
            </a:r>
            <a:r>
              <a:rPr lang="hu-HU" sz="2000" dirty="0" err="1"/>
              <a:t>ellenőrízni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30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F522C-D1C9-472C-BE9D-861191F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82D75-48C1-4CB3-8818-E89434D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9120E9CC-3FFB-48F0-91F8-6FB13B74B430}"/>
              </a:ext>
            </a:extLst>
          </p:cNvPr>
          <p:cNvGrpSpPr/>
          <p:nvPr/>
        </p:nvGrpSpPr>
        <p:grpSpPr>
          <a:xfrm>
            <a:off x="644795" y="4423722"/>
            <a:ext cx="7560840" cy="2016224"/>
            <a:chOff x="611560" y="1772816"/>
            <a:chExt cx="7560840" cy="201622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783051F-D4B6-4DB2-8253-851E0CCA7073}"/>
                </a:ext>
              </a:extLst>
            </p:cNvPr>
            <p:cNvSpPr/>
            <p:nvPr/>
          </p:nvSpPr>
          <p:spPr>
            <a:xfrm>
              <a:off x="611560" y="1772816"/>
              <a:ext cx="7560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&lt;h1&gt;Fő címsor&lt;/h1&gt;</a:t>
              </a:r>
            </a:p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&gt;&lt;h1&gt;Alszakasz fő címsora&lt;/h1&gt;&lt;/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E88D9B9-EA62-4EA8-9E23-067B1177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79" y="2564904"/>
              <a:ext cx="5165257" cy="1224136"/>
            </a:xfrm>
            <a:prstGeom prst="rect">
              <a:avLst/>
            </a:prstGeom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0466F4C0-1ADF-4E71-B6E2-E6E919DDB4E4}"/>
              </a:ext>
            </a:extLst>
          </p:cNvPr>
          <p:cNvSpPr/>
          <p:nvPr/>
        </p:nvSpPr>
        <p:spPr>
          <a:xfrm>
            <a:off x="647563" y="17879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&lt;h1&gt;Fő címsor&lt;/h1&gt;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&lt;h2&gt;Kettes címsor&lt;/h2&gt;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6107BB6-27AD-403B-9FB1-895ECCBF8A36}"/>
              </a:ext>
            </a:extLst>
          </p:cNvPr>
          <p:cNvSpPr txBox="1"/>
          <p:nvPr/>
        </p:nvSpPr>
        <p:spPr>
          <a:xfrm>
            <a:off x="5508104" y="1765996"/>
            <a:ext cx="32984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számított címsorszintek megegyeznek a két különböző kódnál.</a:t>
            </a:r>
          </a:p>
          <a:p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3289CB4-6A62-4AC7-9B7C-604316AB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1" y="2434278"/>
            <a:ext cx="4224698" cy="12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/>
          </a:bodyPr>
          <a:lstStyle/>
          <a:p>
            <a:r>
              <a:rPr lang="hu-HU" dirty="0">
                <a:cs typeface="Courier New" panose="02070309020205020404" pitchFamily="49" charset="0"/>
              </a:rPr>
              <a:t>A dokumentumunkban most így vannak jelölve a címsorok, változtassuk meg ezeket a megfelelő HTML tagre!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ED5063CC-918E-4DC1-8405-A99C53CF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89476"/>
              </p:ext>
            </p:extLst>
          </p:nvPr>
        </p:nvGraphicFramePr>
        <p:xfrm>
          <a:off x="683568" y="3212976"/>
          <a:ext cx="7573272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4194087409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35297778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&lt;!--címsor1--&gt;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&lt;!--címsor2--&gt;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&lt;!--címsor3--&gt;</a:t>
                      </a:r>
                      <a:r>
                        <a:rPr lang="en-US" dirty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1" dirty="0"/>
                        <a:t>Címsor 1	&lt;h1&gt;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/>
                        <a:t>Címsor 2	&lt;h2&gt;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/>
                        <a:t>Címsor 3	&lt;h3&gt;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3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7A6CC-74E8-427C-A6AF-8966DBD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C0F2B-DF86-4D8D-ACFE-3922CEFE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296144"/>
          </a:xfrm>
          <a:solidFill>
            <a:srgbClr val="C9E7A7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címsorok elé és mögé nem kellenek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dirty="0"/>
              <a:t> 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dirty="0"/>
              <a:t> </a:t>
            </a:r>
            <a:r>
              <a:rPr lang="hu-HU" dirty="0" err="1"/>
              <a:t>tagek</a:t>
            </a:r>
            <a:r>
              <a:rPr lang="hu-HU" dirty="0"/>
              <a:t>, ezeket szintén távolítsuk el a dokumentumból!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35BB55-E88A-493D-A1F3-C5D9B2D8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8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FA1B1-3914-4196-8A53-86EB90E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Hiperhivatkozások</a:t>
            </a:r>
            <a:r>
              <a:rPr lang="hu-HU" dirty="0"/>
              <a:t> (linkek)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9FE6F3-266B-46B6-9DFB-EB67A9323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FA3CA9-13E8-433D-9058-649CAA7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9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15498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menüben az </a:t>
            </a:r>
            <a:r>
              <a:rPr lang="hu-HU" sz="2400" b="1" dirty="0"/>
              <a:t>Új film beküldése</a:t>
            </a:r>
            <a:r>
              <a:rPr lang="hu-HU" sz="2400" dirty="0"/>
              <a:t> szöveg az </a:t>
            </a:r>
            <a:r>
              <a:rPr lang="hu-HU" sz="2400" i="1" dirty="0"/>
              <a:t>urlap.html </a:t>
            </a:r>
            <a:r>
              <a:rPr lang="hu-HU" sz="2400" dirty="0"/>
              <a:t>oldalra mutasson.</a:t>
            </a:r>
          </a:p>
          <a:p>
            <a:r>
              <a:rPr lang="hu-HU" sz="2400" dirty="0"/>
              <a:t>A </a:t>
            </a:r>
            <a:r>
              <a:rPr lang="hu-HU" sz="2400" i="1" dirty="0" err="1"/>
              <a:t>title</a:t>
            </a:r>
            <a:r>
              <a:rPr lang="hu-HU" sz="2400" dirty="0"/>
              <a:t> attribútum értékét is töltsük ki! (Értéke: Ugrás az űrlapra, ahol saját kedvenc filmet lehet beküldeni). Nézzük meg mi lesz a </a:t>
            </a:r>
            <a:r>
              <a:rPr lang="hu-HU" sz="2400" i="1" dirty="0" err="1"/>
              <a:t>title</a:t>
            </a:r>
            <a:r>
              <a:rPr lang="hu-HU" sz="2400" dirty="0"/>
              <a:t> paraméter hatása! </a:t>
            </a:r>
          </a:p>
        </p:txBody>
      </p:sp>
    </p:spTree>
    <p:extLst>
      <p:ext uri="{BB962C8B-B14F-4D97-AF65-F5344CB8AC3E}">
        <p14:creationId xmlns:p14="http://schemas.microsoft.com/office/powerpoint/2010/main" val="9132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224AF-D9E0-4C9E-A7F0-485AFE6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Telepítése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1AEDBC-609C-45C5-B152-FE8E7276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50F7BB-106F-4714-A077-AB29B78E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7714601" cy="29875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FEB4F6C-2E17-46A6-8271-959A90D7DEFC}"/>
              </a:ext>
            </a:extLst>
          </p:cNvPr>
          <p:cNvSpPr txBox="1"/>
          <p:nvPr/>
        </p:nvSpPr>
        <p:spPr>
          <a:xfrm>
            <a:off x="683568" y="1468278"/>
            <a:ext cx="45707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100" dirty="0">
                <a:hlinkClick r:id="rId4"/>
              </a:rPr>
              <a:t>https://code.visualstudio.com/</a:t>
            </a:r>
            <a:endParaRPr lang="hu-HU" sz="21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36C09CF-A664-42D9-9ADE-25734601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9" y="2639272"/>
            <a:ext cx="7678227" cy="29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6"/>
    </mc:Choice>
    <mc:Fallback xmlns="">
      <p:transition spd="slow" advTm="2081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093428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Oldjuk meg, hogy  az oldalmenü elemeire kattintva az oldal adott részére kerüljünk! Ehhez megfelelő </a:t>
            </a:r>
            <a:r>
              <a:rPr lang="hu-HU" sz="2400" dirty="0" err="1"/>
              <a:t>id</a:t>
            </a:r>
            <a:r>
              <a:rPr lang="hu-HU" sz="2400" dirty="0"/>
              <a:t>-ket kell kiosztani a film nevét tartalmazó címsoroknál!</a:t>
            </a:r>
          </a:p>
          <a:p>
            <a:r>
              <a:rPr lang="hu-HU" sz="2400" dirty="0"/>
              <a:t>Pl. </a:t>
            </a:r>
            <a:br>
              <a:rPr lang="hu-HU" sz="2400" dirty="0"/>
            </a:b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kozossegihalo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6012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2677656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forrásként megadott linkek új fülön nyíljanak meg!</a:t>
            </a:r>
          </a:p>
          <a:p>
            <a:endParaRPr lang="hu-HU" sz="2400" dirty="0"/>
          </a:p>
          <a:p>
            <a:r>
              <a:rPr lang="hu-HU" sz="2400" dirty="0"/>
              <a:t>Gipsz Jakab email címénél használjuk a mailto: protokollt!</a:t>
            </a:r>
          </a:p>
        </p:txBody>
      </p:sp>
    </p:spTree>
    <p:extLst>
      <p:ext uri="{BB962C8B-B14F-4D97-AF65-F5344CB8AC3E}">
        <p14:creationId xmlns:p14="http://schemas.microsoft.com/office/powerpoint/2010/main" val="111816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6EDC8-2791-4FE2-85D8-FED8C68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hozzárendelése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9E182-88E5-4CC3-8F31-D392D381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/>
              <a:t> paraméter használatával gyorsbillentyűket tudunk rendelni a linkekhez</a:t>
            </a:r>
          </a:p>
          <a:p>
            <a:r>
              <a:rPr lang="hu-HU" dirty="0"/>
              <a:t>Példa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gyorsbillentyűként használt karaktert érdemes megkülönböztetni a szövegben (pl. aláhúzással), vagy a szöveg mögött kerek zárójelben fel lehet tüntetni.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4870EF-8A8B-4645-A706-49E1D53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C42602-6CEC-45A4-BB53-EEEBAF33B144}"/>
              </a:ext>
            </a:extLst>
          </p:cNvPr>
          <p:cNvSpPr txBox="1"/>
          <p:nvPr/>
        </p:nvSpPr>
        <p:spPr>
          <a:xfrm>
            <a:off x="467544" y="3212976"/>
            <a:ext cx="86409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="http://www.elte.hu"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="e"&gt;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"&gt;E&lt;/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&gt;LTE honlapja&lt;/a&gt;</a:t>
            </a:r>
          </a:p>
        </p:txBody>
      </p:sp>
    </p:spTree>
    <p:extLst>
      <p:ext uri="{BB962C8B-B14F-4D97-AF65-F5344CB8AC3E}">
        <p14:creationId xmlns:p14="http://schemas.microsoft.com/office/powerpoint/2010/main" val="133113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63301-B3E4-4AB8-B774-DE3523B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Gyorsbillentyűk a böngészőkben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D0325B-8C56-49B7-96DD-80CF939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4688E27B-A4B9-4BA1-87DF-FC2894C0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15916"/>
              </p:ext>
            </p:extLst>
          </p:nvPr>
        </p:nvGraphicFramePr>
        <p:xfrm>
          <a:off x="755576" y="1798976"/>
          <a:ext cx="7596843" cy="38425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42392">
                  <a:extLst>
                    <a:ext uri="{9D8B030D-6E8A-4147-A177-3AD203B41FA5}">
                      <a16:colId xmlns:a16="http://schemas.microsoft.com/office/drawing/2014/main" val="2328433633"/>
                    </a:ext>
                  </a:extLst>
                </a:gridCol>
                <a:gridCol w="1984817">
                  <a:extLst>
                    <a:ext uri="{9D8B030D-6E8A-4147-A177-3AD203B41FA5}">
                      <a16:colId xmlns:a16="http://schemas.microsoft.com/office/drawing/2014/main" val="1028044148"/>
                    </a:ext>
                  </a:extLst>
                </a:gridCol>
                <a:gridCol w="1773391">
                  <a:extLst>
                    <a:ext uri="{9D8B030D-6E8A-4147-A177-3AD203B41FA5}">
                      <a16:colId xmlns:a16="http://schemas.microsoft.com/office/drawing/2014/main" val="2873973226"/>
                    </a:ext>
                  </a:extLst>
                </a:gridCol>
                <a:gridCol w="2196243">
                  <a:extLst>
                    <a:ext uri="{9D8B030D-6E8A-4147-A177-3AD203B41FA5}">
                      <a16:colId xmlns:a16="http://schemas.microsoft.com/office/drawing/2014/main" val="2964934013"/>
                    </a:ext>
                  </a:extLst>
                </a:gridCol>
              </a:tblGrid>
              <a:tr h="284999"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 </a:t>
                      </a:r>
                      <a:endParaRPr lang="hu-HU" sz="1500" b="1" dirty="0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Windows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Linux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Mac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14204"/>
                  </a:ext>
                </a:extLst>
              </a:tr>
              <a:tr h="2221028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Firefox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Shift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F</a:t>
                      </a:r>
                      <a:r>
                        <a:rPr lang="en-US" sz="1500" dirty="0" err="1">
                          <a:effectLst/>
                        </a:rPr>
                        <a:t>irefox</a:t>
                      </a:r>
                      <a:r>
                        <a:rPr lang="en-US" sz="1500" dirty="0">
                          <a:effectLst/>
                        </a:rPr>
                        <a:t> 57</a:t>
                      </a:r>
                      <a:r>
                        <a:rPr lang="hu-HU" sz="1500" dirty="0">
                          <a:effectLst/>
                        </a:rPr>
                        <a:t>&gt;=</a:t>
                      </a:r>
                      <a:br>
                        <a:rPr lang="hu-HU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Control +  Option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endParaRPr lang="hu-HU" sz="1500" dirty="0">
                        <a:effectLst/>
                      </a:endParaRPr>
                    </a:p>
                    <a:p>
                      <a:pPr algn="ctr"/>
                      <a:r>
                        <a:rPr lang="hu-HU" sz="1500" dirty="0">
                          <a:effectLst/>
                        </a:rPr>
                        <a:t>VAGY</a:t>
                      </a:r>
                    </a:p>
                    <a:p>
                      <a:pPr algn="ctr"/>
                      <a:r>
                        <a:rPr lang="en-US" sz="1500" dirty="0">
                          <a:effectLst/>
                        </a:rPr>
                        <a:t> Control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br>
                        <a:rPr lang="en-US" sz="1500" dirty="0">
                          <a:effectLst/>
                        </a:rPr>
                      </a:b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16428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Internet Explorer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608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Google Chrome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>
                          <a:effectLst/>
                        </a:rPr>
                        <a:t>Control + Alt + 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7154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Safari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Control + Alt + bill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72370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Opera 15+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err="1">
                          <a:effectLst/>
                        </a:rPr>
                        <a:t>Control</a:t>
                      </a:r>
                      <a:r>
                        <a:rPr lang="hu-HU" sz="1500" dirty="0">
                          <a:effectLst/>
                        </a:rPr>
                        <a:t>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0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5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6392E-7D55-4224-84AE-6D5BBD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866BB1-A0DE-419F-BD45-DCC4BC56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512168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Feladat:  az oldalmenüben állítsuk be, hogy az első linket az 1-es, a második linket a 2-es, stb. gyorsbillentyűvel is aktiválni lehessen!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55D28F-EBAF-4C24-B50A-C4B7D19B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911434F-1D34-49F9-B3B6-CBA06754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4262612"/>
            <a:ext cx="4716526" cy="1598162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D37F6A9-3A33-4CF1-863C-9DF1648C319B}"/>
              </a:ext>
            </a:extLst>
          </p:cNvPr>
          <p:cNvSpPr/>
          <p:nvPr/>
        </p:nvSpPr>
        <p:spPr>
          <a:xfrm>
            <a:off x="3110284" y="3332458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="2"&gt;A nő&lt;/a&gt;</a:t>
            </a:r>
          </a:p>
        </p:txBody>
      </p:sp>
    </p:spTree>
    <p:extLst>
      <p:ext uri="{BB962C8B-B14F-4D97-AF65-F5344CB8AC3E}">
        <p14:creationId xmlns:p14="http://schemas.microsoft.com/office/powerpoint/2010/main" val="1059685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2758A71-0AAF-4815-A1BB-5D00D891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2721BB2-62A5-4868-BCC5-29C7DE7B9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B7EB31-3641-43CE-A35A-1D4CA0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107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is.</a:t>
            </a:r>
          </a:p>
          <a:p>
            <a:r>
              <a:rPr lang="hu-HU" dirty="0"/>
              <a:t>Linkeljük be az index.html oldalhoz!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részbe írjuk be a következőt, vagy használjuk a </a:t>
            </a:r>
            <a:r>
              <a:rPr lang="hu-HU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link:css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emmet</a:t>
            </a:r>
            <a:r>
              <a:rPr lang="hu-HU" dirty="0"/>
              <a:t> parancsot!</a:t>
            </a:r>
          </a:p>
          <a:p>
            <a:pPr marL="118872" indent="0">
              <a:buNone/>
            </a:pPr>
            <a:r>
              <a:rPr lang="hu-HU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/alap.css"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="stylesheet"&gt;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hu-HU" dirty="0" err="1"/>
              <a:t>tagnek</a:t>
            </a:r>
            <a:r>
              <a:rPr lang="hu-HU" dirty="0"/>
              <a:t> nincs záró párja!</a:t>
            </a:r>
          </a:p>
          <a:p>
            <a:r>
              <a:rPr lang="hu-HU" dirty="0"/>
              <a:t>Nézzük meg hogyan változott meg az oldalunk megjelenése a böngészőben!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35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132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665" y="123503"/>
            <a:ext cx="3290594" cy="1141497"/>
          </a:xfrm>
        </p:spPr>
        <p:txBody>
          <a:bodyPr>
            <a:normAutofit fontScale="90000"/>
          </a:bodyPr>
          <a:lstStyle/>
          <a:p>
            <a:r>
              <a:rPr lang="hu-HU" dirty="0"/>
              <a:t>Listák használata (példa)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179844-D619-4A1F-8E09-91E2CEE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027"/>
          <a:stretch>
            <a:fillRect/>
          </a:stretch>
        </p:blipFill>
        <p:spPr bwMode="auto">
          <a:xfrm>
            <a:off x="462035" y="2421863"/>
            <a:ext cx="3258045" cy="347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437415" y="1374477"/>
            <a:ext cx="32688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felsorolás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sorszámozott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hu-HU" dirty="0"/>
              <a:t>		listaelem</a:t>
            </a:r>
          </a:p>
        </p:txBody>
      </p:sp>
      <p:sp>
        <p:nvSpPr>
          <p:cNvPr id="6" name="Téglalap 5"/>
          <p:cNvSpPr/>
          <p:nvPr/>
        </p:nvSpPr>
        <p:spPr>
          <a:xfrm>
            <a:off x="3893928" y="136540"/>
            <a:ext cx="4998520" cy="4339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Muffincsoda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&lt;h2&gt;Hozzávalók&lt;/h2&gt;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&gt;8 evőkanál liszt&lt;/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dl tej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dl olaj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&gt;4 evőkanál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tojás (egész)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csomag sütőpor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&gt;1/4 citrom reszelt héja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csomag vaníliás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&lt;h2&gt;Elkészítés&lt;/h2&gt;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 hozzávalókat egy tálban összekeverjük.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&lt;li&gt;A formába helyezett 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muffinpapírt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olajjal kikenjük.&lt;/li&gt;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&lt;li&gt;Előmelegített sütőben 165°C-on 25 percig sütjük.&lt;/li&gt;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893928" y="4642143"/>
            <a:ext cx="5019624" cy="101566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A filmes oldalunkon az oldalmenü legyen sorszámozott listában, a források pedig felsoroláslistában! </a:t>
            </a:r>
          </a:p>
        </p:txBody>
      </p:sp>
    </p:spTree>
    <p:extLst>
      <p:ext uri="{BB962C8B-B14F-4D97-AF65-F5344CB8AC3E}">
        <p14:creationId xmlns:p14="http://schemas.microsoft.com/office/powerpoint/2010/main" val="1184271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		 </a:t>
            </a:r>
            <a:r>
              <a:rPr lang="hu-HU" sz="2800" dirty="0"/>
              <a:t>bekezdés (ezt már néztük)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	 </a:t>
            </a:r>
            <a:r>
              <a:rPr lang="hu-HU" sz="2800" dirty="0"/>
              <a:t>blokkszintű elemek csoportosítása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hu-HU" sz="2800" dirty="0"/>
              <a:t> vízszintes elválasztó vonal (nincs záró párja!)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Használjuk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elemet az egyes szakaszok elválasztására!</a:t>
            </a:r>
          </a:p>
          <a:p>
            <a:r>
              <a:rPr lang="hu-HU" sz="2400" dirty="0"/>
              <a:t>(Emlékeztető: a </a:t>
            </a:r>
            <a:r>
              <a:rPr lang="hu-HU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&lt;!--elválasztó vonal--&gt;</a:t>
            </a:r>
            <a:r>
              <a:rPr lang="hu-HU" sz="2400" dirty="0"/>
              <a:t> jelzi az elválasztást a szövegünkben, ezt kell lecserélnünk)</a:t>
            </a:r>
          </a:p>
        </p:txBody>
      </p:sp>
    </p:spTree>
    <p:extLst>
      <p:ext uri="{BB962C8B-B14F-4D97-AF65-F5344CB8AC3E}">
        <p14:creationId xmlns:p14="http://schemas.microsoft.com/office/powerpoint/2010/main" val="24037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B52B301-4FF0-41C2-98EE-4C69ACD3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4" y="1484784"/>
            <a:ext cx="4083351" cy="316835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D6EF5BD-5D6D-4CAA-9751-FD9C6507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068960"/>
            <a:ext cx="40833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5"/>
    </mc:Choice>
    <mc:Fallback xmlns="">
      <p:transition spd="slow" advTm="1159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&lt;div&gt;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6340" y="1628800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elemet használjuk a bevezető szöveg és az oldalmenü csoportosítására. 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egyedi azonosítója 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400" dirty="0"/>
              <a:t>)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bevezeto</a:t>
            </a:r>
            <a:r>
              <a:rPr lang="hu-HU" sz="2400" dirty="0"/>
              <a:t>” szöveg legyen! Soroljuk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hasab</a:t>
            </a:r>
            <a:r>
              <a:rPr lang="hu-HU" sz="2400" dirty="0"/>
              <a:t>” osztályba, ezzel is változik a megjelenése a stíluslap alapján.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04036D7-F5C1-45C9-BA16-D49D537C5BAC}"/>
              </a:ext>
            </a:extLst>
          </p:cNvPr>
          <p:cNvSpPr txBox="1"/>
          <p:nvPr/>
        </p:nvSpPr>
        <p:spPr>
          <a:xfrm>
            <a:off x="645277" y="5988099"/>
            <a:ext cx="7776864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módosítás után nézzük meg, hogyan változik a megjelenés a böngészőben!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374E884-287B-4EA0-88B9-D7F3F9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6" y="364923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24FBD-E83D-439A-A13E-A54A1F36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div megjelenése a stíluslap alapján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87C56B-462B-44D0-B9B7-F53403C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F2718C-F43B-4E62-B108-28FC82A9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513906" y="1772816"/>
            <a:ext cx="82288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1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Számos előnye van, például a keresőprogramok el tudják dönteni milyen nyelven íródott a szöveg, a vak emberek által használt képernyőolvasó pedig megfelelő nyelven képes felolvasni a szöveget.</a:t>
            </a:r>
            <a:endParaRPr lang="hu-HU" sz="24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39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Nézzük át az index.html oldalunkat, és ahol találunk idegen kifejezést, zárjuk körbe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400" dirty="0"/>
              <a:t> taggel és állítsuk be a nyelvkódot!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2116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779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Oldalszerkezet elemek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322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Oldalszerkezet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98402" y="4725144"/>
            <a:ext cx="7747196" cy="132343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</a:t>
            </a:r>
          </a:p>
          <a:p>
            <a:endParaRPr lang="hu-HU" sz="1600" dirty="0"/>
          </a:p>
          <a:p>
            <a:r>
              <a:rPr lang="hu-HU" sz="1600" dirty="0"/>
              <a:t>Tekintsük át a HTML5-s tananyag segítségével az </a:t>
            </a:r>
            <a:r>
              <a:rPr lang="hu-HU" sz="1600" dirty="0">
                <a:hlinkClick r:id="rId3"/>
              </a:rPr>
              <a:t>oldalszerkezet elemeket</a:t>
            </a:r>
            <a:r>
              <a:rPr lang="hu-HU" sz="1600" dirty="0"/>
              <a:t>, majd alakítsuk ki az index.html oldal struktúráját! </a:t>
            </a:r>
          </a:p>
          <a:p>
            <a:endParaRPr lang="hu-HU" sz="16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DAFD0A5-C0A3-48C6-8CAE-68E17EC4A082}"/>
              </a:ext>
            </a:extLst>
          </p:cNvPr>
          <p:cNvSpPr/>
          <p:nvPr/>
        </p:nvSpPr>
        <p:spPr>
          <a:xfrm>
            <a:off x="791580" y="1484784"/>
            <a:ext cx="6516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sz="2000" dirty="0"/>
              <a:t>		fő tartalmi egység meghatározása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tartalmi egység (pl. cikk) elhelyezése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 	fejléc megadása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lábléc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szakasz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navigációs elemek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kapcsolódó, járulékos információ 						(jellemzően oldalsáv)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kontakt információ megadása</a:t>
            </a:r>
          </a:p>
        </p:txBody>
      </p:sp>
    </p:spTree>
    <p:extLst>
      <p:ext uri="{BB962C8B-B14F-4D97-AF65-F5344CB8AC3E}">
        <p14:creationId xmlns:p14="http://schemas.microsoft.com/office/powerpoint/2010/main" val="348103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header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kezdődjön</a:t>
            </a:r>
            <a:r>
              <a:rPr lang="hu-HU" dirty="0"/>
              <a:t> közvetlenül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hu-HU" dirty="0"/>
              <a:t>után, és az oldalmenü még legyen benne, vagyis az első film címe előtt záródjon le!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067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&lt;MAIN&gt;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/>
              <a:t>hordozza a lényegi tartalmat. 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vége után és tartson egészen a láblécig (Készítette: Gipsz Jakab…)!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 err="1"/>
              <a:t>tagnek</a:t>
            </a:r>
            <a:r>
              <a:rPr lang="hu-HU" dirty="0"/>
              <a:t> osszuk ki a „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tartalom</a:t>
            </a:r>
            <a:r>
              <a:rPr lang="hu-HU" dirty="0"/>
              <a:t>” nevű azonosítót (</a:t>
            </a:r>
            <a:r>
              <a:rPr lang="hu-HU" dirty="0" err="1"/>
              <a:t>id</a:t>
            </a:r>
            <a:r>
              <a:rPr lang="hu-HU" dirty="0"/>
              <a:t>). Ez azért kell majd, hogy pl. a vak látogatók az oldalon belüli linkkel ide tudjanak közvetlenül ugrani. Lásd a „Blokkok elkerülése” című akadálymentességi elvet!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3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6</a:t>
            </a:fld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E2CB26-F039-40E4-8DC1-DB92BDCA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5" y="1556790"/>
            <a:ext cx="3996852" cy="310123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534F4BB-D693-4D82-8362-1EE2D374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39" y="3140968"/>
            <a:ext cx="3996849" cy="3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8"/>
    </mc:Choice>
    <mc:Fallback xmlns="">
      <p:transition spd="slow" advTm="1946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footer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Alakítsuk ki a láblécet (ki készítette az oldalt)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073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összes navigációs célú elemet helyezzük el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tagekben</a:t>
            </a:r>
            <a:r>
              <a:rPr lang="hu-HU" dirty="0"/>
              <a:t>. </a:t>
            </a:r>
          </a:p>
          <a:p>
            <a:r>
              <a:rPr lang="hu-HU" dirty="0"/>
              <a:t>Osszunk ki nekik egyedi azonosítókat, hogy a stíluslappal (egyszerűbben) módosíthassuk a kinézetet.</a:t>
            </a:r>
          </a:p>
          <a:p>
            <a:pPr marL="0" indent="0">
              <a:buNone/>
            </a:pPr>
            <a:r>
              <a:rPr lang="hu-HU" dirty="0"/>
              <a:t>  (lásd következő dia)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134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fejlécben három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elemet hozzunk létre</a:t>
            </a:r>
          </a:p>
          <a:p>
            <a:pPr lvl="1"/>
            <a:r>
              <a:rPr lang="hu-HU" dirty="0" err="1"/>
              <a:t>tartalomraugras</a:t>
            </a:r>
            <a:endParaRPr lang="hu-HU" dirty="0"/>
          </a:p>
          <a:p>
            <a:pPr lvl="1"/>
            <a:r>
              <a:rPr lang="hu-HU" dirty="0" err="1"/>
              <a:t>fomenu</a:t>
            </a:r>
            <a:endParaRPr lang="hu-HU" dirty="0"/>
          </a:p>
          <a:p>
            <a:pPr lvl="1"/>
            <a:r>
              <a:rPr lang="hu-HU" dirty="0" err="1"/>
              <a:t>oldalmenu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34788-6388-4837-87E4-8DE7788A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63" y="2628050"/>
            <a:ext cx="4841153" cy="8640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03020C7-97C1-415A-8EA6-D0A6EA6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1" y="4491395"/>
            <a:ext cx="8153521" cy="4696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50D649-206C-4447-8D11-ED72F0B7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1" y="5390219"/>
            <a:ext cx="8153521" cy="12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6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F28A6-9D17-4F0F-BFFE-166AECC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elrejtése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8E45C-6399-4357-B312-4A705401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oldalszerkezet elemeknél akadálymentességi szempontból jó, ha elhelyezünk címsorokat, mert így az egyes oldalrészeket könnyebben azonosíthatják pl. a vak felhasználók. </a:t>
            </a:r>
          </a:p>
          <a:p>
            <a:r>
              <a:rPr lang="hu-HU" dirty="0"/>
              <a:t>A képernyőn viszont nem feltétlenül kell minden címsort megjeleníteni. A stíluslapban létrehoztunk egy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rejtett</a:t>
            </a:r>
            <a:r>
              <a:rPr lang="hu-HU" dirty="0"/>
              <a:t> nevű osztályt. Soroljuk be ebbe az osztályba az elrejteni kívánt elemeket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/>
              <a:t> paraméterrel: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="rejtett"&gt;Ugrás az oldalon belül&lt;/h2&gt;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class="rejtett"&gt;Főmenü&lt;/h2&gt;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class="rejtett"&gt;Oldalmenü&lt;/h2&gt;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98C6F4-28B5-42BB-882A-D5B55657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04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article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Esetünkben az egyes filmek leírásait célszerű &lt;</a:t>
            </a:r>
            <a:r>
              <a:rPr lang="hu-HU" dirty="0" err="1"/>
              <a:t>article</a:t>
            </a:r>
            <a:r>
              <a:rPr lang="hu-HU" dirty="0"/>
              <a:t>&gt; taggel </a:t>
            </a:r>
            <a:r>
              <a:rPr lang="hu-HU" dirty="0" err="1"/>
              <a:t>körülzárni</a:t>
            </a:r>
            <a:r>
              <a:rPr lang="hu-HU" dirty="0"/>
              <a:t>, valamint a forrásokat tartalmazó blokkot a lap alján.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187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section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elemekkel szakaszokat alakíthatunk ki.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tartalmazhat több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elemet, de fordítva is igaz, 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elemeket is lehet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elemekkel tovább tagolni.</a:t>
            </a:r>
          </a:p>
          <a:p>
            <a:r>
              <a:rPr lang="hu-HU" dirty="0"/>
              <a:t>Esetünkben a filmben elhelyezett forráskód, filmzene, a film előzetese, mi az a </a:t>
            </a:r>
            <a:r>
              <a:rPr lang="hu-HU" dirty="0" err="1"/>
              <a:t>deep</a:t>
            </a:r>
            <a:r>
              <a:rPr lang="hu-HU" dirty="0"/>
              <a:t> web, vagyis azon elemek, amelyeket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&lt;h3&gt;-</a:t>
            </a:r>
            <a:r>
              <a:rPr lang="hu-HU" dirty="0" err="1"/>
              <a:t>as</a:t>
            </a:r>
            <a:r>
              <a:rPr lang="hu-HU" dirty="0"/>
              <a:t> címsor vezet be.</a:t>
            </a:r>
          </a:p>
          <a:p>
            <a:pPr lvl="1"/>
            <a:r>
              <a:rPr lang="hu-HU" dirty="0"/>
              <a:t>Ez egyébként jellemző a tagolásra, hogy aminek külön címsort adnánk </a:t>
            </a:r>
            <a:r>
              <a:rPr lang="hu-HU" dirty="0" err="1"/>
              <a:t>tartalmilag</a:t>
            </a:r>
            <a:r>
              <a:rPr lang="hu-HU" dirty="0"/>
              <a:t>, azt gyakran tesszük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tagekbe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05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aside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tartalomhoz kapcsoló elemeket tesszük ide, amelyek nem részei a „cikknek”,  sokszor oldalsávként jelennek meg. </a:t>
            </a:r>
          </a:p>
          <a:p>
            <a:r>
              <a:rPr lang="hu-HU" dirty="0"/>
              <a:t>A mi esetünkben a filmek adatlapjai kerüljenek ezen </a:t>
            </a:r>
            <a:r>
              <a:rPr lang="hu-HU" dirty="0" err="1"/>
              <a:t>tagekbe</a:t>
            </a:r>
            <a:r>
              <a:rPr lang="hu-HU" dirty="0"/>
              <a:t>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4DF7E1-DAB5-43F7-A15A-CC313A3A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988046"/>
            <a:ext cx="6803549" cy="21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address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elérhetőségi információkat helyezhetjük ezen </a:t>
            </a:r>
            <a:r>
              <a:rPr lang="hu-HU" dirty="0" err="1"/>
              <a:t>tagek</a:t>
            </a:r>
            <a:r>
              <a:rPr lang="hu-HU" dirty="0"/>
              <a:t> közzé. Jelen esetben az oldal készítőjének elérhetőségét.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BE598F-480F-4AF3-809B-FCEFE529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103432"/>
            <a:ext cx="6017308" cy="9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4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49F8-6D09-4F06-A06B-FA521575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Ábra, illusztráció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B0090-FC67-4B28-AFC8-90298DA7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E56493-EE6D-483F-9D41-D219E2F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48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Ábra, illusztráció beillesztése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375" y="3392199"/>
            <a:ext cx="7221963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i:=1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('Kérem a tömb ',i,'. elemét: ');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(t[i]);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end;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Ciklussal bekérjük a tömb elemeit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283391" y="172592"/>
            <a:ext cx="4642233" cy="313932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 filmes példánkban is meg kell jeleníteni egy forráskódot, amelyhez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tageket</a:t>
            </a:r>
            <a:r>
              <a:rPr lang="hu-HU" dirty="0"/>
              <a:t> használtuk.</a:t>
            </a:r>
          </a:p>
          <a:p>
            <a:endParaRPr lang="hu-HU" dirty="0"/>
          </a:p>
          <a:p>
            <a:r>
              <a:rPr lang="hu-HU" dirty="0"/>
              <a:t>Egészítsük ki ezt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tagekkel</a:t>
            </a:r>
            <a:r>
              <a:rPr lang="hu-HU" dirty="0"/>
              <a:t> is, hiszen ez a kód egyben egy illusztráció is.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8085DD4-6812-4AA3-80E5-B02B4EAB0A3D}"/>
              </a:ext>
            </a:extLst>
          </p:cNvPr>
          <p:cNvSpPr/>
          <p:nvPr/>
        </p:nvSpPr>
        <p:spPr>
          <a:xfrm>
            <a:off x="460683" y="1772816"/>
            <a:ext cx="329059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	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 aláírása</a:t>
            </a:r>
          </a:p>
        </p:txBody>
      </p:sp>
    </p:spTree>
    <p:extLst>
      <p:ext uri="{BB962C8B-B14F-4D97-AF65-F5344CB8AC3E}">
        <p14:creationId xmlns:p14="http://schemas.microsoft.com/office/powerpoint/2010/main" val="7092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7</a:t>
            </a:fld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89E01F1-F179-4D73-9659-B2490C62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3996000" cy="31005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F5FF36E-7207-4560-B18E-397D2AB1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24" y="3212976"/>
            <a:ext cx="3996000" cy="31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7"/>
    </mc:Choice>
    <mc:Fallback xmlns="">
      <p:transition spd="slow" advTm="16477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beillesztése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62560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kép beszúrása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/>
              <a:t>a kép forrása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hu-HU" dirty="0"/>
              <a:t> 	a kép rövid szöveges leírása </a:t>
            </a:r>
            <a:r>
              <a:rPr lang="hu-HU" b="1" dirty="0"/>
              <a:t>(akadálymentesség!)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ez a szöveg jelenik meg, ha fölé visszük az egeret.</a:t>
            </a:r>
            <a:endParaRPr lang="hu-HU" b="1" dirty="0"/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/>
              <a:t>	szélesség (képpontban)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magasság (képpontban)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237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&gt; és &lt;</a:t>
            </a:r>
            <a:r>
              <a:rPr lang="hu-HU" dirty="0" err="1"/>
              <a:t>figure</a:t>
            </a:r>
            <a:r>
              <a:rPr lang="hu-HU" dirty="0"/>
              <a:t>&gt; együttes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622" y="1550271"/>
            <a:ext cx="8830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matyastemplom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teto.jpg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</a:t>
            </a:r>
            <a:r>
              <a:rPr kumimoji="0" lang="hu-HU" altLang="hu-HU" sz="2000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93723"/>
            <a:ext cx="3810000" cy="30861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355976" y="3593722"/>
            <a:ext cx="3810000" cy="286232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Illesszük be az összes képet az </a:t>
            </a:r>
            <a:r>
              <a:rPr lang="hu-HU" sz="2000" dirty="0" err="1"/>
              <a:t>index.html</a:t>
            </a:r>
            <a:r>
              <a:rPr lang="hu-HU" sz="2000" dirty="0"/>
              <a:t> oldalba!</a:t>
            </a:r>
          </a:p>
          <a:p>
            <a:endParaRPr lang="hu-HU" sz="2000" dirty="0"/>
          </a:p>
          <a:p>
            <a:r>
              <a:rPr lang="hu-HU" sz="2000" dirty="0"/>
              <a:t>Használjuk 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címkéket is!</a:t>
            </a:r>
          </a:p>
          <a:p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98548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677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64A94-BE5A-4FE6-AA12-4F2C274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C263E0-8573-4E14-A045-B26D6793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egy olyan oldalt, amelyben három kép egymás mellett szerepel (tetszőleges témában) és alattuk közös képaláírás látható.</a:t>
            </a:r>
          </a:p>
          <a:p>
            <a:r>
              <a:rPr lang="hu-HU" dirty="0"/>
              <a:t>Minden kép esetén legyen precízen kitöltve az alt attribútum. </a:t>
            </a:r>
          </a:p>
          <a:p>
            <a:r>
              <a:rPr lang="hu-HU" dirty="0"/>
              <a:t>Illusztrációként tedd be az oldalra, hogy milyen HTML kódot használtál a megvalósításhoz. 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CDB38C-2374-41F2-AF26-601B1338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516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Kitekintés a stíluslapok használatába, tipikus szövegformázások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Módosítása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 (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alap.css</a:t>
            </a:r>
            <a:r>
              <a:rPr lang="hu-HU" dirty="0"/>
              <a:t>).</a:t>
            </a:r>
          </a:p>
          <a:p>
            <a:r>
              <a:rPr lang="hu-HU" dirty="0"/>
              <a:t>Nyissuk meg a stíluslapot a szövegszerkesztőben!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90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igazítás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65584" y="6314936"/>
            <a:ext cx="365760" cy="365760"/>
          </a:xfrm>
        </p:spPr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76</a:t>
            </a:fld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95755"/>
            <a:ext cx="5184576" cy="431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791580" y="1529348"/>
            <a:ext cx="5698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left|center|right|justify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91580" y="6465049"/>
            <a:ext cx="7560840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Módosítsuk a stíluslapot a  jelölt helyeken!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A24A94-F6B8-49E7-A89F-B17DF5701785}"/>
              </a:ext>
            </a:extLst>
          </p:cNvPr>
          <p:cNvSpPr txBox="1"/>
          <p:nvPr/>
        </p:nvSpPr>
        <p:spPr>
          <a:xfrm>
            <a:off x="5976845" y="2075841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br>
              <a:rPr lang="hu-HU" dirty="0"/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br>
              <a:rPr lang="hu-HU" dirty="0"/>
            </a:br>
            <a:r>
              <a:rPr lang="hu-HU" dirty="0"/>
              <a:t>(jobbra igazítás)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text-align:justify</a:t>
            </a:r>
            <a:br>
              <a:rPr lang="hu-HU" dirty="0"/>
            </a:br>
            <a:r>
              <a:rPr lang="hu-HU" dirty="0"/>
              <a:t>(sorkizárt igazítás)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Megjegyzés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hu-HU" dirty="0"/>
              <a:t>Töltelékszöveg (vakszöveg) generáláshoz használhatjuk az alábbi oldalakat is:</a:t>
            </a:r>
          </a:p>
          <a:p>
            <a:r>
              <a:rPr lang="hu-HU" dirty="0">
                <a:hlinkClick r:id="rId2"/>
              </a:rPr>
              <a:t>http://lipsum.com</a:t>
            </a:r>
            <a:endParaRPr lang="hu-HU" dirty="0"/>
          </a:p>
          <a:p>
            <a:r>
              <a:rPr lang="hu-HU" dirty="0">
                <a:hlinkClick r:id="rId3"/>
              </a:rPr>
              <a:t>http://www.ipsum-generator.com/</a:t>
            </a:r>
            <a:endParaRPr lang="hu-HU" dirty="0"/>
          </a:p>
          <a:p>
            <a:r>
              <a:rPr lang="hu-HU" dirty="0">
                <a:hlinkClick r:id="rId4"/>
              </a:rPr>
              <a:t>http://www.blindtextgenerator.com/lorem-ipsum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977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betűcsalád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6807"/>
          <a:stretch/>
        </p:blipFill>
        <p:spPr bwMode="auto">
          <a:xfrm>
            <a:off x="791580" y="2050668"/>
            <a:ext cx="4869370" cy="260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DA68CC9-03EE-4F4B-9B01-0111B265C988}"/>
              </a:ext>
            </a:extLst>
          </p:cNvPr>
          <p:cNvSpPr txBox="1"/>
          <p:nvPr/>
        </p:nvSpPr>
        <p:spPr>
          <a:xfrm>
            <a:off x="791580" y="1529348"/>
            <a:ext cx="66640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"font1,font2,általános betűcsalád"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33D9C5B-2D7F-42D5-BC1B-26E893C4D163}"/>
              </a:ext>
            </a:extLst>
          </p:cNvPr>
          <p:cNvSpPr txBox="1"/>
          <p:nvPr/>
        </p:nvSpPr>
        <p:spPr>
          <a:xfrm>
            <a:off x="778670" y="5027118"/>
            <a:ext cx="7964074" cy="40011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Módosítsuk a stíluslapot a  jelölt helyeken!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749C5-76E6-409E-B4C5-7540A2E353DD}"/>
              </a:ext>
            </a:extLst>
          </p:cNvPr>
          <p:cNvSpPr txBox="1"/>
          <p:nvPr/>
        </p:nvSpPr>
        <p:spPr>
          <a:xfrm>
            <a:off x="5652120" y="1988840"/>
            <a:ext cx="3275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font-family:serif</a:t>
            </a:r>
            <a:endParaRPr lang="hu-HU" dirty="0"/>
          </a:p>
          <a:p>
            <a:r>
              <a:rPr lang="hu-HU" dirty="0"/>
              <a:t>(talpas)</a:t>
            </a:r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font-family:sans-serif</a:t>
            </a:r>
            <a:endParaRPr lang="hu-HU" dirty="0"/>
          </a:p>
          <a:p>
            <a:r>
              <a:rPr lang="hu-HU" dirty="0"/>
              <a:t>(talpnélküli)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font-family:cursive</a:t>
            </a:r>
            <a:endParaRPr lang="hu-HU" dirty="0"/>
          </a:p>
          <a:p>
            <a:r>
              <a:rPr lang="hu-HU" dirty="0"/>
              <a:t>(kurzív)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Egyedi font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3443284"/>
            <a:ext cx="8229600" cy="1440160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hlinkClick r:id="rId2"/>
              </a:rPr>
              <a:t>http://www.google.com/fonts</a:t>
            </a:r>
            <a:r>
              <a:rPr lang="hu-HU" sz="2400" dirty="0"/>
              <a:t> oldalon keress Neked tetsző betűcsaládot, amely támogatja a magyar ékezeteket is. </a:t>
            </a:r>
          </a:p>
          <a:p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734" y="1564512"/>
            <a:ext cx="5724128" cy="173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457200" y="4421835"/>
            <a:ext cx="7747196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A képaláírások (</a:t>
            </a:r>
            <a:r>
              <a:rPr lang="hu-HU" sz="2000" dirty="0" err="1"/>
              <a:t>figcaption</a:t>
            </a:r>
            <a:r>
              <a:rPr lang="hu-HU" sz="2000" dirty="0"/>
              <a:t>) megjelenítéséhez válassz egy megfelelő, kurzív betűtípust, és végezd el az ehhez szükséges módosításokat a stíluslapban. Fontos, hogy olyan betűtípust válassz, ami a magyar </a:t>
            </a:r>
            <a:r>
              <a:rPr lang="hu-HU" sz="2000" dirty="0" err="1"/>
              <a:t>ékezetes</a:t>
            </a:r>
            <a:r>
              <a:rPr lang="hu-HU" sz="2000" dirty="0"/>
              <a:t> betűket jól jeleníti meg!</a:t>
            </a:r>
          </a:p>
          <a:p>
            <a:endParaRPr lang="hu-H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5D3B9-FDF0-44A8-B8BA-20601B8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felülete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B6EA1-9D8C-4AC9-A3DB-8E0C06E8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97" y="5991017"/>
            <a:ext cx="7739565" cy="3903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2800" dirty="0" err="1"/>
              <a:t>View</a:t>
            </a:r>
            <a:r>
              <a:rPr lang="hu-HU" sz="2800" dirty="0"/>
              <a:t> / </a:t>
            </a:r>
            <a:r>
              <a:rPr lang="hu-HU" sz="2800" dirty="0" err="1"/>
              <a:t>Appearance</a:t>
            </a:r>
            <a:r>
              <a:rPr lang="hu-HU" dirty="0"/>
              <a:t> menüpontban kikapcsolhatóak, megjeleníthetőek az elemek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AC4ECE-2797-45B9-B4B0-08E8731C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7C8999-728F-45CA-979A-05E0623C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8" y="1850028"/>
            <a:ext cx="6799871" cy="3974440"/>
          </a:xfrm>
          <a:prstGeom prst="rect">
            <a:avLst/>
          </a:prstGeom>
        </p:spPr>
      </p:pic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C0636CFA-931E-4BA2-AD1C-9FD63FA52566}"/>
              </a:ext>
            </a:extLst>
          </p:cNvPr>
          <p:cNvSpPr/>
          <p:nvPr/>
        </p:nvSpPr>
        <p:spPr>
          <a:xfrm>
            <a:off x="5220072" y="1447201"/>
            <a:ext cx="1394386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Menüsor 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Menu</a:t>
            </a:r>
            <a:r>
              <a:rPr lang="hu-HU" sz="1200" i="1" dirty="0"/>
              <a:t> bar)</a:t>
            </a:r>
          </a:p>
        </p:txBody>
      </p:sp>
      <p:sp>
        <p:nvSpPr>
          <p:cNvPr id="12" name="Beszédbuborék: ellipszis 11">
            <a:extLst>
              <a:ext uri="{FF2B5EF4-FFF2-40B4-BE49-F238E27FC236}">
                <a16:creationId xmlns:a16="http://schemas.microsoft.com/office/drawing/2014/main" id="{2F7A2796-040C-4E46-BC95-76220E07ED85}"/>
              </a:ext>
            </a:extLst>
          </p:cNvPr>
          <p:cNvSpPr/>
          <p:nvPr/>
        </p:nvSpPr>
        <p:spPr>
          <a:xfrm>
            <a:off x="1335230" y="5198909"/>
            <a:ext cx="1267861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Státusz sor</a:t>
            </a:r>
            <a:br>
              <a:rPr lang="hu-HU" sz="1200"/>
            </a:br>
            <a:r>
              <a:rPr lang="hu-HU" sz="1200" i="1"/>
              <a:t>(Status bar)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7BCA869F-361F-49E9-89E8-EB034D87FD50}"/>
              </a:ext>
            </a:extLst>
          </p:cNvPr>
          <p:cNvSpPr/>
          <p:nvPr/>
        </p:nvSpPr>
        <p:spPr>
          <a:xfrm>
            <a:off x="-1" y="3600969"/>
            <a:ext cx="1335231" cy="650080"/>
          </a:xfrm>
          <a:prstGeom prst="wedgeEllipseCallout">
            <a:avLst>
              <a:gd name="adj1" fmla="val 37676"/>
              <a:gd name="adj2" fmla="val 88447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Tevékenység panel</a:t>
            </a:r>
            <a:br>
              <a:rPr lang="hu-HU" sz="1200"/>
            </a:br>
            <a:r>
              <a:rPr lang="hu-HU" sz="1200" i="1"/>
              <a:t>(Activity bar)</a:t>
            </a:r>
          </a:p>
        </p:txBody>
      </p:sp>
      <p:sp>
        <p:nvSpPr>
          <p:cNvPr id="14" name="Beszédbuborék: ellipszis 13">
            <a:extLst>
              <a:ext uri="{FF2B5EF4-FFF2-40B4-BE49-F238E27FC236}">
                <a16:creationId xmlns:a16="http://schemas.microsoft.com/office/drawing/2014/main" id="{5826809E-F5EA-4D0D-9DD0-78B29B9ECAD9}"/>
              </a:ext>
            </a:extLst>
          </p:cNvPr>
          <p:cNvSpPr/>
          <p:nvPr/>
        </p:nvSpPr>
        <p:spPr>
          <a:xfrm>
            <a:off x="1691121" y="3767520"/>
            <a:ext cx="1166549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Oldalsáv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Side</a:t>
            </a:r>
            <a:r>
              <a:rPr lang="hu-HU" sz="1200" i="1" dirty="0"/>
              <a:t> bar)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378FE1D2-B9FB-4361-B6ED-9AA5B8A569B6}"/>
              </a:ext>
            </a:extLst>
          </p:cNvPr>
          <p:cNvSpPr/>
          <p:nvPr/>
        </p:nvSpPr>
        <p:spPr>
          <a:xfrm>
            <a:off x="4272364" y="3600968"/>
            <a:ext cx="1529255" cy="836143"/>
          </a:xfrm>
          <a:prstGeom prst="wedgeEllipseCallout">
            <a:avLst>
              <a:gd name="adj1" fmla="val -14447"/>
              <a:gd name="adj2" fmla="val -106578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Szerkesztő terület</a:t>
            </a:r>
            <a:br>
              <a:rPr lang="hu-HU" sz="1200" dirty="0"/>
            </a:br>
            <a:r>
              <a:rPr lang="hu-HU" sz="1200" i="1" dirty="0"/>
              <a:t>(Editor </a:t>
            </a:r>
            <a:r>
              <a:rPr lang="hu-HU" sz="1200" i="1" dirty="0" err="1"/>
              <a:t>area</a:t>
            </a:r>
            <a:r>
              <a:rPr lang="hu-HU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02"/>
    </mc:Choice>
    <mc:Fallback xmlns="">
      <p:transition spd="slow" advTm="61302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Betűméret állítás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80</a:t>
            </a:fld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65152"/>
            <a:ext cx="4930098" cy="42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zövegdoboz 11"/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betűméreteket a stíluslapban!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61E894D-EA9F-4280-90ED-956E86613EBE}"/>
              </a:ext>
            </a:extLst>
          </p:cNvPr>
          <p:cNvSpPr txBox="1"/>
          <p:nvPr/>
        </p:nvSpPr>
        <p:spPr>
          <a:xfrm>
            <a:off x="791580" y="1529348"/>
            <a:ext cx="44582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100%|12px|1.5em,12pt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6234454-B162-440D-8F6F-B862CB79CEAF}"/>
              </a:ext>
            </a:extLst>
          </p:cNvPr>
          <p:cNvSpPr txBox="1"/>
          <p:nvPr/>
        </p:nvSpPr>
        <p:spPr>
          <a:xfrm>
            <a:off x="5847224" y="1591047"/>
            <a:ext cx="287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font-size:100%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font-size:1em</a:t>
            </a:r>
            <a:endParaRPr lang="hu-HU" dirty="0"/>
          </a:p>
          <a:p>
            <a:r>
              <a:rPr lang="hu-HU" dirty="0"/>
              <a:t>(alap betűméret)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font-size:12px</a:t>
            </a:r>
            <a:endParaRPr lang="hu-HU" dirty="0"/>
          </a:p>
          <a:p>
            <a:r>
              <a:rPr lang="hu-HU" dirty="0"/>
              <a:t>(12 képpont)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font-size:150%</a:t>
            </a:r>
            <a:endParaRPr lang="hu-HU" dirty="0"/>
          </a:p>
          <a:p>
            <a:r>
              <a:rPr lang="hu-HU" dirty="0"/>
              <a:t>(alap másfélszerese)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font-size:12pt</a:t>
            </a:r>
            <a:endParaRPr lang="hu-HU" dirty="0"/>
          </a:p>
          <a:p>
            <a:r>
              <a:rPr lang="hu-HU" dirty="0"/>
              <a:t>(12 pont)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919057" y="19030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dőlt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919057" y="2902616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vastag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908255" y="385967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kiskapitális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27398" y="49966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Ritkított betűköz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38" y="1629840"/>
            <a:ext cx="5112568" cy="454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5880440" y="3565963"/>
            <a:ext cx="363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églalap 5"/>
          <p:cNvSpPr/>
          <p:nvPr/>
        </p:nvSpPr>
        <p:spPr>
          <a:xfrm>
            <a:off x="5902806" y="163096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880440" y="26524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902806" y="463276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letter-spacing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5px;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CE755AB-A4EA-4A2C-8238-AB1B6D7BA660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923273" y="2917981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Sortávolság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06644" y="441735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Csupa nagybetű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0936"/>
          <a:stretch/>
        </p:blipFill>
        <p:spPr bwMode="auto">
          <a:xfrm>
            <a:off x="467544" y="2128775"/>
            <a:ext cx="5350305" cy="30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5895621" y="259828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1.5;</a:t>
            </a:r>
          </a:p>
        </p:txBody>
      </p:sp>
      <p:sp>
        <p:nvSpPr>
          <p:cNvPr id="8" name="Téglalap 7"/>
          <p:cNvSpPr/>
          <p:nvPr/>
        </p:nvSpPr>
        <p:spPr>
          <a:xfrm>
            <a:off x="5873145" y="411194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3D7E9AF-889D-4C7B-854B-9821C44B7307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árnyékok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9E20E6-581B-43EF-8510-44A0A7336B19}"/>
              </a:ext>
            </a:extLst>
          </p:cNvPr>
          <p:cNvSpPr txBox="1"/>
          <p:nvPr/>
        </p:nvSpPr>
        <p:spPr>
          <a:xfrm>
            <a:off x="791580" y="1529348"/>
            <a:ext cx="652614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szín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elmosás;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971C0F9-179E-4C3F-9D6D-DCE148EABFD8}"/>
              </a:ext>
            </a:extLst>
          </p:cNvPr>
          <p:cNvSpPr/>
          <p:nvPr/>
        </p:nvSpPr>
        <p:spPr>
          <a:xfrm>
            <a:off x="664095" y="2170414"/>
            <a:ext cx="6101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Ezen az oldalon kipróbálható az árnyék beállítás:</a:t>
            </a:r>
          </a:p>
          <a:p>
            <a:r>
              <a:rPr lang="hu-H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https://html-css-js.com/css/generator/text-shadow/</a:t>
            </a:r>
            <a:r>
              <a:rPr lang="hu-HU" sz="2000" dirty="0"/>
              <a:t> </a:t>
            </a:r>
          </a:p>
          <a:p>
            <a:r>
              <a:rPr lang="hu-HU" dirty="0">
                <a:hlinkClick r:id="rId3"/>
              </a:rPr>
              <a:t>https://bit.ly/2N0AJHn</a:t>
            </a:r>
            <a:r>
              <a:rPr lang="hu-HU" dirty="0"/>
              <a:t> </a:t>
            </a:r>
            <a:endParaRPr lang="hu-HU" sz="2000" dirty="0"/>
          </a:p>
          <a:p>
            <a:endParaRPr lang="hu-HU" sz="2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F2B20B9-9AA5-41F5-B35E-95A1F9D3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58" y="3493853"/>
            <a:ext cx="2745741" cy="69621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BB60DA6-91D0-40EF-9387-741CF2B5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85" y="3493853"/>
            <a:ext cx="5476875" cy="244792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55F838C-AF0D-487F-9321-C550E0CA06F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első sorának behúzása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350"/>
          <a:stretch>
            <a:fillRect/>
          </a:stretch>
        </p:blipFill>
        <p:spPr bwMode="auto">
          <a:xfrm>
            <a:off x="683568" y="2088286"/>
            <a:ext cx="6984776" cy="40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579BE9-7FF6-449A-9D03-CE63828F53E3}"/>
              </a:ext>
            </a:extLst>
          </p:cNvPr>
          <p:cNvSpPr txBox="1"/>
          <p:nvPr/>
        </p:nvSpPr>
        <p:spPr>
          <a:xfrm>
            <a:off x="791580" y="1529348"/>
            <a:ext cx="473398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ext-indent: 100%|12px|1.5em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12pt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97C9E36-4C9A-4C32-9BF8-F5B34FA2637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Színmegadások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Szín megadás 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(51,71,28)&gt;</a:t>
            </a:r>
          </a:p>
          <a:p>
            <a:r>
              <a:rPr lang="hu-HU" dirty="0"/>
              <a:t>Szín megadás hexadecimális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:#f66"&gt;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:#deb887"&gt;</a:t>
            </a:r>
          </a:p>
          <a:p>
            <a:r>
              <a:rPr lang="hu-HU" dirty="0"/>
              <a:t>Szín megadás névvel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color:blue</a:t>
            </a:r>
            <a:r>
              <a:rPr lang="hu-HU" dirty="0"/>
              <a:t>"&gt;</a:t>
            </a:r>
          </a:p>
          <a:p>
            <a:r>
              <a:rPr lang="hu-HU" dirty="0"/>
              <a:t>Szín megadás </a:t>
            </a:r>
            <a:r>
              <a:rPr lang="en-US" dirty="0"/>
              <a:t>s</a:t>
            </a:r>
            <a:r>
              <a:rPr lang="hu-HU" dirty="0" err="1"/>
              <a:t>zázalékosan</a:t>
            </a:r>
            <a:endParaRPr lang="hu-HU" dirty="0"/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(50%,70%,30%)&gt;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233176" y="962584"/>
            <a:ext cx="743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http://html-color-codes.com/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282" y="1404363"/>
            <a:ext cx="2334257" cy="27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693" y="4112260"/>
            <a:ext cx="2393350" cy="25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45F939B-C614-4F57-8F51-64743E4D546A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Beágyazott elemek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11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Audio</a:t>
            </a:r>
            <a:r>
              <a:rPr lang="hu-HU" dirty="0"/>
              <a:t>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5085184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hangállományokat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24938" y="6425877"/>
            <a:ext cx="8229601" cy="46166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hangállományt!</a:t>
            </a:r>
          </a:p>
        </p:txBody>
      </p:sp>
      <p:sp>
        <p:nvSpPr>
          <p:cNvPr id="7" name="Téglalap 6"/>
          <p:cNvSpPr/>
          <p:nvPr/>
        </p:nvSpPr>
        <p:spPr>
          <a:xfrm>
            <a:off x="179512" y="1700808"/>
            <a:ext cx="88673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="hangok/pelda.ogg"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="hangok/pelda.wav"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wav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="hangok/pelda.mp3"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mpeg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Régebbi böngészőben történő lejátszást támogató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 kerülne --&gt;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&lt;p&gt;A böngészője nem támogatja a hangállomány HTML5 szerinti beágyazott lejátszását.&lt;/p&gt;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&lt;p&gt;&lt;a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="hangok/pelda.mp3"&gt;A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pelda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állományt letöltheti mp3 formátumban.&lt;/a&gt;&lt;/p&gt;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41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5085184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videóállományokat</a:t>
            </a:r>
            <a:r>
              <a:rPr lang="hu-HU" sz="2400" dirty="0"/>
              <a:t>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0" y="6037837"/>
            <a:ext cx="9145197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</a:t>
            </a:r>
            <a:r>
              <a:rPr lang="hu-HU" sz="2400" dirty="0" err="1"/>
              <a:t>videóállományt</a:t>
            </a:r>
            <a:r>
              <a:rPr lang="hu-HU" sz="2400" dirty="0"/>
              <a:t>! Poszterként állítsuk be a megfelelő képet!</a:t>
            </a:r>
          </a:p>
        </p:txBody>
      </p:sp>
      <p:sp>
        <p:nvSpPr>
          <p:cNvPr id="7" name="Téglalap 6"/>
          <p:cNvSpPr/>
          <p:nvPr/>
        </p:nvSpPr>
        <p:spPr>
          <a:xfrm>
            <a:off x="179512" y="1700808"/>
            <a:ext cx="88673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="videok/pelda.mp4"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="video/mp4"&gt;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pelda.ogv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pelda.webm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="video/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Régebbi böngészőben történő lejátszást támogató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 kerülne --&gt;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&lt;p&gt;A böngészője nem támogatja a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videóállomány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beágyazott lejátszását.&lt;/p&gt;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&lt;p&gt;&lt;a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="videok/pelda.mp4"&gt;Az </a:t>
            </a:r>
            <a:r>
              <a:rPr 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pelda</a:t>
            </a:r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állományt letöltheti mp4 formátumban.&lt;/a&gt;&lt;/p&gt;</a:t>
            </a:r>
          </a:p>
          <a:p>
            <a:r>
              <a:rPr 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3631790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BF95B0-B75D-4CB2-BDE3-A5A918E7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lejátszás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57373B-0CB1-4859-9E73-5D1160245FA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dirty="0"/>
              <a:t>Amikor több oszlopos elrendezés van az oldalon, a videó nem mindig jelenik meg a lejátszás során, ez böngésző hiba. </a:t>
            </a:r>
          </a:p>
          <a:p>
            <a:pPr lvl="1"/>
            <a:r>
              <a:rPr lang="hu-HU" dirty="0"/>
              <a:t>(Chrome, Opera nem jól jeleníti meg, Firefox igen).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CD517B-B228-468E-B972-121EF9B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3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B3F017E-2DAC-4CA2-9CFD-C9AA640C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7024"/>
            <a:ext cx="7194058" cy="4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0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Beágyazott keret (&lt;</a:t>
            </a:r>
            <a:r>
              <a:rPr lang="hu-HU" dirty="0" err="1"/>
              <a:t>iframe</a:t>
            </a:r>
            <a:r>
              <a:rPr lang="hu-HU" dirty="0"/>
              <a:t>&gt;)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4475925" y="3243389"/>
            <a:ext cx="4488563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800" b="1" dirty="0"/>
              <a:t>Feladat: </a:t>
            </a:r>
            <a:r>
              <a:rPr lang="hu-HU" sz="2800" dirty="0"/>
              <a:t>Illesszük be az oldalba a </a:t>
            </a:r>
            <a:r>
              <a:rPr lang="hu-HU" sz="2800" dirty="0" err="1"/>
              <a:t>slideshare</a:t>
            </a:r>
            <a:r>
              <a:rPr lang="hu-HU" sz="2800" dirty="0"/>
              <a:t> oldalról származó prezentációt! Ezt a slideshare_beagyazokod.txt fájlban találjuk.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97831"/>
            <a:ext cx="3290594" cy="352175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075BD38-603D-4AB2-A0A1-23C3561B5DEA}"/>
              </a:ext>
            </a:extLst>
          </p:cNvPr>
          <p:cNvSpPr txBox="1"/>
          <p:nvPr/>
        </p:nvSpPr>
        <p:spPr>
          <a:xfrm>
            <a:off x="4482200" y="402772"/>
            <a:ext cx="462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800" dirty="0"/>
              <a:t>			oldal forrása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2800" dirty="0"/>
              <a:t>		keret szélessége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2800" dirty="0"/>
              <a:t>		keret magassága</a:t>
            </a:r>
          </a:p>
        </p:txBody>
      </p:sp>
      <p:sp>
        <p:nvSpPr>
          <p:cNvPr id="5" name="Téglalap 4"/>
          <p:cNvSpPr/>
          <p:nvPr/>
        </p:nvSpPr>
        <p:spPr>
          <a:xfrm>
            <a:off x="2937660" y="1896570"/>
            <a:ext cx="57390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="http://www.wikipedia.hu" 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="400"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5227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7378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0C2702-7260-4F3C-88D4-B11322E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Videó, hang, </a:t>
            </a:r>
            <a:r>
              <a:rPr lang="hu-HU" dirty="0" err="1"/>
              <a:t>iframe</a:t>
            </a:r>
            <a:r>
              <a:rPr lang="hu-HU" dirty="0"/>
              <a:t> beágyazás gyakorlása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5DD39-B37E-4D8B-B68B-4215451C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 le egy kisfilmet és egy mp3 állományt a webről, és ágyazd be egy weboldalra lejátszható módon.</a:t>
            </a:r>
          </a:p>
          <a:p>
            <a:r>
              <a:rPr lang="hu-HU" dirty="0"/>
              <a:t>A lap alján beágyazott keretben legyen látható az a két oldal, ahonnan a videó és a hang származik.</a:t>
            </a:r>
          </a:p>
          <a:p>
            <a:r>
              <a:rPr lang="hu-HU" dirty="0"/>
              <a:t>Néhány oldal, ahonnan könnyen letölthető médiaállományokat találunk</a:t>
            </a:r>
          </a:p>
          <a:p>
            <a:pPr lvl="1"/>
            <a:r>
              <a:rPr lang="hu-HU" dirty="0"/>
              <a:t>Hang: </a:t>
            </a:r>
            <a:r>
              <a:rPr lang="hu-HU" dirty="0">
                <a:hlinkClick r:id="rId2"/>
              </a:rPr>
              <a:t>https://imp3juices.com/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Videó: </a:t>
            </a:r>
            <a:r>
              <a:rPr lang="hu-HU" dirty="0">
                <a:hlinkClick r:id="rId3"/>
              </a:rPr>
              <a:t>https://www.sample-videos.com</a:t>
            </a:r>
            <a:r>
              <a:rPr lang="hu-HU" dirty="0"/>
              <a:t>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D1CFA-CA1A-41D6-8C86-E5C599F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391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243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táblázat megadása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 lehetséges.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tageken</a:t>
            </a:r>
            <a:r>
              <a:rPr lang="hu-HU" dirty="0"/>
              <a:t> belül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 között adhatjuk meg a táblázat sorait. 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 a sorokon belüli adatcellák létrehozására szolgál. Az egyes sorok/oszlopok fejléceit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között adhatjuk meg, amelyek majd kiemelve (félkövér) jelennek meg alapesetben.</a:t>
            </a:r>
          </a:p>
        </p:txBody>
      </p:sp>
    </p:spTree>
    <p:extLst>
      <p:ext uri="{BB962C8B-B14F-4D97-AF65-F5344CB8AC3E}">
        <p14:creationId xmlns:p14="http://schemas.microsoft.com/office/powerpoint/2010/main" val="35086435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paraméter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képernyőolvasó programot használó vak felhasználó nem tud abból kiindulni, hogy mi látható a képernyőn, ezért annak érdekében, hogy képernyőolvasóval is azonosítani lehessen azt, hogy egy adott cella milyen fejléccellák metszéspontjaiban találhatók, a fejlécelemeknél le kell írnunk, hogy azok egy sorra, vagy egy oszlopra érvényesek!</a:t>
            </a:r>
          </a:p>
          <a:p>
            <a:r>
              <a:rPr lang="hu-HU" dirty="0"/>
              <a:t>Erre találták ki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/>
              <a:t> paramétert.</a:t>
            </a:r>
          </a:p>
          <a:p>
            <a:r>
              <a:rPr lang="hu-HU" dirty="0"/>
              <a:t>A </a:t>
            </a:r>
            <a:r>
              <a:rPr lang="hu-HU" dirty="0" err="1"/>
              <a:t>th</a:t>
            </a:r>
            <a:r>
              <a:rPr lang="hu-HU" dirty="0"/>
              <a:t> tag esetén a </a:t>
            </a:r>
            <a:r>
              <a:rPr lang="hu-HU" dirty="0" err="1"/>
              <a:t>scope</a:t>
            </a:r>
            <a:r>
              <a:rPr lang="hu-HU" dirty="0"/>
              <a:t> attribútummal adhatjuk meg, hogy az adott fejléc egy oszlopra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="col"</a:t>
            </a:r>
            <a:r>
              <a:rPr lang="hu-HU" dirty="0"/>
              <a:t>), vagy egy adott sorra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dirty="0"/>
              <a:t>) vonatkozik.</a:t>
            </a:r>
          </a:p>
        </p:txBody>
      </p:sp>
    </p:spTree>
    <p:extLst>
      <p:ext uri="{BB962C8B-B14F-4D97-AF65-F5344CB8AC3E}">
        <p14:creationId xmlns:p14="http://schemas.microsoft.com/office/powerpoint/2010/main" val="10863360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összefoglalása</a:t>
            </a:r>
            <a:br>
              <a:rPr lang="hu-HU" dirty="0"/>
            </a:br>
            <a:r>
              <a:rPr lang="hu-HU" dirty="0"/>
              <a:t>&lt;</a:t>
            </a:r>
            <a:r>
              <a:rPr lang="hu-HU" dirty="0" err="1"/>
              <a:t>caption</a:t>
            </a:r>
            <a:r>
              <a:rPr lang="hu-HU" dirty="0"/>
              <a:t>&gt;&lt;</a:t>
            </a:r>
            <a:r>
              <a:rPr lang="hu-HU" dirty="0" err="1"/>
              <a:t>details</a:t>
            </a:r>
            <a:r>
              <a:rPr lang="hu-HU" dirty="0"/>
              <a:t>&gt;&lt;</a:t>
            </a:r>
            <a:r>
              <a:rPr lang="hu-HU" dirty="0" err="1"/>
              <a:t>summary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68424" y="1518077"/>
            <a:ext cx="64008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és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&lt;details&gt;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Súgó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táblázatban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vonatkozó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adatok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olvashatóak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van, 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sorokban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egyes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országnevek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szerepelnek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&lt;/details&gt;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Afganisztán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&lt;td&gt;Kabul&lt;/td&gt;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&lt;td&gt;25 500 100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Albánia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&lt;td&gt;Tirana&lt;/td&gt;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&lt;td&gt;2 831 741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Algéria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Algír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&lt;td&gt;37 100 000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hu-H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96E7EB-C5EB-4CF6-B9C9-C0676978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24003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948F1A1-10A2-40E5-B525-C6D98150CC0B}"/>
              </a:ext>
            </a:extLst>
          </p:cNvPr>
          <p:cNvSpPr txBox="1"/>
          <p:nvPr/>
        </p:nvSpPr>
        <p:spPr>
          <a:xfrm>
            <a:off x="4572000" y="4869160"/>
            <a:ext cx="403096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 err="1"/>
              <a:t>caption</a:t>
            </a:r>
            <a:r>
              <a:rPr lang="hu-HU" dirty="0"/>
              <a:t> tartalmazza a táblázat feliratát, amelyben elhelyezhetjük a </a:t>
            </a:r>
            <a:r>
              <a:rPr lang="hu-HU" b="1" dirty="0" err="1"/>
              <a:t>details</a:t>
            </a:r>
            <a:r>
              <a:rPr lang="hu-HU" dirty="0"/>
              <a:t> és </a:t>
            </a:r>
            <a:r>
              <a:rPr lang="hu-HU" b="1" dirty="0" err="1"/>
              <a:t>summary</a:t>
            </a:r>
            <a:r>
              <a:rPr lang="hu-HU" dirty="0"/>
              <a:t> </a:t>
            </a:r>
            <a:r>
              <a:rPr lang="hu-HU" dirty="0" err="1"/>
              <a:t>tageket</a:t>
            </a:r>
            <a:r>
              <a:rPr lang="hu-HU" dirty="0"/>
              <a:t> a táblázat tartalmának precízebb összefoglalására. </a:t>
            </a:r>
          </a:p>
        </p:txBody>
      </p:sp>
    </p:spTree>
    <p:extLst>
      <p:ext uri="{BB962C8B-B14F-4D97-AF65-F5344CB8AC3E}">
        <p14:creationId xmlns:p14="http://schemas.microsoft.com/office/powerpoint/2010/main" val="7403167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Készítsük el az alábbi táblázatot! Használjuk a </a:t>
            </a:r>
            <a:r>
              <a:rPr lang="hu-HU" i="1" dirty="0" err="1">
                <a:solidFill>
                  <a:schemeClr val="tx1"/>
                </a:solidFill>
              </a:rPr>
              <a:t>scope</a:t>
            </a:r>
            <a:r>
              <a:rPr lang="hu-HU" dirty="0">
                <a:solidFill>
                  <a:schemeClr val="tx1"/>
                </a:solidFill>
              </a:rPr>
              <a:t> paramétert is a fejlécek megadásánál!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/>
          <a:srcRect l="1838" t="19706" r="12054" b="51377"/>
          <a:stretch/>
        </p:blipFill>
        <p:spPr>
          <a:xfrm>
            <a:off x="899592" y="2996952"/>
            <a:ext cx="6271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3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Cella összevonások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hu-HU" dirty="0"/>
              <a:t>Készítsük el az alábbi táblázatot!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DFFDEC-D294-4B75-AE9F-60B5EB71029D}"/>
              </a:ext>
            </a:extLst>
          </p:cNvPr>
          <p:cNvSpPr/>
          <p:nvPr/>
        </p:nvSpPr>
        <p:spPr>
          <a:xfrm>
            <a:off x="251520" y="631409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http://webfejlesztes.elte.hu/tananyagok/html5css3/lecke8_lap1.html</a:t>
            </a:r>
            <a:r>
              <a:rPr lang="hu-HU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B225144-FAA3-48A2-803F-278A461BFA26}"/>
              </a:ext>
            </a:extLst>
          </p:cNvPr>
          <p:cNvSpPr txBox="1"/>
          <p:nvPr/>
        </p:nvSpPr>
        <p:spPr>
          <a:xfrm>
            <a:off x="858558" y="4766508"/>
            <a:ext cx="637773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cellákat vízszintesen a </a:t>
            </a:r>
            <a:r>
              <a:rPr lang="hu-HU" sz="2400" b="1" dirty="0" err="1"/>
              <a:t>colspan</a:t>
            </a:r>
            <a:r>
              <a:rPr lang="hu-HU" sz="2400" dirty="0"/>
              <a:t>, függőlegesen a </a:t>
            </a:r>
            <a:r>
              <a:rPr lang="hu-HU" sz="2400" b="1" dirty="0" err="1"/>
              <a:t>rowspan</a:t>
            </a:r>
            <a:r>
              <a:rPr lang="hu-HU" sz="2400" dirty="0"/>
              <a:t> paraméterekkel vonhatjuk össze!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2F7C188-D7D2-4D34-8313-E42439EB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313744"/>
            <a:ext cx="7303847" cy="21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6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761241"/>
      </p:ext>
    </p:extLst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4131</TotalTime>
  <Words>6405</Words>
  <Application>Microsoft Office PowerPoint</Application>
  <PresentationFormat>Diavetítés a képernyőre (4:3 oldalarány)</PresentationFormat>
  <Paragraphs>947</Paragraphs>
  <Slides>113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113</vt:i4>
      </vt:variant>
    </vt:vector>
  </HeadingPairs>
  <TitlesOfParts>
    <vt:vector size="120" baseType="lpstr">
      <vt:lpstr>Arial</vt:lpstr>
      <vt:lpstr>Consolas</vt:lpstr>
      <vt:lpstr>Courier New</vt:lpstr>
      <vt:lpstr>Gill Sans MT</vt:lpstr>
      <vt:lpstr>Wingdings 2</vt:lpstr>
      <vt:lpstr>x-locale-heading-primary</vt:lpstr>
      <vt:lpstr>web1</vt:lpstr>
      <vt:lpstr>Gyakorló feladat a HTML5 témakörhöz</vt:lpstr>
      <vt:lpstr>Mit fogunk csinálni?</vt:lpstr>
      <vt:lpstr>Visual Studio Code  (VS Code)</vt:lpstr>
      <vt:lpstr>Telepítése</vt:lpstr>
      <vt:lpstr>A telepítés lépései Windows platformon</vt:lpstr>
      <vt:lpstr>A telepítés lépései Windows platformon</vt:lpstr>
      <vt:lpstr>A telepítés lépései Windows platformon</vt:lpstr>
      <vt:lpstr>A program felülete</vt:lpstr>
      <vt:lpstr>Mit fogunk csinálni?</vt:lpstr>
      <vt:lpstr>Feladat megoldása</vt:lpstr>
      <vt:lpstr>HTML5 alapstruktúra (nyelv és karakterkódolás megadással)</vt:lpstr>
      <vt:lpstr>Viewport fogalma</vt:lpstr>
      <vt:lpstr>VIEWPORT fogalma </vt:lpstr>
      <vt:lpstr>Feladat</vt:lpstr>
      <vt:lpstr>UTF-8 kódolás beállítása</vt:lpstr>
      <vt:lpstr>A szöveges tartalom</vt:lpstr>
      <vt:lpstr>Kezdolap.txt</vt:lpstr>
      <vt:lpstr>Feladat</vt:lpstr>
      <vt:lpstr>Tanulság</vt:lpstr>
      <vt:lpstr>Feladat</vt:lpstr>
      <vt:lpstr>Feladat</vt:lpstr>
      <vt:lpstr>Most ezt kell látni a böngészőben</vt:lpstr>
      <vt:lpstr>Feladat</vt:lpstr>
      <vt:lpstr>Gyakran használt tagek</vt:lpstr>
      <vt:lpstr>Feladat</vt:lpstr>
      <vt:lpstr>Feladat</vt:lpstr>
      <vt:lpstr>Gyakran használt tagek</vt:lpstr>
      <vt:lpstr>Paraméterek</vt:lpstr>
      <vt:lpstr>Globális paraméterek</vt:lpstr>
      <vt:lpstr>Gyakorlás</vt:lpstr>
      <vt:lpstr>Probléma </vt:lpstr>
      <vt:lpstr>Speciális karakterek használata</vt:lpstr>
      <vt:lpstr>Címsorok</vt:lpstr>
      <vt:lpstr>Címsorok</vt:lpstr>
      <vt:lpstr>Példa</vt:lpstr>
      <vt:lpstr>Címsorok</vt:lpstr>
      <vt:lpstr>Címsorok</vt:lpstr>
      <vt:lpstr>Hiperhivatkozások (linkek)</vt:lpstr>
      <vt:lpstr>Hiperhivatkozás készítése</vt:lpstr>
      <vt:lpstr>Hiperhivatkozás készítése</vt:lpstr>
      <vt:lpstr>Hiperhivatkozás készítése</vt:lpstr>
      <vt:lpstr>Gyorsbillentyű hozzárendelése</vt:lpstr>
      <vt:lpstr>Gyorsbillentyűk a böngészőkben</vt:lpstr>
      <vt:lpstr>Gyorsbillentyű beállítása</vt:lpstr>
      <vt:lpstr>Stíluslap csatolás</vt:lpstr>
      <vt:lpstr>Stíluslap csatolása</vt:lpstr>
      <vt:lpstr>Csoportosító elemek</vt:lpstr>
      <vt:lpstr>Listák használata (példa)</vt:lpstr>
      <vt:lpstr>Csoportosító elemek</vt:lpstr>
      <vt:lpstr>&lt;div&gt; elem</vt:lpstr>
      <vt:lpstr>A div megjelenése a stíluslap alapján</vt:lpstr>
      <vt:lpstr>&lt;span&gt; elem</vt:lpstr>
      <vt:lpstr>&lt;span&gt; elem</vt:lpstr>
      <vt:lpstr>Validáció</vt:lpstr>
      <vt:lpstr>Validálás</vt:lpstr>
      <vt:lpstr>Oldalszerkezet elemek</vt:lpstr>
      <vt:lpstr>Oldalszerkezet elemek</vt:lpstr>
      <vt:lpstr>&lt;header&gt;</vt:lpstr>
      <vt:lpstr>&lt;MAIN&gt;</vt:lpstr>
      <vt:lpstr>&lt;footer&gt;</vt:lpstr>
      <vt:lpstr>&lt;nav&gt;</vt:lpstr>
      <vt:lpstr>&lt;nav&gt;</vt:lpstr>
      <vt:lpstr>Címsorok elrejtése</vt:lpstr>
      <vt:lpstr>&lt;article&gt;</vt:lpstr>
      <vt:lpstr>&lt;section&gt;</vt:lpstr>
      <vt:lpstr>&lt;aside&gt;</vt:lpstr>
      <vt:lpstr>&lt;address&gt;</vt:lpstr>
      <vt:lpstr>Ábra, illusztráció</vt:lpstr>
      <vt:lpstr>Ábra, illusztráció beillesztése</vt:lpstr>
      <vt:lpstr>Kép beillesztése</vt:lpstr>
      <vt:lpstr>&lt;img&gt; és &lt;figure&gt; együttes használata</vt:lpstr>
      <vt:lpstr>Önálló munka, gyakorlás</vt:lpstr>
      <vt:lpstr>Önálló munka</vt:lpstr>
      <vt:lpstr>Kitekintés a stíluslapok használatába, tipikus szövegformázások </vt:lpstr>
      <vt:lpstr>Stíluslap Módosítása</vt:lpstr>
      <vt:lpstr>Bekezdés igazítás</vt:lpstr>
      <vt:lpstr>Megjegyzés</vt:lpstr>
      <vt:lpstr>Bekezdés betűcsalád</vt:lpstr>
      <vt:lpstr>Egyedi font</vt:lpstr>
      <vt:lpstr>Betűméret állítás</vt:lpstr>
      <vt:lpstr>Betű formázás</vt:lpstr>
      <vt:lpstr>Szöveg formázás</vt:lpstr>
      <vt:lpstr>Szöveg árnyékok</vt:lpstr>
      <vt:lpstr>Bekezdés első sorának behúzása</vt:lpstr>
      <vt:lpstr>Színmegadások</vt:lpstr>
      <vt:lpstr>Beágyazott elemek</vt:lpstr>
      <vt:lpstr>Audio állomány beágyazása</vt:lpstr>
      <vt:lpstr>Videó állomány beágyazása</vt:lpstr>
      <vt:lpstr>Videó lejátszás</vt:lpstr>
      <vt:lpstr>Beágyazott keret (&lt;iframe&gt;)</vt:lpstr>
      <vt:lpstr>Önálló munka, gyakorlás</vt:lpstr>
      <vt:lpstr>Videó, hang, iframe beágyazás gyakorlása</vt:lpstr>
      <vt:lpstr>Táblázatok használata</vt:lpstr>
      <vt:lpstr>Táblázatok használata</vt:lpstr>
      <vt:lpstr>Scope paraméter</vt:lpstr>
      <vt:lpstr>Táblázatok összefoglalása &lt;caption&gt;&lt;details&gt;&lt;summary&gt;</vt:lpstr>
      <vt:lpstr>Táblázatok használata</vt:lpstr>
      <vt:lpstr>Cella összevonások</vt:lpstr>
      <vt:lpstr>Önálló munka, gyakorlás</vt:lpstr>
      <vt:lpstr>Önálló munka</vt:lpstr>
      <vt:lpstr>Űrlapok készítése</vt:lpstr>
      <vt:lpstr>&lt;Meter&gt;</vt:lpstr>
      <vt:lpstr>Feladat</vt:lpstr>
      <vt:lpstr>Önálló munka, gyakorlás</vt:lpstr>
      <vt:lpstr>Egyszerű űrlap</vt:lpstr>
      <vt:lpstr>Canvas objektum használata</vt:lpstr>
      <vt:lpstr>Rajzvászon</vt:lpstr>
      <vt:lpstr>Feladat</vt:lpstr>
      <vt:lpstr>Validáció</vt:lpstr>
      <vt:lpstr>Validálás</vt:lpstr>
      <vt:lpstr>Weblap publikálása</vt:lpstr>
      <vt:lpstr>Publikálás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Abonyi-Tóth Andor</cp:lastModifiedBy>
  <cp:revision>1767</cp:revision>
  <dcterms:created xsi:type="dcterms:W3CDTF">2006-09-19T10:49:19Z</dcterms:created>
  <dcterms:modified xsi:type="dcterms:W3CDTF">2022-02-01T10:31:06Z</dcterms:modified>
</cp:coreProperties>
</file>