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5CFC"/>
    <a:srgbClr val="EFF6FF"/>
    <a:srgbClr val="1758F2"/>
    <a:srgbClr val="2D6EFC"/>
    <a:srgbClr val="2563EF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0BAC72-AD4C-481C-80D7-BF640C5BA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86D522-D162-45EC-912F-2C78912F4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8B57C3-983E-4C05-A336-85E65061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11E68F-8AA7-4152-95FF-BC29BADD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4177D38-5484-4DC0-837C-2F07C408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22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8A115C-CF75-497B-A131-149500F5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8F5D9C4-C49D-4E42-98D7-AA7DF1FD3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AD72EC-3214-4CA8-915E-7753EE1C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BF4C61-95C5-4131-9852-BE1918D7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9AE080-D30A-4EB6-ACB5-072ECD7B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23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2893ADC-E679-4EEE-9CA6-ADB6350E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55790D6-D723-4F70-8CC5-A26C03834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4BA75A-AD0F-4549-9D2E-928FE9D4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4B3B57-D59A-4A60-9FBC-DED4A097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70F2E3-7917-461D-8EF4-71F129A4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113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770E64-C5B1-403E-8179-476291F3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61DB-9923-4815-AEE7-EEAF9A7A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7488E3-C70B-436A-9870-16BE7FF2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B1D386-C055-4E1A-9CB5-8203EB61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ADF5F6-87B1-460A-B397-9DFBB518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663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6198C5-771D-4366-80B7-3F23D0EA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49CD39-2EA9-4423-A126-2E93EC6C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DC81B5-68F3-4F28-ADD8-0DCA4D00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05C38F-173D-4C6C-8175-C5F07906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E12ADED-802F-4BC7-AD7F-17445E3A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166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245F5-8496-44BF-AC9F-DEB4723A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59B3B2-F38E-4574-B976-3CF9E2466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6025A8D-4BB0-46ED-A3A1-7A68A98CA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C813CD9-E2B3-4143-95A7-9BCB7F87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9EF99C-CEED-4D17-8ED2-FD126ED0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B530B2-4AAB-49C3-BE19-9E530E54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3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8B2FC7-F1DD-4C6C-9E2A-D14528C6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148F46-9967-46EB-9D23-8B0696948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65E5035-160B-421B-BBB4-578DC3700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5D86770-D239-4401-BB43-90D8B7B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18D1FDE-F64A-406D-9332-318A9F9E6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CB97941-C8C6-4DAE-BCA3-2EAB6A06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3BE309D-A354-4037-A03A-FC6B7CB3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B12F892-97AB-479F-BD68-CEB610B5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093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C78053-F984-4C5B-83FE-CCCF2CDB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254B7EC-3655-4B99-8015-7649F176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94E2EC2-A2E7-41A7-A1EA-A53A5B35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DDB1B36-DDAA-4267-A142-6870F944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531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036DC49-976C-444C-A92F-4498D4B6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A2013F6-AF28-472B-857E-1E3BF0FB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F180A43-2F83-473F-8413-A5363F6B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848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E0475B-C6E7-40EA-8999-C80BFC81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5407FA-ECCC-45A1-B09D-28B26A937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D237BA3-36B3-49B6-AE2D-19A56F79B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05E693-DD44-4E27-9AE7-D0975F32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20FF093-B8C9-411B-BB6E-DD0F47CD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23AB7B9-E139-4081-BF7A-D255D2A3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724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D3144B-3400-4542-90EF-42D2431D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692D856-FA7B-448B-A71C-E57F77D94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AE7D095-26C2-41EB-894B-48118151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8F8772-A230-4535-A0D1-CA9DF757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C171CD0-A7AB-4E41-90AC-D8F70281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749E063-BE6F-4CB5-B9D7-31DEA6D7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5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C34DDB0-9031-4285-A5FB-336A7EEC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02CF18-4B68-4580-B53F-D953C356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5A9D4C-DA02-4123-94C5-DFB5BC0B6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115AB4-FF9F-4924-9163-C6471B8E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CE6920-F70D-4EE6-9A71-16252E615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963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5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6F3A9D-D2B8-458A-B6D4-06B793FF5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4" y="712382"/>
            <a:ext cx="9144000" cy="1404938"/>
          </a:xfrm>
        </p:spPr>
        <p:txBody>
          <a:bodyPr>
            <a:normAutofit/>
          </a:bodyPr>
          <a:lstStyle/>
          <a:p>
            <a:r>
              <a:rPr lang="hu-HU" sz="8800" dirty="0" err="1">
                <a:solidFill>
                  <a:schemeClr val="bg1"/>
                </a:solidFill>
              </a:rPr>
              <a:t>telock</a:t>
            </a:r>
            <a:endParaRPr lang="hu-HU" sz="8800" dirty="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248DC84-BA16-489B-814A-FFD4E5AB7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2597788"/>
            <a:ext cx="9144000" cy="749931"/>
          </a:xfrm>
        </p:spPr>
        <p:txBody>
          <a:bodyPr>
            <a:norm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Készítette: Nagy Gábor és Szalkai-Szabó Ádám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D9ED47E0-A0F5-AAEC-91CC-AF70D9F194D7}"/>
              </a:ext>
            </a:extLst>
          </p:cNvPr>
          <p:cNvSpPr/>
          <p:nvPr/>
        </p:nvSpPr>
        <p:spPr>
          <a:xfrm>
            <a:off x="0" y="3429001"/>
            <a:ext cx="12192000" cy="3428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645E178-5FD9-4972-C31F-DCA39D6F9E30}"/>
              </a:ext>
            </a:extLst>
          </p:cNvPr>
          <p:cNvSpPr txBox="1"/>
          <p:nvPr/>
        </p:nvSpPr>
        <p:spPr>
          <a:xfrm>
            <a:off x="1226344" y="4647426"/>
            <a:ext cx="33170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b="1" dirty="0"/>
              <a:t>Kiskunfélegyházi Szent Benedek PG Két Tanítási Nyelvű Technikum és Kollégium</a:t>
            </a:r>
          </a:p>
        </p:txBody>
      </p:sp>
      <p:pic>
        <p:nvPicPr>
          <p:cNvPr id="12" name="Kép 11" descr="A képen kör, Betűtípus, szimbólum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925935A-526E-B5A0-C23B-916D0938A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62" y="4381499"/>
            <a:ext cx="2143125" cy="2143125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956E6E1C-9782-164C-3668-CFC0634CD365}"/>
              </a:ext>
            </a:extLst>
          </p:cNvPr>
          <p:cNvSpPr txBox="1"/>
          <p:nvPr/>
        </p:nvSpPr>
        <p:spPr>
          <a:xfrm>
            <a:off x="7515225" y="4647426"/>
            <a:ext cx="3450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effectLst/>
              </a:rPr>
              <a:t>Kiskunfélegyháza, Kossuth Lajos u. 24, 6100</a:t>
            </a:r>
          </a:p>
          <a:p>
            <a:r>
              <a:rPr lang="hu-HU" dirty="0"/>
              <a:t>OM: 203365</a:t>
            </a:r>
          </a:p>
          <a:p>
            <a:r>
              <a:rPr lang="hu-HU" dirty="0">
                <a:effectLst/>
              </a:rPr>
              <a:t>+36 76462 332</a:t>
            </a:r>
          </a:p>
          <a:p>
            <a:r>
              <a:rPr lang="hu-HU" dirty="0"/>
              <a:t>titkarsag@szbi-pg.hu</a:t>
            </a:r>
            <a:endParaRPr lang="hu-HU" dirty="0">
              <a:effectLst/>
            </a:endParaRPr>
          </a:p>
          <a:p>
            <a:endParaRPr lang="hu-H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899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E6971F-3A78-49CA-A19A-C7AB987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Reszponzív webdizájn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E3CA75-6D8B-49F2-93EE-25DD45BC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FC7451D-74BA-43F3-A70A-6A15306A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4726634"/>
            <a:ext cx="3753853" cy="179084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380F2B8-77AA-4E82-9226-B021C4298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707" y="1690688"/>
            <a:ext cx="238442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2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F1B9D0-6E81-47D3-9BE9-E5FE2592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1FEA51-210D-4700-9FFA-67777372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443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FD1F8A-64DD-46D6-AB25-DFECF8D7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5D1E74-80F8-4122-956F-6E7D06D4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62" y="1874731"/>
            <a:ext cx="5203961" cy="4119670"/>
          </a:xfrm>
        </p:spPr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  <a:p>
            <a:r>
              <a:rPr lang="hu-HU" dirty="0" err="1"/>
              <a:t>Discord</a:t>
            </a:r>
            <a:endParaRPr lang="hu-HU" dirty="0"/>
          </a:p>
          <a:p>
            <a:r>
              <a:rPr lang="hu-HU" dirty="0"/>
              <a:t>Tiszta kód elve alapján</a:t>
            </a:r>
          </a:p>
          <a:p>
            <a:r>
              <a:rPr lang="hu-HU" dirty="0"/>
              <a:t>Frontend/Backend alapján megvalósított munkamegosztás</a:t>
            </a:r>
          </a:p>
        </p:txBody>
      </p:sp>
      <p:pic>
        <p:nvPicPr>
          <p:cNvPr id="2050" name="Picture 2" descr="Discord vector logo symbol (.EPS + .SVG) download for free">
            <a:extLst>
              <a:ext uri="{FF2B5EF4-FFF2-40B4-BE49-F238E27FC236}">
                <a16:creationId xmlns:a16="http://schemas.microsoft.com/office/drawing/2014/main" id="{381A9037-F744-4C32-AF03-F85C091E5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665" y="-390942"/>
            <a:ext cx="3819942" cy="381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Octicons-mark-github.svg - Wikimedia Commons">
            <a:extLst>
              <a:ext uri="{FF2B5EF4-FFF2-40B4-BE49-F238E27FC236}">
                <a16:creationId xmlns:a16="http://schemas.microsoft.com/office/drawing/2014/main" id="{EF46120D-899D-455D-851A-0DA78885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665" y="306387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52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B143C2-7E2D-403B-8C06-51C3BC66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munkamegosztás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3814E7-4D8C-45DE-B24B-AB98B0EC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Nagy Gábor</a:t>
            </a:r>
          </a:p>
        </p:txBody>
      </p:sp>
    </p:spTree>
    <p:extLst>
      <p:ext uri="{BB962C8B-B14F-4D97-AF65-F5344CB8AC3E}">
        <p14:creationId xmlns:p14="http://schemas.microsoft.com/office/powerpoint/2010/main" val="97424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5CB8A7-A01C-4CCC-A5DF-7B1ABAD5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 munkamegosztása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5D9967-DE23-4D1F-9F3A-E4FBFE9FE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hu-HU" dirty="0"/>
              <a:t>Nagy Gábor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C9A08288-F467-4734-B82A-1528CCEE1C9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436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Szalkai-Szabó Ádám</a:t>
            </a:r>
          </a:p>
        </p:txBody>
      </p:sp>
    </p:spTree>
    <p:extLst>
      <p:ext uri="{BB962C8B-B14F-4D97-AF65-F5344CB8AC3E}">
        <p14:creationId xmlns:p14="http://schemas.microsoft.com/office/powerpoint/2010/main" val="289674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1BB832-1BF2-40CC-B72E-003CDBC4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Publikáció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A76AF7-B9D2-457C-853F-D4A471712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182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3D890D-2C09-4886-9539-B74823CF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AAB224-E13B-4206-8737-CC95540CB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Kréta órarend szinkronizálás</a:t>
            </a:r>
          </a:p>
          <a:p>
            <a:r>
              <a:rPr lang="hu-HU" dirty="0"/>
              <a:t>Helyettesítések megoldása</a:t>
            </a:r>
          </a:p>
          <a:p>
            <a:r>
              <a:rPr lang="hu-HU" dirty="0"/>
              <a:t>A,B </a:t>
            </a:r>
            <a:r>
              <a:rPr lang="hu-HU"/>
              <a:t>hét megoldása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6631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06BC13-CF17-4577-A79C-D13819F0E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07493"/>
            <a:ext cx="12192000" cy="1243013"/>
          </a:xfrm>
        </p:spPr>
        <p:txBody>
          <a:bodyPr>
            <a:noAutofit/>
          </a:bodyPr>
          <a:lstStyle/>
          <a:p>
            <a:r>
              <a:rPr lang="hu-HU" sz="8800" b="1" dirty="0" err="1">
                <a:latin typeface="Arial" panose="020B0604020202020204" pitchFamily="34" charset="0"/>
                <a:cs typeface="Arial" panose="020B0604020202020204" pitchFamily="34" charset="0"/>
              </a:rPr>
              <a:t>telock</a:t>
            </a:r>
            <a:r>
              <a:rPr lang="hu-HU" sz="8800" dirty="0">
                <a:latin typeface="Arial" panose="020B0604020202020204" pitchFamily="34" charset="0"/>
                <a:cs typeface="Arial" panose="020B0604020202020204" pitchFamily="34" charset="0"/>
              </a:rPr>
              <a:t> bemutatása</a:t>
            </a:r>
          </a:p>
        </p:txBody>
      </p:sp>
    </p:spTree>
    <p:extLst>
      <p:ext uri="{BB962C8B-B14F-4D97-AF65-F5344CB8AC3E}">
        <p14:creationId xmlns:p14="http://schemas.microsoft.com/office/powerpoint/2010/main" val="241046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BC279235-BB80-2621-AB21-348D3C6063F6}"/>
              </a:ext>
            </a:extLst>
          </p:cNvPr>
          <p:cNvSpPr/>
          <p:nvPr/>
        </p:nvSpPr>
        <p:spPr>
          <a:xfrm>
            <a:off x="-1" y="0"/>
            <a:ext cx="12192001" cy="3429000"/>
          </a:xfrm>
          <a:prstGeom prst="rect">
            <a:avLst/>
          </a:prstGeom>
          <a:solidFill>
            <a:srgbClr val="1758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EDC7C32-8CDB-49CC-A971-E3C37FDC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6"/>
            <a:ext cx="10515600" cy="1325563"/>
          </a:xfrm>
          <a:solidFill>
            <a:srgbClr val="1758F2"/>
          </a:solidFill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probléma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75915D-7E03-4659-8705-557F0EC6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2375"/>
            <a:ext cx="10515600" cy="1603375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A </a:t>
            </a:r>
            <a:r>
              <a:rPr lang="hu-HU" b="1" dirty="0"/>
              <a:t>TELOCK</a:t>
            </a:r>
            <a:r>
              <a:rPr lang="hu-HU" dirty="0"/>
              <a:t> egy iskolák számára fejlesztett rendszer, amely webes vezérlőpultból és fizikai tárolókból áll, hogy szabályozza a tanulók mobiltelefon-használatát.</a:t>
            </a:r>
          </a:p>
          <a:p>
            <a:r>
              <a:rPr lang="hu-HU" dirty="0"/>
              <a:t>A rendszer lehetővé teszi a telefonok biztonságos elzárását és az iskolai dolgozók általi ellenőrzését, ezzel támogatva a 2024-es kormányrendelet betartását.</a:t>
            </a:r>
          </a:p>
          <a:p>
            <a:endParaRPr lang="hu-HU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371C6BEB-93CD-486E-926D-50D3FDB83787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A megoldás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91716ACD-2588-4559-8333-AD25DF5C2E0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solidFill>
                  <a:schemeClr val="bg1"/>
                </a:solidFill>
              </a:rPr>
              <a:t>A tanulók órák alatti mobiltelefon-használata rontja a koncentrációt és a tanulmányi teljesítményt.</a:t>
            </a:r>
          </a:p>
          <a:p>
            <a:r>
              <a:rPr lang="hu-HU" dirty="0">
                <a:solidFill>
                  <a:schemeClr val="bg1"/>
                </a:solidFill>
              </a:rPr>
              <a:t>2024 szeptember 1-től kormányrendelet írja elő, hogy a diákoknak tanítási idő alatt le kell adniuk a mobiltelefonjaikat.</a:t>
            </a:r>
          </a:p>
          <a:p>
            <a:r>
              <a:rPr lang="hu-HU" dirty="0">
                <a:solidFill>
                  <a:schemeClr val="bg1"/>
                </a:solidFill>
              </a:rPr>
              <a:t>Az iskoláknak szükségük van egy biztonságos, ellenőrizhető megoldásra a telefonok tárolására és kezelésére.</a:t>
            </a:r>
          </a:p>
        </p:txBody>
      </p:sp>
    </p:spTree>
    <p:extLst>
      <p:ext uri="{BB962C8B-B14F-4D97-AF65-F5344CB8AC3E}">
        <p14:creationId xmlns:p14="http://schemas.microsoft.com/office/powerpoint/2010/main" val="222025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5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D6F64EEC-6BB8-D240-CED4-43161C1FCA4E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AEA219E-BDD8-45E7-B450-5F92A608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166" y="506610"/>
            <a:ext cx="5038928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rendszer funkció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CFCC54-EEC1-45F1-95DE-451361C2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391" y="4484177"/>
            <a:ext cx="3789609" cy="2371016"/>
          </a:xfrm>
          <a:solidFill>
            <a:schemeClr val="bg1"/>
          </a:solidFill>
          <a:effectLst/>
        </p:spPr>
        <p:txBody>
          <a:bodyPr>
            <a:normAutofit fontScale="77500" lnSpcReduction="20000"/>
          </a:bodyPr>
          <a:lstStyle/>
          <a:p>
            <a:r>
              <a:rPr lang="hu-HU" dirty="0"/>
              <a:t>Beléptetés és jogosultságok</a:t>
            </a:r>
          </a:p>
          <a:p>
            <a:r>
              <a:rPr lang="hu-HU" dirty="0"/>
              <a:t>Alkalmazottak kezelése</a:t>
            </a:r>
          </a:p>
          <a:p>
            <a:r>
              <a:rPr lang="hu-HU" dirty="0"/>
              <a:t>Tanulók kezelése</a:t>
            </a:r>
          </a:p>
          <a:p>
            <a:r>
              <a:rPr lang="hu-HU" dirty="0"/>
              <a:t>Tárolók kezelése</a:t>
            </a:r>
          </a:p>
          <a:p>
            <a:r>
              <a:rPr lang="hu-HU" dirty="0"/>
              <a:t>Órarend-kezelés</a:t>
            </a:r>
            <a:endParaRPr lang="hu-HU" b="1" dirty="0"/>
          </a:p>
          <a:p>
            <a:r>
              <a:rPr lang="hu-HU" dirty="0"/>
              <a:t>Tanév kezelése</a:t>
            </a:r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67C6172A-31E7-075E-A4A0-15D1A969707D}"/>
              </a:ext>
            </a:extLst>
          </p:cNvPr>
          <p:cNvSpPr txBox="1">
            <a:spLocks/>
          </p:cNvSpPr>
          <p:nvPr/>
        </p:nvSpPr>
        <p:spPr>
          <a:xfrm>
            <a:off x="6543049" y="4484177"/>
            <a:ext cx="4379271" cy="2371016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Adatfeltöltés és import</a:t>
            </a:r>
          </a:p>
          <a:p>
            <a:r>
              <a:rPr lang="hu-HU" dirty="0"/>
              <a:t>Biztonság és hitelesítés</a:t>
            </a:r>
          </a:p>
          <a:p>
            <a:r>
              <a:rPr lang="hu-HU" dirty="0"/>
              <a:t>Tanulók szekrényhozzáférésének szabályozása az órarend alapján</a:t>
            </a:r>
          </a:p>
          <a:p>
            <a:r>
              <a:rPr lang="hu-HU" dirty="0"/>
              <a:t>Csoportszintű és egyéni hozzáférés engedélyezése (pl. nyitás tanítás végén)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BC151A0F-8858-EA6B-FB49-1AFB517C2CB4}"/>
              </a:ext>
            </a:extLst>
          </p:cNvPr>
          <p:cNvSpPr txBox="1"/>
          <p:nvPr/>
        </p:nvSpPr>
        <p:spPr>
          <a:xfrm>
            <a:off x="6445907" y="506610"/>
            <a:ext cx="297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Hardveres funkciók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7E00BC02-D1A2-492C-35B4-F417CE78B0C0}"/>
              </a:ext>
            </a:extLst>
          </p:cNvPr>
          <p:cNvSpPr txBox="1"/>
          <p:nvPr/>
        </p:nvSpPr>
        <p:spPr>
          <a:xfrm>
            <a:off x="4602097" y="3591538"/>
            <a:ext cx="29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Szoftveres funkciók</a:t>
            </a:r>
          </a:p>
        </p:txBody>
      </p:sp>
      <p:sp>
        <p:nvSpPr>
          <p:cNvPr id="16" name="Tartalom helye 2">
            <a:extLst>
              <a:ext uri="{FF2B5EF4-FFF2-40B4-BE49-F238E27FC236}">
                <a16:creationId xmlns:a16="http://schemas.microsoft.com/office/drawing/2014/main" id="{79A8284B-F442-04D5-1149-62B4526A670B}"/>
              </a:ext>
            </a:extLst>
          </p:cNvPr>
          <p:cNvSpPr txBox="1">
            <a:spLocks/>
          </p:cNvSpPr>
          <p:nvPr/>
        </p:nvSpPr>
        <p:spPr>
          <a:xfrm>
            <a:off x="7153074" y="1139266"/>
            <a:ext cx="3572805" cy="1550895"/>
          </a:xfrm>
          <a:prstGeom prst="rect">
            <a:avLst/>
          </a:prstGeom>
          <a:solidFill>
            <a:srgbClr val="1758F2"/>
          </a:solidFill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>
                <a:solidFill>
                  <a:schemeClr val="bg1"/>
                </a:solidFill>
              </a:rPr>
              <a:t>RFID-alapú azonosítás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Mikrokontrolleres vezérlés</a:t>
            </a:r>
          </a:p>
          <a:p>
            <a:r>
              <a:rPr lang="hu-HU" sz="2000" dirty="0">
                <a:solidFill>
                  <a:schemeClr val="bg1"/>
                </a:solidFill>
              </a:rPr>
              <a:t>Ethernet-alapú kommunikáció</a:t>
            </a:r>
          </a:p>
          <a:p>
            <a:r>
              <a:rPr lang="hu-HU" sz="2000" dirty="0">
                <a:solidFill>
                  <a:schemeClr val="bg1"/>
                </a:solidFill>
              </a:rPr>
              <a:t>Tárolók automatikus kezelése</a:t>
            </a:r>
          </a:p>
        </p:txBody>
      </p:sp>
    </p:spTree>
    <p:extLst>
      <p:ext uri="{BB962C8B-B14F-4D97-AF65-F5344CB8AC3E}">
        <p14:creationId xmlns:p14="http://schemas.microsoft.com/office/powerpoint/2010/main" val="333059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5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389E5F50-6D42-6AB4-1B5C-2B925455289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61D05D5-C5B4-4F2C-BF3A-2902D58D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06557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Hardver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3B9083-177B-400D-B26D-7F5532D9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558" y="1729380"/>
            <a:ext cx="5157280" cy="4351338"/>
          </a:xfrm>
        </p:spPr>
        <p:txBody>
          <a:bodyPr>
            <a:normAutofit/>
          </a:bodyPr>
          <a:lstStyle/>
          <a:p>
            <a:r>
              <a:rPr lang="hu-HU" sz="2000" dirty="0"/>
              <a:t>1 db elektronikai rekesz</a:t>
            </a:r>
          </a:p>
          <a:p>
            <a:pPr lvl="1"/>
            <a:r>
              <a:rPr lang="hu-HU" sz="2000" dirty="0"/>
              <a:t>Tartalmazza az </a:t>
            </a:r>
            <a:r>
              <a:rPr lang="hu-HU" sz="2000" dirty="0" err="1"/>
              <a:t>Arduino</a:t>
            </a:r>
            <a:r>
              <a:rPr lang="hu-HU" sz="2000" dirty="0"/>
              <a:t>-t, reléket, tápot és vezetékezést</a:t>
            </a:r>
          </a:p>
          <a:p>
            <a:r>
              <a:rPr lang="hu-HU" sz="2000" dirty="0"/>
              <a:t>2 db telefonrekesz</a:t>
            </a:r>
          </a:p>
          <a:p>
            <a:pPr lvl="1"/>
            <a:r>
              <a:rPr lang="hu-HU" sz="2000" dirty="0"/>
              <a:t>Szabványos méret a mobiltelefonok biztonságos tárolására</a:t>
            </a:r>
          </a:p>
          <a:p>
            <a:pPr lvl="1"/>
            <a:r>
              <a:rPr lang="hu-HU" sz="2000" dirty="0"/>
              <a:t>Minden rekesz külön </a:t>
            </a:r>
            <a:r>
              <a:rPr lang="hu-HU" sz="2000" dirty="0" err="1"/>
              <a:t>szolenoid</a:t>
            </a:r>
            <a:r>
              <a:rPr lang="hu-HU" sz="2000" dirty="0"/>
              <a:t> zárral rendelkezik</a:t>
            </a:r>
          </a:p>
          <a:p>
            <a:pPr lvl="1"/>
            <a:r>
              <a:rPr lang="hu-HU" sz="2000" dirty="0"/>
              <a:t>Nyitás/zárás RFID azonosítás és szerverengedély alapján</a:t>
            </a:r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9C53918-2F79-8184-BF5A-88BB2A7A51C2}"/>
              </a:ext>
            </a:extLst>
          </p:cNvPr>
          <p:cNvSpPr txBox="1">
            <a:spLocks/>
          </p:cNvSpPr>
          <p:nvPr/>
        </p:nvSpPr>
        <p:spPr>
          <a:xfrm>
            <a:off x="6778558" y="365124"/>
            <a:ext cx="32798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Fizikai tárolók</a:t>
            </a: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156CBFB-8B2D-871E-7950-608907C748EC}"/>
              </a:ext>
            </a:extLst>
          </p:cNvPr>
          <p:cNvSpPr txBox="1">
            <a:spLocks/>
          </p:cNvSpPr>
          <p:nvPr/>
        </p:nvSpPr>
        <p:spPr>
          <a:xfrm>
            <a:off x="838200" y="1729380"/>
            <a:ext cx="499839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 err="1">
                <a:solidFill>
                  <a:schemeClr val="bg1"/>
                </a:solidFill>
              </a:rPr>
              <a:t>Arduino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Uno</a:t>
            </a:r>
            <a:r>
              <a:rPr lang="hu-HU" sz="2000" dirty="0">
                <a:solidFill>
                  <a:schemeClr val="bg1"/>
                </a:solidFill>
              </a:rPr>
              <a:t> – központi vezérlőegység</a:t>
            </a:r>
          </a:p>
          <a:p>
            <a:r>
              <a:rPr lang="hu-HU" sz="2000" dirty="0">
                <a:solidFill>
                  <a:schemeClr val="bg1"/>
                </a:solidFill>
              </a:rPr>
              <a:t>RFID olvasó – tanulói azonosításhoz</a:t>
            </a:r>
          </a:p>
          <a:p>
            <a:r>
              <a:rPr lang="hu-HU" sz="2000" dirty="0" err="1">
                <a:solidFill>
                  <a:schemeClr val="bg1"/>
                </a:solidFill>
              </a:rPr>
              <a:t>Szolenoid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zárak</a:t>
            </a:r>
            <a:r>
              <a:rPr lang="hu-HU" sz="2000" dirty="0">
                <a:solidFill>
                  <a:schemeClr val="bg1"/>
                </a:solidFill>
              </a:rPr>
              <a:t> – a telefonrekeszek fizikai nyitásához/zárásához</a:t>
            </a:r>
          </a:p>
          <a:p>
            <a:r>
              <a:rPr lang="hu-HU" sz="2000" dirty="0">
                <a:solidFill>
                  <a:schemeClr val="bg1"/>
                </a:solidFill>
              </a:rPr>
              <a:t>Tápegység – biztosítja a működéshez szükséges feszültséget</a:t>
            </a:r>
          </a:p>
          <a:p>
            <a:r>
              <a:rPr lang="hu-HU" sz="2000" dirty="0">
                <a:solidFill>
                  <a:schemeClr val="bg1"/>
                </a:solidFill>
              </a:rPr>
              <a:t>Ethernet modul/</a:t>
            </a:r>
            <a:r>
              <a:rPr lang="hu-HU" sz="2000" dirty="0" err="1">
                <a:solidFill>
                  <a:schemeClr val="bg1"/>
                </a:solidFill>
              </a:rPr>
              <a:t>shield</a:t>
            </a:r>
            <a:r>
              <a:rPr lang="hu-HU" sz="2000" dirty="0">
                <a:solidFill>
                  <a:schemeClr val="bg1"/>
                </a:solidFill>
              </a:rPr>
              <a:t> – hálózati kommunikációhoz</a:t>
            </a:r>
          </a:p>
          <a:p>
            <a:r>
              <a:rPr lang="hu-HU" sz="2000" dirty="0">
                <a:solidFill>
                  <a:schemeClr val="bg1"/>
                </a:solidFill>
              </a:rPr>
              <a:t>RFID kártyák/biléták – tanulói hozzáféréshez</a:t>
            </a:r>
          </a:p>
        </p:txBody>
      </p:sp>
    </p:spTree>
    <p:extLst>
      <p:ext uri="{BB962C8B-B14F-4D97-AF65-F5344CB8AC3E}">
        <p14:creationId xmlns:p14="http://schemas.microsoft.com/office/powerpoint/2010/main" val="75933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6B80B-0F71-4FC1-BFEF-434D5E18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576" y="423491"/>
            <a:ext cx="2119009" cy="1325563"/>
          </a:xfrm>
          <a:solidFill>
            <a:srgbClr val="EFF6FF"/>
          </a:solidFill>
        </p:spPr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Szoftver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32F7E2-3064-41B7-9548-759E1F9B5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0923" y="2273096"/>
            <a:ext cx="4370151" cy="4079065"/>
          </a:xfrm>
          <a:solidFill>
            <a:srgbClr val="EFF6FF"/>
          </a:solidFill>
        </p:spPr>
        <p:txBody>
          <a:bodyPr>
            <a:normAutofit/>
          </a:bodyPr>
          <a:lstStyle/>
          <a:p>
            <a:r>
              <a:rPr lang="hu-HU" dirty="0"/>
              <a:t>Backend – Next.js (Node.js)</a:t>
            </a:r>
          </a:p>
          <a:p>
            <a:pPr lvl="1"/>
            <a:r>
              <a:rPr lang="hu-HU" dirty="0" err="1"/>
              <a:t>Swagger</a:t>
            </a:r>
            <a:r>
              <a:rPr lang="hu-HU" dirty="0"/>
              <a:t> (</a:t>
            </a:r>
            <a:r>
              <a:rPr lang="hu-HU" dirty="0" err="1"/>
              <a:t>OpenAPI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NextAuth.js</a:t>
            </a:r>
          </a:p>
          <a:p>
            <a:r>
              <a:rPr lang="hu-HU" dirty="0"/>
              <a:t>Frontend – Next.js (</a:t>
            </a:r>
            <a:r>
              <a:rPr lang="hu-HU" dirty="0" err="1"/>
              <a:t>React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Tailwind</a:t>
            </a:r>
            <a:r>
              <a:rPr lang="hu-HU" dirty="0"/>
              <a:t> CSS</a:t>
            </a:r>
          </a:p>
          <a:p>
            <a:pPr lvl="1"/>
            <a:r>
              <a:rPr lang="hu-HU" dirty="0" err="1"/>
              <a:t>Shadcn</a:t>
            </a:r>
            <a:r>
              <a:rPr lang="hu-HU" dirty="0"/>
              <a:t>/</a:t>
            </a:r>
            <a:r>
              <a:rPr lang="hu-HU" dirty="0" err="1"/>
              <a:t>ui</a:t>
            </a:r>
            <a:endParaRPr lang="hu-HU" dirty="0"/>
          </a:p>
          <a:p>
            <a:r>
              <a:rPr lang="hu-HU" dirty="0"/>
              <a:t>Adatbázis – </a:t>
            </a:r>
            <a:r>
              <a:rPr lang="hu-HU" dirty="0" err="1"/>
              <a:t>PostgreSQL</a:t>
            </a:r>
            <a:endParaRPr lang="hu-HU" dirty="0"/>
          </a:p>
          <a:p>
            <a:pPr lvl="1"/>
            <a:r>
              <a:rPr lang="hu-HU" dirty="0"/>
              <a:t>Neon</a:t>
            </a:r>
          </a:p>
          <a:p>
            <a:r>
              <a:rPr lang="hu-HU" dirty="0" err="1"/>
              <a:t>Arduino</a:t>
            </a:r>
            <a:r>
              <a:rPr lang="hu-HU" dirty="0"/>
              <a:t> IDE</a:t>
            </a:r>
          </a:p>
        </p:txBody>
      </p:sp>
    </p:spTree>
    <p:extLst>
      <p:ext uri="{BB962C8B-B14F-4D97-AF65-F5344CB8AC3E}">
        <p14:creationId xmlns:p14="http://schemas.microsoft.com/office/powerpoint/2010/main" val="273203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4CC8BC-603B-4C19-8F06-88EDBA84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4BCA65-F902-4FB7-B462-B9F0F8A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3179" cy="4351338"/>
          </a:xfrm>
        </p:spPr>
        <p:txBody>
          <a:bodyPr/>
          <a:lstStyle/>
          <a:p>
            <a:r>
              <a:rPr lang="hu-HU" dirty="0"/>
              <a:t>Next.js (Node.js)</a:t>
            </a:r>
          </a:p>
          <a:p>
            <a:r>
              <a:rPr lang="hu-HU" dirty="0"/>
              <a:t>HTTP/HTTPS API végpontok</a:t>
            </a:r>
          </a:p>
          <a:p>
            <a:r>
              <a:rPr lang="hu-HU" dirty="0" err="1"/>
              <a:t>dotenv</a:t>
            </a:r>
            <a:r>
              <a:rPr lang="hu-HU" dirty="0"/>
              <a:t> (.</a:t>
            </a:r>
            <a:r>
              <a:rPr lang="hu-HU" dirty="0" err="1"/>
              <a:t>env</a:t>
            </a:r>
            <a:r>
              <a:rPr lang="hu-HU" dirty="0"/>
              <a:t>)</a:t>
            </a:r>
          </a:p>
          <a:p>
            <a:r>
              <a:rPr lang="hu-HU" dirty="0" err="1"/>
              <a:t>Autentikáció</a:t>
            </a:r>
            <a:endParaRPr lang="hu-HU" dirty="0"/>
          </a:p>
          <a:p>
            <a:pPr lvl="1"/>
            <a:r>
              <a:rPr lang="hu-HU" dirty="0"/>
              <a:t>NextAuth.js</a:t>
            </a:r>
          </a:p>
          <a:p>
            <a:pPr lvl="1"/>
            <a:r>
              <a:rPr lang="hu-HU" dirty="0" err="1"/>
              <a:t>Bcrypt</a:t>
            </a:r>
            <a:endParaRPr lang="hu-HU" dirty="0"/>
          </a:p>
          <a:p>
            <a:r>
              <a:rPr lang="hu-HU" dirty="0" err="1"/>
              <a:t>Arduino</a:t>
            </a:r>
            <a:r>
              <a:rPr lang="hu-HU" dirty="0"/>
              <a:t> IDE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EF9E83B-AE92-42E8-B250-7F871B34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307" y="1027906"/>
            <a:ext cx="2133481" cy="435133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976C5CB-C353-44F4-92BB-C2460D065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619" y="653261"/>
            <a:ext cx="2324424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8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7FC090-94E6-4616-829A-665EA471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59866D-9170-4AC0-A355-40308FF2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252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BDD461-A10D-4563-83F5-FC7B7BEF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62"/>
            <a:ext cx="10515600" cy="1325563"/>
          </a:xfrm>
        </p:spPr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EEA36B-E495-4935-B6D0-93E7C2FC3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Neon </a:t>
            </a:r>
            <a:r>
              <a:rPr lang="hu-HU" dirty="0" err="1"/>
              <a:t>Serverless</a:t>
            </a:r>
            <a:r>
              <a:rPr lang="hu-HU" dirty="0"/>
              <a:t> </a:t>
            </a:r>
            <a:r>
              <a:rPr lang="hu-HU" dirty="0" err="1"/>
              <a:t>Postgres</a:t>
            </a:r>
            <a:r>
              <a:rPr lang="hu-HU" dirty="0"/>
              <a:t> (</a:t>
            </a:r>
            <a:r>
              <a:rPr lang="hu-HU" dirty="0" err="1"/>
              <a:t>PostgreSQL</a:t>
            </a:r>
            <a:r>
              <a:rPr lang="hu-HU" dirty="0"/>
              <a:t> alapú adatbáziskezelő)</a:t>
            </a:r>
          </a:p>
          <a:p>
            <a:r>
              <a:rPr lang="hu-HU" dirty="0"/>
              <a:t>Alapadatok:</a:t>
            </a:r>
          </a:p>
          <a:p>
            <a:pPr lvl="1"/>
            <a:r>
              <a:rPr lang="hu-HU" dirty="0" err="1"/>
              <a:t>Iskálok</a:t>
            </a:r>
            <a:r>
              <a:rPr lang="hu-HU" dirty="0"/>
              <a:t> neve</a:t>
            </a:r>
          </a:p>
          <a:p>
            <a:pPr lvl="1"/>
            <a:r>
              <a:rPr lang="hu-HU" dirty="0" err="1"/>
              <a:t>Iskolánként</a:t>
            </a:r>
            <a:r>
              <a:rPr lang="hu-HU" dirty="0"/>
              <a:t> egy rendszergazda fiók</a:t>
            </a:r>
          </a:p>
          <a:p>
            <a:pPr lvl="1"/>
            <a:r>
              <a:rPr lang="hu-HU" dirty="0"/>
              <a:t>Tanév első és utolsó napja </a:t>
            </a:r>
          </a:p>
          <a:p>
            <a:r>
              <a:rPr lang="hu-HU" dirty="0"/>
              <a:t>11 tábla</a:t>
            </a:r>
          </a:p>
        </p:txBody>
      </p:sp>
      <p:pic>
        <p:nvPicPr>
          <p:cNvPr id="1026" name="Picture 2" descr="Why we Invested in Neon - M12">
            <a:extLst>
              <a:ext uri="{FF2B5EF4-FFF2-40B4-BE49-F238E27FC236}">
                <a16:creationId xmlns:a16="http://schemas.microsoft.com/office/drawing/2014/main" id="{2D9AA80B-3C1F-4CAC-8AEF-1B67D119E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88662"/>
            <a:ext cx="47625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41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D9C1933-D80F-40D4-9A96-E349266C7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8" y="205040"/>
            <a:ext cx="11866524" cy="6447920"/>
          </a:xfrm>
        </p:spPr>
      </p:pic>
    </p:spTree>
    <p:extLst>
      <p:ext uri="{BB962C8B-B14F-4D97-AF65-F5344CB8AC3E}">
        <p14:creationId xmlns:p14="http://schemas.microsoft.com/office/powerpoint/2010/main" val="14537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393</Words>
  <Application>Microsoft Office PowerPoint</Application>
  <PresentationFormat>Szélesvásznú</PresentationFormat>
  <Paragraphs>89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Office-téma</vt:lpstr>
      <vt:lpstr>telock</vt:lpstr>
      <vt:lpstr>A probléma</vt:lpstr>
      <vt:lpstr>A rendszer funkció</vt:lpstr>
      <vt:lpstr>Hardver</vt:lpstr>
      <vt:lpstr>Szoftver</vt:lpstr>
      <vt:lpstr>Backend</vt:lpstr>
      <vt:lpstr>Frontend</vt:lpstr>
      <vt:lpstr>Adatbázis</vt:lpstr>
      <vt:lpstr>PowerPoint-bemutató</vt:lpstr>
      <vt:lpstr>Reszponzív webdizájn</vt:lpstr>
      <vt:lpstr>Tesztek</vt:lpstr>
      <vt:lpstr>Csapatmunka</vt:lpstr>
      <vt:lpstr>Backend munkamegosztás </vt:lpstr>
      <vt:lpstr>Frontend munkamegosztása </vt:lpstr>
      <vt:lpstr>Publikáció</vt:lpstr>
      <vt:lpstr>Fejlesztési lehetőségek</vt:lpstr>
      <vt:lpstr>telock bemutatása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telock</dc:title>
  <dc:creator>Szalkai-Szabó Ádám</dc:creator>
  <cp:lastModifiedBy>Nagy Gábor</cp:lastModifiedBy>
  <cp:revision>23</cp:revision>
  <dcterms:created xsi:type="dcterms:W3CDTF">2025-04-11T06:40:30Z</dcterms:created>
  <dcterms:modified xsi:type="dcterms:W3CDTF">2025-04-12T17:10:59Z</dcterms:modified>
</cp:coreProperties>
</file>