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Roboto Light" panose="020B0604020202020204" charset="0"/>
      <p:regular r:id="rId29"/>
      <p:bold r:id="rId30"/>
      <p:italic r:id="rId31"/>
      <p:boldItalic r:id="rId32"/>
    </p:embeddedFont>
    <p:embeddedFont>
      <p:font typeface="Roboto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81e765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4b81e765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b84c81e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4b84c81e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b899040a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4b899040a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b899040a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4b899040a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b899040a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4b899040a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b6a2879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4b6a2879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lock.vercel.ap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524000" y="32824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Készítette: Nagy Gábor és Szalkai-Szabó Ádám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" name="Google Shape;61;p14" title="Képernyőfotó 2025-04-12 - 19.26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825" y="1919800"/>
            <a:ext cx="5366351" cy="1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descr="A képen kör, Betűtípus, szimbólum, tervezés látható&#10;&#10;Előfordulhat, hogy a mesterséges intelligencia által létrehozott tartalom helytelen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8150" y="4392150"/>
            <a:ext cx="1655700" cy="1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576550" y="4612950"/>
            <a:ext cx="34350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Kiskunfélegyházi Szent Benedek PG Két Tanítási Nyelvű Technikum és Kollégium</a:t>
            </a:r>
            <a:endParaRPr sz="1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80450" y="4616075"/>
            <a:ext cx="48795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Kiskunfélegyháza, Kossuth Lajos u. 24</a:t>
            </a:r>
            <a:endParaRPr sz="1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OM: 203365 </a:t>
            </a:r>
            <a:endParaRPr sz="1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+36 76462 332 </a:t>
            </a:r>
            <a:endParaRPr sz="1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7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titkarsag@szbi-pg.hu</a:t>
            </a:r>
            <a:endParaRPr sz="17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latin typeface="Roboto SemiBold"/>
                <a:ea typeface="Roboto SemiBold"/>
                <a:cs typeface="Roboto SemiBold"/>
                <a:sym typeface="Roboto SemiBold"/>
              </a:rPr>
              <a:t>Adatbázis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Neon 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Serverless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Postgres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Kezdő adatok: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ts val="2000"/>
            </a:pPr>
            <a:r>
              <a:rPr lang="hu-HU" sz="21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Iskolák neve </a:t>
            </a:r>
            <a:endParaRPr sz="21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ts val="2000"/>
            </a:pPr>
            <a:r>
              <a:rPr lang="hu-HU" sz="21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Iskolánként</a:t>
            </a:r>
            <a:r>
              <a:rPr lang="hu-HU" sz="21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egy rendszergazda fiók </a:t>
            </a:r>
            <a:endParaRPr sz="21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ts val="2000"/>
            </a:pPr>
            <a:r>
              <a:rPr lang="hu-HU" sz="21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kezdete és vége</a:t>
            </a:r>
            <a:endParaRPr sz="21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2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11 tábla</a:t>
            </a:r>
            <a:endParaRPr sz="29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81538" y="5024475"/>
            <a:ext cx="1077999" cy="1111250"/>
          </a:xfrm>
          <a:prstGeom prst="rect">
            <a:avLst/>
          </a:prstGeom>
        </p:spPr>
      </p:pic>
      <p:pic>
        <p:nvPicPr>
          <p:cNvPr id="146" name="Google Shape;146;p23" title="Képernyőfotó 2025-04-13 - 10.38.0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509000" y="1906900"/>
            <a:ext cx="2865050" cy="4269924"/>
          </a:xfrm>
          <a:prstGeom prst="rect">
            <a:avLst/>
          </a:prstGeom>
        </p:spPr>
      </p:pic>
      <p:pic>
        <p:nvPicPr>
          <p:cNvPr id="147" name="Google Shape;147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993700" y="4799875"/>
            <a:ext cx="3737850" cy="1584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latin typeface="Roboto SemiBold"/>
                <a:ea typeface="Roboto SemiBold"/>
                <a:cs typeface="Roboto SemiBold"/>
                <a:sym typeface="Roboto SemiBold"/>
              </a:rPr>
              <a:t>Hardver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91800" cy="44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Uno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 olvasó + kártyák/biléták 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Szolenoid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zárak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Tápegység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Relék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 modul 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9" name="Google Shape;159;p25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latin typeface="Roboto SemiBold"/>
                <a:ea typeface="Roboto SemiBold"/>
                <a:cs typeface="Roboto SemiBold"/>
                <a:sym typeface="Roboto SemiBold"/>
              </a:rPr>
              <a:t>Csapatmunka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868350" y="1874725"/>
            <a:ext cx="6792300" cy="4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GitHub alapú verziókezelés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Folyamatos kommunikáció 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Discordon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Tiszta kód elveinek követése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Frontend–backend alapú munkamegosztás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6" name="Google Shape;166;p26" descr="Discord vector logo symbol (.EPS + .SVG) download for free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9677388" y="4194779"/>
            <a:ext cx="1603474" cy="1603520"/>
          </a:xfrm>
          <a:prstGeom prst="rect">
            <a:avLst/>
          </a:prstGeom>
        </p:spPr>
      </p:pic>
      <p:sp>
        <p:nvSpPr>
          <p:cNvPr id="167" name="Google Shape;167;p26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17200" y="4490700"/>
            <a:ext cx="2435706" cy="1017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solidFill>
                  <a:schemeClr val="tx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Backend munkamegosztása</a:t>
            </a:r>
            <a:endParaRPr dirty="0">
              <a:solidFill>
                <a:schemeClr val="tx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Rendszer információ és státusz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Tanulók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szünetek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solidFill>
                  <a:schemeClr val="tx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Frontend munkamegosztása</a:t>
            </a:r>
            <a:endParaRPr dirty="0">
              <a:solidFill>
                <a:schemeClr val="tx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accent1">
                  <a:lumMod val="50000"/>
                </a:schemeClr>
              </a:buClr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Konfigurációs felület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3" name="Google Shape;183;p28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Főoldal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Naptár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Bejelentkezés oldal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oldal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 oldal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beállításai oldal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 err="1">
                <a:latin typeface="Roboto SemiBold"/>
                <a:ea typeface="Roboto SemiBold"/>
                <a:cs typeface="Roboto SemiBold"/>
                <a:sym typeface="Roboto SemiBold"/>
              </a:rPr>
              <a:t>Hosztingolás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felület 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hosztolása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Vercel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Forráskód tárolása: GitHub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9" descr="A képen fekete, sötétség látható&#10;&#10;Előfordulhat, hogy a mesterséges intelligencia által létrehozott tartalom helytelen.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082649" y="4664000"/>
            <a:ext cx="3128525" cy="716151"/>
          </a:xfrm>
          <a:prstGeom prst="rect">
            <a:avLst/>
          </a:prstGeom>
        </p:spPr>
      </p:pic>
      <p:pic>
        <p:nvPicPr>
          <p:cNvPr id="193" name="Google Shape;193;p29" descr="File:Octicons-mark-github.svg - Wikimedia Commons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9979275" y="4488002"/>
            <a:ext cx="1017052" cy="10170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órarend automatikus importálása a KRÉTA-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ból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A/B hét automatikus felismerése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Többnyelvű felület (pl. angol/német)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Helyettesítések kezelése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Tevékenységek naplózása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56884" y="4796050"/>
            <a:ext cx="1325597" cy="1325574"/>
          </a:xfrm>
          <a:prstGeom prst="rect">
            <a:avLst/>
          </a:prstGeom>
        </p:spPr>
      </p:pic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solidFill>
                  <a:schemeClr val="tx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Fejlesztési lehetőségek</a:t>
            </a:r>
            <a:endParaRPr dirty="0">
              <a:solidFill>
                <a:schemeClr val="tx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0" title="Képernyőfotó 2025-04-13 - 10.45.5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92389" y="3487837"/>
            <a:ext cx="3553833" cy="2616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>
            <a:hlinkClick r:id="rId3"/>
          </p:cNvPr>
          <p:cNvSpPr txBox="1">
            <a:spLocks noGrp="1"/>
          </p:cNvSpPr>
          <p:nvPr>
            <p:ph type="ctrTitle"/>
          </p:nvPr>
        </p:nvSpPr>
        <p:spPr>
          <a:xfrm>
            <a:off x="5351200" y="2414570"/>
            <a:ext cx="65478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hu-HU" sz="7000">
                <a:latin typeface="Roboto Light"/>
                <a:ea typeface="Roboto Light"/>
                <a:cs typeface="Roboto Light"/>
                <a:sym typeface="Roboto Light"/>
              </a:rPr>
              <a:t>bemutatása</a:t>
            </a:r>
            <a:endParaRPr sz="7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8" name="Google Shape;208;p31" title="Képernyőfotó 2025-04-12 - 19.26.0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013" y="2344170"/>
            <a:ext cx="5366351" cy="13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703000" y="4829150"/>
            <a:ext cx="92508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vezérlőpult és fizikai telefontároló szekrények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Automatikus korlátozás és feloldás órarend alapján, RFID-azonosítással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Segíti az iskolákat a szabályozás betartásában és a tanórai koncentráció növelésében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-14400" y="35034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sz="4400" i="0" u="none" strike="noStrike" cap="none" dirty="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megoldás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63450" y="3382350"/>
            <a:ext cx="10236300" cy="93300"/>
          </a:xfrm>
          <a:prstGeom prst="rect">
            <a:avLst/>
          </a:prstGeom>
          <a:gradFill>
            <a:gsLst>
              <a:gs pos="0">
                <a:srgbClr val="3176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703000" y="1400150"/>
            <a:ext cx="91764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 tanulók figyelmét elvonja a mobiltelefon használat a tanórákon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2024. szeptember 1-től jogszabály írja elő, hogy a tanulók tanítási időben nem tarthatják maguknál a mobiltelefonjukat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Az iskoláknak nincs egységes, automatizált megoldásuk a szabály betartására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14400" y="-17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sz="4400" i="0" u="none" strike="noStrike" cap="none" dirty="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probléma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solidFill>
                  <a:schemeClr val="tx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rendszer funkciói</a:t>
            </a:r>
            <a:endParaRPr dirty="0">
              <a:solidFill>
                <a:schemeClr val="tx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Szoftveres funkciók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</a:t>
            </a: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és jogosultságok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tanulók, tárolók kezelése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Órarend- és tanév-kezelés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Adatimportálás (XML és CSV fájlokból)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Nyitás szabályozása órarend alapján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Egyéni és csoportszintű nyitás engedélyezés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81" name="Google Shape;81;p16"/>
          <p:cNvSpPr/>
          <p:nvPr/>
        </p:nvSpPr>
        <p:spPr>
          <a:xfrm>
            <a:off x="0" y="57719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Hardveres funkciók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accent1">
                  <a:lumMod val="50000"/>
                </a:schemeClr>
              </a:buClr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RFID-alapú azonosítás  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Mikrokontrolleres vezérlés (</a:t>
            </a:r>
            <a:r>
              <a:rPr lang="hu-HU" sz="18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</a:t>
            </a: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</a:pPr>
            <a:r>
              <a:rPr lang="hu-HU" sz="18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Ethernetes</a:t>
            </a: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kommunikáció proxy szerveren keresztül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</a:pPr>
            <a:r>
              <a:rPr lang="hu-HU" sz="18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Zárak</a:t>
            </a: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kezelése</a:t>
            </a:r>
            <a:endParaRPr sz="18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solidFill>
                  <a:schemeClr val="tx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rendszer felépítése</a:t>
            </a:r>
            <a:endParaRPr dirty="0">
              <a:solidFill>
                <a:schemeClr val="tx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769200" y="1886950"/>
            <a:ext cx="4653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</a:t>
            </a:r>
            <a:endParaRPr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000"/>
              <a:buFont typeface="Roboto Light"/>
              <a:buChar char="○"/>
            </a:pPr>
            <a:r>
              <a:rPr lang="hu-HU" sz="2100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– Node.js (Next.js)</a:t>
            </a:r>
            <a:endParaRPr sz="2100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000"/>
              <a:buFont typeface="Roboto Light"/>
              <a:buChar char="○"/>
            </a:pPr>
            <a:r>
              <a:rPr lang="hu-HU" sz="2100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 – Next.js</a:t>
            </a:r>
            <a:endParaRPr sz="2100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000"/>
              <a:buFont typeface="Roboto Light"/>
              <a:buChar char="○"/>
            </a:pPr>
            <a:r>
              <a:rPr lang="hu-HU" sz="2100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Adatbázis – </a:t>
            </a:r>
            <a:r>
              <a:rPr lang="hu-HU" sz="2100" dirty="0" err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PostgreSQL</a:t>
            </a:r>
            <a:r>
              <a:rPr lang="hu-HU" sz="2100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	</a:t>
            </a:r>
            <a:endParaRPr sz="2100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</a:t>
            </a:r>
            <a:endParaRPr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000"/>
              <a:buFont typeface="Roboto Light"/>
              <a:buChar char="○"/>
            </a:pPr>
            <a:r>
              <a:rPr lang="hu-HU" sz="2100" dirty="0" err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</a:t>
            </a:r>
            <a:endParaRPr sz="2100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000"/>
              <a:buFont typeface="Roboto Light"/>
              <a:buChar char="○"/>
            </a:pPr>
            <a:r>
              <a:rPr lang="hu-HU" sz="2100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	</a:t>
            </a:r>
            <a:endParaRPr sz="2100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29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Node.js (Next.js)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API végpontok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NextAuth.js</a:t>
            </a:r>
            <a:endParaRPr sz="21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Bcrypt</a:t>
            </a:r>
            <a:endParaRPr sz="21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Proxy szerver (Node.js)</a:t>
            </a:r>
            <a:endParaRPr dirty="0"/>
          </a:p>
        </p:txBody>
      </p:sp>
      <p:pic>
        <p:nvPicPr>
          <p:cNvPr id="96" name="Google Shape;96;p18" title="Képernyőfotó 2025-04-13 - 10.28.08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77775" y="1314160"/>
            <a:ext cx="2676025" cy="2676025"/>
          </a:xfrm>
          <a:prstGeom prst="rect">
            <a:avLst/>
          </a:prstGeom>
        </p:spPr>
      </p:pic>
      <p:pic>
        <p:nvPicPr>
          <p:cNvPr id="97" name="Google Shape;97;p18" title="Képernyőfotó 2025-04-13 - 10.28.44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77775" y="4303288"/>
            <a:ext cx="2676025" cy="1843837"/>
          </a:xfrm>
          <a:prstGeom prst="rect">
            <a:avLst/>
          </a:prstGeom>
        </p:spPr>
      </p:pic>
      <p:sp>
        <p:nvSpPr>
          <p:cNvPr id="98" name="Google Shape;98;p18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844450" y="4948100"/>
            <a:ext cx="1017075" cy="1122825"/>
          </a:xfrm>
          <a:prstGeom prst="rect">
            <a:avLst/>
          </a:prstGeom>
        </p:spPr>
      </p:pic>
      <p:pic>
        <p:nvPicPr>
          <p:cNvPr id="100" name="Google Shape;100;p1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053604" y="4948100"/>
            <a:ext cx="1989970" cy="1199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solidFill>
                  <a:schemeClr val="tx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Backend tesztek</a:t>
            </a:r>
            <a:endParaRPr dirty="0">
              <a:solidFill>
                <a:schemeClr val="tx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38200" y="1881950"/>
            <a:ext cx="10515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Insomnia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Minden API végpont ellenőrzése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AEF0CB88-BAC3-4647-B0BD-95A98971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565" y="1885130"/>
            <a:ext cx="3115235" cy="443321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C2D2C716-C85B-409C-91A1-5617DEA2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8" y="3348006"/>
            <a:ext cx="2778440" cy="29703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latin typeface="Roboto SemiBold"/>
                <a:ea typeface="Roboto SemiBold"/>
                <a:cs typeface="Roboto SemiBold"/>
                <a:sym typeface="Roboto SemiBold"/>
              </a:rPr>
              <a:t>Frontend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Framework: Next.js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komponensek: 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shadcn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/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Stílus: 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Tailwind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CSS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4" name="Google Shape;114;p20" title="Képernyőfotó 2025-04-12 - 19.15.25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265375" y="1221425"/>
            <a:ext cx="2125225" cy="4958875"/>
          </a:xfrm>
          <a:prstGeom prst="rect">
            <a:avLst/>
          </a:prstGeom>
        </p:spPr>
      </p:pic>
      <p:pic>
        <p:nvPicPr>
          <p:cNvPr id="115" name="Google Shape;115;p20" title="Képernyőfotó 2025-04-12 - 19.18.2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082866" y="1218100"/>
            <a:ext cx="1911424" cy="4958874"/>
          </a:xfrm>
          <a:prstGeom prst="rect">
            <a:avLst/>
          </a:prstGeom>
        </p:spPr>
      </p:pic>
      <p:sp>
        <p:nvSpPr>
          <p:cNvPr id="116" name="Google Shape;116;p2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528734" y="4948100"/>
            <a:ext cx="1989970" cy="1199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solidFill>
                  <a:schemeClr val="tx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Reszponzív felület</a:t>
            </a:r>
            <a:endParaRPr dirty="0">
              <a:solidFill>
                <a:schemeClr val="tx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918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Reszponzív design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Mobil- és asztali nézet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Egységes élmény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224575" y="3436225"/>
            <a:ext cx="5232699" cy="2496350"/>
          </a:xfrm>
          <a:prstGeom prst="rect">
            <a:avLst/>
          </a:prstGeom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9609675" y="1987699"/>
            <a:ext cx="1820325" cy="3944876"/>
          </a:xfrm>
          <a:prstGeom prst="rect">
            <a:avLst/>
          </a:prstGeom>
        </p:spPr>
      </p:pic>
      <p:sp>
        <p:nvSpPr>
          <p:cNvPr id="126" name="Google Shape;126;p21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8055375" y="2976925"/>
            <a:ext cx="15543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Asztali nézet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9533466" y="1542210"/>
            <a:ext cx="164552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 nézet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solidFill>
                  <a:schemeClr val="tx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Frontend tesztek</a:t>
            </a:r>
            <a:endParaRPr dirty="0">
              <a:solidFill>
                <a:schemeClr val="tx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838200" y="1881950"/>
            <a:ext cx="4356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400"/>
              <a:buFont typeface="Roboto Light"/>
              <a:buChar char="●"/>
            </a:pPr>
            <a:r>
              <a:rPr lang="hu-HU" sz="24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Playwright</a:t>
            </a: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használata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400"/>
              <a:buFont typeface="Roboto Light"/>
              <a:buChar char="●"/>
            </a:pP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 funkciók tesztelése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ts val="2400"/>
              <a:buFont typeface="Roboto Light"/>
              <a:buChar char="●"/>
            </a:pP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Megjelenés ellenőrzése</a:t>
            </a:r>
          </a:p>
          <a:p>
            <a:pPr marL="457200" indent="-381000">
              <a:lnSpc>
                <a:spcPct val="115000"/>
              </a:lnSpc>
              <a:buClr>
                <a:schemeClr val="accent1">
                  <a:lumMod val="50000"/>
                </a:schemeClr>
              </a:buClr>
              <a:buSzPts val="2400"/>
              <a:buFont typeface="Roboto Light"/>
              <a:buChar char="●"/>
            </a:pP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2" title="Képernyőfotó 2025-04-12 - 16.01.00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31825" y="1139268"/>
            <a:ext cx="5707224" cy="604657"/>
          </a:xfrm>
          <a:prstGeom prst="rect">
            <a:avLst/>
          </a:prstGeom>
        </p:spPr>
      </p:pic>
      <p:sp>
        <p:nvSpPr>
          <p:cNvPr id="136" name="Google Shape;136;p22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2" title="Képernyőfotó 2025-04-13 - 12.50.53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631825" y="1956925"/>
            <a:ext cx="5707223" cy="4132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Szélesvásznú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Roboto</vt:lpstr>
      <vt:lpstr>Roboto SemiBold</vt:lpstr>
      <vt:lpstr>Arial</vt:lpstr>
      <vt:lpstr>Calibri</vt:lpstr>
      <vt:lpstr>Roboto Light</vt:lpstr>
      <vt:lpstr>Simple Light</vt:lpstr>
      <vt:lpstr>PowerPoint-bemutató</vt:lpstr>
      <vt:lpstr>PowerPoint-bemutató</vt:lpstr>
      <vt:lpstr>A rendszer funkciói</vt:lpstr>
      <vt:lpstr>A rendszer felépítése</vt:lpstr>
      <vt:lpstr>Backend</vt:lpstr>
      <vt:lpstr>Backend tesztek</vt:lpstr>
      <vt:lpstr>Frontend</vt:lpstr>
      <vt:lpstr>Reszponzív felület</vt:lpstr>
      <vt:lpstr>Frontend tesztek</vt:lpstr>
      <vt:lpstr>Adatbázis</vt:lpstr>
      <vt:lpstr>PowerPoint-bemutató</vt:lpstr>
      <vt:lpstr>Hardver</vt:lpstr>
      <vt:lpstr>Csapatmunka</vt:lpstr>
      <vt:lpstr>Backend munkamegosztása</vt:lpstr>
      <vt:lpstr>Frontend munkamegosztása</vt:lpstr>
      <vt:lpstr>Hosztingolás</vt:lpstr>
      <vt:lpstr>Fejlesztési lehetőségek</vt:lpstr>
      <vt:lpstr>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Szalkai-Szabó Ádám</cp:lastModifiedBy>
  <cp:revision>13</cp:revision>
  <dcterms:modified xsi:type="dcterms:W3CDTF">2025-04-14T06:56:46Z</dcterms:modified>
</cp:coreProperties>
</file>