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embeddedFontLs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Roboto" panose="020B0604020202020204" charset="0"/>
      <p:regular r:id="rId25"/>
      <p:bold r:id="rId26"/>
      <p:italic r:id="rId27"/>
      <p:boldItalic r:id="rId28"/>
    </p:embeddedFont>
    <p:embeddedFont>
      <p:font typeface="Roboto Light" panose="020B0604020202020204" charset="0"/>
      <p:regular r:id="rId29"/>
      <p:bold r:id="rId30"/>
      <p:italic r:id="rId31"/>
      <p:boldItalic r:id="rId32"/>
    </p:embeddedFont>
    <p:embeddedFont>
      <p:font typeface="Roboto SemiBold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heme" Target="theme/theme1.xml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b81e765e0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g34b81e765e0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4b84c81e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g34b84c81e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b899040a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4b899040a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b899040a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4b899040a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4b899040a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4b899040a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b6a28794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4b6a28794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ím és tartalom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hu-H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telock.vercel.app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ubTitle" idx="1"/>
          </p:nvPr>
        </p:nvSpPr>
        <p:spPr>
          <a:xfrm>
            <a:off x="1524000" y="328248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Készítette: Nagy Gábor és Szalkai-Szabó Ádám</a:t>
            </a:r>
            <a:endParaRPr sz="33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61" name="Google Shape;61;p14" title="Képernyőfotó 2025-04-12 - 19.26.0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2825" y="1919800"/>
            <a:ext cx="5366351" cy="136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 descr="A képen kör, Betűtípus, szimbólum, tervezés látható&#10;&#10;Előfordulhat, hogy a mesterséges intelligencia által létrehozott tartalom helytelen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268150" y="4392150"/>
            <a:ext cx="1655700" cy="1655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1576550" y="4612950"/>
            <a:ext cx="3435000" cy="121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Kiskunfélegyházi Szent Benedek PG Két Tanítási Nyelvű Technikum és Kollégium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7180450" y="4571250"/>
            <a:ext cx="4879500" cy="129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Kiskunfélegyháza, Kossuth Lajos u. 24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OM: 203365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+36 76462 332 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hu-HU" sz="1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titkarsag@szbi-pg.hu</a:t>
            </a:r>
            <a:endParaRPr sz="17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0" y="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Adatbázis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43" name="Google Shape;143;p23"/>
          <p:cNvSpPr txBox="1">
            <a:spLocks noGrp="1"/>
          </p:cNvSpPr>
          <p:nvPr>
            <p:ph type="body" idx="1"/>
          </p:nvPr>
        </p:nvSpPr>
        <p:spPr>
          <a:xfrm>
            <a:off x="7620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Neon Serverless Postgres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Kezdő adatok: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Iskolák neve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Iskolánként egy rendszergazda fiók 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kezdete és vége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11 tábla</a:t>
            </a:r>
            <a:endParaRPr sz="29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4" name="Google Shape;144;p23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5" name="Google Shape;145;p23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6581538" y="5024475"/>
            <a:ext cx="1077999" cy="1111250"/>
          </a:xfrm>
          <a:prstGeom prst="rect">
            <a:avLst/>
          </a:prstGeom>
        </p:spPr>
      </p:pic>
      <p:pic>
        <p:nvPicPr>
          <p:cNvPr id="146" name="Google Shape;146;p23" title="Képernyőfotó 2025-04-13 - 10.38.05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509000" y="1906900"/>
            <a:ext cx="2865050" cy="4269924"/>
          </a:xfrm>
          <a:prstGeom prst="rect">
            <a:avLst/>
          </a:prstGeom>
        </p:spPr>
      </p:pic>
      <p:pic>
        <p:nvPicPr>
          <p:cNvPr id="147" name="Google Shape;147;p23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1993700" y="4799875"/>
            <a:ext cx="3737850" cy="15848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2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-1" y="-1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Hardver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58" name="Google Shape;158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91800" cy="441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 Uno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 olvasó + kártyák/biléták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Szolenoid zárak 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Tápegység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Relék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 modul  3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D nyomtatott telefontárolók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sp>
        <p:nvSpPr>
          <p:cNvPr id="159" name="Google Shape;159;p25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Csapatmunka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65" name="Google Shape;165;p26"/>
          <p:cNvSpPr txBox="1">
            <a:spLocks noGrp="1"/>
          </p:cNvSpPr>
          <p:nvPr>
            <p:ph type="body" idx="1"/>
          </p:nvPr>
        </p:nvSpPr>
        <p:spPr>
          <a:xfrm>
            <a:off x="868350" y="1874725"/>
            <a:ext cx="6792300" cy="41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GitHub alapú verziókezelés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Folyamatos kommunikáció Discordon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Tiszta kód elveinek követése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Frontend–backend alapú munkamegosztás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66" name="Google Shape;166;p26" descr="Discord vector logo symbol (.EPS + .SVG) download for free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9677388" y="4194779"/>
            <a:ext cx="1603474" cy="1603520"/>
          </a:xfrm>
          <a:prstGeom prst="rect">
            <a:avLst/>
          </a:prstGeom>
        </p:spPr>
      </p:pic>
      <p:sp>
        <p:nvSpPr>
          <p:cNvPr id="167" name="Google Shape;167;p26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68" name="Google Shape;168;p26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6817200" y="4490700"/>
            <a:ext cx="2435706" cy="10170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 munkamegosztása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74" name="Google Shape;174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Rendszer információ és státusz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Tanulók kezelése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szünetek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75" name="Google Shape;175;p2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body" idx="1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 munkamegosztása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82" name="Google Shape;182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Nagy Gábor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Konfigurációs felület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83" name="Google Shape;183;p28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28"/>
          <p:cNvSpPr txBox="1">
            <a:spLocks noGrp="1"/>
          </p:cNvSpPr>
          <p:nvPr>
            <p:ph type="body" idx="1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Szalkai-Szabó Ádám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Naptár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Bejelentkezés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Jelszó módosítása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beállításai oldal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Hosztingolás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90" name="Google Shape;190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felület hosztolása: Vercel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Forráskód tárolása: GitHub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1778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191" name="Google Shape;191;p2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2" name="Google Shape;192;p29" descr="A képen fekete, sötétség látható&#10;&#10;Előfordulhat, hogy a mesterséges intelligencia által létrehozott tartalom helytelen.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6082649" y="4664000"/>
            <a:ext cx="3128525" cy="716151"/>
          </a:xfrm>
          <a:prstGeom prst="rect">
            <a:avLst/>
          </a:prstGeom>
        </p:spPr>
      </p:pic>
      <p:pic>
        <p:nvPicPr>
          <p:cNvPr id="193" name="Google Shape;193;p29" descr="File:Octicons-mark-github.svg - Wikimedia Commons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9979275" y="4488002"/>
            <a:ext cx="1017052" cy="101707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Tanév és órarend automatikus importálása a KRÉTA-</a:t>
            </a:r>
            <a:r>
              <a:rPr lang="hu-HU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ból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A/B hét automatikus felismerése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Többnyelvű felület (pl. angol/német)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Helyettesítések kezelése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Roboto Light"/>
              <a:buChar char="●"/>
            </a:pPr>
            <a:r>
              <a:rPr lang="hu-HU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Tevékenységek naplózása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dirty="0"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 dirty="0"/>
          </a:p>
        </p:txBody>
      </p:sp>
      <p:pic>
        <p:nvPicPr>
          <p:cNvPr id="199" name="Google Shape;199;p30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529352" y="4796050"/>
            <a:ext cx="1325597" cy="1325574"/>
          </a:xfrm>
          <a:prstGeom prst="rect">
            <a:avLst/>
          </a:prstGeom>
        </p:spPr>
      </p:pic>
      <p:sp>
        <p:nvSpPr>
          <p:cNvPr id="200" name="Google Shape;200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dirty="0">
                <a:latin typeface="Roboto SemiBold"/>
                <a:ea typeface="Roboto SemiBold"/>
                <a:cs typeface="Roboto SemiBold"/>
                <a:sym typeface="Roboto SemiBold"/>
              </a:rPr>
              <a:t>Fejlesztési lehetőségek</a:t>
            </a:r>
            <a:endParaRPr dirty="0"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201" name="Google Shape;201;p3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2" name="Google Shape;202;p30" title="Képernyőfotó 2025-04-13 - 10.45.55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194650" y="3059550"/>
            <a:ext cx="4159150" cy="3062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1">
            <a:hlinkClick r:id="rId3"/>
          </p:cNvPr>
          <p:cNvSpPr txBox="1">
            <a:spLocks noGrp="1"/>
          </p:cNvSpPr>
          <p:nvPr>
            <p:ph type="ctrTitle"/>
          </p:nvPr>
        </p:nvSpPr>
        <p:spPr>
          <a:xfrm>
            <a:off x="5351200" y="2414570"/>
            <a:ext cx="6547800" cy="122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800"/>
              <a:buFont typeface="Arial"/>
              <a:buNone/>
            </a:pPr>
            <a:r>
              <a:rPr lang="hu-HU" sz="7000">
                <a:latin typeface="Roboto Light"/>
                <a:ea typeface="Roboto Light"/>
                <a:cs typeface="Roboto Light"/>
                <a:sym typeface="Roboto Light"/>
              </a:rPr>
              <a:t>bemutatása</a:t>
            </a:r>
            <a:endParaRPr sz="7000"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208" name="Google Shape;208;p31" title="Képernyőfotó 2025-04-12 - 19.26.0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5013" y="2344170"/>
            <a:ext cx="5366351" cy="136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31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1703000" y="4829150"/>
            <a:ext cx="9250800" cy="2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Webes vezérlőpult és fizikai telefontároló szekrények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Automatikus korlátozás és feloldás órarend alapján, RFID-azonosítással 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Segíti az iskolákat a szabályozás betartásában és a tanórai koncentráció növelésében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-14400" y="35034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sz="4400" i="0" u="none" strike="noStrike" cap="none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megoldás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963450" y="3382350"/>
            <a:ext cx="10236300" cy="93300"/>
          </a:xfrm>
          <a:prstGeom prst="rect">
            <a:avLst/>
          </a:prstGeom>
          <a:gradFill>
            <a:gsLst>
              <a:gs pos="0">
                <a:srgbClr val="3176EE"/>
              </a:gs>
              <a:gs pos="100000">
                <a:srgbClr val="113D8A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body" idx="1"/>
          </p:nvPr>
        </p:nvSpPr>
        <p:spPr>
          <a:xfrm>
            <a:off x="1703000" y="1400150"/>
            <a:ext cx="9176400" cy="20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 tanulók figyelmét elvonja a mobiltelefon használat a tanórákon 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2024. szeptember 1-től jogszabály írja elő, hogy a tanulók tanítási időben nem tarthatják maguknál a mobiltelefonjukat  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 dirty="0">
                <a:solidFill>
                  <a:schemeClr val="tx1"/>
                </a:solidFill>
                <a:latin typeface="Roboto Light"/>
                <a:ea typeface="Roboto Light"/>
                <a:cs typeface="Roboto Light"/>
                <a:sym typeface="Roboto Light"/>
              </a:rPr>
              <a:t>Az iskoláknak nincs egységes, automatizált megoldásuk a szabály betartására</a:t>
            </a:r>
            <a:endParaRPr sz="1800" dirty="0">
              <a:solidFill>
                <a:schemeClr val="tx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-14400" y="-1750"/>
            <a:ext cx="121920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 sz="4400" i="0" u="none" strike="noStrike" cap="none" dirty="0">
                <a:solidFill>
                  <a:schemeClr val="dk1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A probléma</a:t>
            </a:r>
            <a:endParaRPr dirty="0"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 rendszer funkciói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0" name="Google Shape;80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49398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Szoftveres funkciók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 és jogosultságok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Alkalmazottak, tanulók, tárolók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Órarend- és tanév-kezelés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Adatimportálás (XML és CSV fájlokból)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Nyitás szabályozása órarend alapján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Egyéni és csoportszintű nyitás engedélyezés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6282600" y="1843100"/>
            <a:ext cx="4798200" cy="39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Hardveres funkciók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RFID-alapú azonosítás  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Mikrokontrolleres vezérlés (Arduino)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Ethernetes kommunikáció proxy szerveren keresztül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 sz="18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Zárak kezelése</a:t>
            </a:r>
            <a:endParaRPr sz="18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228600" lvl="0" indent="-508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A rendszer felépítése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8" name="Google Shape;88;p17"/>
          <p:cNvSpPr txBox="1">
            <a:spLocks noGrp="1"/>
          </p:cNvSpPr>
          <p:nvPr>
            <p:ph type="body" idx="1"/>
          </p:nvPr>
        </p:nvSpPr>
        <p:spPr>
          <a:xfrm>
            <a:off x="3769200" y="1886950"/>
            <a:ext cx="4653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Szoftver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Backend – Node.js (Next.js)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Frontend – Next.js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Adatbázis – PostgreSQL	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Hardver</a:t>
            </a:r>
            <a:endParaRPr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Arduino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3D nyomtatott telefontárolók	</a:t>
            </a:r>
            <a:endParaRPr sz="21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89" name="Google Shape;89;p17"/>
          <p:cNvSpPr/>
          <p:nvPr/>
        </p:nvSpPr>
        <p:spPr>
          <a:xfrm>
            <a:off x="0" y="5754300"/>
            <a:ext cx="12192000" cy="11037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66294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Node.js (Next.js)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API végpontok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Autentikáció: 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NextAuth.js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91440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Light"/>
              <a:buChar char="○"/>
            </a:pPr>
            <a:r>
              <a:rPr lang="hu-HU" sz="21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Bcrypt</a:t>
            </a:r>
            <a:endParaRPr sz="21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Proxy szerver (Node.js)</a:t>
            </a:r>
            <a:endParaRPr/>
          </a:p>
        </p:txBody>
      </p:sp>
      <p:pic>
        <p:nvPicPr>
          <p:cNvPr id="96" name="Google Shape;96;p18" title="Képernyőfotó 2025-04-13 - 10.28.08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8677775" y="1278300"/>
            <a:ext cx="2676025" cy="2676025"/>
          </a:xfrm>
          <a:prstGeom prst="rect">
            <a:avLst/>
          </a:prstGeom>
        </p:spPr>
      </p:pic>
      <p:pic>
        <p:nvPicPr>
          <p:cNvPr id="97" name="Google Shape;97;p18" title="Képernyőfotó 2025-04-13 - 10.28.44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8677775" y="4303288"/>
            <a:ext cx="2676025" cy="1843837"/>
          </a:xfrm>
          <a:prstGeom prst="rect">
            <a:avLst/>
          </a:prstGeom>
        </p:spPr>
      </p:pic>
      <p:sp>
        <p:nvSpPr>
          <p:cNvPr id="98" name="Google Shape;98;p18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9" name="Google Shape;99;p18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6844450" y="4948100"/>
            <a:ext cx="1017075" cy="1122825"/>
          </a:xfrm>
          <a:prstGeom prst="rect">
            <a:avLst/>
          </a:prstGeom>
        </p:spPr>
      </p:pic>
      <p:pic>
        <p:nvPicPr>
          <p:cNvPr id="100" name="Google Shape;100;p18"/>
          <p:cNvPicPr preferRelativeResize="0"/>
          <p:nvPr/>
        </p:nvPicPr>
        <p:blipFill>
          <a:blip r:embed="rId6"/>
          <a:stretch>
            <a:fillRect/>
          </a:stretch>
        </p:blipFill>
        <p:spPr>
          <a:xfrm>
            <a:off x="4053604" y="4948100"/>
            <a:ext cx="1989970" cy="1199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Backend tesztek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06" name="Google Shape;106;p19"/>
          <p:cNvSpPr txBox="1"/>
          <p:nvPr/>
        </p:nvSpPr>
        <p:spPr>
          <a:xfrm>
            <a:off x="838200" y="1881950"/>
            <a:ext cx="10515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 dirty="0" err="1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Insomnia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Minden API végpont ellenőrzése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 sz="2400"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19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AEF0CB88-BAC3-4647-B0BD-95A9897185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38565" y="1885130"/>
            <a:ext cx="3115235" cy="4433219"/>
          </a:xfrm>
          <a:prstGeom prst="rect">
            <a:avLst/>
          </a:prstGeom>
        </p:spPr>
      </p:pic>
      <p:pic>
        <p:nvPicPr>
          <p:cNvPr id="3" name="Kép 2">
            <a:extLst>
              <a:ext uri="{FF2B5EF4-FFF2-40B4-BE49-F238E27FC236}">
                <a16:creationId xmlns:a16="http://schemas.microsoft.com/office/drawing/2014/main" id="{C2D2C716-C85B-409C-91A1-5617DEA266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2633" y="3348006"/>
            <a:ext cx="2778440" cy="297034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Framework: Next.js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UI komponensek: shadcn/ui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Stílus: Tailwind CSS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14" name="Google Shape;114;p20" title="Képernyőfotó 2025-04-12 - 19.15.25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9265375" y="1221425"/>
            <a:ext cx="2125225" cy="4958875"/>
          </a:xfrm>
          <a:prstGeom prst="rect">
            <a:avLst/>
          </a:prstGeom>
        </p:spPr>
      </p:pic>
      <p:pic>
        <p:nvPicPr>
          <p:cNvPr id="115" name="Google Shape;115;p20" title="Képernyőfotó 2025-04-12 - 19.18.25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7073901" y="1218100"/>
            <a:ext cx="1911424" cy="4958874"/>
          </a:xfrm>
          <a:prstGeom prst="rect">
            <a:avLst/>
          </a:prstGeom>
        </p:spPr>
      </p:pic>
      <p:sp>
        <p:nvSpPr>
          <p:cNvPr id="116" name="Google Shape;116;p20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7" name="Google Shape;117;p20"/>
          <p:cNvPicPr preferRelativeResize="0"/>
          <p:nvPr/>
        </p:nvPicPr>
        <p:blipFill>
          <a:blip r:embed="rId5"/>
          <a:stretch>
            <a:fillRect/>
          </a:stretch>
        </p:blipFill>
        <p:spPr>
          <a:xfrm>
            <a:off x="4815604" y="4948100"/>
            <a:ext cx="1989970" cy="1199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Reszponzív felület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91800" cy="40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Reszponzív design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Mobil- és asztali nézet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Tesztelés valós adatokkal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Light"/>
              <a:buChar char="●"/>
            </a:pPr>
            <a:r>
              <a:rPr lang="hu-HU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Egységes élmény</a:t>
            </a:r>
            <a:endParaRPr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/>
          </a:p>
          <a:p>
            <a:pPr marL="457200" lvl="0" indent="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21"/>
          <p:cNvPicPr preferRelativeResize="0"/>
          <p:nvPr/>
        </p:nvPicPr>
        <p:blipFill rotWithShape="1">
          <a:blip r:embed="rId3"/>
          <a:srcRect/>
          <a:stretch/>
        </p:blipFill>
        <p:spPr>
          <a:xfrm>
            <a:off x="4224575" y="3436225"/>
            <a:ext cx="5232699" cy="2496350"/>
          </a:xfrm>
          <a:prstGeom prst="rect">
            <a:avLst/>
          </a:prstGeom>
        </p:spPr>
      </p:pic>
      <p:pic>
        <p:nvPicPr>
          <p:cNvPr id="125" name="Google Shape;125;p21"/>
          <p:cNvPicPr preferRelativeResize="0"/>
          <p:nvPr/>
        </p:nvPicPr>
        <p:blipFill rotWithShape="1">
          <a:blip r:embed="rId4"/>
          <a:srcRect/>
          <a:stretch/>
        </p:blipFill>
        <p:spPr>
          <a:xfrm>
            <a:off x="9609675" y="1987699"/>
            <a:ext cx="1820325" cy="3944876"/>
          </a:xfrm>
          <a:prstGeom prst="rect">
            <a:avLst/>
          </a:prstGeom>
        </p:spPr>
      </p:pic>
      <p:sp>
        <p:nvSpPr>
          <p:cNvPr id="126" name="Google Shape;126;p21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 txBox="1"/>
          <p:nvPr/>
        </p:nvSpPr>
        <p:spPr>
          <a:xfrm>
            <a:off x="8055375" y="2976925"/>
            <a:ext cx="1554300" cy="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Asztali nézet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</a:endParaRPr>
          </a:p>
        </p:txBody>
      </p:sp>
      <p:sp>
        <p:nvSpPr>
          <p:cNvPr id="128" name="Google Shape;128;p21"/>
          <p:cNvSpPr txBox="1"/>
          <p:nvPr/>
        </p:nvSpPr>
        <p:spPr>
          <a:xfrm>
            <a:off x="9533466" y="1542210"/>
            <a:ext cx="1645522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Mobil nézet</a:t>
            </a:r>
            <a:endParaRPr dirty="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hu-HU">
                <a:latin typeface="Roboto SemiBold"/>
                <a:ea typeface="Roboto SemiBold"/>
                <a:cs typeface="Roboto SemiBold"/>
                <a:sym typeface="Roboto SemiBold"/>
              </a:rPr>
              <a:t>Frontend tesztek</a:t>
            </a:r>
            <a:endParaRPr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134" name="Google Shape;134;p22"/>
          <p:cNvSpPr txBox="1"/>
          <p:nvPr/>
        </p:nvSpPr>
        <p:spPr>
          <a:xfrm>
            <a:off x="838200" y="1881950"/>
            <a:ext cx="4356600" cy="44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Playwright használata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Fő funkciók tesztelése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Light"/>
              <a:buChar char="●"/>
            </a:pPr>
            <a:r>
              <a:rPr lang="hu-HU" sz="2400">
                <a:solidFill>
                  <a:schemeClr val="dk1"/>
                </a:solidFill>
                <a:latin typeface="Roboto Light"/>
                <a:ea typeface="Roboto Light"/>
                <a:cs typeface="Roboto Light"/>
                <a:sym typeface="Roboto Light"/>
              </a:rPr>
              <a:t>Megjelenés ellenőrzése</a:t>
            </a:r>
            <a:endParaRPr sz="24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5" name="Google Shape;135;p22" title="Képernyőfotó 2025-04-12 - 16.01.00.png"/>
          <p:cNvPicPr preferRelativeResize="0"/>
          <p:nvPr/>
        </p:nvPicPr>
        <p:blipFill>
          <a:blip r:embed="rId3"/>
          <a:stretch>
            <a:fillRect/>
          </a:stretch>
        </p:blipFill>
        <p:spPr>
          <a:xfrm>
            <a:off x="5631825" y="1139268"/>
            <a:ext cx="5707224" cy="604657"/>
          </a:xfrm>
          <a:prstGeom prst="rect">
            <a:avLst/>
          </a:prstGeom>
        </p:spPr>
      </p:pic>
      <p:sp>
        <p:nvSpPr>
          <p:cNvPr id="136" name="Google Shape;136;p22"/>
          <p:cNvSpPr/>
          <p:nvPr/>
        </p:nvSpPr>
        <p:spPr>
          <a:xfrm>
            <a:off x="0" y="6587550"/>
            <a:ext cx="12192000" cy="270600"/>
          </a:xfrm>
          <a:prstGeom prst="rect">
            <a:avLst/>
          </a:prstGeom>
          <a:gradFill>
            <a:gsLst>
              <a:gs pos="0">
                <a:srgbClr val="2563EB"/>
              </a:gs>
              <a:gs pos="100000">
                <a:srgbClr val="1E40AF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37" name="Google Shape;137;p22" title="Képernyőfotó 2025-04-13 - 12.50.53.png"/>
          <p:cNvPicPr preferRelativeResize="0"/>
          <p:nvPr/>
        </p:nvPicPr>
        <p:blipFill>
          <a:blip r:embed="rId4"/>
          <a:stretch>
            <a:fillRect/>
          </a:stretch>
        </p:blipFill>
        <p:spPr>
          <a:xfrm>
            <a:off x="5631825" y="1956925"/>
            <a:ext cx="5707223" cy="4132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398</Words>
  <Application>Microsoft Office PowerPoint</Application>
  <PresentationFormat>Szélesvásznú</PresentationFormat>
  <Paragraphs>117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4" baseType="lpstr">
      <vt:lpstr>Arial</vt:lpstr>
      <vt:lpstr>Calibri</vt:lpstr>
      <vt:lpstr>Roboto</vt:lpstr>
      <vt:lpstr>Roboto Light</vt:lpstr>
      <vt:lpstr>Roboto SemiBold</vt:lpstr>
      <vt:lpstr>Simple Light</vt:lpstr>
      <vt:lpstr>PowerPoint-bemutató</vt:lpstr>
      <vt:lpstr>PowerPoint-bemutató</vt:lpstr>
      <vt:lpstr>A rendszer funkciói</vt:lpstr>
      <vt:lpstr>A rendszer felépítése</vt:lpstr>
      <vt:lpstr>Backend</vt:lpstr>
      <vt:lpstr>Backend tesztek</vt:lpstr>
      <vt:lpstr>Frontend</vt:lpstr>
      <vt:lpstr>Reszponzív felület</vt:lpstr>
      <vt:lpstr>Frontend tesztek</vt:lpstr>
      <vt:lpstr>Adatbázis</vt:lpstr>
      <vt:lpstr>PowerPoint-bemutató</vt:lpstr>
      <vt:lpstr>Hardver</vt:lpstr>
      <vt:lpstr>Csapatmunka</vt:lpstr>
      <vt:lpstr>Backend munkamegosztása</vt:lpstr>
      <vt:lpstr>Frontend munkamegosztása</vt:lpstr>
      <vt:lpstr>Hosztingolás</vt:lpstr>
      <vt:lpstr>Fejlesztési lehetőségek</vt:lpstr>
      <vt:lpstr>bemutatása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cp:lastModifiedBy>Nagy Gábor 1</cp:lastModifiedBy>
  <cp:revision>3</cp:revision>
  <dcterms:modified xsi:type="dcterms:W3CDTF">2025-04-14T05:40:47Z</dcterms:modified>
</cp:coreProperties>
</file>