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Roboto SemiBold"/>
      <p:regular r:id="rId27"/>
      <p:bold r:id="rId28"/>
      <p:italic r:id="rId29"/>
      <p:boldItalic r:id="rId30"/>
    </p:embeddedFont>
    <p:embeddedFont>
      <p:font typeface="Roboto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SemiBold-bold.fntdata"/><Relationship Id="rId27" Type="http://schemas.openxmlformats.org/officeDocument/2006/relationships/font" Target="fonts/RobotoSemiBo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SemiBol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Light-regular.fntdata"/><Relationship Id="rId30" Type="http://schemas.openxmlformats.org/officeDocument/2006/relationships/font" Target="fonts/RobotoSemiBold-boldItalic.fntdata"/><Relationship Id="rId11" Type="http://schemas.openxmlformats.org/officeDocument/2006/relationships/slide" Target="slides/slide7.xml"/><Relationship Id="rId33" Type="http://schemas.openxmlformats.org/officeDocument/2006/relationships/font" Target="fonts/RobotoLight-italic.fntdata"/><Relationship Id="rId10" Type="http://schemas.openxmlformats.org/officeDocument/2006/relationships/slide" Target="slides/slide6.xml"/><Relationship Id="rId32" Type="http://schemas.openxmlformats.org/officeDocument/2006/relationships/font" Target="fonts/RobotoLigh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RobotoLigh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tartalom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0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wdgH_fVgn-bL_rQfQ-a-WBD7XiS3WZ2f/view" TargetMode="External"/><Relationship Id="rId4" Type="http://schemas.openxmlformats.org/officeDocument/2006/relationships/image" Target="../media/image5.jpg"/><Relationship Id="rId5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telock.vercel.app/" TargetMode="External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7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524000" y="328248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Készítette: Nagy Gábor és Szalkai-Szabó Ádám</a:t>
            </a:r>
            <a:endParaRPr sz="3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1" name="Google Shape;61;p14" title="Képernyőfotó 2025-04-12 - 19.26.03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2825" y="1919800"/>
            <a:ext cx="5366351" cy="136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képen kör, Betűtípus, szimbólum, tervezés látható&#10;&#10;Előfordulhat, hogy a mesterséges intelligencia által létrehozott tartalom helytelen." id="62" name="Google Shape;6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8150" y="4392150"/>
            <a:ext cx="1655700" cy="16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576550" y="4612950"/>
            <a:ext cx="3435000" cy="12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hu-HU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Kiskunfélegyházi Szent Benedek PG Két Tanítási Nyelvű Technikum és Kollégium</a:t>
            </a:r>
            <a:endParaRPr b="0" i="0" sz="1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7180450" y="4616075"/>
            <a:ext cx="48795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hu-HU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Kiskunfélegyháza, Kossuth Lajos u. 24</a:t>
            </a:r>
            <a:endParaRPr b="0" i="0" sz="1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hu-HU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OM: 203365 </a:t>
            </a:r>
            <a:endParaRPr b="0" i="0" sz="1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hu-HU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+36 76462 332 </a:t>
            </a:r>
            <a:endParaRPr b="0" i="0" sz="1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hu-HU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titkarsag@szbi-pg.hu</a:t>
            </a:r>
            <a:endParaRPr b="0" i="0" sz="1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0" y="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Adatbázis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7620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Neon Serverless Postgres 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Kezdő adatok: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57200" lvl="1" marL="101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000"/>
              <a:buChar char="○"/>
            </a:pPr>
            <a:r>
              <a:rPr lang="hu-HU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Iskolák neve </a:t>
            </a:r>
            <a:endParaRPr sz="2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57200" lvl="1" marL="101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000"/>
              <a:buChar char="○"/>
            </a:pPr>
            <a:r>
              <a:rPr lang="hu-HU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Iskolánként egy rendszergazda fiók </a:t>
            </a:r>
            <a:endParaRPr sz="2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57200" lvl="1" marL="101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000"/>
              <a:buChar char="○"/>
            </a:pPr>
            <a:r>
              <a:rPr lang="hu-HU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Tanév kezdete és vége</a:t>
            </a:r>
            <a:endParaRPr sz="2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2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11 tábla</a:t>
            </a:r>
            <a:endParaRPr sz="29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6" name="Google Shape;146;p23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1538" y="5024475"/>
            <a:ext cx="1077999" cy="111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 title="Képernyőfotó 2025-04-13 - 10.38.05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906900"/>
            <a:ext cx="2865050" cy="426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93700" y="4799875"/>
            <a:ext cx="3737850" cy="15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Hardver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838200" y="1825625"/>
            <a:ext cx="10591800" cy="44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Arduino Uno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RFID olvasó + kártyák/biléták 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Szolenoid zárak 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Tápegység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Relék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Ethernet modul 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3D nyomtatott telefontárolók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25" title="IMG_6938.MOV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60925" y="619225"/>
            <a:ext cx="2869076" cy="286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 title="Képernyőfotó 2025-05-05 - 13.04.17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6550" y="3827375"/>
            <a:ext cx="3303451" cy="240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Csapatmunka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868350" y="1874725"/>
            <a:ext cx="6792300" cy="41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GitHub alapú verziókezelés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Folyamatos kommunikáció Discordon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Tiszta kód elveinek követése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Frontend–backend alapú munkamegosztás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descr="Discord vector logo symbol (.EPS + .SVG) download for free"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7388" y="4194779"/>
            <a:ext cx="1603474" cy="160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7200" y="4490700"/>
            <a:ext cx="2435706" cy="101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Backend munkamegosztása</a:t>
            </a:r>
            <a:endParaRPr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838200" y="1825625"/>
            <a:ext cx="4939800" cy="3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Nagy Gábor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Konfiguráció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Jelszó módosítása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Órarend kezelése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Rendszer információ és státusz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Alkalmazottak kezelése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Tanulók kezelése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Tanév és szünetek kezelése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/>
          <p:nvPr/>
        </p:nvSpPr>
        <p:spPr>
          <a:xfrm>
            <a:off x="0" y="575430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6282600" y="1843100"/>
            <a:ext cx="4798200" cy="3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Szalkai-Szabó Ádám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Autentikáció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Jogosultságok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Frontend munkamegosztása</a:t>
            </a:r>
            <a:endParaRPr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838200" y="1825625"/>
            <a:ext cx="4939800" cy="3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Nagy Gábor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83C92"/>
              </a:buClr>
              <a:buSzPts val="1800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Konfigurációs felület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7" name="Google Shape;187;p28"/>
          <p:cNvSpPr/>
          <p:nvPr/>
        </p:nvSpPr>
        <p:spPr>
          <a:xfrm>
            <a:off x="0" y="575430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6282600" y="1843100"/>
            <a:ext cx="4798200" cy="3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Szalkai-Szabó Ádám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Főoldal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Naptár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Bejelentkezés oldal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Jelszó módosítása oldal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Alkalmazottak, tanulók oldal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Tanév beállításai oldal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UI komponensek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Hosztingolás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Webes felület hosztolása: Vercel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Forráskód tárolása: GitHub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5" name="Google Shape;195;p29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képen fekete, sötétség látható&#10;&#10;Előfordulhat, hogy a mesterséges intelligencia által létrehozott tartalom helytelen." id="196" name="Google Shape;19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2649" y="4664000"/>
            <a:ext cx="3128525" cy="716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Octicons-mark-github.svg - Wikimedia Commons" id="197" name="Google Shape;19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79275" y="4488002"/>
            <a:ext cx="1017052" cy="1017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83C92"/>
              </a:buClr>
              <a:buSzPts val="24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Tanév és órarend automatikus importálása a KRÉTA-ból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4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A/B hét automatikus felismerése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4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Többnyelvű felület (pl. angol/német)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4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Helyettesítések kezelése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4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Tevékenységek naplózása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6884" y="4796050"/>
            <a:ext cx="1325597" cy="132557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Fejlesztési lehetőségek</a:t>
            </a:r>
            <a:endParaRPr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205" name="Google Shape;205;p30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30" title="Képernyőfotó 2025-04-13 - 10.45.55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2389" y="3487837"/>
            <a:ext cx="3553833" cy="26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>
            <a:hlinkClick r:id="rId3"/>
          </p:cNvPr>
          <p:cNvSpPr txBox="1"/>
          <p:nvPr>
            <p:ph type="ctrTitle"/>
          </p:nvPr>
        </p:nvSpPr>
        <p:spPr>
          <a:xfrm>
            <a:off x="5351200" y="2414570"/>
            <a:ext cx="6547800" cy="122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</a:pPr>
            <a:r>
              <a:rPr lang="hu-HU" sz="7000">
                <a:latin typeface="Roboto Light"/>
                <a:ea typeface="Roboto Light"/>
                <a:cs typeface="Roboto Light"/>
                <a:sym typeface="Roboto Light"/>
              </a:rPr>
              <a:t>bemutatása</a:t>
            </a:r>
            <a:endParaRPr sz="7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12" name="Google Shape;212;p31" title="Képernyőfotó 2025-04-12 - 19.26.03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5013" y="2344170"/>
            <a:ext cx="5366351" cy="13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/>
          <p:nvPr/>
        </p:nvSpPr>
        <p:spPr>
          <a:xfrm>
            <a:off x="0" y="575430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703000" y="4829150"/>
            <a:ext cx="9250800" cy="20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Webes vezérlőpult és fizikai telefontároló szekrények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Automatikus korlátozás és feloldás órarend alapján, RFID-azonosítással 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Segíti az iskolákat a szabályozás betartásában és a tanórai koncentráció növelésében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-14400" y="3503450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hu-HU" sz="4400" u="none" cap="none" strike="noStrike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A megoldás</a:t>
            </a:r>
            <a:endParaRPr b="0" i="0" sz="1400" u="none" cap="none" strike="noStrike">
              <a:solidFill>
                <a:srgbClr val="000000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963450" y="3382350"/>
            <a:ext cx="10236300" cy="93300"/>
          </a:xfrm>
          <a:prstGeom prst="rect">
            <a:avLst/>
          </a:prstGeom>
          <a:gradFill>
            <a:gsLst>
              <a:gs pos="0">
                <a:srgbClr val="3176EE"/>
              </a:gs>
              <a:gs pos="100000">
                <a:srgbClr val="113D8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1703000" y="1400150"/>
            <a:ext cx="9176400" cy="20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 tanulók figyelmét elvonja a mobiltelefon használat a tanórákon 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2024. szeptember 1-től jogszabály írja elő, hogy a tanulók tanítási időben nem tarthatják maguknál a mobiltelefonjukat 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Az iskoláknak nincs egységes, automatizált megoldásuk a szabály betartására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-14400" y="-1750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hu-HU" sz="4400" u="none" cap="none" strike="noStrike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A probléma</a:t>
            </a:r>
            <a:endParaRPr b="0" i="0" sz="1400" u="none" cap="none" strike="noStrike">
              <a:solidFill>
                <a:srgbClr val="000000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A rendszer funkciói</a:t>
            </a:r>
            <a:endParaRPr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838200" y="1825625"/>
            <a:ext cx="4939800" cy="3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Szoftveres funkciók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Autentikáció és jogosultságok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Alkalmazottak, tanulók, tárolók kezelése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Órarend- és tanév-kezelés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Adatimportálás (XML és CSV fájlokból)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Nyitás szabályozása órarend alapján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Egyéni és csoportszintű nyitás engedélyezés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0" y="577190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6282600" y="1843100"/>
            <a:ext cx="4798200" cy="3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Hardveres funkciók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83C92"/>
              </a:buClr>
              <a:buSzPts val="1800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RFID-alapú azonosítás 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Mikrokontrolleres vezérlés (Arduino)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Ethernetes kommunikáció proxy szerveren keresztül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Zárak kezelése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A rendszer felépítése</a:t>
            </a:r>
            <a:endParaRPr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769200" y="1886950"/>
            <a:ext cx="4653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Szoftver</a:t>
            </a:r>
            <a:endParaRPr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Backend – Node.js (Next.js)</a:t>
            </a:r>
            <a:endParaRPr sz="21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Frontend – Next.js</a:t>
            </a:r>
            <a:endParaRPr sz="21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Adatbázis – PostgreSQL	</a:t>
            </a:r>
            <a:endParaRPr sz="21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Hardver</a:t>
            </a:r>
            <a:endParaRPr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Arduino</a:t>
            </a:r>
            <a:endParaRPr sz="21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3D nyomtatott telefontárolók	</a:t>
            </a:r>
            <a:endParaRPr sz="21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0" y="575430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Backend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838200" y="1825625"/>
            <a:ext cx="6629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Node.js (Next.js)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API végpontok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Autentikáció: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NextAuth.js</a:t>
            </a:r>
            <a:endParaRPr sz="2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Bcrypt</a:t>
            </a:r>
            <a:endParaRPr sz="2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Proxy szerver (Node.js)</a:t>
            </a:r>
            <a:endParaRPr/>
          </a:p>
        </p:txBody>
      </p:sp>
      <p:pic>
        <p:nvPicPr>
          <p:cNvPr id="96" name="Google Shape;96;p18" title="Képernyőfotó 2025-04-13 - 10.28.08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7775" y="1314160"/>
            <a:ext cx="2676025" cy="267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 title="Képernyőfotó 2025-04-13 - 10.28.44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77775" y="4303288"/>
            <a:ext cx="2676025" cy="184383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44450" y="4948100"/>
            <a:ext cx="1017075" cy="112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53604" y="4948100"/>
            <a:ext cx="1989970" cy="11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Backend tesztek</a:t>
            </a:r>
            <a:endParaRPr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838200" y="1881950"/>
            <a:ext cx="105156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b="0" i="0" lang="hu-HU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Insomnia</a:t>
            </a:r>
            <a:endParaRPr b="0" i="0" sz="24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b="0" i="0" lang="hu-HU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Minden API végpont ellenőrzése</a:t>
            </a:r>
            <a:endParaRPr b="0" i="0" sz="24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b="0" i="0" lang="hu-HU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Tesztelés valós adatokkal</a:t>
            </a:r>
            <a:endParaRPr b="0" i="0" sz="24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38565" y="1732730"/>
            <a:ext cx="3115235" cy="4433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1598" y="3195606"/>
            <a:ext cx="2778440" cy="2970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Frontend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Framework: Next.js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UI komponensek: shadcn/ui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Stílus: Tailwind CSS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6" name="Google Shape;116;p20" title="Képernyőfotó 2025-04-12 - 19.15.25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65375" y="1221425"/>
            <a:ext cx="2125225" cy="49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 title="Képernyőfotó 2025-04-12 - 19.18.25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2866" y="1218100"/>
            <a:ext cx="1911424" cy="495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28734" y="4948100"/>
            <a:ext cx="1989970" cy="11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Reszponzív felület</a:t>
            </a:r>
            <a:endParaRPr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838200" y="1825625"/>
            <a:ext cx="105918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Reszponzív design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Mobil- és asztali nézet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Egységes élmény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4575" y="3436225"/>
            <a:ext cx="5232699" cy="249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09675" y="1987699"/>
            <a:ext cx="1820325" cy="394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8055375" y="2976925"/>
            <a:ext cx="15543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hu-HU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Asztali nézet</a:t>
            </a:r>
            <a:endParaRPr b="0" i="0" sz="14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9533466" y="1542210"/>
            <a:ext cx="1645522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hu-HU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Mobil nézet</a:t>
            </a:r>
            <a:endParaRPr b="0" i="0" sz="14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Frontend tesztek</a:t>
            </a:r>
            <a:endParaRPr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838200" y="1881950"/>
            <a:ext cx="4356600" cy="44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400"/>
              <a:buFont typeface="Roboto Light"/>
              <a:buChar char="●"/>
            </a:pPr>
            <a:r>
              <a:rPr b="0" i="0" lang="hu-HU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Playwright használata</a:t>
            </a:r>
            <a:endParaRPr b="0" i="0" sz="24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400"/>
              <a:buFont typeface="Roboto Light"/>
              <a:buChar char="●"/>
            </a:pPr>
            <a:r>
              <a:rPr b="0" i="0" lang="hu-HU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Fő funkciók tesztelése</a:t>
            </a:r>
            <a:endParaRPr b="0" i="0" sz="24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400"/>
              <a:buFont typeface="Roboto Light"/>
              <a:buChar char="●"/>
            </a:pPr>
            <a:r>
              <a:rPr b="0" i="0" lang="hu-HU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Megjelenés ellenőrzése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400"/>
              <a:buFont typeface="Roboto Light"/>
              <a:buChar char="●"/>
            </a:pPr>
            <a:r>
              <a:rPr b="0" i="0" lang="hu-HU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Tesztelés valós adatokkal</a:t>
            </a:r>
            <a:endParaRPr b="0" i="0" sz="24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794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2" title="Képernyőfotó 2025-04-12 - 16.01.00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1825" y="1139268"/>
            <a:ext cx="5707224" cy="60465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22" title="Képernyőfotó 2025-04-13 - 12.50.53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1825" y="1956925"/>
            <a:ext cx="5707223" cy="413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