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CFC"/>
    <a:srgbClr val="EFF6FF"/>
    <a:srgbClr val="1758F2"/>
    <a:srgbClr val="2D6EFC"/>
    <a:srgbClr val="2563E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BAC72-AD4C-481C-80D7-BF640C5B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86D522-D162-45EC-912F-2C78912F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8B57C3-983E-4C05-A336-85E6506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11E68F-8AA7-4152-95FF-BC29BADD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177D38-5484-4DC0-837C-2F07C40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A115C-CF75-497B-A131-149500F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5D9C4-C49D-4E42-98D7-AA7DF1FD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AD72EC-3214-4CA8-915E-7753EE1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F4C61-95C5-4131-9852-BE1918D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AE080-D30A-4EB6-ACB5-072ECD7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2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893ADC-E679-4EEE-9CA6-ADB6350E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5790D6-D723-4F70-8CC5-A26C0383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BA75A-AD0F-4549-9D2E-928FE9D4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4B3B57-D59A-4A60-9FBC-DED4A097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70F2E3-7917-461D-8EF4-71F129A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1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70E64-C5B1-403E-8179-476291F3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61DB-9923-4815-AEE7-EEAF9A7A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7488E3-C70B-436A-9870-16BE7F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1D386-C055-4E1A-9CB5-8203EB6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DF5F6-87B1-460A-B397-9DFBB51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198C5-771D-4366-80B7-3F23D0E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9CD39-2EA9-4423-A126-2E93EC6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DC81B5-68F3-4F28-ADD8-0DCA4D0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05C38F-173D-4C6C-8175-C5F07906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2ADED-802F-4BC7-AD7F-17445E3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245F5-8496-44BF-AC9F-DEB4723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9B3B2-F38E-4574-B976-3CF9E246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025A8D-4BB0-46ED-A3A1-7A68A98C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813CD9-E2B3-4143-95A7-9BCB7F8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EF99C-CEED-4D17-8ED2-FD126ED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530B2-4AAB-49C3-BE19-9E530E5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2FC7-F1DD-4C6C-9E2A-D14528C6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148F46-9967-46EB-9D23-8B069694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5E5035-160B-421B-BBB4-578DC370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D86770-D239-4401-BB43-90D8B7B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8D1FDE-F64A-406D-9332-318A9F9E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CB97941-C8C6-4DAE-BCA3-2EAB6A0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BE309D-A354-4037-A03A-FC6B7CB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12F892-97AB-479F-BD68-CEB610B5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78053-F984-4C5B-83FE-CCCF2CD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54B7EC-3655-4B99-8015-7649F176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E2EC2-A2E7-41A7-A1EA-A53A5B3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DDB1B36-DDAA-4267-A142-6870F94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3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36DC49-976C-444C-A92F-4498D4B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2013F6-AF28-472B-857E-1E3BF0F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180A43-2F83-473F-8413-A5363F6B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4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0475B-C6E7-40EA-8999-C80BFC81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5407FA-ECCC-45A1-B09D-28B26A9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237BA3-36B3-49B6-AE2D-19A56F79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05E693-DD44-4E27-9AE7-D0975F32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0FF093-B8C9-411B-BB6E-DD0F47C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3AB7B9-E139-4081-BF7A-D255D2A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3144B-3400-4542-90EF-42D2431D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92D856-FA7B-448B-A71C-E57F77D94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E7D095-26C2-41EB-894B-48118151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8772-A230-4535-A0D1-CA9DF75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171CD0-A7AB-4E41-90AC-D8F702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49E063-BE6F-4CB5-B9D7-31DEA6D7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34DDB0-9031-4285-A5FB-336A7EE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02CF18-4B68-4580-B53F-D953C35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5A9D4C-DA02-4123-94C5-DFB5BC0B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15AB4-FF9F-4924-9163-C6471B8E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E6920-F70D-4EE6-9A71-16252E61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6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F3A9D-D2B8-458A-B6D4-06B793FF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712382"/>
            <a:ext cx="9144000" cy="1404938"/>
          </a:xfrm>
        </p:spPr>
        <p:txBody>
          <a:bodyPr>
            <a:normAutofit/>
          </a:bodyPr>
          <a:lstStyle/>
          <a:p>
            <a:r>
              <a:rPr lang="hu-HU" sz="8800" dirty="0" err="1">
                <a:solidFill>
                  <a:schemeClr val="bg1"/>
                </a:solidFill>
              </a:rPr>
              <a:t>telock</a:t>
            </a:r>
            <a:endParaRPr lang="hu-HU" sz="88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48DC84-BA16-489B-814A-FFD4E5AB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597788"/>
            <a:ext cx="9144000" cy="749931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Készítette: Nagy Gábor és Szalkai-Szabó Ádám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9ED47E0-A0F5-AAEC-91CC-AF70D9F194D7}"/>
              </a:ext>
            </a:extLst>
          </p:cNvPr>
          <p:cNvSpPr/>
          <p:nvPr/>
        </p:nvSpPr>
        <p:spPr>
          <a:xfrm>
            <a:off x="0" y="3429001"/>
            <a:ext cx="12192000" cy="3428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645E178-5FD9-4972-C31F-DCA39D6F9E30}"/>
              </a:ext>
            </a:extLst>
          </p:cNvPr>
          <p:cNvSpPr txBox="1"/>
          <p:nvPr/>
        </p:nvSpPr>
        <p:spPr>
          <a:xfrm>
            <a:off x="1226344" y="4647426"/>
            <a:ext cx="33170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Kiskunfélegyházi Szent Benedek PG Két Tanítási Nyelvű Technikum és Kollégium</a:t>
            </a:r>
          </a:p>
        </p:txBody>
      </p:sp>
      <p:pic>
        <p:nvPicPr>
          <p:cNvPr id="12" name="Kép 11" descr="A képen kör, Betűtípus, szimbólum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925935A-526E-B5A0-C23B-916D0938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4381499"/>
            <a:ext cx="2143125" cy="214312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56E6E1C-9782-164C-3668-CFC0634CD365}"/>
              </a:ext>
            </a:extLst>
          </p:cNvPr>
          <p:cNvSpPr txBox="1"/>
          <p:nvPr/>
        </p:nvSpPr>
        <p:spPr>
          <a:xfrm>
            <a:off x="7515225" y="4647426"/>
            <a:ext cx="34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effectLst/>
              </a:rPr>
              <a:t>Kiskunfélegyháza, Kossuth Lajos u. 24, 6100</a:t>
            </a:r>
          </a:p>
          <a:p>
            <a:r>
              <a:rPr lang="hu-HU" dirty="0"/>
              <a:t>OM: 203365</a:t>
            </a:r>
          </a:p>
          <a:p>
            <a:r>
              <a:rPr lang="hu-HU" dirty="0">
                <a:effectLst/>
              </a:rPr>
              <a:t>+36 76462 332</a:t>
            </a:r>
          </a:p>
          <a:p>
            <a:r>
              <a:rPr lang="hu-HU" dirty="0"/>
              <a:t>titkarsag@szbi-pg.hu</a:t>
            </a:r>
            <a:endParaRPr lang="hu-HU" dirty="0">
              <a:effectLst/>
            </a:endParaRPr>
          </a:p>
          <a:p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6971F-3A78-49CA-A19A-C7AB987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Reszponzív webdizájn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FC7451D-74BA-43F3-A70A-6A15306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1" y="2813492"/>
            <a:ext cx="7479542" cy="356825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380F2B8-77AA-4E82-9226-B021C429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32" y="1214438"/>
            <a:ext cx="2384427" cy="516731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C3F4FBD-F532-31F1-49BD-F9A29CA15AEA}"/>
              </a:ext>
            </a:extLst>
          </p:cNvPr>
          <p:cNvSpPr txBox="1"/>
          <p:nvPr/>
        </p:nvSpPr>
        <p:spPr>
          <a:xfrm>
            <a:off x="8762336" y="84324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Mobil nézet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ACFF73A-A218-B200-5EB2-D33E10559A88}"/>
              </a:ext>
            </a:extLst>
          </p:cNvPr>
          <p:cNvSpPr txBox="1"/>
          <p:nvPr/>
        </p:nvSpPr>
        <p:spPr>
          <a:xfrm>
            <a:off x="940941" y="2444160"/>
            <a:ext cx="135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Asztali nézet</a:t>
            </a:r>
          </a:p>
        </p:txBody>
      </p:sp>
    </p:spTree>
    <p:extLst>
      <p:ext uri="{BB962C8B-B14F-4D97-AF65-F5344CB8AC3E}">
        <p14:creationId xmlns:p14="http://schemas.microsoft.com/office/powerpoint/2010/main" val="71972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1B9D0-6E81-47D3-9BE9-E5FE259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EA51-210D-4700-9FFA-67777372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4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D1F8A-64DD-46D6-AB25-DFECF8D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D1E74-80F8-4122-956F-6E7D06D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2" y="1874731"/>
            <a:ext cx="5203961" cy="4119670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Tiszta kód elve alapján</a:t>
            </a:r>
          </a:p>
          <a:p>
            <a:r>
              <a:rPr lang="hu-HU" dirty="0"/>
              <a:t>Frontend/Backend alapján megvalósított munkamegosztás</a:t>
            </a:r>
          </a:p>
        </p:txBody>
      </p:sp>
      <p:pic>
        <p:nvPicPr>
          <p:cNvPr id="2050" name="Picture 2" descr="Discord vector logo symbol (.EPS + .SVG) download for free">
            <a:extLst>
              <a:ext uri="{FF2B5EF4-FFF2-40B4-BE49-F238E27FC236}">
                <a16:creationId xmlns:a16="http://schemas.microsoft.com/office/drawing/2014/main" id="{381A9037-F744-4C32-AF03-F85C091E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65" y="-390942"/>
            <a:ext cx="3819942" cy="38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Octicons-mark-github.svg - Wikimedia Commons">
            <a:extLst>
              <a:ext uri="{FF2B5EF4-FFF2-40B4-BE49-F238E27FC236}">
                <a16:creationId xmlns:a16="http://schemas.microsoft.com/office/drawing/2014/main" id="{EF46120D-899D-455D-851A-0DA78885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65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2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143C2-7E2D-403B-8C06-51C3BC6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Backend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814E7-4D8C-45DE-B24B-AB98B0EC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2590800"/>
            <a:ext cx="3267076" cy="3805238"/>
          </a:xfrm>
        </p:spPr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  <a:p>
            <a:r>
              <a:rPr lang="hu-HU" dirty="0"/>
              <a:t>Jelszó módosítása</a:t>
            </a:r>
          </a:p>
          <a:p>
            <a:r>
              <a:rPr lang="hu-HU" dirty="0"/>
              <a:t>Tanulók kezelése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047EFC3-E48C-D903-1797-C71F435D256B}"/>
              </a:ext>
            </a:extLst>
          </p:cNvPr>
          <p:cNvSpPr txBox="1"/>
          <p:nvPr/>
        </p:nvSpPr>
        <p:spPr>
          <a:xfrm>
            <a:off x="1314450" y="2095500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Szalkai-Szabó Ádám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B577261-066F-5966-8F4E-6AA34028D229}"/>
              </a:ext>
            </a:extLst>
          </p:cNvPr>
          <p:cNvSpPr txBox="1"/>
          <p:nvPr/>
        </p:nvSpPr>
        <p:spPr>
          <a:xfrm>
            <a:off x="7124700" y="21050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Nagy Gábor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225A84E4-DAB1-5BC0-DAE2-BF32C4F49362}"/>
              </a:ext>
            </a:extLst>
          </p:cNvPr>
          <p:cNvSpPr txBox="1">
            <a:spLocks/>
          </p:cNvSpPr>
          <p:nvPr/>
        </p:nvSpPr>
        <p:spPr>
          <a:xfrm>
            <a:off x="7124700" y="2678110"/>
            <a:ext cx="3400426" cy="3805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Konfigurációs végpontok</a:t>
            </a:r>
          </a:p>
          <a:p>
            <a:r>
              <a:rPr lang="hu-HU" dirty="0"/>
              <a:t>Órarend kezelése</a:t>
            </a:r>
          </a:p>
          <a:p>
            <a:r>
              <a:rPr lang="hu-HU" dirty="0"/>
              <a:t>Szekrények kezelése</a:t>
            </a:r>
          </a:p>
          <a:p>
            <a:r>
              <a:rPr lang="hu-HU" dirty="0"/>
              <a:t>Rendszer információ és státusz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Tanév és szünetek kezelése</a:t>
            </a:r>
          </a:p>
          <a:p>
            <a:r>
              <a:rPr lang="hu-HU" dirty="0" err="1"/>
              <a:t>Arduino</a:t>
            </a:r>
            <a:r>
              <a:rPr lang="hu-HU" dirty="0"/>
              <a:t> kód</a:t>
            </a:r>
          </a:p>
        </p:txBody>
      </p:sp>
    </p:spTree>
    <p:extLst>
      <p:ext uri="{BB962C8B-B14F-4D97-AF65-F5344CB8AC3E}">
        <p14:creationId xmlns:p14="http://schemas.microsoft.com/office/powerpoint/2010/main" val="97424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70EB6-1878-42C8-821D-D37D127C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6B60A8-DB0D-D469-C5FD-32D4ECE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Frontend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D5AE5-8F71-F89E-E7F5-B1B119DD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2590800"/>
            <a:ext cx="3267076" cy="3805238"/>
          </a:xfrm>
        </p:spPr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  <a:p>
            <a:r>
              <a:rPr lang="hu-HU" dirty="0"/>
              <a:t>Jelszó módosítása</a:t>
            </a:r>
          </a:p>
          <a:p>
            <a:r>
              <a:rPr lang="hu-HU" dirty="0"/>
              <a:t>Tanulók kezelése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0869E26-C98B-A59D-6606-61CE0E2C3C4D}"/>
              </a:ext>
            </a:extLst>
          </p:cNvPr>
          <p:cNvSpPr txBox="1"/>
          <p:nvPr/>
        </p:nvSpPr>
        <p:spPr>
          <a:xfrm>
            <a:off x="1314450" y="2095500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Szalkai-Szabó Ádám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5E4F415-4ED8-6D04-6777-A7E00A93FA5B}"/>
              </a:ext>
            </a:extLst>
          </p:cNvPr>
          <p:cNvSpPr txBox="1"/>
          <p:nvPr/>
        </p:nvSpPr>
        <p:spPr>
          <a:xfrm>
            <a:off x="7124700" y="21050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Nagy Gábor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36DA35FC-374D-7363-B45F-6D69A9137C9B}"/>
              </a:ext>
            </a:extLst>
          </p:cNvPr>
          <p:cNvSpPr txBox="1">
            <a:spLocks/>
          </p:cNvSpPr>
          <p:nvPr/>
        </p:nvSpPr>
        <p:spPr>
          <a:xfrm>
            <a:off x="7124700" y="2678110"/>
            <a:ext cx="3400426" cy="3805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Konfigurációs végpontok</a:t>
            </a:r>
          </a:p>
          <a:p>
            <a:r>
              <a:rPr lang="hu-HU" dirty="0"/>
              <a:t>Órarend kezelés</a:t>
            </a:r>
          </a:p>
          <a:p>
            <a:r>
              <a:rPr lang="hu-HU" dirty="0"/>
              <a:t>Szekrények kezelése</a:t>
            </a:r>
          </a:p>
          <a:p>
            <a:r>
              <a:rPr lang="hu-HU" dirty="0"/>
              <a:t>Rendszer információ és státusz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Tanév és szünetek kezelése</a:t>
            </a:r>
          </a:p>
          <a:p>
            <a:r>
              <a:rPr lang="hu-HU" dirty="0" err="1"/>
              <a:t>Arduino</a:t>
            </a:r>
            <a:r>
              <a:rPr lang="hu-HU" dirty="0"/>
              <a:t> kód</a:t>
            </a:r>
          </a:p>
        </p:txBody>
      </p:sp>
    </p:spTree>
    <p:extLst>
      <p:ext uri="{BB962C8B-B14F-4D97-AF65-F5344CB8AC3E}">
        <p14:creationId xmlns:p14="http://schemas.microsoft.com/office/powerpoint/2010/main" val="19804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BB832-1BF2-40CC-B72E-003CDBC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Publikáció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76AF7-B9D2-457C-853F-D4A47171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875" cy="4351338"/>
          </a:xfrm>
        </p:spPr>
        <p:txBody>
          <a:bodyPr/>
          <a:lstStyle/>
          <a:p>
            <a:r>
              <a:rPr lang="hu-HU" dirty="0"/>
              <a:t>Szoftver (</a:t>
            </a:r>
            <a:r>
              <a:rPr lang="hu-HU" dirty="0" err="1"/>
              <a:t>github</a:t>
            </a:r>
            <a:r>
              <a:rPr lang="hu-HU" dirty="0"/>
              <a:t>) – </a:t>
            </a:r>
            <a:r>
              <a:rPr lang="hu-HU" dirty="0" err="1"/>
              <a:t>Vercel</a:t>
            </a:r>
            <a:endParaRPr lang="hu-HU" dirty="0"/>
          </a:p>
          <a:p>
            <a:r>
              <a:rPr lang="hu-HU" dirty="0"/>
              <a:t>Áthidaló (proxy) szerver – Helyi hálózat</a:t>
            </a:r>
          </a:p>
          <a:p>
            <a:r>
              <a:rPr lang="hu-HU" dirty="0"/>
              <a:t>Tároló kezelés - </a:t>
            </a:r>
            <a:r>
              <a:rPr lang="hu-HU" dirty="0" err="1"/>
              <a:t>Arduino</a:t>
            </a:r>
            <a:endParaRPr lang="hu-HU" dirty="0"/>
          </a:p>
        </p:txBody>
      </p:sp>
      <p:pic>
        <p:nvPicPr>
          <p:cNvPr id="5" name="Kép 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6875FE4-64A6-DA60-5A29-299AFA2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8" y="4654458"/>
            <a:ext cx="5214730" cy="1193684"/>
          </a:xfrm>
          <a:prstGeom prst="rect">
            <a:avLst/>
          </a:prstGeom>
        </p:spPr>
      </p:pic>
      <p:pic>
        <p:nvPicPr>
          <p:cNvPr id="7" name="Kép 6" descr="A képen Közúti jelzőtábla, szimbólum, tábl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58FACC9-DCA1-104E-6523-63B6E5CD5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04" y="396633"/>
            <a:ext cx="3604661" cy="3604661"/>
          </a:xfrm>
          <a:prstGeom prst="rect">
            <a:avLst/>
          </a:prstGeom>
        </p:spPr>
      </p:pic>
      <p:pic>
        <p:nvPicPr>
          <p:cNvPr id="9" name="Kép 8" descr="A képen szöveg, képernyőkép, áramkör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98C9364-6B78-632A-8482-8DEC4234A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90" y="4460615"/>
            <a:ext cx="3046031" cy="22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8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D890D-2C09-4886-9539-B74823C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AB224-E13B-4206-8737-CC95540C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775" cy="4351338"/>
          </a:xfrm>
        </p:spPr>
        <p:txBody>
          <a:bodyPr/>
          <a:lstStyle/>
          <a:p>
            <a:r>
              <a:rPr lang="hu-HU" dirty="0"/>
              <a:t>Kréta órarend szinkronizálás</a:t>
            </a:r>
          </a:p>
          <a:p>
            <a:r>
              <a:rPr lang="hu-HU" dirty="0"/>
              <a:t>Helyettesítések megoldása</a:t>
            </a:r>
          </a:p>
          <a:p>
            <a:r>
              <a:rPr lang="hu-HU" dirty="0"/>
              <a:t>A,B hét megoldása</a:t>
            </a:r>
          </a:p>
          <a:p>
            <a:r>
              <a:rPr lang="hu-HU" dirty="0"/>
              <a:t>Tevékenység naplózása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6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6BC13-CF17-4577-A79C-D13819F0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7493"/>
            <a:ext cx="12192000" cy="1243013"/>
          </a:xfrm>
        </p:spPr>
        <p:txBody>
          <a:bodyPr>
            <a:noAutofit/>
          </a:bodyPr>
          <a:lstStyle/>
          <a:p>
            <a:r>
              <a:rPr lang="hu-HU" sz="8800" b="1" dirty="0" err="1">
                <a:solidFill>
                  <a:srgbClr val="145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telock</a:t>
            </a:r>
            <a:r>
              <a:rPr lang="hu-HU" sz="8800" dirty="0">
                <a:latin typeface="Arial" panose="020B0604020202020204" pitchFamily="34" charset="0"/>
                <a:cs typeface="Arial" panose="020B0604020202020204" pitchFamily="34" charset="0"/>
              </a:rPr>
              <a:t> bemutatása</a:t>
            </a:r>
          </a:p>
        </p:txBody>
      </p:sp>
    </p:spTree>
    <p:extLst>
      <p:ext uri="{BB962C8B-B14F-4D97-AF65-F5344CB8AC3E}">
        <p14:creationId xmlns:p14="http://schemas.microsoft.com/office/powerpoint/2010/main" val="24104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BC279235-BB80-2621-AB21-348D3C6063F6}"/>
              </a:ext>
            </a:extLst>
          </p:cNvPr>
          <p:cNvSpPr/>
          <p:nvPr/>
        </p:nvSpPr>
        <p:spPr>
          <a:xfrm>
            <a:off x="-1" y="0"/>
            <a:ext cx="12192001" cy="3429000"/>
          </a:xfrm>
          <a:prstGeom prst="rect">
            <a:avLst/>
          </a:prstGeom>
          <a:solidFill>
            <a:srgbClr val="1758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DC7C32-8CDB-49CC-A971-E3C37FD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  <a:solidFill>
            <a:srgbClr val="1758F2"/>
          </a:solidFill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75915D-7E03-4659-8705-557F0EC6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5"/>
            <a:ext cx="10515600" cy="160337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</a:t>
            </a:r>
            <a:r>
              <a:rPr lang="hu-HU" b="1" dirty="0"/>
              <a:t>TELOCK</a:t>
            </a:r>
            <a:r>
              <a:rPr lang="hu-HU" dirty="0"/>
              <a:t> egy iskolák számára fejlesztett rendszer, amely webes vezérlőpultból és fizikai tárolókból áll, hogy szabályozza a tanulók mobiltelefon-használatát.</a:t>
            </a:r>
          </a:p>
          <a:p>
            <a:r>
              <a:rPr lang="hu-HU" dirty="0"/>
              <a:t>A rendszer lehetővé teszi a telefonok biztonságos elzárását és az iskolai dolgozók általi ellenőrzését, ezzel támogatva a 2024-es kormányrendelet betartását.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71C6BEB-93CD-486E-926D-50D3FDB8378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 megoldás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1716ACD-2588-4559-8333-AD25DF5C2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/>
                </a:solidFill>
              </a:rPr>
              <a:t>A tanulók órák alatti mobiltelefon-használata rontja a koncentrációt és a tanulmányi teljesítményt.</a:t>
            </a:r>
          </a:p>
          <a:p>
            <a:r>
              <a:rPr lang="hu-HU" dirty="0">
                <a:solidFill>
                  <a:schemeClr val="bg1"/>
                </a:solidFill>
              </a:rPr>
              <a:t>2024 szeptember 1-től kormányrendelet írja elő, hogy a diákoknak tanítási idő alatt le kell adniuk a mobiltelefonjaikat.</a:t>
            </a:r>
          </a:p>
          <a:p>
            <a:r>
              <a:rPr lang="hu-HU" dirty="0">
                <a:solidFill>
                  <a:schemeClr val="bg1"/>
                </a:solidFill>
              </a:rPr>
              <a:t>Az iskoláknak szükségük van egy biztonságos, ellenőrizhető megoldásra a telefonok tárolására és kezelésére.</a:t>
            </a:r>
          </a:p>
        </p:txBody>
      </p:sp>
    </p:spTree>
    <p:extLst>
      <p:ext uri="{BB962C8B-B14F-4D97-AF65-F5344CB8AC3E}">
        <p14:creationId xmlns:p14="http://schemas.microsoft.com/office/powerpoint/2010/main" val="22202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6F64EEC-6BB8-D240-CED4-43161C1FCA4E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EA219E-BDD8-45E7-B450-5F92A608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66" y="506610"/>
            <a:ext cx="503892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rendszer funkció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CFCC54-EEC1-45F1-95DE-451361C2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391" y="4484177"/>
            <a:ext cx="3789609" cy="2371016"/>
          </a:xfrm>
          <a:solidFill>
            <a:schemeClr val="bg1"/>
          </a:solidFill>
          <a:effectLst/>
        </p:spPr>
        <p:txBody>
          <a:bodyPr>
            <a:normAutofit fontScale="77500" lnSpcReduction="20000"/>
          </a:bodyPr>
          <a:lstStyle/>
          <a:p>
            <a:r>
              <a:rPr lang="hu-HU" dirty="0"/>
              <a:t>Beléptetés és jogosultságok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Tanulók kezelése</a:t>
            </a:r>
          </a:p>
          <a:p>
            <a:r>
              <a:rPr lang="hu-HU" dirty="0"/>
              <a:t>Tárolók kezelése</a:t>
            </a:r>
          </a:p>
          <a:p>
            <a:r>
              <a:rPr lang="hu-HU" dirty="0"/>
              <a:t>Órarend-kezelés</a:t>
            </a:r>
            <a:endParaRPr lang="hu-HU" b="1" dirty="0"/>
          </a:p>
          <a:p>
            <a:r>
              <a:rPr lang="hu-HU" dirty="0"/>
              <a:t>Tanév kezelése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67C6172A-31E7-075E-A4A0-15D1A969707D}"/>
              </a:ext>
            </a:extLst>
          </p:cNvPr>
          <p:cNvSpPr txBox="1">
            <a:spLocks/>
          </p:cNvSpPr>
          <p:nvPr/>
        </p:nvSpPr>
        <p:spPr>
          <a:xfrm>
            <a:off x="6543049" y="4484177"/>
            <a:ext cx="4379271" cy="2371016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Adatfeltöltés és import</a:t>
            </a:r>
          </a:p>
          <a:p>
            <a:r>
              <a:rPr lang="hu-HU" dirty="0"/>
              <a:t>Biztonság és hitelesítés</a:t>
            </a:r>
          </a:p>
          <a:p>
            <a:r>
              <a:rPr lang="hu-HU" dirty="0"/>
              <a:t>Tanulók szekrényhozzáférésének szabályozása az órarend alapján</a:t>
            </a:r>
          </a:p>
          <a:p>
            <a:r>
              <a:rPr lang="hu-HU" dirty="0"/>
              <a:t>Csoportszintű és egyéni hozzáférés engedélyezése (pl. nyitás tanítás végén)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C151A0F-8858-EA6B-FB49-1AFB517C2CB4}"/>
              </a:ext>
            </a:extLst>
          </p:cNvPr>
          <p:cNvSpPr txBox="1"/>
          <p:nvPr/>
        </p:nvSpPr>
        <p:spPr>
          <a:xfrm>
            <a:off x="6445907" y="506610"/>
            <a:ext cx="297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Hardveres funkciók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E00BC02-D1A2-492C-35B4-F417CE78B0C0}"/>
              </a:ext>
            </a:extLst>
          </p:cNvPr>
          <p:cNvSpPr txBox="1"/>
          <p:nvPr/>
        </p:nvSpPr>
        <p:spPr>
          <a:xfrm>
            <a:off x="4602097" y="3591538"/>
            <a:ext cx="29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Szoftveres funkciók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79A8284B-F442-04D5-1149-62B4526A670B}"/>
              </a:ext>
            </a:extLst>
          </p:cNvPr>
          <p:cNvSpPr txBox="1">
            <a:spLocks/>
          </p:cNvSpPr>
          <p:nvPr/>
        </p:nvSpPr>
        <p:spPr>
          <a:xfrm>
            <a:off x="7153074" y="1139266"/>
            <a:ext cx="3572805" cy="1550895"/>
          </a:xfrm>
          <a:prstGeom prst="rect">
            <a:avLst/>
          </a:prstGeom>
          <a:solidFill>
            <a:srgbClr val="1758F2"/>
          </a:solidFill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</a:rPr>
              <a:t>RFID-alapú azonosítás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Mikrokontrolleres vezérlés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Ethernet-alapú kommunikáció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Tárolók automatikus kezelése</a:t>
            </a:r>
          </a:p>
        </p:txBody>
      </p:sp>
    </p:spTree>
    <p:extLst>
      <p:ext uri="{BB962C8B-B14F-4D97-AF65-F5344CB8AC3E}">
        <p14:creationId xmlns:p14="http://schemas.microsoft.com/office/powerpoint/2010/main" val="33305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89E5F50-6D42-6AB4-1B5C-2B925455289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1D05D5-C5B4-4F2C-BF3A-2902D58D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6557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Hardver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B9083-177B-400D-B26D-7F5532D9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58" y="1729380"/>
            <a:ext cx="5157280" cy="4351338"/>
          </a:xfrm>
        </p:spPr>
        <p:txBody>
          <a:bodyPr>
            <a:normAutofit/>
          </a:bodyPr>
          <a:lstStyle/>
          <a:p>
            <a:r>
              <a:rPr lang="hu-HU" sz="2000" dirty="0"/>
              <a:t>1 db elektronikai rekesz</a:t>
            </a:r>
          </a:p>
          <a:p>
            <a:pPr lvl="1"/>
            <a:r>
              <a:rPr lang="hu-HU" sz="2000" dirty="0"/>
              <a:t>Tartalmazza az </a:t>
            </a:r>
            <a:r>
              <a:rPr lang="hu-HU" sz="2000" dirty="0" err="1"/>
              <a:t>Arduino</a:t>
            </a:r>
            <a:r>
              <a:rPr lang="hu-HU" sz="2000" dirty="0"/>
              <a:t>-t, reléket, tápot és vezetékezést</a:t>
            </a:r>
          </a:p>
          <a:p>
            <a:r>
              <a:rPr lang="hu-HU" sz="2000" dirty="0"/>
              <a:t>2 db telefonrekesz</a:t>
            </a:r>
          </a:p>
          <a:p>
            <a:pPr lvl="1"/>
            <a:r>
              <a:rPr lang="hu-HU" sz="2000" dirty="0"/>
              <a:t>Szabványos méret a mobiltelefonok biztonságos tárolására</a:t>
            </a:r>
          </a:p>
          <a:p>
            <a:pPr lvl="1"/>
            <a:r>
              <a:rPr lang="hu-HU" sz="2000" dirty="0"/>
              <a:t>Minden rekesz külön </a:t>
            </a:r>
            <a:r>
              <a:rPr lang="hu-HU" sz="2000" dirty="0" err="1"/>
              <a:t>szolenoid</a:t>
            </a:r>
            <a:r>
              <a:rPr lang="hu-HU" sz="2000" dirty="0"/>
              <a:t> zárral rendelkezik</a:t>
            </a:r>
          </a:p>
          <a:p>
            <a:pPr lvl="1"/>
            <a:r>
              <a:rPr lang="hu-HU" sz="2000" dirty="0"/>
              <a:t>Nyitás/zárás RFID azonosítás és szerverengedély alapján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9C53918-2F79-8184-BF5A-88BB2A7A51C2}"/>
              </a:ext>
            </a:extLst>
          </p:cNvPr>
          <p:cNvSpPr txBox="1">
            <a:spLocks/>
          </p:cNvSpPr>
          <p:nvPr/>
        </p:nvSpPr>
        <p:spPr>
          <a:xfrm>
            <a:off x="6778558" y="365124"/>
            <a:ext cx="3279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Fizikai tárolók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156CBFB-8B2D-871E-7950-608907C748EC}"/>
              </a:ext>
            </a:extLst>
          </p:cNvPr>
          <p:cNvSpPr txBox="1">
            <a:spLocks/>
          </p:cNvSpPr>
          <p:nvPr/>
        </p:nvSpPr>
        <p:spPr>
          <a:xfrm>
            <a:off x="838200" y="1729380"/>
            <a:ext cx="499839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 err="1">
                <a:solidFill>
                  <a:schemeClr val="bg1"/>
                </a:solidFill>
              </a:rPr>
              <a:t>Arduino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Uno</a:t>
            </a:r>
            <a:r>
              <a:rPr lang="hu-HU" sz="2000" dirty="0">
                <a:solidFill>
                  <a:schemeClr val="bg1"/>
                </a:solidFill>
              </a:rPr>
              <a:t> – központi vezérlőegység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olvasó – tanulói azonosításhoz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Szolenoid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zárak</a:t>
            </a:r>
            <a:r>
              <a:rPr lang="hu-HU" sz="2000" dirty="0">
                <a:solidFill>
                  <a:schemeClr val="bg1"/>
                </a:solidFill>
              </a:rPr>
              <a:t> – a telefonrekeszek fizikai nyitásához/zárásához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Tápegység – biztosítja a működéshez szükséges feszültséget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 modul/</a:t>
            </a:r>
            <a:r>
              <a:rPr lang="hu-HU" sz="2000" dirty="0" err="1">
                <a:solidFill>
                  <a:schemeClr val="bg1"/>
                </a:solidFill>
              </a:rPr>
              <a:t>shield</a:t>
            </a:r>
            <a:r>
              <a:rPr lang="hu-HU" sz="2000" dirty="0">
                <a:solidFill>
                  <a:schemeClr val="bg1"/>
                </a:solidFill>
              </a:rPr>
              <a:t> – hálózati kommunikációhoz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kártyák/biléták – tanulói hozzáféréshez</a:t>
            </a:r>
          </a:p>
        </p:txBody>
      </p:sp>
    </p:spTree>
    <p:extLst>
      <p:ext uri="{BB962C8B-B14F-4D97-AF65-F5344CB8AC3E}">
        <p14:creationId xmlns:p14="http://schemas.microsoft.com/office/powerpoint/2010/main" val="7593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6B80B-0F71-4FC1-BFEF-434D5E18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576" y="423491"/>
            <a:ext cx="2119009" cy="1325563"/>
          </a:xfrm>
          <a:solidFill>
            <a:srgbClr val="EFF6FF"/>
          </a:solidFill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2F7E2-3064-41B7-9548-759E1F9B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923" y="2273096"/>
            <a:ext cx="4370151" cy="4079065"/>
          </a:xfrm>
          <a:solidFill>
            <a:srgbClr val="EFF6FF"/>
          </a:solidFill>
        </p:spPr>
        <p:txBody>
          <a:bodyPr>
            <a:normAutofit/>
          </a:bodyPr>
          <a:lstStyle/>
          <a:p>
            <a:r>
              <a:rPr lang="hu-HU" dirty="0"/>
              <a:t>Backend – Next.js (Node.js)</a:t>
            </a:r>
          </a:p>
          <a:p>
            <a:pPr lvl="1"/>
            <a:r>
              <a:rPr lang="hu-HU" dirty="0" err="1"/>
              <a:t>Swagger</a:t>
            </a:r>
            <a:r>
              <a:rPr lang="hu-HU" dirty="0"/>
              <a:t> (</a:t>
            </a:r>
            <a:r>
              <a:rPr lang="hu-HU" dirty="0" err="1"/>
              <a:t>OpenAPI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NextAuth.js</a:t>
            </a:r>
          </a:p>
          <a:p>
            <a:r>
              <a:rPr lang="hu-HU" dirty="0"/>
              <a:t>Frontend – Next.js (</a:t>
            </a:r>
            <a:r>
              <a:rPr lang="hu-HU" dirty="0" err="1"/>
              <a:t>React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pPr lvl="1"/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  <a:p>
            <a:r>
              <a:rPr lang="hu-HU" dirty="0"/>
              <a:t>Adatbázis – </a:t>
            </a:r>
            <a:r>
              <a:rPr lang="hu-HU" dirty="0" err="1"/>
              <a:t>PostgreSQL</a:t>
            </a:r>
            <a:endParaRPr lang="hu-HU" dirty="0"/>
          </a:p>
          <a:p>
            <a:pPr lvl="1"/>
            <a:r>
              <a:rPr lang="hu-HU" dirty="0"/>
              <a:t>Neon</a:t>
            </a:r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27320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CC8BC-603B-4C19-8F06-88EDBA84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BCA65-F902-4FB7-B462-B9F0F8A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179" cy="4351338"/>
          </a:xfrm>
        </p:spPr>
        <p:txBody>
          <a:bodyPr/>
          <a:lstStyle/>
          <a:p>
            <a:r>
              <a:rPr lang="hu-HU" dirty="0"/>
              <a:t>Next.js (Node.js)</a:t>
            </a:r>
          </a:p>
          <a:p>
            <a:r>
              <a:rPr lang="hu-HU" dirty="0"/>
              <a:t>HTTP/HTTPS API végpontok</a:t>
            </a:r>
          </a:p>
          <a:p>
            <a:r>
              <a:rPr lang="hu-HU" dirty="0" err="1"/>
              <a:t>dotenv</a:t>
            </a:r>
            <a:r>
              <a:rPr lang="hu-HU" dirty="0"/>
              <a:t> (.</a:t>
            </a:r>
            <a:r>
              <a:rPr lang="hu-HU" dirty="0" err="1"/>
              <a:t>env</a:t>
            </a:r>
            <a:r>
              <a:rPr lang="hu-HU" dirty="0"/>
              <a:t>)</a:t>
            </a:r>
          </a:p>
          <a:p>
            <a:r>
              <a:rPr lang="hu-HU" dirty="0" err="1"/>
              <a:t>Autentikáció</a:t>
            </a:r>
            <a:endParaRPr lang="hu-HU" dirty="0"/>
          </a:p>
          <a:p>
            <a:pPr lvl="1"/>
            <a:r>
              <a:rPr lang="hu-HU" dirty="0"/>
              <a:t>NextAuth.js</a:t>
            </a:r>
          </a:p>
          <a:p>
            <a:pPr lvl="1"/>
            <a:r>
              <a:rPr lang="hu-HU" dirty="0" err="1"/>
              <a:t>Bcrypt</a:t>
            </a:r>
            <a:endParaRPr lang="hu-HU" dirty="0"/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F9E83B-AE92-42E8-B250-7F871B34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335" y="365125"/>
            <a:ext cx="2133481" cy="43513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76C5CB-C353-44F4-92BB-C2460D06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609" y="3437741"/>
            <a:ext cx="1882456" cy="305513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BB587CF-72F2-C3D4-1DB4-276E7BAC6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061" y="3429000"/>
            <a:ext cx="2133481" cy="3055134"/>
          </a:xfrm>
          <a:prstGeom prst="rect">
            <a:avLst/>
          </a:prstGeom>
        </p:spPr>
      </p:pic>
      <p:pic>
        <p:nvPicPr>
          <p:cNvPr id="8" name="Kép 7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13D878C-AF72-2EB9-9232-0E02EA554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23" y="632776"/>
            <a:ext cx="3158955" cy="1903394"/>
          </a:xfrm>
          <a:prstGeom prst="rect">
            <a:avLst/>
          </a:prstGeom>
        </p:spPr>
      </p:pic>
      <p:pic>
        <p:nvPicPr>
          <p:cNvPr id="10" name="Kép 9" descr="A képen Grafika, clipart, rajzfil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7BAD85F-E710-C59A-3A50-CB5CA37F5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35" y="5033229"/>
            <a:ext cx="1314255" cy="1450905"/>
          </a:xfrm>
          <a:prstGeom prst="rect">
            <a:avLst/>
          </a:prstGeom>
        </p:spPr>
      </p:pic>
      <p:pic>
        <p:nvPicPr>
          <p:cNvPr id="15" name="Kép 14" descr="A képen Betűtípus, szöveg, Grafika, szimból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8A37185-E625-7BF2-D888-60BD47F75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23" y="1210607"/>
            <a:ext cx="19468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FC090-94E6-4616-829A-665EA471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59866D-9170-4AC0-A355-40308FF2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3966" cy="4351338"/>
          </a:xfrm>
        </p:spPr>
        <p:txBody>
          <a:bodyPr/>
          <a:lstStyle/>
          <a:p>
            <a:r>
              <a:rPr lang="hu-HU" dirty="0"/>
              <a:t>Next.js (</a:t>
            </a:r>
            <a:r>
              <a:rPr lang="hu-HU" dirty="0" err="1"/>
              <a:t>React</a:t>
            </a:r>
            <a:r>
              <a:rPr lang="hu-HU" dirty="0"/>
              <a:t> alapú)</a:t>
            </a:r>
          </a:p>
          <a:p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Hook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hu-HU" dirty="0"/>
          </a:p>
          <a:p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4340878-5338-C6D9-7832-3723B97D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62" y="504648"/>
            <a:ext cx="2022768" cy="5672315"/>
          </a:xfrm>
          <a:prstGeom prst="rect">
            <a:avLst/>
          </a:prstGeom>
        </p:spPr>
      </p:pic>
      <p:pic>
        <p:nvPicPr>
          <p:cNvPr id="11" name="Kép 10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7B8155C-9F2D-C6C1-90DE-BCAF2F24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5" y="4651513"/>
            <a:ext cx="593862" cy="593862"/>
          </a:xfrm>
          <a:prstGeom prst="rect">
            <a:avLst/>
          </a:prstGeom>
        </p:spPr>
      </p:pic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8AEFEC6-F97E-B590-0B83-45861CF5F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66" y="4408506"/>
            <a:ext cx="3158955" cy="1903394"/>
          </a:xfrm>
          <a:prstGeom prst="rect">
            <a:avLst/>
          </a:prstGeom>
        </p:spPr>
      </p:pic>
      <p:pic>
        <p:nvPicPr>
          <p:cNvPr id="17" name="Kép 16" descr="A képen Grafika, kör, Színesség, művésze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D15B893-BFE4-9FFA-85FB-4A7DFBF96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39" y="2693247"/>
            <a:ext cx="1580322" cy="1580322"/>
          </a:xfrm>
          <a:prstGeom prst="rect">
            <a:avLst/>
          </a:prstGeom>
        </p:spPr>
      </p:pic>
      <p:pic>
        <p:nvPicPr>
          <p:cNvPr id="19" name="Kép 18" descr="A képen Grafika, kreativitá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D177354-7D5D-6BB8-CC31-202161E60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06" y="607196"/>
            <a:ext cx="2538537" cy="1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DD461-A10D-4563-83F5-FC7B7BEF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2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EEA36B-E495-4935-B6D0-93E7C2FC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Neon </a:t>
            </a:r>
            <a:r>
              <a:rPr lang="hu-HU" dirty="0" err="1"/>
              <a:t>Serverless</a:t>
            </a:r>
            <a:r>
              <a:rPr lang="hu-HU" dirty="0"/>
              <a:t> </a:t>
            </a:r>
            <a:r>
              <a:rPr lang="hu-HU" dirty="0" err="1"/>
              <a:t>Postgres</a:t>
            </a:r>
            <a:r>
              <a:rPr lang="hu-HU" dirty="0"/>
              <a:t> (</a:t>
            </a:r>
            <a:r>
              <a:rPr lang="hu-HU" dirty="0" err="1"/>
              <a:t>PostgreSQL</a:t>
            </a:r>
            <a:r>
              <a:rPr lang="hu-HU" dirty="0"/>
              <a:t> alapú adatbáziskezelő)</a:t>
            </a:r>
          </a:p>
          <a:p>
            <a:r>
              <a:rPr lang="hu-HU" dirty="0"/>
              <a:t>Alapadatok:</a:t>
            </a:r>
          </a:p>
          <a:p>
            <a:pPr lvl="1"/>
            <a:r>
              <a:rPr lang="hu-HU" dirty="0" err="1"/>
              <a:t>Iskálok</a:t>
            </a:r>
            <a:r>
              <a:rPr lang="hu-HU" dirty="0"/>
              <a:t> neve</a:t>
            </a:r>
          </a:p>
          <a:p>
            <a:pPr lvl="1"/>
            <a:r>
              <a:rPr lang="hu-HU" dirty="0" err="1"/>
              <a:t>Iskolánként</a:t>
            </a:r>
            <a:r>
              <a:rPr lang="hu-HU" dirty="0"/>
              <a:t> egy rendszergazda fiók</a:t>
            </a:r>
          </a:p>
          <a:p>
            <a:pPr lvl="1"/>
            <a:r>
              <a:rPr lang="hu-HU" dirty="0"/>
              <a:t>Tanév első és utolsó napja </a:t>
            </a:r>
          </a:p>
          <a:p>
            <a:r>
              <a:rPr lang="hu-HU" dirty="0"/>
              <a:t>11 tábla</a:t>
            </a:r>
          </a:p>
        </p:txBody>
      </p:sp>
      <p:pic>
        <p:nvPicPr>
          <p:cNvPr id="1026" name="Picture 2" descr="Why we Invested in Neon - M12">
            <a:extLst>
              <a:ext uri="{FF2B5EF4-FFF2-40B4-BE49-F238E27FC236}">
                <a16:creationId xmlns:a16="http://schemas.microsoft.com/office/drawing/2014/main" id="{2D9AA80B-3C1F-4CAC-8AEF-1B67D119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824263"/>
            <a:ext cx="4762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Grafika, szimbólum, clipart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A77F281-0C2F-A3A2-A889-DAFEEC68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79" y="0"/>
            <a:ext cx="3311942" cy="22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D9C1933-D80F-40D4-9A96-E349266C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453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480</Words>
  <Application>Microsoft Office PowerPoint</Application>
  <PresentationFormat>Szélesvásznú</PresentationFormat>
  <Paragraphs>120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telock</vt:lpstr>
      <vt:lpstr>A probléma</vt:lpstr>
      <vt:lpstr>A rendszer funkció</vt:lpstr>
      <vt:lpstr>Hardver</vt:lpstr>
      <vt:lpstr>Szoftver</vt:lpstr>
      <vt:lpstr>Backend</vt:lpstr>
      <vt:lpstr>Frontend</vt:lpstr>
      <vt:lpstr>Adatbázis</vt:lpstr>
      <vt:lpstr>PowerPoint-bemutató</vt:lpstr>
      <vt:lpstr>Reszponzív webdizájn</vt:lpstr>
      <vt:lpstr>Tesztek</vt:lpstr>
      <vt:lpstr>Csapatmunka</vt:lpstr>
      <vt:lpstr>Backend munkamegosztás </vt:lpstr>
      <vt:lpstr>Frontend munkamegosztás </vt:lpstr>
      <vt:lpstr>Publikáció</vt:lpstr>
      <vt:lpstr>Fejlesztési lehetőségek</vt:lpstr>
      <vt:lpstr>telock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telock</dc:title>
  <dc:creator>Szalkai-Szabó Ádám</dc:creator>
  <cp:lastModifiedBy>Nagy Gábor</cp:lastModifiedBy>
  <cp:revision>25</cp:revision>
  <dcterms:created xsi:type="dcterms:W3CDTF">2025-04-11T06:40:30Z</dcterms:created>
  <dcterms:modified xsi:type="dcterms:W3CDTF">2025-04-12T18:05:33Z</dcterms:modified>
</cp:coreProperties>
</file>