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7"/>
  </p:notesMasterIdLst>
  <p:sldIdLst>
    <p:sldId id="256" r:id="rId2"/>
    <p:sldId id="257" r:id="rId3"/>
    <p:sldId id="262" r:id="rId4"/>
    <p:sldId id="263" r:id="rId5"/>
    <p:sldId id="284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375" r:id="rId22"/>
    <p:sldId id="279" r:id="rId23"/>
    <p:sldId id="280" r:id="rId24"/>
    <p:sldId id="281" r:id="rId25"/>
    <p:sldId id="297" r:id="rId26"/>
    <p:sldId id="298" r:id="rId27"/>
    <p:sldId id="300" r:id="rId28"/>
    <p:sldId id="282" r:id="rId29"/>
    <p:sldId id="295" r:id="rId30"/>
    <p:sldId id="296" r:id="rId31"/>
    <p:sldId id="289" r:id="rId32"/>
    <p:sldId id="290" r:id="rId33"/>
    <p:sldId id="291" r:id="rId34"/>
    <p:sldId id="292" r:id="rId35"/>
    <p:sldId id="294" r:id="rId36"/>
    <p:sldId id="283" r:id="rId37"/>
    <p:sldId id="285" r:id="rId38"/>
    <p:sldId id="288" r:id="rId39"/>
    <p:sldId id="299" r:id="rId40"/>
    <p:sldId id="303" r:id="rId41"/>
    <p:sldId id="301" r:id="rId42"/>
    <p:sldId id="304" r:id="rId43"/>
    <p:sldId id="305" r:id="rId44"/>
    <p:sldId id="306" r:id="rId45"/>
    <p:sldId id="307" r:id="rId46"/>
    <p:sldId id="308" r:id="rId47"/>
    <p:sldId id="309" r:id="rId48"/>
    <p:sldId id="311" r:id="rId49"/>
    <p:sldId id="312" r:id="rId50"/>
    <p:sldId id="313" r:id="rId51"/>
    <p:sldId id="314" r:id="rId52"/>
    <p:sldId id="321" r:id="rId53"/>
    <p:sldId id="322" r:id="rId54"/>
    <p:sldId id="323" r:id="rId55"/>
    <p:sldId id="368" r:id="rId56"/>
    <p:sldId id="315" r:id="rId57"/>
    <p:sldId id="316" r:id="rId58"/>
    <p:sldId id="317" r:id="rId59"/>
    <p:sldId id="318" r:id="rId60"/>
    <p:sldId id="319" r:id="rId61"/>
    <p:sldId id="320" r:id="rId62"/>
    <p:sldId id="325" r:id="rId63"/>
    <p:sldId id="324" r:id="rId64"/>
    <p:sldId id="326" r:id="rId65"/>
    <p:sldId id="328" r:id="rId66"/>
    <p:sldId id="327" r:id="rId67"/>
    <p:sldId id="331" r:id="rId68"/>
    <p:sldId id="329" r:id="rId69"/>
    <p:sldId id="333" r:id="rId70"/>
    <p:sldId id="330" r:id="rId71"/>
    <p:sldId id="302" r:id="rId72"/>
    <p:sldId id="334" r:id="rId73"/>
    <p:sldId id="335" r:id="rId74"/>
    <p:sldId id="336" r:id="rId75"/>
    <p:sldId id="339" r:id="rId76"/>
    <p:sldId id="337" r:id="rId77"/>
    <p:sldId id="338" r:id="rId78"/>
    <p:sldId id="340" r:id="rId79"/>
    <p:sldId id="341" r:id="rId80"/>
    <p:sldId id="342" r:id="rId81"/>
    <p:sldId id="343" r:id="rId82"/>
    <p:sldId id="344" r:id="rId83"/>
    <p:sldId id="345" r:id="rId84"/>
    <p:sldId id="388" r:id="rId85"/>
    <p:sldId id="389" r:id="rId86"/>
    <p:sldId id="349" r:id="rId87"/>
    <p:sldId id="348" r:id="rId88"/>
    <p:sldId id="352" r:id="rId89"/>
    <p:sldId id="350" r:id="rId90"/>
    <p:sldId id="353" r:id="rId91"/>
    <p:sldId id="354" r:id="rId92"/>
    <p:sldId id="355" r:id="rId93"/>
    <p:sldId id="356" r:id="rId94"/>
    <p:sldId id="357" r:id="rId95"/>
    <p:sldId id="358" r:id="rId96"/>
    <p:sldId id="384" r:id="rId97"/>
    <p:sldId id="385" r:id="rId98"/>
    <p:sldId id="386" r:id="rId99"/>
    <p:sldId id="359" r:id="rId100"/>
    <p:sldId id="387" r:id="rId101"/>
    <p:sldId id="360" r:id="rId102"/>
    <p:sldId id="361" r:id="rId103"/>
    <p:sldId id="351" r:id="rId104"/>
    <p:sldId id="362" r:id="rId105"/>
    <p:sldId id="363" r:id="rId106"/>
    <p:sldId id="364" r:id="rId107"/>
    <p:sldId id="332" r:id="rId108"/>
    <p:sldId id="365" r:id="rId109"/>
    <p:sldId id="367" r:id="rId110"/>
    <p:sldId id="369" r:id="rId111"/>
    <p:sldId id="370" r:id="rId112"/>
    <p:sldId id="371" r:id="rId113"/>
    <p:sldId id="373" r:id="rId114"/>
    <p:sldId id="366" r:id="rId115"/>
    <p:sldId id="376" r:id="rId116"/>
    <p:sldId id="379" r:id="rId117"/>
    <p:sldId id="380" r:id="rId118"/>
    <p:sldId id="381" r:id="rId119"/>
    <p:sldId id="383" r:id="rId120"/>
    <p:sldId id="374" r:id="rId121"/>
    <p:sldId id="372" r:id="rId122"/>
    <p:sldId id="382" r:id="rId123"/>
    <p:sldId id="259" r:id="rId124"/>
    <p:sldId id="261" r:id="rId125"/>
    <p:sldId id="260" r:id="rId1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856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notesMaster" Target="notesMasters/notesMaster1.xml"/><Relationship Id="rId128" Type="http://schemas.openxmlformats.org/officeDocument/2006/relationships/printerSettings" Target="printerSettings/printerSettings1.bin"/><Relationship Id="rId12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viewProps" Target="viewProps.xml"/><Relationship Id="rId131" Type="http://schemas.openxmlformats.org/officeDocument/2006/relationships/theme" Target="theme/theme1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40BB9-54BE-734B-B10B-F4EE07FCBDAB}" type="datetimeFigureOut">
              <a:rPr lang="en-US" smtClean="0"/>
              <a:t>8/17/13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A73F6-4078-9043-BBA2-1CEBD994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1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/tools/workflow/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A73F6-4078-9043-BBA2-1CEBD9941B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0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8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4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6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1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</a:lstStyle>
          <a:p>
            <a:fld id="{B327C8A5-0130-6E4B-BC8B-EB09CB3EA76A}" type="datetimeFigureOut">
              <a:rPr lang="en-US" smtClean="0"/>
              <a:pPr/>
              <a:t>8/17/13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</a:lstStyle>
          <a:p>
            <a:fld id="{E90ADB00-2142-1B46-A859-EE9CB5FDCD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dmaykel/android-tutorial-up-cebu/wiki/Server-specifications" TargetMode="External"/><Relationship Id="rId3" Type="http://schemas.openxmlformats.org/officeDocument/2006/relationships/image" Target="../media/image54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dmaykel/android-tutorial-up-cebu/wiki" TargetMode="Externa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tools/testing/testing_android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manifest/manifest-intro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security/permissions.html" TargetMode="External"/><Relationship Id="rId3" Type="http://schemas.openxmlformats.org/officeDocument/2006/relationships/hyperlink" Target="http://developer.android.com/reference/android/Manifest.permission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hyperlink" Target="http://developer.android.com/guide/topics/resources/layout-resource.html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ui/layout/linear.html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ui/ui-event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Rod Michael Coronel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7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0"/>
            <a:ext cx="5756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923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8826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424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app with three buttons, each using Toast, Dialog(Alert) and Status 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920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46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Thread of execution created by the application; also called “main”</a:t>
            </a:r>
          </a:p>
          <a:p>
            <a:r>
              <a:rPr lang="en-US" dirty="0" smtClean="0"/>
              <a:t>System calls to each component are dispatched from the UI thread</a:t>
            </a:r>
          </a:p>
          <a:p>
            <a:r>
              <a:rPr lang="en-US" dirty="0" smtClean="0"/>
              <a:t> Must not perform long operations in the UI thread (e.g. Network calls or database operations)</a:t>
            </a:r>
          </a:p>
          <a:p>
            <a:r>
              <a:rPr lang="en-US" dirty="0" smtClean="0"/>
              <a:t>Android UI toolkit cannot be accessed from outside the UI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4445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Non-instantaneous operations should be executed in worker threads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new Thread(new Runnable()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    public void run()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        Bitmap b = </a:t>
            </a:r>
            <a:r>
              <a:rPr lang="en-US" sz="2400" dirty="0" err="1">
                <a:latin typeface="Courier New"/>
                <a:cs typeface="Courier New"/>
              </a:rPr>
              <a:t>loadImageFromNetwork</a:t>
            </a:r>
            <a:r>
              <a:rPr lang="en-US" sz="2400" dirty="0">
                <a:latin typeface="Courier New"/>
                <a:cs typeface="Courier New"/>
              </a:rPr>
              <a:t>("http://</a:t>
            </a:r>
            <a:r>
              <a:rPr lang="en-US" sz="2400" dirty="0" err="1">
                <a:latin typeface="Courier New"/>
                <a:cs typeface="Courier New"/>
              </a:rPr>
              <a:t>example.com</a:t>
            </a:r>
            <a:r>
              <a:rPr lang="en-US" sz="2400" dirty="0">
                <a:latin typeface="Courier New"/>
                <a:cs typeface="Courier New"/>
              </a:rPr>
              <a:t>/</a:t>
            </a:r>
            <a:r>
              <a:rPr lang="en-US" sz="2400" dirty="0" err="1">
                <a:latin typeface="Courier New"/>
                <a:cs typeface="Courier New"/>
              </a:rPr>
              <a:t>image.png</a:t>
            </a:r>
            <a:r>
              <a:rPr lang="en-US" sz="2400" dirty="0">
                <a:latin typeface="Courier New"/>
                <a:cs typeface="Courier New"/>
              </a:rPr>
              <a:t>");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        </a:t>
            </a:r>
            <a:r>
              <a:rPr lang="en-US" sz="2400" dirty="0" err="1">
                <a:latin typeface="Courier New"/>
                <a:cs typeface="Courier New"/>
              </a:rPr>
              <a:t>mImageView.setImageBitmap</a:t>
            </a:r>
            <a:r>
              <a:rPr lang="en-US" sz="2400" dirty="0">
                <a:latin typeface="Courier New"/>
                <a:cs typeface="Courier New"/>
              </a:rPr>
              <a:t>(b);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}).start();</a:t>
            </a:r>
          </a:p>
        </p:txBody>
      </p:sp>
    </p:spTree>
    <p:extLst>
      <p:ext uri="{BB962C8B-B14F-4D97-AF65-F5344CB8AC3E}">
        <p14:creationId xmlns:p14="http://schemas.microsoft.com/office/powerpoint/2010/main" val="9576915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example accesses a UI element (</a:t>
            </a:r>
            <a:r>
              <a:rPr lang="en-US" dirty="0" err="1" smtClean="0"/>
              <a:t>mImageView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Android provides a mechanism to access the UI thread from other threads:</a:t>
            </a:r>
          </a:p>
          <a:p>
            <a:pPr lvl="1"/>
            <a:r>
              <a:rPr lang="en-US" dirty="0" err="1" smtClean="0"/>
              <a:t>Activity.runOnUiThread</a:t>
            </a:r>
            <a:r>
              <a:rPr lang="en-US" dirty="0" smtClean="0"/>
              <a:t>(Runnable)</a:t>
            </a:r>
          </a:p>
          <a:p>
            <a:pPr lvl="1"/>
            <a:r>
              <a:rPr lang="en-US" dirty="0" err="1" smtClean="0"/>
              <a:t>View.post</a:t>
            </a:r>
            <a:r>
              <a:rPr lang="en-US" dirty="0" smtClean="0"/>
              <a:t>(Runnable)</a:t>
            </a:r>
          </a:p>
          <a:p>
            <a:pPr lvl="1"/>
            <a:r>
              <a:rPr lang="en-US" dirty="0" err="1" smtClean="0"/>
              <a:t>View.postDelayed</a:t>
            </a:r>
            <a:r>
              <a:rPr lang="en-US" dirty="0" smtClean="0"/>
              <a:t>(Runnable, long)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0209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threads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638300"/>
            <a:ext cx="90170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2572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class that allows you to perform asynchronous work on the UI</a:t>
            </a:r>
          </a:p>
          <a:p>
            <a:r>
              <a:rPr lang="en-US" dirty="0" smtClean="0"/>
              <a:t>Performs blocking operations in a worker thread and then publishes the result on the UI thread</a:t>
            </a:r>
          </a:p>
          <a:p>
            <a:r>
              <a:rPr lang="en-US" dirty="0" smtClean="0"/>
              <a:t>Must extend the base class </a:t>
            </a:r>
            <a:r>
              <a:rPr lang="en-US" dirty="0" err="1" smtClean="0"/>
              <a:t>AsyncTask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208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258455"/>
            <a:ext cx="9017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8958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SplashActivity</a:t>
            </a:r>
            <a:r>
              <a:rPr lang="en-US" dirty="0" smtClean="0"/>
              <a:t> of our Project</a:t>
            </a:r>
          </a:p>
          <a:p>
            <a:r>
              <a:rPr lang="en-US" dirty="0" err="1" smtClean="0"/>
              <a:t>onCreate</a:t>
            </a:r>
            <a:r>
              <a:rPr lang="en-US" dirty="0" smtClean="0"/>
              <a:t> executes a </a:t>
            </a:r>
            <a:r>
              <a:rPr lang="en-US" dirty="0" err="1" smtClean="0"/>
              <a:t>SplashAsync</a:t>
            </a:r>
            <a:r>
              <a:rPr lang="en-US" dirty="0" smtClean="0"/>
              <a:t> class that Sleeps for 3 seconds and then launches the </a:t>
            </a:r>
            <a:r>
              <a:rPr lang="en-US" dirty="0" err="1" smtClean="0"/>
              <a:t>LoginActivity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2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Intent Filter to </a:t>
            </a:r>
            <a:r>
              <a:rPr lang="en-US" dirty="0" err="1" smtClean="0"/>
              <a:t>MainActivity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8464"/>
            <a:ext cx="9144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502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with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through the </a:t>
            </a:r>
            <a:r>
              <a:rPr lang="en-US" dirty="0" err="1" smtClean="0"/>
              <a:t>HttpURLConnection</a:t>
            </a:r>
            <a:r>
              <a:rPr lang="en-US" dirty="0" smtClean="0"/>
              <a:t>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132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Login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07999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https://github.com/rodmaykel/android-tutorial-up-cebu/wiki/Server-</a:t>
            </a:r>
            <a:r>
              <a:rPr lang="en-US" dirty="0" smtClean="0">
                <a:hlinkClick r:id="rId2"/>
              </a:rPr>
              <a:t>specifications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37373"/>
            <a:ext cx="5869709" cy="49701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09440" y="5484152"/>
            <a:ext cx="2777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http://54.251.186.10:3000/</a:t>
            </a:r>
          </a:p>
        </p:txBody>
      </p:sp>
    </p:spTree>
    <p:extLst>
      <p:ext uri="{BB962C8B-B14F-4D97-AF65-F5344CB8AC3E}">
        <p14:creationId xmlns:p14="http://schemas.microsoft.com/office/powerpoint/2010/main" val="41660258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/>
              <a:t>public static String login(String email, String password)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try {</a:t>
            </a:r>
          </a:p>
          <a:p>
            <a:pPr marL="0" indent="0">
              <a:buNone/>
            </a:pPr>
            <a:r>
              <a:rPr lang="en-US" dirty="0"/>
              <a:t>			URL </a:t>
            </a:r>
            <a:r>
              <a:rPr lang="en-US" dirty="0" err="1"/>
              <a:t>url</a:t>
            </a:r>
            <a:r>
              <a:rPr lang="en-US" dirty="0"/>
              <a:t> = </a:t>
            </a:r>
            <a:r>
              <a:rPr lang="en-US" b="1" dirty="0"/>
              <a:t>new URL(</a:t>
            </a:r>
            <a:r>
              <a:rPr lang="en-US" b="1" i="1" dirty="0"/>
              <a:t>LOGIN_URL);</a:t>
            </a:r>
          </a:p>
          <a:p>
            <a:pPr marL="0" indent="0">
              <a:buNone/>
            </a:pPr>
            <a:r>
              <a:rPr lang="fr-FR" dirty="0"/>
              <a:t>			</a:t>
            </a:r>
            <a:r>
              <a:rPr lang="fr-FR" dirty="0" err="1"/>
              <a:t>HttpURLConnection</a:t>
            </a:r>
            <a:r>
              <a:rPr lang="fr-FR" dirty="0"/>
              <a:t> </a:t>
            </a:r>
            <a:r>
              <a:rPr lang="fr-FR" dirty="0" err="1"/>
              <a:t>conn</a:t>
            </a:r>
            <a:r>
              <a:rPr lang="fr-FR" dirty="0"/>
              <a:t> = (</a:t>
            </a:r>
            <a:r>
              <a:rPr lang="fr-FR" dirty="0" err="1"/>
              <a:t>HttpURLConnection</a:t>
            </a:r>
            <a:r>
              <a:rPr lang="fr-FR" dirty="0"/>
              <a:t>) </a:t>
            </a:r>
            <a:r>
              <a:rPr lang="fr-FR" dirty="0" err="1"/>
              <a:t>url.openConnection</a:t>
            </a:r>
            <a:r>
              <a:rPr lang="fr-FR" dirty="0"/>
              <a:t>();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conn.setDoOutput</a:t>
            </a:r>
            <a:r>
              <a:rPr lang="en-US" dirty="0"/>
              <a:t>(</a:t>
            </a:r>
            <a:r>
              <a:rPr lang="en-US" b="1" dirty="0"/>
              <a:t>true);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conn.setRequestMethod</a:t>
            </a:r>
            <a:r>
              <a:rPr lang="en-US" dirty="0"/>
              <a:t>("POST");</a:t>
            </a:r>
          </a:p>
          <a:p>
            <a:pPr marL="0" indent="0">
              <a:buNone/>
            </a:pPr>
            <a:r>
              <a:rPr lang="cs-CZ" dirty="0"/>
              <a:t>			</a:t>
            </a:r>
            <a:r>
              <a:rPr lang="cs-CZ" dirty="0" err="1"/>
              <a:t>conn.setRequestProperty</a:t>
            </a:r>
            <a:r>
              <a:rPr lang="cs-CZ" dirty="0"/>
              <a:t>("</a:t>
            </a:r>
            <a:r>
              <a:rPr lang="cs-CZ" dirty="0" err="1"/>
              <a:t>Content</a:t>
            </a:r>
            <a:r>
              <a:rPr lang="cs-CZ" dirty="0"/>
              <a:t>-Type","</a:t>
            </a:r>
            <a:r>
              <a:rPr lang="cs-CZ" dirty="0" err="1"/>
              <a:t>application</a:t>
            </a:r>
            <a:r>
              <a:rPr lang="cs-CZ" dirty="0"/>
              <a:t>/</a:t>
            </a:r>
            <a:r>
              <a:rPr lang="cs-CZ" dirty="0" err="1"/>
              <a:t>json</a:t>
            </a:r>
            <a:r>
              <a:rPr lang="cs-CZ" dirty="0"/>
              <a:t>");</a:t>
            </a:r>
          </a:p>
          <a:p>
            <a:pPr marL="0" indent="0">
              <a:buNone/>
            </a:pPr>
            <a:r>
              <a:rPr lang="fr-FR" dirty="0"/>
              <a:t>			</a:t>
            </a:r>
            <a:r>
              <a:rPr lang="fr-FR" dirty="0" err="1"/>
              <a:t>conn.connect</a:t>
            </a:r>
            <a:r>
              <a:rPr lang="fr-FR" dirty="0"/>
              <a:t>();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cs-CZ" dirty="0"/>
              <a:t>			</a:t>
            </a:r>
            <a:r>
              <a:rPr lang="cs-CZ" dirty="0" err="1"/>
              <a:t>JSONObject</a:t>
            </a:r>
            <a:r>
              <a:rPr lang="cs-CZ" dirty="0"/>
              <a:t> </a:t>
            </a:r>
            <a:r>
              <a:rPr lang="cs-CZ" dirty="0" err="1"/>
              <a:t>jsonParam</a:t>
            </a:r>
            <a:r>
              <a:rPr lang="cs-CZ" dirty="0"/>
              <a:t> = </a:t>
            </a:r>
            <a:r>
              <a:rPr lang="cs-CZ" b="1" dirty="0" err="1"/>
              <a:t>new</a:t>
            </a:r>
            <a:r>
              <a:rPr lang="cs-CZ" b="1" dirty="0"/>
              <a:t> </a:t>
            </a:r>
            <a:r>
              <a:rPr lang="cs-CZ" b="1" dirty="0" err="1"/>
              <a:t>JSONObject</a:t>
            </a:r>
            <a:r>
              <a:rPr lang="cs-CZ" b="1" dirty="0"/>
              <a:t>();</a:t>
            </a:r>
          </a:p>
          <a:p>
            <a:pPr marL="0" indent="0">
              <a:buNone/>
            </a:pPr>
            <a:r>
              <a:rPr lang="cs-CZ" dirty="0"/>
              <a:t>			</a:t>
            </a:r>
            <a:r>
              <a:rPr lang="cs-CZ" dirty="0" err="1"/>
              <a:t>jsonParam.put</a:t>
            </a:r>
            <a:r>
              <a:rPr lang="cs-CZ" dirty="0"/>
              <a:t>("email", email);</a:t>
            </a:r>
          </a:p>
          <a:p>
            <a:pPr marL="0" indent="0">
              <a:buNone/>
            </a:pPr>
            <a:r>
              <a:rPr lang="nl-NL" dirty="0"/>
              <a:t>			</a:t>
            </a:r>
            <a:r>
              <a:rPr lang="nl-NL" dirty="0" err="1"/>
              <a:t>jsonParam.put</a:t>
            </a:r>
            <a:r>
              <a:rPr lang="nl-NL" dirty="0"/>
              <a:t>("password", password);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OutputStream</a:t>
            </a:r>
            <a:r>
              <a:rPr lang="en-US" dirty="0"/>
              <a:t> out = </a:t>
            </a:r>
            <a:r>
              <a:rPr lang="en-US" dirty="0" err="1"/>
              <a:t>conn.getOutputStream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cs-CZ" dirty="0"/>
              <a:t>			</a:t>
            </a:r>
            <a:r>
              <a:rPr lang="cs-CZ" dirty="0" err="1"/>
              <a:t>out.write</a:t>
            </a:r>
            <a:r>
              <a:rPr lang="cs-CZ" dirty="0"/>
              <a:t>(</a:t>
            </a:r>
            <a:r>
              <a:rPr lang="cs-CZ" dirty="0" err="1"/>
              <a:t>jsonParam.toString</a:t>
            </a:r>
            <a:r>
              <a:rPr lang="cs-CZ" dirty="0"/>
              <a:t>().</a:t>
            </a:r>
            <a:r>
              <a:rPr lang="cs-CZ" dirty="0" err="1"/>
              <a:t>getBytes</a:t>
            </a:r>
            <a:r>
              <a:rPr lang="cs-CZ" dirty="0"/>
              <a:t>());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out.flush</a:t>
            </a:r>
            <a:r>
              <a:rPr lang="de-DE" dirty="0"/>
              <a:t>();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out.close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InputStream</a:t>
            </a:r>
            <a:r>
              <a:rPr lang="en-US" dirty="0"/>
              <a:t> in = </a:t>
            </a:r>
            <a:r>
              <a:rPr lang="en-US" b="1" dirty="0"/>
              <a:t>new </a:t>
            </a:r>
            <a:r>
              <a:rPr lang="en-US" b="1" dirty="0" err="1"/>
              <a:t>BufferedInputStream</a:t>
            </a:r>
            <a:r>
              <a:rPr lang="en-US" b="1" dirty="0"/>
              <a:t>(</a:t>
            </a:r>
            <a:r>
              <a:rPr lang="en-US" b="1" dirty="0" err="1"/>
              <a:t>conn.getInputStream</a:t>
            </a:r>
            <a:r>
              <a:rPr lang="en-US" b="1" dirty="0"/>
              <a:t>());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bufferedReader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BufferedReader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b="1" dirty="0"/>
              <a:t>new </a:t>
            </a:r>
            <a:r>
              <a:rPr lang="en-US" b="1" dirty="0" err="1"/>
              <a:t>InputStreamReader</a:t>
            </a:r>
            <a:r>
              <a:rPr lang="en-US" b="1" dirty="0"/>
              <a:t>(in));</a:t>
            </a:r>
          </a:p>
          <a:p>
            <a:pPr marL="0" indent="0">
              <a:buNone/>
            </a:pPr>
            <a:r>
              <a:rPr lang="en-US" dirty="0"/>
              <a:t>			String </a:t>
            </a:r>
            <a:r>
              <a:rPr lang="en-US" dirty="0" err="1"/>
              <a:t>responeLine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err="1"/>
              <a:t>responseBuilder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StringBuilder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while ((</a:t>
            </a:r>
            <a:r>
              <a:rPr lang="en-US" b="1" dirty="0" err="1"/>
              <a:t>responeLine</a:t>
            </a:r>
            <a:r>
              <a:rPr lang="en-US" b="1" dirty="0"/>
              <a:t> = </a:t>
            </a:r>
            <a:r>
              <a:rPr lang="en-US" b="1" dirty="0" err="1"/>
              <a:t>bufferedReader.readLine</a:t>
            </a:r>
            <a:r>
              <a:rPr lang="en-US" b="1" dirty="0"/>
              <a:t>()) != null) {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responseBuilder.append</a:t>
            </a:r>
            <a:r>
              <a:rPr lang="en-US" dirty="0"/>
              <a:t>(</a:t>
            </a:r>
            <a:r>
              <a:rPr lang="en-US" dirty="0" err="1"/>
              <a:t>responeLine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		String result = </a:t>
            </a:r>
            <a:r>
              <a:rPr lang="en-US" dirty="0" err="1"/>
              <a:t>responseBuilder.toString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cs-CZ" dirty="0"/>
              <a:t>			</a:t>
            </a:r>
            <a:r>
              <a:rPr lang="cs-CZ" dirty="0" err="1"/>
              <a:t>Log.</a:t>
            </a:r>
            <a:r>
              <a:rPr lang="cs-CZ" i="1" dirty="0" err="1"/>
              <a:t>d</a:t>
            </a:r>
            <a:r>
              <a:rPr lang="cs-CZ" i="1" dirty="0"/>
              <a:t>(TAG, </a:t>
            </a:r>
            <a:r>
              <a:rPr lang="cs-CZ" i="1" dirty="0" err="1"/>
              <a:t>result</a:t>
            </a:r>
            <a:r>
              <a:rPr lang="cs-CZ" i="1" dirty="0"/>
              <a:t>);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return result;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fr-FR" dirty="0"/>
              <a:t>		} </a:t>
            </a:r>
            <a:r>
              <a:rPr lang="fr-FR" b="1" dirty="0"/>
              <a:t>catch (</a:t>
            </a:r>
            <a:r>
              <a:rPr lang="fr-FR" b="1" dirty="0" err="1"/>
              <a:t>MalformedURLException</a:t>
            </a:r>
            <a:r>
              <a:rPr lang="fr-FR" b="1" dirty="0"/>
              <a:t> e) 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o-RO" dirty="0"/>
              <a:t>			</a:t>
            </a:r>
            <a:r>
              <a:rPr lang="ro-RO" b="1" dirty="0"/>
              <a:t>return null;</a:t>
            </a:r>
          </a:p>
          <a:p>
            <a:pPr marL="0" indent="0">
              <a:buNone/>
            </a:pPr>
            <a:r>
              <a:rPr lang="fr-FR" dirty="0"/>
              <a:t>		} </a:t>
            </a:r>
            <a:r>
              <a:rPr lang="fr-FR" b="1" dirty="0"/>
              <a:t>catch (</a:t>
            </a:r>
            <a:r>
              <a:rPr lang="fr-FR" b="1" dirty="0" err="1"/>
              <a:t>IOException</a:t>
            </a:r>
            <a:r>
              <a:rPr lang="fr-FR" b="1" dirty="0"/>
              <a:t> e) 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o-RO" dirty="0"/>
              <a:t>			</a:t>
            </a:r>
            <a:r>
              <a:rPr lang="ro-RO" b="1" dirty="0"/>
              <a:t>return null;</a:t>
            </a:r>
          </a:p>
          <a:p>
            <a:pPr marL="0" indent="0">
              <a:buNone/>
            </a:pPr>
            <a:r>
              <a:rPr lang="fr-FR" dirty="0"/>
              <a:t>		} </a:t>
            </a:r>
            <a:r>
              <a:rPr lang="fr-FR" b="1" dirty="0"/>
              <a:t>catch (</a:t>
            </a:r>
            <a:r>
              <a:rPr lang="fr-FR" b="1" dirty="0" err="1"/>
              <a:t>JSONException</a:t>
            </a:r>
            <a:r>
              <a:rPr lang="fr-FR" b="1" dirty="0"/>
              <a:t> e) 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o-RO" dirty="0"/>
              <a:t>			</a:t>
            </a:r>
            <a:r>
              <a:rPr lang="ro-RO" b="1" dirty="0"/>
              <a:t>return null;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40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JSONObject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getJSONObject</a:t>
            </a:r>
            <a:endParaRPr lang="en-US" dirty="0" smtClean="0"/>
          </a:p>
          <a:p>
            <a:pPr lvl="1"/>
            <a:r>
              <a:rPr lang="en-US" dirty="0" err="1" smtClean="0"/>
              <a:t>getJSONArray</a:t>
            </a:r>
            <a:endParaRPr lang="en-US" dirty="0" smtClean="0"/>
          </a:p>
          <a:p>
            <a:pPr lvl="1"/>
            <a:r>
              <a:rPr lang="en-US" dirty="0" err="1" smtClean="0"/>
              <a:t>getInt</a:t>
            </a:r>
            <a:endParaRPr lang="en-US" dirty="0" smtClean="0"/>
          </a:p>
          <a:p>
            <a:pPr lvl="1"/>
            <a:r>
              <a:rPr lang="en-US" dirty="0" err="1" smtClean="0"/>
              <a:t>getString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JSONArray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getJSONObject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871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SharedPreferences</a:t>
            </a:r>
            <a:endParaRPr lang="en-US" dirty="0" smtClean="0"/>
          </a:p>
          <a:p>
            <a:r>
              <a:rPr lang="en-US" dirty="0" err="1" smtClean="0"/>
              <a:t>SQLiteDatabase</a:t>
            </a:r>
            <a:endParaRPr lang="en-US" dirty="0" smtClean="0"/>
          </a:p>
          <a:p>
            <a:r>
              <a:rPr lang="en-US" dirty="0" smtClean="0"/>
              <a:t>Internal/External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0259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general framework that allows you to save and retrieve persistent key-value pairs of primitive data </a:t>
            </a:r>
            <a:r>
              <a:rPr lang="en-US" dirty="0" smtClean="0"/>
              <a:t>types</a:t>
            </a:r>
          </a:p>
          <a:p>
            <a:r>
              <a:rPr lang="en-US" dirty="0"/>
              <a:t>This data will persist across user sessions (even if your application is killed).</a:t>
            </a:r>
          </a:p>
        </p:txBody>
      </p:sp>
    </p:spTree>
    <p:extLst>
      <p:ext uri="{BB962C8B-B14F-4D97-AF65-F5344CB8AC3E}">
        <p14:creationId xmlns:p14="http://schemas.microsoft.com/office/powerpoint/2010/main" val="198356157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2387600"/>
            <a:ext cx="76327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574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895600"/>
            <a:ext cx="7404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839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Accessed in Android through an </a:t>
            </a:r>
            <a:r>
              <a:rPr lang="en-US" dirty="0" err="1" smtClean="0"/>
              <a:t>SQLiteOpenHelper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63" y="2649536"/>
            <a:ext cx="6920345" cy="36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755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Android recommends the use of an auto-increment ‘_id’ for use in Android components such as </a:t>
            </a:r>
            <a:r>
              <a:rPr lang="en-US" dirty="0" err="1" smtClean="0"/>
              <a:t>CursorAdapter</a:t>
            </a:r>
            <a:endParaRPr lang="en-US" dirty="0" smtClean="0"/>
          </a:p>
          <a:p>
            <a:r>
              <a:rPr lang="en-US" dirty="0" smtClean="0"/>
              <a:t>Common design pattern is to use </a:t>
            </a:r>
            <a:r>
              <a:rPr lang="en-US" dirty="0" err="1" smtClean="0"/>
              <a:t>DBAdapter</a:t>
            </a:r>
            <a:r>
              <a:rPr lang="en-US" dirty="0" smtClean="0"/>
              <a:t> to manage the </a:t>
            </a:r>
            <a:r>
              <a:rPr lang="en-US" dirty="0" err="1" smtClean="0"/>
              <a:t>SQLiteOpenHelper</a:t>
            </a:r>
            <a:r>
              <a:rPr lang="en-US" dirty="0" smtClean="0"/>
              <a:t> instance (e.g. open()/close())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DBAdapter</a:t>
            </a:r>
            <a:r>
              <a:rPr lang="en-US" dirty="0" smtClean="0"/>
              <a:t> also provides methods to access the database.</a:t>
            </a:r>
          </a:p>
          <a:p>
            <a:r>
              <a:rPr lang="en-US" dirty="0" smtClean="0"/>
              <a:t>Let’s look at an example.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2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600"/>
            <a:ext cx="9144000" cy="511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2607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(activity#1)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</a:t>
            </a:r>
            <a:r>
              <a:rPr lang="en-US" sz="2400" dirty="0" err="1" smtClean="0"/>
              <a:t>RegisterActivity</a:t>
            </a:r>
            <a:endParaRPr lang="en-US" sz="2400" dirty="0" smtClean="0"/>
          </a:p>
          <a:p>
            <a:pPr lvl="1"/>
            <a:r>
              <a:rPr lang="en-US" sz="2400" dirty="0" smtClean="0"/>
              <a:t>Google how to close the </a:t>
            </a:r>
            <a:r>
              <a:rPr lang="en-US" sz="2400" dirty="0" err="1" smtClean="0"/>
              <a:t>webview</a:t>
            </a:r>
            <a:r>
              <a:rPr lang="en-US" sz="2400" dirty="0" smtClean="0"/>
              <a:t> automatically when the success URL is detected.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55" y="3113809"/>
            <a:ext cx="6654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0737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(activity#1)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LoginActivity</a:t>
            </a:r>
            <a:endParaRPr lang="en-US" dirty="0" smtClean="0"/>
          </a:p>
          <a:p>
            <a:pPr lvl="1"/>
            <a:r>
              <a:rPr lang="en-US" dirty="0" smtClean="0"/>
              <a:t>Attempt Login via API call</a:t>
            </a:r>
          </a:p>
          <a:p>
            <a:pPr lvl="1"/>
            <a:r>
              <a:rPr lang="en-US" dirty="0" smtClean="0"/>
              <a:t>Parse the results to check if login is successful or not.</a:t>
            </a:r>
          </a:p>
          <a:p>
            <a:pPr lvl="1"/>
            <a:r>
              <a:rPr lang="en-US" dirty="0" smtClean="0"/>
              <a:t>Use an </a:t>
            </a:r>
            <a:r>
              <a:rPr lang="en-US" dirty="0" err="1" smtClean="0"/>
              <a:t>AlertDialog</a:t>
            </a:r>
            <a:r>
              <a:rPr lang="en-US" dirty="0" smtClean="0"/>
              <a:t> to warn the user</a:t>
            </a:r>
          </a:p>
          <a:p>
            <a:pPr lvl="1"/>
            <a:r>
              <a:rPr lang="en-US" dirty="0" smtClean="0"/>
              <a:t>Proceed to </a:t>
            </a:r>
            <a:r>
              <a:rPr lang="en-US" dirty="0" err="1" smtClean="0"/>
              <a:t>PhotoStreamActivity</a:t>
            </a:r>
            <a:r>
              <a:rPr lang="en-US" dirty="0" smtClean="0"/>
              <a:t> (with </a:t>
            </a:r>
            <a:r>
              <a:rPr lang="en-US" dirty="0" err="1" smtClean="0"/>
              <a:t>setContentView</a:t>
            </a:r>
            <a:r>
              <a:rPr lang="en-US" dirty="0" smtClean="0"/>
              <a:t> for now)</a:t>
            </a:r>
          </a:p>
        </p:txBody>
      </p:sp>
    </p:spTree>
    <p:extLst>
      <p:ext uri="{BB962C8B-B14F-4D97-AF65-F5344CB8AC3E}">
        <p14:creationId xmlns:p14="http://schemas.microsoft.com/office/powerpoint/2010/main" val="61680129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is a step-by-step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Docs/activity_1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343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Activity#2: Photo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smtClean="0"/>
              <a:t>Adapter (</a:t>
            </a:r>
            <a:r>
              <a:rPr lang="en-US" dirty="0" err="1" smtClean="0"/>
              <a:t>ArrayAdapter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998489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Activity#3: Uploading photos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API</a:t>
            </a:r>
          </a:p>
          <a:p>
            <a:r>
              <a:rPr lang="en-US" dirty="0" smtClean="0"/>
              <a:t>Image manipulation</a:t>
            </a:r>
          </a:p>
        </p:txBody>
      </p:sp>
    </p:spTree>
    <p:extLst>
      <p:ext uri="{BB962C8B-B14F-4D97-AF65-F5344CB8AC3E}">
        <p14:creationId xmlns:p14="http://schemas.microsoft.com/office/powerpoint/2010/main" val="396457211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Activity#3: My Photos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1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635000"/>
            <a:ext cx="76835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6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"/>
            <a:ext cx="40767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4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181100"/>
            <a:ext cx="8572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58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9144000" cy="453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800"/>
            <a:ext cx="9144000" cy="44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70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8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52400"/>
            <a:ext cx="9017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3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Setup</a:t>
            </a:r>
          </a:p>
          <a:p>
            <a:r>
              <a:rPr lang="en-US" dirty="0" smtClean="0"/>
              <a:t>Our first application</a:t>
            </a:r>
          </a:p>
          <a:p>
            <a:r>
              <a:rPr lang="en-US" dirty="0"/>
              <a:t>W</a:t>
            </a:r>
            <a:r>
              <a:rPr lang="en-US" dirty="0" smtClean="0"/>
              <a:t>orkflow</a:t>
            </a:r>
          </a:p>
          <a:p>
            <a:r>
              <a:rPr lang="en-US" dirty="0" smtClean="0"/>
              <a:t>Application Fundamentals</a:t>
            </a:r>
          </a:p>
          <a:p>
            <a:r>
              <a:rPr lang="en-US" dirty="0" smtClean="0"/>
              <a:t>Target application to develop</a:t>
            </a:r>
          </a:p>
        </p:txBody>
      </p:sp>
    </p:spTree>
    <p:extLst>
      <p:ext uri="{BB962C8B-B14F-4D97-AF65-F5344CB8AC3E}">
        <p14:creationId xmlns:p14="http://schemas.microsoft.com/office/powerpoint/2010/main" val="2284337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3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59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901" cy="4525963"/>
          </a:xfrm>
        </p:spPr>
        <p:txBody>
          <a:bodyPr/>
          <a:lstStyle/>
          <a:p>
            <a:r>
              <a:rPr lang="en-US" dirty="0" smtClean="0"/>
              <a:t>Mini </a:t>
            </a:r>
            <a:r>
              <a:rPr lang="en-US" dirty="0" err="1" smtClean="0"/>
              <a:t>Instagram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://github.com/rodmaykel/android-tutorial-up-cebu/</a:t>
            </a:r>
            <a:r>
              <a:rPr lang="en-US" dirty="0" smtClean="0">
                <a:hlinkClick r:id="rId2"/>
              </a:rPr>
              <a:t>wiki</a:t>
            </a:r>
            <a:endParaRPr lang="en-US" dirty="0" smtClean="0"/>
          </a:p>
        </p:txBody>
      </p:sp>
      <p:pic>
        <p:nvPicPr>
          <p:cNvPr id="4" name="Picture 3" descr="wirefram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101" y="1708727"/>
            <a:ext cx="4904415" cy="45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78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Development</a:t>
            </a:r>
          </a:p>
          <a:p>
            <a:r>
              <a:rPr lang="en-US" dirty="0" smtClean="0"/>
              <a:t>Debugging and Testing</a:t>
            </a:r>
          </a:p>
          <a:p>
            <a:r>
              <a:rPr lang="en-US" dirty="0" smtClean="0"/>
              <a:t>Publishing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60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2286000"/>
            <a:ext cx="57277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04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844800"/>
            <a:ext cx="5702300" cy="1168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79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 components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Content Provider</a:t>
            </a:r>
          </a:p>
          <a:p>
            <a:pPr lvl="1"/>
            <a:r>
              <a:rPr lang="en-US" dirty="0" smtClean="0"/>
              <a:t>Receivers</a:t>
            </a:r>
          </a:p>
          <a:p>
            <a:pPr lvl="1"/>
            <a:r>
              <a:rPr lang="en-US" dirty="0" smtClean="0"/>
              <a:t>Intents and Intent filters</a:t>
            </a:r>
          </a:p>
          <a:p>
            <a:pPr lvl="1"/>
            <a:r>
              <a:rPr lang="en-US" dirty="0" smtClean="0"/>
              <a:t>Processes and Threads</a:t>
            </a:r>
          </a:p>
          <a:p>
            <a:pPr lvl="1"/>
            <a:r>
              <a:rPr lang="en-US" dirty="0" smtClean="0"/>
              <a:t>Permissions</a:t>
            </a:r>
          </a:p>
          <a:p>
            <a:r>
              <a:rPr lang="en-US" dirty="0" smtClean="0"/>
              <a:t>UI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76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device features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Location and sensors</a:t>
            </a:r>
          </a:p>
          <a:p>
            <a:pPr lvl="2"/>
            <a:r>
              <a:rPr lang="en-US" dirty="0" smtClean="0"/>
              <a:t>GPS</a:t>
            </a:r>
          </a:p>
          <a:p>
            <a:pPr lvl="2"/>
            <a:r>
              <a:rPr lang="en-US" dirty="0" smtClean="0"/>
              <a:t>NFC</a:t>
            </a:r>
          </a:p>
          <a:p>
            <a:pPr lvl="2"/>
            <a:r>
              <a:rPr lang="en-US" dirty="0" smtClean="0"/>
              <a:t>Bluetooth</a:t>
            </a:r>
          </a:p>
          <a:p>
            <a:r>
              <a:rPr lang="en-US" dirty="0" smtClean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372605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sdk</a:t>
            </a:r>
            <a:r>
              <a:rPr lang="en-US" dirty="0" smtClean="0"/>
              <a:t>/samples/android-18/legacy/</a:t>
            </a:r>
            <a:r>
              <a:rPr lang="en-US" dirty="0" err="1" smtClean="0"/>
              <a:t>APIDemos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44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and Testing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714500"/>
            <a:ext cx="57023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46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run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9834"/>
            <a:ext cx="9144000" cy="258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1558643"/>
            <a:ext cx="9144000" cy="3589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891" y="2286763"/>
            <a:ext cx="4775839" cy="255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727" y="6022253"/>
            <a:ext cx="79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http://developer.android.com/sdk/index.html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Run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65" y="1417638"/>
            <a:ext cx="4877374" cy="51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88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http://developer.android.com/tools/testing/</a:t>
            </a:r>
            <a:r>
              <a:rPr lang="en-US" dirty="0" smtClean="0">
                <a:hlinkClick r:id="rId2"/>
              </a:rPr>
              <a:t>testing_android.html</a:t>
            </a:r>
            <a:endParaRPr lang="en-US" dirty="0" smtClean="0"/>
          </a:p>
          <a:p>
            <a:r>
              <a:rPr lang="en-US" dirty="0"/>
              <a:t>DDMS (</a:t>
            </a:r>
            <a:r>
              <a:rPr lang="en-US" dirty="0" err="1"/>
              <a:t>Dalvik</a:t>
            </a:r>
            <a:r>
              <a:rPr lang="en-US" dirty="0"/>
              <a:t> Debug Monitor </a:t>
            </a:r>
            <a:r>
              <a:rPr lang="en-US" dirty="0" smtClean="0"/>
              <a:t>Server)</a:t>
            </a:r>
            <a:endParaRPr lang="en-US" dirty="0"/>
          </a:p>
          <a:p>
            <a:r>
              <a:rPr lang="en-US" dirty="0" smtClean="0"/>
              <a:t>Logging via </a:t>
            </a:r>
            <a:r>
              <a:rPr lang="en-US" dirty="0" err="1" smtClean="0"/>
              <a:t>Logcat</a:t>
            </a:r>
            <a:endParaRPr lang="en-US" dirty="0" smtClean="0"/>
          </a:p>
          <a:p>
            <a:r>
              <a:rPr lang="en-US" dirty="0" err="1" smtClean="0"/>
              <a:t>AndroidTestCase</a:t>
            </a:r>
            <a:r>
              <a:rPr lang="en-US" dirty="0" smtClean="0"/>
              <a:t> class based on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and </a:t>
            </a:r>
            <a:r>
              <a:rPr lang="en-US" dirty="0" err="1" smtClean="0"/>
              <a:t>InstrumentationTestRunner</a:t>
            </a:r>
            <a:endParaRPr lang="en-US" dirty="0" smtClean="0"/>
          </a:p>
          <a:p>
            <a:r>
              <a:rPr lang="en-US" dirty="0" err="1" smtClean="0"/>
              <a:t>MonkeyRunner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68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100"/>
            <a:ext cx="4648200" cy="473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854" y="736600"/>
            <a:ext cx="4562145" cy="51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44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</a:p>
          <a:p>
            <a:r>
              <a:rPr lang="en-US" dirty="0" smtClean="0"/>
              <a:t>Heap</a:t>
            </a:r>
          </a:p>
          <a:p>
            <a:r>
              <a:rPr lang="en-US" dirty="0" smtClean="0"/>
              <a:t>Network Statistics</a:t>
            </a:r>
          </a:p>
          <a:p>
            <a:r>
              <a:rPr lang="en-US" dirty="0" smtClean="0"/>
              <a:t>Explore files (also works for databases)</a:t>
            </a:r>
          </a:p>
          <a:p>
            <a:r>
              <a:rPr lang="en-US" dirty="0" smtClean="0"/>
              <a:t>Emulator control</a:t>
            </a:r>
          </a:p>
          <a:p>
            <a:pPr lvl="1"/>
            <a:r>
              <a:rPr lang="en-US" dirty="0" smtClean="0"/>
              <a:t>Call/text</a:t>
            </a:r>
          </a:p>
          <a:p>
            <a:pPr lvl="1"/>
            <a:r>
              <a:rPr lang="en-US" dirty="0" smtClean="0"/>
              <a:t>Mock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80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Log.v</a:t>
            </a:r>
            <a:endParaRPr lang="en-US" dirty="0" smtClean="0"/>
          </a:p>
          <a:p>
            <a:r>
              <a:rPr lang="en-US" dirty="0" err="1" smtClean="0"/>
              <a:t>Log.d</a:t>
            </a:r>
            <a:endParaRPr lang="en-US" dirty="0" smtClean="0"/>
          </a:p>
          <a:p>
            <a:r>
              <a:rPr lang="en-US" dirty="0" err="1" smtClean="0"/>
              <a:t>Log.i</a:t>
            </a:r>
            <a:endParaRPr lang="en-US" dirty="0" smtClean="0"/>
          </a:p>
          <a:p>
            <a:r>
              <a:rPr lang="en-US" dirty="0" err="1" smtClean="0"/>
              <a:t>Log.w</a:t>
            </a:r>
            <a:endParaRPr lang="en-US" dirty="0" smtClean="0"/>
          </a:p>
          <a:p>
            <a:r>
              <a:rPr lang="en-US" dirty="0" err="1" smtClean="0"/>
              <a:t>Log.e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63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0"/>
            <a:ext cx="6275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65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2286000"/>
            <a:ext cx="57531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91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73327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Remove logs</a:t>
            </a:r>
          </a:p>
          <a:p>
            <a:r>
              <a:rPr lang="en-US" dirty="0" smtClean="0"/>
              <a:t>Sign a release version of your app</a:t>
            </a:r>
          </a:p>
          <a:p>
            <a:r>
              <a:rPr lang="en-US" dirty="0" smtClean="0"/>
              <a:t>Prepare materials for Google Play</a:t>
            </a:r>
          </a:p>
          <a:p>
            <a:pPr lvl="1"/>
            <a:r>
              <a:rPr lang="en-US" dirty="0" smtClean="0"/>
              <a:t>Marketing materials and assets</a:t>
            </a:r>
          </a:p>
          <a:p>
            <a:pPr lvl="1"/>
            <a:r>
              <a:rPr lang="en-US" dirty="0" smtClean="0"/>
              <a:t>Description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953" y="1247949"/>
            <a:ext cx="3755847" cy="50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36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Fundamentals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24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Fundamentals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APK (Android package) – one full application installed on an Android device</a:t>
            </a:r>
          </a:p>
          <a:p>
            <a:r>
              <a:rPr lang="en-US" dirty="0" smtClean="0"/>
              <a:t>It runs on its own sandbox environment (principle of least privilege)</a:t>
            </a:r>
          </a:p>
          <a:p>
            <a:pPr lvl="1"/>
            <a:r>
              <a:rPr lang="en-US" dirty="0" smtClean="0"/>
              <a:t>Access managed through “permissions”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5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we have a working installation</a:t>
            </a:r>
          </a:p>
          <a:p>
            <a:r>
              <a:rPr lang="en-US" dirty="0" smtClean="0"/>
              <a:t>Look at some codes that we can discuss later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23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</a:p>
          <a:p>
            <a:r>
              <a:rPr lang="en-US" dirty="0" smtClean="0"/>
              <a:t>Permissions required by the application</a:t>
            </a:r>
          </a:p>
          <a:p>
            <a:r>
              <a:rPr lang="en-US" dirty="0" smtClean="0"/>
              <a:t>Minimum API level</a:t>
            </a:r>
          </a:p>
          <a:p>
            <a:r>
              <a:rPr lang="en-US" dirty="0" smtClean="0"/>
              <a:t>Hardware and software features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727" y="6114617"/>
            <a:ext cx="79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http://developer.android.com/guide/topics/manifest/manifest-</a:t>
            </a:r>
            <a:r>
              <a:rPr lang="en-US" dirty="0" smtClean="0">
                <a:hlinkClick r:id="rId2"/>
              </a:rPr>
              <a:t>intro.html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33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- &lt;activity&gt;</a:t>
            </a:r>
          </a:p>
          <a:p>
            <a:r>
              <a:rPr lang="en-US" dirty="0" smtClean="0"/>
              <a:t>Service - &lt;service&gt;</a:t>
            </a:r>
          </a:p>
          <a:p>
            <a:r>
              <a:rPr lang="en-US" dirty="0" smtClean="0"/>
              <a:t>Content Provider - &lt;provider&gt;</a:t>
            </a:r>
          </a:p>
          <a:p>
            <a:r>
              <a:rPr lang="en-US" dirty="0" smtClean="0"/>
              <a:t>Broadcast Receiver - &lt;receiver&gt;</a:t>
            </a:r>
          </a:p>
        </p:txBody>
      </p:sp>
    </p:spTree>
    <p:extLst>
      <p:ext uri="{BB962C8B-B14F-4D97-AF65-F5344CB8AC3E}">
        <p14:creationId xmlns:p14="http://schemas.microsoft.com/office/powerpoint/2010/main" val="4199139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http://developer.android.com/guide/topics/security/</a:t>
            </a:r>
            <a:r>
              <a:rPr lang="en-US" dirty="0" smtClean="0">
                <a:hlinkClick r:id="rId2"/>
              </a:rPr>
              <a:t>permissions.html</a:t>
            </a:r>
            <a:endParaRPr lang="en-US" dirty="0" smtClean="0"/>
          </a:p>
          <a:p>
            <a:pPr marL="400050" lvl="1" indent="0">
              <a:buNone/>
            </a:pPr>
            <a:r>
              <a:rPr lang="fr-FR" dirty="0" smtClean="0">
                <a:latin typeface="Courier New"/>
                <a:cs typeface="Courier New"/>
              </a:rPr>
              <a:t>&lt;</a:t>
            </a:r>
            <a:r>
              <a:rPr lang="fr-FR" dirty="0">
                <a:latin typeface="Courier New"/>
                <a:cs typeface="Courier New"/>
              </a:rPr>
              <a:t>uses-permission </a:t>
            </a:r>
            <a:r>
              <a:rPr lang="fr-FR" dirty="0" err="1">
                <a:latin typeface="Courier New"/>
                <a:cs typeface="Courier New"/>
              </a:rPr>
              <a:t>android:name</a:t>
            </a:r>
            <a:r>
              <a:rPr lang="fr-FR" dirty="0">
                <a:latin typeface="Courier New"/>
                <a:cs typeface="Courier New"/>
              </a:rPr>
              <a:t>="</a:t>
            </a:r>
            <a:r>
              <a:rPr lang="fr-FR" dirty="0" err="1">
                <a:latin typeface="Courier New"/>
                <a:cs typeface="Courier New"/>
              </a:rPr>
              <a:t>android.permission.RECEIVE_SMS</a:t>
            </a:r>
            <a:r>
              <a:rPr lang="fr-FR" dirty="0">
                <a:latin typeface="Courier New"/>
                <a:cs typeface="Courier New"/>
              </a:rPr>
              <a:t>" /</a:t>
            </a:r>
            <a:r>
              <a:rPr lang="fr-FR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/>
              <a:t>List of </a:t>
            </a:r>
            <a:r>
              <a:rPr lang="en-US" dirty="0"/>
              <a:t>android permissions: </a:t>
            </a:r>
            <a:r>
              <a:rPr lang="en-US" dirty="0">
                <a:hlinkClick r:id="rId3"/>
              </a:rPr>
              <a:t>http://developer.android.com/reference/android/</a:t>
            </a:r>
            <a:r>
              <a:rPr lang="en-US" dirty="0" smtClean="0">
                <a:hlinkClick r:id="rId3"/>
              </a:rPr>
              <a:t>Manifest.permission.html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67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API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/>
                <a:cs typeface="Courier New"/>
              </a:rPr>
              <a:t>&lt;uses-</a:t>
            </a:r>
            <a:r>
              <a:rPr lang="fr-FR" dirty="0" err="1">
                <a:latin typeface="Courier New"/>
                <a:cs typeface="Courier New"/>
              </a:rPr>
              <a:t>sdk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android:minSdkVersion</a:t>
            </a:r>
            <a:r>
              <a:rPr lang="fr-FR" dirty="0">
                <a:latin typeface="Courier New"/>
                <a:cs typeface="Courier New"/>
              </a:rPr>
              <a:t>=</a:t>
            </a:r>
            <a:r>
              <a:rPr lang="fr-FR" i="1" dirty="0">
                <a:latin typeface="Courier New"/>
                <a:cs typeface="Courier New"/>
              </a:rPr>
              <a:t>"4" </a:t>
            </a:r>
            <a:r>
              <a:rPr lang="fr-FR" i="1" dirty="0" err="1">
                <a:latin typeface="Courier New"/>
                <a:cs typeface="Courier New"/>
              </a:rPr>
              <a:t>android:targetSdkVersion</a:t>
            </a:r>
            <a:r>
              <a:rPr lang="fr-FR" i="1" dirty="0">
                <a:latin typeface="Courier New"/>
                <a:cs typeface="Courier New"/>
              </a:rPr>
              <a:t>="17" /</a:t>
            </a:r>
            <a:r>
              <a:rPr lang="fr-FR" i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err="1" smtClean="0"/>
              <a:t>minSDK</a:t>
            </a:r>
            <a:r>
              <a:rPr lang="en-US" dirty="0" smtClean="0"/>
              <a:t>: The </a:t>
            </a:r>
            <a:r>
              <a:rPr lang="en-US" dirty="0"/>
              <a:t>Android system will prevent the user from installing the application if the system's API Level is lower than the value specified in this attribute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targetSDK</a:t>
            </a:r>
            <a:r>
              <a:rPr lang="en-US" dirty="0" smtClean="0"/>
              <a:t>: informs </a:t>
            </a:r>
            <a:r>
              <a:rPr lang="en-US" dirty="0"/>
              <a:t>the platform that you have tested against the target version and the platform should not perform any extra work to maintain forward-compatibility with the target version.</a:t>
            </a:r>
          </a:p>
        </p:txBody>
      </p:sp>
    </p:spTree>
    <p:extLst>
      <p:ext uri="{BB962C8B-B14F-4D97-AF65-F5344CB8AC3E}">
        <p14:creationId xmlns:p14="http://schemas.microsoft.com/office/powerpoint/2010/main" val="710911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&lt;supports-screens </a:t>
            </a:r>
            <a:r>
              <a:rPr lang="en-US" dirty="0" err="1"/>
              <a:t>android:resizeable</a:t>
            </a:r>
            <a:r>
              <a:rPr lang="en-US" dirty="0"/>
              <a:t>=["true"| "false"]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android:smallScreens</a:t>
            </a:r>
            <a:r>
              <a:rPr lang="en-US" dirty="0"/>
              <a:t>=["true" | "false"]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android:normalScreens</a:t>
            </a:r>
            <a:r>
              <a:rPr lang="en-US" dirty="0"/>
              <a:t>=["true" | "false"]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android:largeScreens</a:t>
            </a:r>
            <a:r>
              <a:rPr lang="en-US" dirty="0"/>
              <a:t>=["true" | "false"]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android:xlargeScreens</a:t>
            </a:r>
            <a:r>
              <a:rPr lang="en-US" dirty="0"/>
              <a:t>=["true" | "false"]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android:anyDensity</a:t>
            </a:r>
            <a:r>
              <a:rPr lang="en-US" dirty="0"/>
              <a:t>=["true" | "false"]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android:requiresSmallestWidthDp</a:t>
            </a:r>
            <a:r>
              <a:rPr lang="en-US" dirty="0"/>
              <a:t>="integer"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android:compatibleWidthLimitDp</a:t>
            </a:r>
            <a:r>
              <a:rPr lang="en-US" dirty="0"/>
              <a:t>="integer"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android:largestWidthLimitDp</a:t>
            </a:r>
            <a:r>
              <a:rPr lang="en-US" dirty="0"/>
              <a:t>="integer"/&gt;</a:t>
            </a:r>
          </a:p>
        </p:txBody>
      </p:sp>
    </p:spTree>
    <p:extLst>
      <p:ext uri="{BB962C8B-B14F-4D97-AF65-F5344CB8AC3E}">
        <p14:creationId xmlns:p14="http://schemas.microsoft.com/office/powerpoint/2010/main" val="2565329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&lt;uses-configuration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android:reqFiveWayNav</a:t>
            </a:r>
            <a:r>
              <a:rPr lang="en-US" sz="2000" dirty="0">
                <a:latin typeface="Courier"/>
                <a:cs typeface="Courier"/>
              </a:rPr>
              <a:t>=["true" | "false"]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android:reqHardKeyboard</a:t>
            </a:r>
            <a:r>
              <a:rPr lang="en-US" sz="2000" dirty="0">
                <a:latin typeface="Courier"/>
                <a:cs typeface="Courier"/>
              </a:rPr>
              <a:t>=["true" | "false"]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android:reqKeyboardType</a:t>
            </a:r>
            <a:r>
              <a:rPr lang="en-US" sz="2000" dirty="0">
                <a:latin typeface="Courier"/>
                <a:cs typeface="Courier"/>
              </a:rPr>
              <a:t>=["undefined" | </a:t>
            </a:r>
            <a:r>
              <a:rPr lang="en-US" sz="2000" dirty="0" smtClean="0">
                <a:latin typeface="Courier"/>
                <a:cs typeface="Courier"/>
              </a:rPr>
              <a:t>"</a:t>
            </a:r>
            <a:r>
              <a:rPr lang="en-US" sz="2000" dirty="0" err="1" smtClean="0">
                <a:latin typeface="Courier"/>
                <a:cs typeface="Courier"/>
              </a:rPr>
              <a:t>nokeys</a:t>
            </a:r>
            <a:r>
              <a:rPr lang="en-US" sz="2000" dirty="0" smtClean="0">
                <a:latin typeface="Courier"/>
                <a:cs typeface="Courier"/>
              </a:rPr>
              <a:t>" | "qwerty" | "</a:t>
            </a:r>
            <a:r>
              <a:rPr lang="en-US" sz="2000" dirty="0" err="1" smtClean="0">
                <a:latin typeface="Courier"/>
                <a:cs typeface="Courier"/>
              </a:rPr>
              <a:t>twelvekey</a:t>
            </a:r>
            <a:r>
              <a:rPr lang="en-US" sz="2000" dirty="0" smtClean="0">
                <a:latin typeface="Courier"/>
                <a:cs typeface="Courier"/>
              </a:rPr>
              <a:t>"]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android:reqNavigation</a:t>
            </a:r>
            <a:r>
              <a:rPr lang="en-US" sz="2000" dirty="0">
                <a:latin typeface="Courier"/>
                <a:cs typeface="Courier"/>
              </a:rPr>
              <a:t>=["undefined" | "</a:t>
            </a:r>
            <a:r>
              <a:rPr lang="en-US" sz="2000" dirty="0" err="1">
                <a:latin typeface="Courier"/>
                <a:cs typeface="Courier"/>
              </a:rPr>
              <a:t>nonav</a:t>
            </a:r>
            <a:r>
              <a:rPr lang="en-US" sz="2000" dirty="0">
                <a:latin typeface="Courier"/>
                <a:cs typeface="Courier"/>
              </a:rPr>
              <a:t>" | "</a:t>
            </a:r>
            <a:r>
              <a:rPr lang="en-US" sz="2000" dirty="0" err="1">
                <a:latin typeface="Courier"/>
                <a:cs typeface="Courier"/>
              </a:rPr>
              <a:t>dpad</a:t>
            </a:r>
            <a:r>
              <a:rPr lang="en-US" sz="2000" dirty="0">
                <a:latin typeface="Courier"/>
                <a:cs typeface="Courier"/>
              </a:rPr>
              <a:t>" | "trackball" | "wheel"]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android:reqTouchScreen</a:t>
            </a:r>
            <a:r>
              <a:rPr lang="en-US" sz="2000" dirty="0">
                <a:latin typeface="Courier"/>
                <a:cs typeface="Courier"/>
              </a:rPr>
              <a:t>=["undefined" | "</a:t>
            </a:r>
            <a:r>
              <a:rPr lang="en-US" sz="2000" dirty="0" err="1">
                <a:latin typeface="Courier"/>
                <a:cs typeface="Courier"/>
              </a:rPr>
              <a:t>notouch</a:t>
            </a:r>
            <a:r>
              <a:rPr lang="en-US" sz="2000" dirty="0">
                <a:latin typeface="Courier"/>
                <a:cs typeface="Courier"/>
              </a:rPr>
              <a:t>" | "stylus" | "finger"] /&gt;</a:t>
            </a:r>
          </a:p>
        </p:txBody>
      </p:sp>
    </p:spTree>
    <p:extLst>
      <p:ext uri="{BB962C8B-B14F-4D97-AF65-F5344CB8AC3E}">
        <p14:creationId xmlns:p14="http://schemas.microsoft.com/office/powerpoint/2010/main" val="275364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&lt;uses-feature </a:t>
            </a:r>
            <a:r>
              <a:rPr lang="en-US" dirty="0" err="1">
                <a:latin typeface="Courier New"/>
                <a:cs typeface="Courier New"/>
              </a:rPr>
              <a:t>android:name</a:t>
            </a:r>
            <a:r>
              <a:rPr lang="en-US" dirty="0">
                <a:latin typeface="Courier New"/>
                <a:cs typeface="Courier New"/>
              </a:rPr>
              <a:t>="</a:t>
            </a:r>
            <a:r>
              <a:rPr lang="en-US" dirty="0" err="1">
                <a:latin typeface="Courier New"/>
                <a:cs typeface="Courier New"/>
              </a:rPr>
              <a:t>android.hardware.bluetooth</a:t>
            </a:r>
            <a:r>
              <a:rPr lang="en-US" dirty="0">
                <a:latin typeface="Courier New"/>
                <a:cs typeface="Courier New"/>
              </a:rPr>
              <a:t>" /&gt;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&lt;uses-feature </a:t>
            </a:r>
            <a:r>
              <a:rPr lang="en-US" dirty="0" err="1">
                <a:latin typeface="Courier New"/>
                <a:cs typeface="Courier New"/>
              </a:rPr>
              <a:t>android:name</a:t>
            </a:r>
            <a:r>
              <a:rPr lang="en-US" dirty="0">
                <a:latin typeface="Courier New"/>
                <a:cs typeface="Courier New"/>
              </a:rPr>
              <a:t>="</a:t>
            </a:r>
            <a:r>
              <a:rPr lang="en-US" dirty="0" err="1">
                <a:latin typeface="Courier New"/>
                <a:cs typeface="Courier New"/>
              </a:rPr>
              <a:t>android.hardware.camera</a:t>
            </a:r>
            <a:r>
              <a:rPr lang="en-US" dirty="0">
                <a:latin typeface="Courier New"/>
                <a:cs typeface="Courier New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251323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844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Layouts</a:t>
            </a:r>
          </a:p>
          <a:p>
            <a:r>
              <a:rPr lang="en-US" dirty="0" err="1" smtClean="0"/>
              <a:t>Drawables</a:t>
            </a:r>
            <a:endParaRPr lang="en-US" dirty="0" smtClean="0"/>
          </a:p>
          <a:p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Styles</a:t>
            </a:r>
          </a:p>
          <a:p>
            <a:r>
              <a:rPr lang="en-US" dirty="0" smtClean="0"/>
              <a:t>Accessed through </a:t>
            </a:r>
            <a:r>
              <a:rPr lang="fr-FR" dirty="0" err="1" smtClean="0"/>
              <a:t>R.resource_type.resource_name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646" y="1311563"/>
            <a:ext cx="39878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07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39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component that provides a screen with which users can </a:t>
            </a:r>
            <a:r>
              <a:rPr lang="en-US" dirty="0" smtClean="0"/>
              <a:t>interact</a:t>
            </a:r>
          </a:p>
          <a:p>
            <a:r>
              <a:rPr lang="en-US" dirty="0"/>
              <a:t>Each activity is given a window in which to draw its user </a:t>
            </a:r>
            <a:r>
              <a:rPr lang="en-US" dirty="0" smtClean="0"/>
              <a:t>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1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80" y="1417638"/>
            <a:ext cx="6327150" cy="528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033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one activity in an application is specified as the "main" activity, which is presented to the user when launching the application for the first </a:t>
            </a:r>
            <a:r>
              <a:rPr lang="en-US" dirty="0" smtClean="0"/>
              <a:t>time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25863"/>
            <a:ext cx="7772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690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Activity</a:t>
            </a:r>
          </a:p>
          <a:p>
            <a:r>
              <a:rPr lang="en-US" dirty="0" smtClean="0"/>
              <a:t>Most important callback methods are:</a:t>
            </a:r>
          </a:p>
          <a:p>
            <a:pPr lvl="1"/>
            <a:r>
              <a:rPr lang="en-US" dirty="0" err="1" smtClean="0"/>
              <a:t>onCreate</a:t>
            </a:r>
            <a:r>
              <a:rPr lang="en-US" dirty="0"/>
              <a:t>() - initialize the essential </a:t>
            </a:r>
            <a:r>
              <a:rPr lang="en-US" dirty="0" smtClean="0"/>
              <a:t>components and </a:t>
            </a:r>
            <a:r>
              <a:rPr lang="en-US" dirty="0" err="1" smtClean="0"/>
              <a:t>setContentView</a:t>
            </a:r>
            <a:endParaRPr lang="en-US" dirty="0" smtClean="0"/>
          </a:p>
          <a:p>
            <a:pPr lvl="1"/>
            <a:r>
              <a:rPr lang="en-US" dirty="0" err="1" smtClean="0"/>
              <a:t>onPause</a:t>
            </a:r>
            <a:r>
              <a:rPr lang="en-US" dirty="0"/>
              <a:t>() - first indication that the user is leaving your activity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44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startActivity</a:t>
            </a:r>
            <a:r>
              <a:rPr lang="en-US" dirty="0" smtClean="0"/>
              <a:t>(intent)</a:t>
            </a:r>
          </a:p>
          <a:p>
            <a:r>
              <a:rPr lang="en-US" dirty="0" smtClean="0"/>
              <a:t>Intent specifies the exact activity you want to start or an intent action you want to perform (wherein the system selects the Activity for you)</a:t>
            </a:r>
          </a:p>
          <a:p>
            <a:r>
              <a:rPr lang="en-US" dirty="0" smtClean="0"/>
              <a:t>The intent can also carry small amounts of data through </a:t>
            </a:r>
            <a:r>
              <a:rPr lang="en-US" dirty="0" err="1" smtClean="0"/>
              <a:t>putExtra</a:t>
            </a:r>
            <a:r>
              <a:rPr lang="en-US" dirty="0" smtClean="0"/>
              <a:t>() in which the target activity extracts through </a:t>
            </a:r>
            <a:r>
              <a:rPr lang="en-US" dirty="0" err="1" smtClean="0"/>
              <a:t>getIntent</a:t>
            </a:r>
            <a:r>
              <a:rPr lang="en-US" dirty="0" smtClean="0"/>
              <a:t>().</a:t>
            </a:r>
            <a:r>
              <a:rPr lang="en-US" dirty="0" err="1" smtClean="0"/>
              <a:t>getExtra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580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an Activity for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startActivityForResult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onActivityForResult</a:t>
            </a:r>
            <a:r>
              <a:rPr lang="en-US" dirty="0" smtClean="0"/>
              <a:t>() which receives an intent, together with the result code and request code</a:t>
            </a:r>
          </a:p>
          <a:p>
            <a:r>
              <a:rPr lang="en-US" dirty="0" smtClean="0"/>
              <a:t>The activity that was started should call </a:t>
            </a:r>
            <a:r>
              <a:rPr lang="en-US" dirty="0" err="1" smtClean="0"/>
              <a:t>setResult</a:t>
            </a:r>
            <a:r>
              <a:rPr lang="en-US" dirty="0"/>
              <a:t> </a:t>
            </a:r>
            <a:r>
              <a:rPr lang="en-US" dirty="0" smtClean="0"/>
              <a:t>with a result code and Intent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363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691" b="36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5536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the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finish()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95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States of an existing activity</a:t>
            </a:r>
          </a:p>
          <a:p>
            <a:pPr lvl="1"/>
            <a:r>
              <a:rPr lang="en-US" dirty="0" smtClean="0"/>
              <a:t>Resumed</a:t>
            </a:r>
            <a:r>
              <a:rPr lang="en-US" dirty="0"/>
              <a:t>/running - activity is in the foreground of the screen and has user </a:t>
            </a:r>
            <a:r>
              <a:rPr lang="en-US" dirty="0" smtClean="0"/>
              <a:t>focus</a:t>
            </a:r>
          </a:p>
          <a:p>
            <a:pPr lvl="1"/>
            <a:r>
              <a:rPr lang="en-US" dirty="0"/>
              <a:t>Paused - activity is in the foreground of the screen and has user focus</a:t>
            </a:r>
            <a:r>
              <a:rPr lang="en-US" dirty="0" smtClean="0"/>
              <a:t>. It is still attached to the </a:t>
            </a:r>
            <a:r>
              <a:rPr lang="en-US" dirty="0"/>
              <a:t>window </a:t>
            </a:r>
            <a:r>
              <a:rPr lang="en-US" dirty="0" smtClean="0"/>
              <a:t>manager; </a:t>
            </a:r>
            <a:r>
              <a:rPr lang="en-US" dirty="0"/>
              <a:t>can be killed by the system in extremely low memory situations.</a:t>
            </a:r>
            <a:endParaRPr lang="en-US" dirty="0" smtClean="0"/>
          </a:p>
          <a:p>
            <a:pPr lvl="1"/>
            <a:r>
              <a:rPr lang="en-US" dirty="0"/>
              <a:t>Stopped - the activity is now in the "background”; can be killed by the system when memory is needed elsewhere.</a:t>
            </a:r>
          </a:p>
        </p:txBody>
      </p:sp>
    </p:spTree>
    <p:extLst>
      <p:ext uri="{BB962C8B-B14F-4D97-AF65-F5344CB8AC3E}">
        <p14:creationId xmlns:p14="http://schemas.microsoft.com/office/powerpoint/2010/main" val="30833333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Entire lifetime:</a:t>
            </a:r>
          </a:p>
          <a:p>
            <a:pPr lvl="1"/>
            <a:r>
              <a:rPr lang="en-US" dirty="0" err="1" smtClean="0"/>
              <a:t>onCreate</a:t>
            </a:r>
            <a:r>
              <a:rPr lang="en-US" dirty="0" smtClean="0"/>
              <a:t>() - perform setup of the activity’s global state</a:t>
            </a:r>
          </a:p>
          <a:p>
            <a:pPr lvl="1"/>
            <a:r>
              <a:rPr lang="en-US" dirty="0" err="1" smtClean="0"/>
              <a:t>onDestroy</a:t>
            </a:r>
            <a:r>
              <a:rPr lang="en-US" dirty="0" smtClean="0"/>
              <a:t>() – release all remaining resources (e.g. stop unfinished threads)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629" y="1236595"/>
            <a:ext cx="4322617" cy="55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496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Visible lifetime:</a:t>
            </a:r>
          </a:p>
          <a:p>
            <a:pPr lvl="1"/>
            <a:r>
              <a:rPr lang="en-US" dirty="0" err="1" smtClean="0"/>
              <a:t>onStart</a:t>
            </a:r>
            <a:r>
              <a:rPr lang="en-US" dirty="0" smtClean="0"/>
              <a:t>() to </a:t>
            </a:r>
            <a:r>
              <a:rPr lang="en-US" dirty="0" err="1" smtClean="0"/>
              <a:t>onStop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 maintain resources that are needed to show the activity to the user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629" y="1236595"/>
            <a:ext cx="4322617" cy="55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733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Foreground lifetime:</a:t>
            </a:r>
          </a:p>
          <a:p>
            <a:pPr lvl="1"/>
            <a:r>
              <a:rPr lang="en-US" dirty="0" err="1" smtClean="0"/>
              <a:t>onResume</a:t>
            </a:r>
            <a:r>
              <a:rPr lang="en-US" dirty="0" smtClean="0"/>
              <a:t>() – </a:t>
            </a:r>
            <a:r>
              <a:rPr lang="en-US" dirty="0" err="1" smtClean="0"/>
              <a:t>onPause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Happens a lot (device goes to sleep, dialog appears) so this has to be lightweight.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629" y="1236595"/>
            <a:ext cx="4322617" cy="55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7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06" y="1431484"/>
            <a:ext cx="5833170" cy="488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003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activity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onPause</a:t>
            </a:r>
            <a:r>
              <a:rPr lang="en-US" dirty="0" smtClean="0"/>
              <a:t>() onward, the application can be killed by the Android OS and the Activity object destroyed</a:t>
            </a:r>
          </a:p>
          <a:p>
            <a:r>
              <a:rPr lang="en-US" dirty="0" err="1" smtClean="0"/>
              <a:t>onSaveInstanceState</a:t>
            </a:r>
            <a:r>
              <a:rPr lang="en-US" dirty="0" smtClean="0"/>
              <a:t>() – called by the system when it is about to destroy an activity. Put all state information in a bundle and restore from </a:t>
            </a:r>
            <a:r>
              <a:rPr lang="en-US" dirty="0" err="1" smtClean="0"/>
              <a:t>onCreate</a:t>
            </a:r>
            <a:r>
              <a:rPr lang="en-US" dirty="0" smtClean="0"/>
              <a:t>().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620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Activity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498600"/>
            <a:ext cx="80391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169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Exercise (lifecycle)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FirstActivity</a:t>
            </a:r>
            <a:endParaRPr lang="en-US" dirty="0" smtClean="0"/>
          </a:p>
          <a:p>
            <a:r>
              <a:rPr lang="en-US" dirty="0" err="1" smtClean="0"/>
              <a:t>SecondActivity</a:t>
            </a:r>
            <a:endParaRPr lang="en-US" dirty="0" smtClean="0"/>
          </a:p>
          <a:p>
            <a:r>
              <a:rPr lang="en-US" dirty="0" err="1" smtClean="0"/>
              <a:t>Log.d</a:t>
            </a:r>
            <a:r>
              <a:rPr lang="en-US" dirty="0" smtClean="0"/>
              <a:t>(TAG, String)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558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app's user interface is everything that the user can see and interact with.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894446"/>
            <a:ext cx="61087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91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</a:t>
            </a:r>
            <a:r>
              <a:rPr lang="en-US" dirty="0" err="1" smtClean="0"/>
              <a:t>ViewGroups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While you can manipulate views </a:t>
            </a:r>
            <a:r>
              <a:rPr lang="en-US" dirty="0" err="1" smtClean="0"/>
              <a:t>programatically</a:t>
            </a:r>
            <a:r>
              <a:rPr lang="en-US" dirty="0" smtClean="0"/>
              <a:t>, the best way to declare layouts is with an XML file.</a:t>
            </a:r>
          </a:p>
          <a:p>
            <a:r>
              <a:rPr lang="en-US" dirty="0" err="1" smtClean="0"/>
              <a:t>ViewGroups</a:t>
            </a:r>
            <a:r>
              <a:rPr lang="en-US" dirty="0" smtClean="0"/>
              <a:t> are elements that can contain other Views.</a:t>
            </a:r>
          </a:p>
          <a:p>
            <a:r>
              <a:rPr lang="en-US" dirty="0" smtClean="0"/>
              <a:t>Views are actual elements in the UI.</a:t>
            </a:r>
          </a:p>
          <a:p>
            <a:r>
              <a:rPr lang="en-US" dirty="0" smtClean="0"/>
              <a:t>Android also provides other components that have unique set of APIs (Toast, Dialog, Status Notification and Action Bar)</a:t>
            </a:r>
          </a:p>
        </p:txBody>
      </p:sp>
    </p:spTree>
    <p:extLst>
      <p:ext uri="{BB962C8B-B14F-4D97-AF65-F5344CB8AC3E}">
        <p14:creationId xmlns:p14="http://schemas.microsoft.com/office/powerpoint/2010/main" val="7029518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using XML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</a:t>
            </a:r>
            <a:r>
              <a:rPr lang="en-US" dirty="0" smtClean="0"/>
              <a:t>separation of </a:t>
            </a:r>
            <a:r>
              <a:rPr lang="en-US" dirty="0"/>
              <a:t>the presentation of your application from the code that controls its behavior</a:t>
            </a:r>
            <a:r>
              <a:rPr lang="en-US" dirty="0" smtClean="0"/>
              <a:t>.</a:t>
            </a:r>
          </a:p>
          <a:p>
            <a:r>
              <a:rPr lang="en-US" dirty="0"/>
              <a:t>you can create XML layouts for different screen orientations, different device screen sizes, and different </a:t>
            </a:r>
            <a:r>
              <a:rPr lang="en-US" dirty="0" smtClean="0"/>
              <a:t>languages</a:t>
            </a:r>
          </a:p>
          <a:p>
            <a:r>
              <a:rPr lang="en-US" dirty="0"/>
              <a:t>makes it easier to visualize the structure of your UI</a:t>
            </a:r>
          </a:p>
        </p:txBody>
      </p:sp>
    </p:spTree>
    <p:extLst>
      <p:ext uri="{BB962C8B-B14F-4D97-AF65-F5344CB8AC3E}">
        <p14:creationId xmlns:p14="http://schemas.microsoft.com/office/powerpoint/2010/main" val="5601159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ADT provides a graphical layout tool to generate XML</a:t>
            </a:r>
          </a:p>
          <a:p>
            <a:r>
              <a:rPr lang="en-US" dirty="0" smtClean="0"/>
              <a:t>Typical XML layout workflow involves using both graphical tool and hand-coding the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851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Syntax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977900"/>
            <a:ext cx="8724900" cy="490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727" y="6022253"/>
            <a:ext cx="795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http://developer.android.com/guide/topics/resources/layout-</a:t>
            </a:r>
            <a:r>
              <a:rPr lang="en-US" dirty="0" smtClean="0">
                <a:hlinkClick r:id="rId3"/>
              </a:rPr>
              <a:t>resource.html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00034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view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35100"/>
            <a:ext cx="80010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941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 smtClean="0"/>
              <a:t>R.layout.layout_name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139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57265"/>
            <a:ext cx="6048672" cy="50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044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View and </a:t>
            </a:r>
            <a:r>
              <a:rPr lang="en-US" dirty="0" err="1"/>
              <a:t>ViewGroup</a:t>
            </a:r>
            <a:r>
              <a:rPr lang="en-US" dirty="0"/>
              <a:t> object supports their own variety of XML </a:t>
            </a:r>
            <a:r>
              <a:rPr lang="en-US" dirty="0" smtClean="0"/>
              <a:t>attributes</a:t>
            </a:r>
          </a:p>
          <a:p>
            <a:r>
              <a:rPr lang="en-US" dirty="0"/>
              <a:t>other attributes are considered "layout parameters," which are attributes that describe certain layout orientations of the View object, as defined by that object's parent </a:t>
            </a:r>
            <a:r>
              <a:rPr lang="en-US" dirty="0" err="1"/>
              <a:t>ViewGroup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365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View object may have an integer ID associated with </a:t>
            </a:r>
            <a:r>
              <a:rPr lang="en-US" dirty="0" smtClean="0"/>
              <a:t>it</a:t>
            </a:r>
          </a:p>
          <a:p>
            <a:pPr lvl="1"/>
            <a:r>
              <a:rPr lang="fr-FR" dirty="0" err="1"/>
              <a:t>android:id</a:t>
            </a:r>
            <a:r>
              <a:rPr lang="fr-FR" dirty="0"/>
              <a:t>="@+id/</a:t>
            </a:r>
            <a:r>
              <a:rPr lang="fr-FR" dirty="0" err="1" smtClean="0"/>
              <a:t>my_button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@ - </a:t>
            </a:r>
            <a:r>
              <a:rPr lang="en-US" dirty="0"/>
              <a:t>the XML parser should parse and expand the rest of the ID string and identify it as an ID </a:t>
            </a:r>
            <a:r>
              <a:rPr lang="en-US" dirty="0" smtClean="0"/>
              <a:t>resource</a:t>
            </a:r>
          </a:p>
          <a:p>
            <a:pPr lvl="1"/>
            <a:r>
              <a:rPr lang="en-US" dirty="0"/>
              <a:t>+ - this is a new resource name that must be created and added to our resources</a:t>
            </a:r>
          </a:p>
        </p:txBody>
      </p:sp>
    </p:spTree>
    <p:extLst>
      <p:ext uri="{BB962C8B-B14F-4D97-AF65-F5344CB8AC3E}">
        <p14:creationId xmlns:p14="http://schemas.microsoft.com/office/powerpoint/2010/main" val="18009483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manipulate the View, an instance of the object must be created and captured from the layout using </a:t>
            </a:r>
            <a:r>
              <a:rPr lang="en-US" dirty="0" err="1" smtClean="0"/>
              <a:t>findViewById</a:t>
            </a:r>
            <a:endParaRPr lang="en-US" dirty="0" smtClean="0"/>
          </a:p>
          <a:p>
            <a:pPr lvl="1"/>
            <a:r>
              <a:rPr lang="fi-FI" dirty="0"/>
              <a:t>Button </a:t>
            </a:r>
            <a:r>
              <a:rPr lang="fi-FI" dirty="0" err="1"/>
              <a:t>myButton</a:t>
            </a:r>
            <a:r>
              <a:rPr lang="fi-FI" dirty="0"/>
              <a:t> = (Button) </a:t>
            </a:r>
            <a:r>
              <a:rPr lang="fi-FI" dirty="0" err="1"/>
              <a:t>findViewById(R.id.my_button</a:t>
            </a:r>
            <a:r>
              <a:rPr lang="fi-FI" dirty="0"/>
              <a:t>)</a:t>
            </a:r>
            <a:r>
              <a:rPr lang="fi-FI" dirty="0" smtClean="0"/>
              <a:t>;</a:t>
            </a:r>
          </a:p>
          <a:p>
            <a:r>
              <a:rPr lang="fi-FI" dirty="0" smtClean="0"/>
              <a:t>In </a:t>
            </a:r>
            <a:r>
              <a:rPr lang="fi-FI" dirty="0" err="1" smtClean="0"/>
              <a:t>RelativeLayouts</a:t>
            </a:r>
            <a:r>
              <a:rPr lang="fi-FI" dirty="0" smtClean="0"/>
              <a:t>, </a:t>
            </a:r>
            <a:r>
              <a:rPr lang="fi-FI" dirty="0" err="1" smtClean="0"/>
              <a:t>ids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 to </a:t>
            </a:r>
            <a:r>
              <a:rPr lang="fi-FI" dirty="0" err="1" smtClean="0"/>
              <a:t>reference</a:t>
            </a:r>
            <a:r>
              <a:rPr lang="fi-FI" dirty="0" smtClean="0"/>
              <a:t> 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views</a:t>
            </a:r>
            <a:endParaRPr lang="fi-FI" dirty="0" smtClean="0"/>
          </a:p>
          <a:p>
            <a:pPr lvl="1"/>
            <a:r>
              <a:rPr lang="en-US" dirty="0" err="1" smtClean="0"/>
              <a:t>android:layout_below</a:t>
            </a:r>
            <a:r>
              <a:rPr lang="en-US" dirty="0" smtClean="0"/>
              <a:t>=“id/textView1”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079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parameters for the View that are appropriate for the </a:t>
            </a:r>
            <a:r>
              <a:rPr lang="en-US" dirty="0" err="1"/>
              <a:t>ViewGroup</a:t>
            </a:r>
            <a:r>
              <a:rPr lang="en-US" dirty="0"/>
              <a:t> in which it resides.</a:t>
            </a:r>
          </a:p>
          <a:p>
            <a:r>
              <a:rPr lang="en-US" dirty="0" err="1" smtClean="0"/>
              <a:t>layout_something</a:t>
            </a:r>
            <a:endParaRPr lang="en-US" dirty="0" smtClean="0"/>
          </a:p>
          <a:p>
            <a:pPr lvl="1"/>
            <a:r>
              <a:rPr lang="en-US" dirty="0" err="1" smtClean="0"/>
              <a:t>layout_width</a:t>
            </a:r>
            <a:endParaRPr lang="en-US" dirty="0" smtClean="0"/>
          </a:p>
          <a:p>
            <a:pPr lvl="1"/>
            <a:r>
              <a:rPr lang="en-US" dirty="0" err="1" smtClean="0"/>
              <a:t>layout_height</a:t>
            </a:r>
            <a:endParaRPr lang="en-US" dirty="0" smtClean="0"/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Do not use </a:t>
            </a:r>
            <a:r>
              <a:rPr lang="en-US" dirty="0" err="1" smtClean="0"/>
              <a:t>px</a:t>
            </a:r>
            <a:r>
              <a:rPr lang="en-US" dirty="0" smtClean="0"/>
              <a:t>; use </a:t>
            </a:r>
            <a:r>
              <a:rPr lang="en-US" dirty="0" err="1" smtClean="0"/>
              <a:t>dp</a:t>
            </a:r>
            <a:r>
              <a:rPr lang="en-US" dirty="0" smtClean="0"/>
              <a:t> instead</a:t>
            </a:r>
          </a:p>
          <a:p>
            <a:r>
              <a:rPr lang="en-US" dirty="0" err="1" smtClean="0"/>
              <a:t>layout_width</a:t>
            </a:r>
            <a:r>
              <a:rPr lang="en-US" dirty="0" smtClean="0"/>
              <a:t>/</a:t>
            </a:r>
            <a:r>
              <a:rPr lang="en-US" dirty="0" err="1" smtClean="0"/>
              <a:t>layout_height</a:t>
            </a:r>
            <a:r>
              <a:rPr lang="en-US" dirty="0" smtClean="0"/>
              <a:t> (required)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atch_parent</a:t>
            </a:r>
            <a:r>
              <a:rPr lang="en-US" dirty="0" smtClean="0"/>
              <a:t>/</a:t>
            </a:r>
            <a:r>
              <a:rPr lang="en-US" dirty="0" err="1" smtClean="0"/>
              <a:t>fill_parent</a:t>
            </a:r>
            <a:endParaRPr lang="en-US" dirty="0" smtClean="0"/>
          </a:p>
          <a:p>
            <a:pPr lvl="1"/>
            <a:r>
              <a:rPr lang="en-US" dirty="0" err="1" smtClean="0"/>
              <a:t>wrap_content</a:t>
            </a:r>
            <a:endParaRPr lang="en-US" dirty="0" smtClean="0"/>
          </a:p>
          <a:p>
            <a:pPr lvl="1"/>
            <a:r>
              <a:rPr lang="en-US" dirty="0" smtClean="0"/>
              <a:t>*</a:t>
            </a:r>
            <a:r>
              <a:rPr lang="en-US" dirty="0" err="1" smtClean="0"/>
              <a:t>dp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06491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Layouts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270000"/>
            <a:ext cx="85852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457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subclass of the </a:t>
            </a:r>
            <a:r>
              <a:rPr lang="en-US" dirty="0" err="1"/>
              <a:t>AdapterView</a:t>
            </a:r>
            <a:r>
              <a:rPr lang="en-US" dirty="0"/>
              <a:t> class uses an Adapter to bind data to its layout.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Adapter behaves as a middle-man between the data source and the </a:t>
            </a:r>
            <a:r>
              <a:rPr lang="en-US" dirty="0" err="1"/>
              <a:t>AdapterView</a:t>
            </a:r>
            <a:r>
              <a:rPr lang="en-US" dirty="0"/>
              <a:t> layout—the Adapter retrieves the data (from a source such as an array or a database query) and converts each entry into a view that can be added into the </a:t>
            </a:r>
            <a:r>
              <a:rPr lang="en-US" dirty="0" err="1"/>
              <a:t>AdapterView</a:t>
            </a:r>
            <a:r>
              <a:rPr lang="en-US" dirty="0"/>
              <a:t> layout.</a:t>
            </a:r>
          </a:p>
        </p:txBody>
      </p:sp>
    </p:spTree>
    <p:extLst>
      <p:ext uri="{BB962C8B-B14F-4D97-AF65-F5344CB8AC3E}">
        <p14:creationId xmlns:p14="http://schemas.microsoft.com/office/powerpoint/2010/main" val="2448825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AdapterView</a:t>
            </a:r>
            <a:r>
              <a:rPr lang="en-US" dirty="0" smtClean="0"/>
              <a:t> Layout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1816100"/>
            <a:ext cx="57404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469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ArrayAdapter</a:t>
            </a:r>
            <a:r>
              <a:rPr lang="en-US" dirty="0" smtClean="0"/>
              <a:t> – for Arrays</a:t>
            </a:r>
          </a:p>
          <a:p>
            <a:r>
              <a:rPr lang="en-US" dirty="0" err="1" smtClean="0"/>
              <a:t>SimpleCursorAdapter</a:t>
            </a:r>
            <a:r>
              <a:rPr lang="en-US" dirty="0" smtClean="0"/>
              <a:t> – for Cursors</a:t>
            </a:r>
          </a:p>
          <a:p>
            <a:endParaRPr lang="en-US" dirty="0"/>
          </a:p>
          <a:p>
            <a:r>
              <a:rPr lang="en-US" dirty="0" smtClean="0"/>
              <a:t>To create the layout for each item in the </a:t>
            </a:r>
            <a:r>
              <a:rPr lang="en-US" dirty="0" err="1" smtClean="0"/>
              <a:t>AdapterView</a:t>
            </a:r>
            <a:r>
              <a:rPr lang="en-US" dirty="0" smtClean="0"/>
              <a:t>, a separate layout file must be created (e.g. </a:t>
            </a:r>
            <a:r>
              <a:rPr lang="en-US" dirty="0" err="1" smtClean="0"/>
              <a:t>list_item.xml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042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ArrayAdapter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948545"/>
            <a:ext cx="8229600" cy="2177618"/>
          </a:xfrm>
        </p:spPr>
        <p:txBody>
          <a:bodyPr/>
          <a:lstStyle/>
          <a:p>
            <a:r>
              <a:rPr lang="en-US" dirty="0" err="1" smtClean="0"/>
              <a:t>ArrayAdapter</a:t>
            </a:r>
            <a:r>
              <a:rPr lang="en-US" dirty="0" smtClean="0"/>
              <a:t> supports array of Strings</a:t>
            </a:r>
          </a:p>
          <a:p>
            <a:r>
              <a:rPr lang="en-US" dirty="0" smtClean="0"/>
              <a:t>If you want to customize (e.g. add images), you can extend </a:t>
            </a:r>
            <a:r>
              <a:rPr lang="en-US" dirty="0" err="1" smtClean="0"/>
              <a:t>ArrayAdapter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00200"/>
            <a:ext cx="8750300" cy="107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761708"/>
            <a:ext cx="8674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776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SimpleCursorAdapter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Cursors (SQLite query results)</a:t>
            </a:r>
          </a:p>
          <a:p>
            <a:r>
              <a:rPr lang="en-US" dirty="0" smtClean="0"/>
              <a:t>For customization, extend the </a:t>
            </a:r>
            <a:r>
              <a:rPr lang="en-US" dirty="0" err="1" smtClean="0"/>
              <a:t>SimpleCursorAdapter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5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66" y="1331768"/>
            <a:ext cx="6062070" cy="51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673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click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184400"/>
            <a:ext cx="9055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03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group that aligns all children in a single direction, vertically or </a:t>
            </a:r>
            <a:r>
              <a:rPr lang="en-US" dirty="0" smtClean="0"/>
              <a:t>horizontally (</a:t>
            </a:r>
            <a:r>
              <a:rPr lang="en-US" dirty="0" err="1" smtClean="0"/>
              <a:t>android:orientation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layout_weight</a:t>
            </a:r>
            <a:endParaRPr lang="en-US" dirty="0" smtClean="0"/>
          </a:p>
          <a:p>
            <a:pPr lvl="1"/>
            <a:r>
              <a:rPr lang="en-US" dirty="0"/>
              <a:t>An attribute assigns an "importance" value to a view in terms of how much space is should occupy on the screen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69454" y="5802997"/>
            <a:ext cx="6788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http://developer.android.com/guide/topics/ui/layout/</a:t>
            </a:r>
            <a:r>
              <a:rPr lang="en-US" dirty="0" smtClean="0">
                <a:hlinkClick r:id="rId2"/>
              </a:rPr>
              <a:t>linear.html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9658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view </a:t>
            </a:r>
            <a:r>
              <a:rPr lang="en-US" dirty="0"/>
              <a:t>group that displays child views in relative positions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Positions are specified relative to other elements or relative to the parent </a:t>
            </a:r>
            <a:r>
              <a:rPr lang="en-US" dirty="0" err="1" smtClean="0"/>
              <a:t>RelativeLayout</a:t>
            </a:r>
            <a:endParaRPr lang="en-US" dirty="0" smtClean="0"/>
          </a:p>
          <a:p>
            <a:r>
              <a:rPr lang="en-US" dirty="0" smtClean="0"/>
              <a:t>Example positions:</a:t>
            </a:r>
          </a:p>
          <a:p>
            <a:pPr lvl="1"/>
            <a:r>
              <a:rPr lang="en-US" dirty="0" err="1" smtClean="0"/>
              <a:t>layout_alignParentTop</a:t>
            </a:r>
            <a:endParaRPr lang="en-US" dirty="0" smtClean="0"/>
          </a:p>
          <a:p>
            <a:pPr lvl="1"/>
            <a:r>
              <a:rPr lang="en-US" dirty="0" err="1" smtClean="0"/>
              <a:t>layout_centerVertical</a:t>
            </a:r>
            <a:endParaRPr lang="en-US" dirty="0" smtClean="0"/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ayout_below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5992199"/>
            <a:ext cx="7601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/layout/</a:t>
            </a:r>
            <a:r>
              <a:rPr lang="en-US" dirty="0" err="1" smtClean="0"/>
              <a:t>relative.html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920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View that allows you to display web pages.</a:t>
            </a:r>
          </a:p>
          <a:p>
            <a:r>
              <a:rPr lang="en-US" dirty="0" smtClean="0"/>
              <a:t>Requires an INTERNET permission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9900" y="5899835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webkit</a:t>
            </a:r>
            <a:r>
              <a:rPr lang="en-US" dirty="0"/>
              <a:t>/</a:t>
            </a:r>
            <a:r>
              <a:rPr lang="en-US" dirty="0" err="1"/>
              <a:t>WebView.html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387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394527"/>
            <a:ext cx="8216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583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assigned custom </a:t>
            </a:r>
            <a:r>
              <a:rPr lang="en-US" dirty="0" err="1" smtClean="0"/>
              <a:t>WebViewClient</a:t>
            </a:r>
            <a:r>
              <a:rPr lang="en-US" dirty="0" smtClean="0"/>
              <a:t> by creating an extension of the </a:t>
            </a:r>
            <a:r>
              <a:rPr lang="en-US" dirty="0" err="1" smtClean="0"/>
              <a:t>WebViewClient</a:t>
            </a:r>
            <a:r>
              <a:rPr lang="en-US" dirty="0" smtClean="0"/>
              <a:t> class and overriding its methods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 err="1" smtClean="0"/>
              <a:t>shouldOverrideUrlLoading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037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Button (http://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/controls/</a:t>
            </a:r>
            <a:r>
              <a:rPr lang="en-US" dirty="0" err="1" smtClean="0"/>
              <a:t>button.html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TextView</a:t>
            </a:r>
            <a:endParaRPr lang="en-US" dirty="0" smtClean="0"/>
          </a:p>
          <a:p>
            <a:r>
              <a:rPr lang="en-US" dirty="0" err="1" smtClean="0"/>
              <a:t>EditText</a:t>
            </a:r>
            <a:r>
              <a:rPr lang="en-US" dirty="0"/>
              <a:t> (http://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/controls/</a:t>
            </a:r>
            <a:r>
              <a:rPr lang="en-US" dirty="0" err="1" smtClean="0"/>
              <a:t>text.html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ImageView</a:t>
            </a:r>
            <a:endParaRPr lang="en-US" dirty="0" smtClean="0"/>
          </a:p>
          <a:p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613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ShortActivity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052617" cy="45259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splash</a:t>
            </a:r>
          </a:p>
          <a:p>
            <a:r>
              <a:rPr lang="en-US" sz="3000" dirty="0" smtClean="0"/>
              <a:t>login</a:t>
            </a:r>
          </a:p>
          <a:p>
            <a:r>
              <a:rPr lang="en-US" sz="3000" dirty="0" smtClean="0"/>
              <a:t>register</a:t>
            </a:r>
          </a:p>
          <a:p>
            <a:r>
              <a:rPr lang="en-US" sz="3000" dirty="0" err="1" smtClean="0"/>
              <a:t>stream_list</a:t>
            </a:r>
            <a:endParaRPr lang="en-US" sz="3000" dirty="0" smtClean="0"/>
          </a:p>
          <a:p>
            <a:r>
              <a:rPr lang="en-US" sz="3000" dirty="0" err="1" smtClean="0"/>
              <a:t>stream_item</a:t>
            </a:r>
            <a:endParaRPr lang="en-US" sz="3000" dirty="0" smtClean="0"/>
          </a:p>
          <a:p>
            <a:r>
              <a:rPr lang="en-US" sz="3000" dirty="0" err="1" smtClean="0"/>
              <a:t>myphoto_grid</a:t>
            </a:r>
            <a:endParaRPr lang="en-US" sz="3000" dirty="0" smtClean="0"/>
          </a:p>
          <a:p>
            <a:r>
              <a:rPr lang="en-US" sz="3000" dirty="0" err="1"/>
              <a:t>m</a:t>
            </a:r>
            <a:r>
              <a:rPr lang="en-US" sz="3000" dirty="0" err="1" smtClean="0"/>
              <a:t>yphoto_item</a:t>
            </a:r>
            <a:endParaRPr lang="en-US" sz="3000" dirty="0"/>
          </a:p>
        </p:txBody>
      </p:sp>
      <p:pic>
        <p:nvPicPr>
          <p:cNvPr id="4" name="Picture 3" descr="wirefram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17" y="1392483"/>
            <a:ext cx="5450063" cy="51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286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component has its specific set of APIs to manipulate the view</a:t>
            </a:r>
          </a:p>
          <a:p>
            <a:r>
              <a:rPr lang="en-US" dirty="0" smtClean="0"/>
              <a:t>Developers can also set event listeners for various events</a:t>
            </a:r>
          </a:p>
        </p:txBody>
      </p:sp>
    </p:spTree>
    <p:extLst>
      <p:ext uri="{BB962C8B-B14F-4D97-AF65-F5344CB8AC3E}">
        <p14:creationId xmlns:p14="http://schemas.microsoft.com/office/powerpoint/2010/main" val="36774804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onClick</a:t>
            </a:r>
            <a:endParaRPr lang="en-US" dirty="0"/>
          </a:p>
          <a:p>
            <a:pPr lvl="1"/>
            <a:r>
              <a:rPr lang="en-US" dirty="0" err="1"/>
              <a:t>onLongClick</a:t>
            </a:r>
            <a:endParaRPr lang="en-US" dirty="0"/>
          </a:p>
          <a:p>
            <a:pPr lvl="1"/>
            <a:r>
              <a:rPr lang="en-US" dirty="0" err="1"/>
              <a:t>onFocusChange</a:t>
            </a:r>
            <a:endParaRPr lang="en-US" dirty="0"/>
          </a:p>
          <a:p>
            <a:pPr lvl="1"/>
            <a:r>
              <a:rPr lang="en-US" dirty="0" err="1"/>
              <a:t>onKey</a:t>
            </a:r>
            <a:endParaRPr lang="en-US" dirty="0"/>
          </a:p>
          <a:p>
            <a:pPr lvl="1"/>
            <a:r>
              <a:rPr lang="en-US" dirty="0" err="1"/>
              <a:t>onTouch</a:t>
            </a:r>
            <a:endParaRPr lang="en-US" dirty="0"/>
          </a:p>
          <a:p>
            <a:pPr lvl="1"/>
            <a:r>
              <a:rPr lang="en-US" dirty="0" err="1" smtClean="0"/>
              <a:t>onCreateContextMenu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802997"/>
            <a:ext cx="5980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http://developer.android.com/guide/topics/ui/ui-</a:t>
            </a:r>
            <a:r>
              <a:rPr lang="en-US" dirty="0" smtClean="0">
                <a:hlinkClick r:id="rId2"/>
              </a:rPr>
              <a:t>events.html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3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activities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MainActivity</a:t>
            </a:r>
            <a:endParaRPr lang="en-US" dirty="0" smtClean="0"/>
          </a:p>
          <a:p>
            <a:r>
              <a:rPr lang="en-US" dirty="0" err="1" smtClean="0"/>
              <a:t>HelloActivity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062911"/>
            <a:ext cx="6731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73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new listeners</a:t>
            </a:r>
          </a:p>
          <a:p>
            <a:r>
              <a:rPr lang="en-US" dirty="0" smtClean="0"/>
              <a:t>Implementing the listener within the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70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346200"/>
            <a:ext cx="9004300" cy="41656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775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12900"/>
            <a:ext cx="8978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312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Toast</a:t>
            </a:r>
          </a:p>
          <a:p>
            <a:r>
              <a:rPr lang="en-US" dirty="0" smtClean="0"/>
              <a:t>Dialog</a:t>
            </a:r>
          </a:p>
          <a:p>
            <a:r>
              <a:rPr lang="en-US" dirty="0" smtClean="0"/>
              <a:t>Status notification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459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dirty="0"/>
              <a:t>Context context = getApplicationContext();</a:t>
            </a:r>
          </a:p>
          <a:p>
            <a:pPr marL="0" indent="0">
              <a:buNone/>
            </a:pPr>
            <a:r>
              <a:rPr lang="ro-RO" dirty="0"/>
              <a:t>CharSequence text = "Hello toast!";</a:t>
            </a:r>
          </a:p>
          <a:p>
            <a:pPr marL="0" indent="0">
              <a:buNone/>
            </a:pPr>
            <a:r>
              <a:rPr lang="ro-RO" dirty="0"/>
              <a:t>int duration = Toast.LENGTH_SHORT;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Toast toast = Toast.makeText(context, text, duration);</a:t>
            </a:r>
          </a:p>
          <a:p>
            <a:pPr marL="0" indent="0">
              <a:buNone/>
            </a:pPr>
            <a:r>
              <a:rPr lang="ro-RO" dirty="0"/>
              <a:t>toast.show();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Toast.makeText</a:t>
            </a:r>
            <a:r>
              <a:rPr lang="en-US" dirty="0"/>
              <a:t>(context, text, duration).show()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234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AlertDialog</a:t>
            </a:r>
            <a:endParaRPr lang="en-US" dirty="0" smtClean="0"/>
          </a:p>
          <a:p>
            <a:r>
              <a:rPr lang="en-US" dirty="0" err="1" smtClean="0"/>
              <a:t>ProgressDialog</a:t>
            </a:r>
            <a:r>
              <a:rPr lang="en-US" dirty="0" smtClean="0"/>
              <a:t> (no longer recommended)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37" y="3196936"/>
            <a:ext cx="27051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830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AlertDialog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082800"/>
            <a:ext cx="85725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360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AlertDialog</a:t>
            </a:r>
            <a:r>
              <a:rPr lang="en-US" dirty="0" smtClean="0"/>
              <a:t> with buttons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7638"/>
            <a:ext cx="86868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800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AlertDialog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mDialog.show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mDialog.dismiss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6369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26345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Notifications outside of your UI</a:t>
            </a:r>
          </a:p>
          <a:p>
            <a:r>
              <a:rPr lang="en-US" dirty="0" smtClean="0"/>
              <a:t>Normally used by a Broadcast receiver or a Service</a:t>
            </a:r>
          </a:p>
          <a:p>
            <a:r>
              <a:rPr lang="en-US" dirty="0" smtClean="0"/>
              <a:t>Must have an action to open an activity of your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518" y="1793009"/>
            <a:ext cx="35179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5163</TotalTime>
  <Words>2479</Words>
  <Application>Microsoft Macintosh PowerPoint</Application>
  <PresentationFormat>On-screen Show (4:3)</PresentationFormat>
  <Paragraphs>435</Paragraphs>
  <Slides>125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26" baseType="lpstr">
      <vt:lpstr>Office Theme</vt:lpstr>
      <vt:lpstr>Basic Android</vt:lpstr>
      <vt:lpstr>PowerPoint Presentation</vt:lpstr>
      <vt:lpstr>Development Setup</vt:lpstr>
      <vt:lpstr>Our first application</vt:lpstr>
      <vt:lpstr>PowerPoint Presentation</vt:lpstr>
      <vt:lpstr>PowerPoint Presentation</vt:lpstr>
      <vt:lpstr>PowerPoint Presentation</vt:lpstr>
      <vt:lpstr>PowerPoint Presentation</vt:lpstr>
      <vt:lpstr>Create the activities</vt:lpstr>
      <vt:lpstr>PowerPoint Presentation</vt:lpstr>
      <vt:lpstr>Add Intent Filter to MainActivity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Workshop project</vt:lpstr>
      <vt:lpstr>Workflow</vt:lpstr>
      <vt:lpstr>Setup</vt:lpstr>
      <vt:lpstr>Development</vt:lpstr>
      <vt:lpstr>Development</vt:lpstr>
      <vt:lpstr>Development</vt:lpstr>
      <vt:lpstr>APIDemos</vt:lpstr>
      <vt:lpstr>Debugging and Testing</vt:lpstr>
      <vt:lpstr>Build and run</vt:lpstr>
      <vt:lpstr>Build and Run</vt:lpstr>
      <vt:lpstr>Testing</vt:lpstr>
      <vt:lpstr>PowerPoint Presentation</vt:lpstr>
      <vt:lpstr>DDMS</vt:lpstr>
      <vt:lpstr>Logging</vt:lpstr>
      <vt:lpstr>PowerPoint Presentation</vt:lpstr>
      <vt:lpstr>Publishing</vt:lpstr>
      <vt:lpstr>Preparing for release</vt:lpstr>
      <vt:lpstr>Application Fundamentals</vt:lpstr>
      <vt:lpstr>App Fundamentals</vt:lpstr>
      <vt:lpstr>AndroidManifest.xml</vt:lpstr>
      <vt:lpstr>App Components</vt:lpstr>
      <vt:lpstr>Permissions</vt:lpstr>
      <vt:lpstr>Minimum API level</vt:lpstr>
      <vt:lpstr>Declaring requirements</vt:lpstr>
      <vt:lpstr>Declaring requirements</vt:lpstr>
      <vt:lpstr>Declaring requirements</vt:lpstr>
      <vt:lpstr>Application Resources</vt:lpstr>
      <vt:lpstr>Activity</vt:lpstr>
      <vt:lpstr>Activity</vt:lpstr>
      <vt:lpstr>Activity</vt:lpstr>
      <vt:lpstr>Creating an Activity</vt:lpstr>
      <vt:lpstr>Starting an Activity</vt:lpstr>
      <vt:lpstr>Starting an Activity for Result</vt:lpstr>
      <vt:lpstr>Sample</vt:lpstr>
      <vt:lpstr>Stopping the Activity</vt:lpstr>
      <vt:lpstr>Activity states</vt:lpstr>
      <vt:lpstr>Activity Lifecycle</vt:lpstr>
      <vt:lpstr>Activity Lifecycle</vt:lpstr>
      <vt:lpstr>Activity Lifecycle</vt:lpstr>
      <vt:lpstr>Saving activity state</vt:lpstr>
      <vt:lpstr>Saving Activity State</vt:lpstr>
      <vt:lpstr>Short Exercise (lifecycle)</vt:lpstr>
      <vt:lpstr>Implementing the UI</vt:lpstr>
      <vt:lpstr>Views and ViewGroups</vt:lpstr>
      <vt:lpstr>Advantages of using XML files</vt:lpstr>
      <vt:lpstr>Layouts</vt:lpstr>
      <vt:lpstr>XML Syntax</vt:lpstr>
      <vt:lpstr>Sample view hierarchy</vt:lpstr>
      <vt:lpstr>Loading the layout</vt:lpstr>
      <vt:lpstr>Attributes</vt:lpstr>
      <vt:lpstr>IDs</vt:lpstr>
      <vt:lpstr>Use of IDs</vt:lpstr>
      <vt:lpstr>Layout Parameters</vt:lpstr>
      <vt:lpstr>Common Layouts</vt:lpstr>
      <vt:lpstr>Adapters</vt:lpstr>
      <vt:lpstr>AdapterView Layout</vt:lpstr>
      <vt:lpstr>Adapters</vt:lpstr>
      <vt:lpstr>ArrayAdapter</vt:lpstr>
      <vt:lpstr>SimpleCursorAdapter</vt:lpstr>
      <vt:lpstr>Handling click events</vt:lpstr>
      <vt:lpstr>LinearLayout</vt:lpstr>
      <vt:lpstr>RelativeLayout</vt:lpstr>
      <vt:lpstr>WebView</vt:lpstr>
      <vt:lpstr>WebView</vt:lpstr>
      <vt:lpstr>WebView</vt:lpstr>
      <vt:lpstr>Views</vt:lpstr>
      <vt:lpstr>ShortActivity</vt:lpstr>
      <vt:lpstr>API</vt:lpstr>
      <vt:lpstr>Events</vt:lpstr>
      <vt:lpstr>Two ways</vt:lpstr>
      <vt:lpstr>PowerPoint Presentation</vt:lpstr>
      <vt:lpstr>PowerPoint Presentation</vt:lpstr>
      <vt:lpstr>Other components</vt:lpstr>
      <vt:lpstr>Toast</vt:lpstr>
      <vt:lpstr>Dialog</vt:lpstr>
      <vt:lpstr>AlertDialog</vt:lpstr>
      <vt:lpstr>AlertDialog with buttons</vt:lpstr>
      <vt:lpstr>AlertDialog</vt:lpstr>
      <vt:lpstr>Status Notification</vt:lpstr>
      <vt:lpstr>PowerPoint Presentation</vt:lpstr>
      <vt:lpstr>Short Exercise</vt:lpstr>
      <vt:lpstr>Processes and Threads</vt:lpstr>
      <vt:lpstr>UI Thread</vt:lpstr>
      <vt:lpstr>Worker threads</vt:lpstr>
      <vt:lpstr>Worker threads</vt:lpstr>
      <vt:lpstr>Worker threads</vt:lpstr>
      <vt:lpstr>AsyncTask</vt:lpstr>
      <vt:lpstr>AsyncTask Example</vt:lpstr>
      <vt:lpstr>Exercise</vt:lpstr>
      <vt:lpstr>Communicating with the Network</vt:lpstr>
      <vt:lpstr>Example: Login API</vt:lpstr>
      <vt:lpstr>PowerPoint Presentation</vt:lpstr>
      <vt:lpstr>JSON</vt:lpstr>
      <vt:lpstr>Storage</vt:lpstr>
      <vt:lpstr>SharedPreferences</vt:lpstr>
      <vt:lpstr>Setting</vt:lpstr>
      <vt:lpstr>Getting</vt:lpstr>
      <vt:lpstr>SQLiteDatabase</vt:lpstr>
      <vt:lpstr>SQLiteDatabase</vt:lpstr>
      <vt:lpstr>Exercise (activity#1)</vt:lpstr>
      <vt:lpstr>Exercise (activity#1)</vt:lpstr>
      <vt:lpstr>There is a step-by-step procedure</vt:lpstr>
      <vt:lpstr>Activity#2: Photo stream</vt:lpstr>
      <vt:lpstr>Activity#3: Uploading photos</vt:lpstr>
      <vt:lpstr>Activity#3: My Photos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 MIchael Coronel</dc:creator>
  <cp:lastModifiedBy>Rod MIchael Coronel</cp:lastModifiedBy>
  <cp:revision>54</cp:revision>
  <dcterms:created xsi:type="dcterms:W3CDTF">2013-08-07T17:09:31Z</dcterms:created>
  <dcterms:modified xsi:type="dcterms:W3CDTF">2013-08-19T00:06:54Z</dcterms:modified>
</cp:coreProperties>
</file>