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5" r:id="rId1"/>
    <p:sldMasterId id="2147484000" r:id="rId2"/>
    <p:sldMasterId id="2147484017" r:id="rId3"/>
    <p:sldMasterId id="2147484034" r:id="rId4"/>
  </p:sldMasterIdLst>
  <p:notesMasterIdLst>
    <p:notesMasterId r:id="rId8"/>
  </p:notesMasterIdLst>
  <p:handoutMasterIdLst>
    <p:handoutMasterId r:id="rId9"/>
  </p:handoutMasterIdLst>
  <p:sldIdLst>
    <p:sldId id="277" r:id="rId5"/>
    <p:sldId id="285" r:id="rId6"/>
    <p:sldId id="284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1365" autoAdjust="0"/>
    <p:restoredTop sz="94726" autoAdjust="0"/>
  </p:normalViewPr>
  <p:slideViewPr>
    <p:cSldViewPr snapToObjects="1">
      <p:cViewPr varScale="1">
        <p:scale>
          <a:sx n="154" d="100"/>
          <a:sy n="154" d="100"/>
        </p:scale>
        <p:origin x="-2912" y="384"/>
      </p:cViewPr>
      <p:guideLst>
        <p:guide orient="horz" pos="20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108E4F-2B7F-264B-AE2E-BE8160299221}" type="datetime1">
              <a:rPr lang="en-US"/>
              <a:pPr>
                <a:defRPr/>
              </a:pPr>
              <a:t>7/22/15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571C24-CDD3-304C-A229-E250B4A32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69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FCF475-8832-904F-897F-869A13AD1352}" type="datetime1">
              <a:rPr lang="en-US"/>
              <a:pPr>
                <a:defRPr/>
              </a:pPr>
              <a:t>7/22/15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04844A-7781-B04A-978F-69210B3CF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24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3884414" y="8685896"/>
            <a:ext cx="2972098" cy="456595"/>
          </a:xfrm>
          <a:prstGeom prst="rect">
            <a:avLst/>
          </a:prstGeom>
          <a:noFill/>
        </p:spPr>
        <p:txBody>
          <a:bodyPr lIns="86478" tIns="43239" rIns="86478" bIns="43239"/>
          <a:lstStyle/>
          <a:p>
            <a:fld id="{945BE349-17A0-9E49-811D-52FA848668D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"docking" is the identification of the low-energy binding modes of a small molecule (ligands) within the active site of a macromolecule (receptor) whose structure is known </a:t>
            </a:r>
          </a:p>
          <a:p>
            <a:r>
              <a:rPr lang="en-US" dirty="0" smtClean="0"/>
              <a:t>A compound that interacts strongly with (i.e. binds) a receptor associated with a disease may inhibit its function and thus act as a drug  </a:t>
            </a:r>
          </a:p>
          <a:p>
            <a:r>
              <a:rPr lang="en-US" dirty="0" smtClean="0"/>
              <a:t>Typical Workload: </a:t>
            </a:r>
          </a:p>
          <a:p>
            <a:pPr lvl="1"/>
            <a:r>
              <a:rPr lang="en-US" dirty="0" smtClean="0">
                <a:cs typeface="ＭＳ Ｐゴシック" charset="-128"/>
              </a:rPr>
              <a:t>Application Size: 7MB (static binary)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Static input data: 35MB (binary and ASCII text)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Dynamic input data:10KB (ASCII text)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Output data: 10KB (ASCII text)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Expected execution time: 5~5000 seconds</a:t>
            </a:r>
          </a:p>
          <a:p>
            <a:pPr lvl="1"/>
            <a:r>
              <a:rPr lang="en-US" dirty="0" smtClean="0">
                <a:cs typeface="ＭＳ Ｐゴシック" charset="-128"/>
              </a:rPr>
              <a:t>Parameter space: 1 billion tasks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2F73D01-4E00-8C4C-99A1-5BD41E296B37}" type="slidenum">
              <a:rPr lang="en-GB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467" name="Text Box 1026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 anchor="b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fld id="{B8F1EA76-17AA-AA45-B124-D0AEF86FDF7C}" type="slidenum">
              <a:rPr lang="en-GB" sz="1200">
                <a:solidFill>
                  <a:srgbClr val="000000"/>
                </a:solidFill>
                <a:latin typeface="Calibri"/>
                <a:ea typeface="ＭＳ Ｐゴシック" charset="-128"/>
                <a:cs typeface="ＭＳ Ｐゴシック" charset="-128"/>
              </a:rPr>
              <a:pPr algn="r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914318" algn="l"/>
                  <a:tab pos="1828637" algn="l"/>
                  <a:tab pos="2742956" algn="l"/>
                  <a:tab pos="3657274" algn="l"/>
                  <a:tab pos="4571592" algn="l"/>
                  <a:tab pos="5485911" algn="l"/>
                  <a:tab pos="6400230" algn="l"/>
                  <a:tab pos="7314548" algn="l"/>
                  <a:tab pos="8228867" algn="l"/>
                  <a:tab pos="9143185" algn="l"/>
                  <a:tab pos="10057504" algn="l"/>
                </a:tabLst>
              </a:pPr>
              <a:t>2</a:t>
            </a:fld>
            <a:endParaRPr lang="en-GB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68" name="Text Box 1027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 anchor="b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69" name="Text Box 1028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70" name="Text Box 1029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72" name="Text Box 1031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360">
            <a:solidFill>
              <a:schemeClr val="tx1"/>
            </a:solidFill>
            <a:miter lim="800000"/>
          </a:ln>
        </p:spPr>
        <p:txBody>
          <a:bodyPr lIns="86392" tIns="43196" rIns="86392" bIns="43196"/>
          <a:lstStyle/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Swift is a Java </a:t>
            </a:r>
            <a:r>
              <a:rPr lang="en-US" dirty="0" err="1" smtClean="0">
                <a:latin typeface="Times New Roman"/>
                <a:cs typeface="Times New Roman"/>
              </a:rPr>
              <a:t>ap</a:t>
            </a:r>
            <a:r>
              <a:rPr lang="en-US" dirty="0" smtClean="0">
                <a:latin typeface="Times New Roman"/>
                <a:cs typeface="Times New Roman"/>
              </a:rPr>
              <a:t> – </a:t>
            </a:r>
            <a:r>
              <a:rPr lang="en-US" dirty="0" err="1" smtClean="0">
                <a:latin typeface="Times New Roman"/>
                <a:cs typeface="Times New Roman"/>
              </a:rPr>
              <a:t>untar</a:t>
            </a:r>
            <a:r>
              <a:rPr lang="en-US" dirty="0" smtClean="0">
                <a:latin typeface="Times New Roman"/>
                <a:cs typeface="Times New Roman"/>
              </a:rPr>
              <a:t>  or module </a:t>
            </a:r>
            <a:r>
              <a:rPr lang="en-US" dirty="0" err="1" smtClean="0">
                <a:latin typeface="Times New Roman"/>
                <a:cs typeface="Times New Roman"/>
              </a:rPr>
              <a:t>load,and</a:t>
            </a:r>
            <a:r>
              <a:rPr lang="en-US" dirty="0" smtClean="0">
                <a:latin typeface="Times New Roman"/>
                <a:cs typeface="Times New Roman"/>
              </a:rPr>
              <a:t> run</a:t>
            </a: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Data can be on client or remote (</a:t>
            </a:r>
            <a:r>
              <a:rPr lang="en-US" dirty="0" err="1" smtClean="0">
                <a:latin typeface="Times New Roman"/>
                <a:cs typeface="Times New Roman"/>
              </a:rPr>
              <a:t>GirdFTP</a:t>
            </a:r>
            <a:r>
              <a:rPr lang="en-US" dirty="0" smtClean="0">
                <a:latin typeface="Times New Roman"/>
                <a:cs typeface="Times New Roman"/>
              </a:rPr>
              <a:t>, ) – soon Globus Online.</a:t>
            </a: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sz="2600" dirty="0">
                <a:solidFill>
                  <a:srgbClr val="1F497D"/>
                </a:solidFill>
              </a:rPr>
              <a:t>Overlaps staging and computing wherever possible</a:t>
            </a:r>
          </a:p>
          <a:p>
            <a:r>
              <a:rPr lang="en-US" sz="2600" dirty="0">
                <a:solidFill>
                  <a:srgbClr val="1F497D"/>
                </a:solidFill>
              </a:rPr>
              <a:t>Main role is to efficiently run Swift tasks on allocated compute nodes, local and remote</a:t>
            </a:r>
          </a:p>
          <a:p>
            <a:r>
              <a:rPr lang="en-US" sz="2600" dirty="0">
                <a:solidFill>
                  <a:srgbClr val="1F497D"/>
                </a:solidFill>
              </a:rPr>
              <a:t>Handles short tasks efficiently without re-scheduling</a:t>
            </a:r>
          </a:p>
          <a:p>
            <a:r>
              <a:rPr lang="en-US" sz="2600" dirty="0">
                <a:solidFill>
                  <a:srgbClr val="1F497D"/>
                </a:solidFill>
              </a:rPr>
              <a:t>Runs on distributed infrastructure: Condor, GRAM, AWS</a:t>
            </a:r>
          </a:p>
          <a:p>
            <a:r>
              <a:rPr lang="en-US" sz="2600" dirty="0">
                <a:solidFill>
                  <a:srgbClr val="1F497D"/>
                </a:solidFill>
              </a:rPr>
              <a:t>Also runs with few infrastructure dependencies</a:t>
            </a:r>
          </a:p>
          <a:p>
            <a:r>
              <a:rPr lang="en-US" sz="2600" dirty="0">
                <a:solidFill>
                  <a:srgbClr val="1F497D"/>
                </a:solidFill>
              </a:rPr>
              <a:t>Can optionally perform data staging</a:t>
            </a:r>
          </a:p>
          <a:p>
            <a:r>
              <a:rPr lang="en-US" sz="2600" dirty="0">
                <a:solidFill>
                  <a:srgbClr val="1F497D"/>
                </a:solidFill>
              </a:rPr>
              <a:t>Provisioning can be automatic or external (manually launched or externally scripted)</a:t>
            </a:r>
          </a:p>
          <a:p>
            <a:r>
              <a:rPr lang="en-US" sz="2600" dirty="0">
                <a:solidFill>
                  <a:srgbClr val="1F497D"/>
                </a:solidFill>
              </a:rPr>
              <a:t>Dynamically grows and shrinks worker pools</a:t>
            </a:r>
          </a:p>
          <a:p>
            <a:r>
              <a:rPr lang="en-US" sz="2600" dirty="0">
                <a:solidFill>
                  <a:srgbClr val="1F497D"/>
                </a:solidFill>
              </a:rPr>
              <a:t>Handles failures through retry and restart</a:t>
            </a:r>
          </a:p>
          <a:p>
            <a:pPr lvl="1">
              <a:buNone/>
            </a:pPr>
            <a:endParaRPr lang="en-US" sz="2300" dirty="0"/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2F73D01-4E00-8C4C-99A1-5BD41E296B37}" type="slidenum">
              <a:rPr lang="en-GB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467" name="Text Box 1026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 anchor="b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fld id="{B8F1EA76-17AA-AA45-B124-D0AEF86FDF7C}" type="slidenum">
              <a:rPr lang="en-GB" sz="1200">
                <a:solidFill>
                  <a:srgbClr val="000000"/>
                </a:solidFill>
                <a:latin typeface="Calibri"/>
                <a:ea typeface="ＭＳ Ｐゴシック" charset="-128"/>
                <a:cs typeface="ＭＳ Ｐゴシック" charset="-128"/>
              </a:rPr>
              <a:pPr algn="r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914318" algn="l"/>
                  <a:tab pos="1828637" algn="l"/>
                  <a:tab pos="2742956" algn="l"/>
                  <a:tab pos="3657274" algn="l"/>
                  <a:tab pos="4571592" algn="l"/>
                  <a:tab pos="5485911" algn="l"/>
                  <a:tab pos="6400230" algn="l"/>
                  <a:tab pos="7314548" algn="l"/>
                  <a:tab pos="8228867" algn="l"/>
                  <a:tab pos="9143185" algn="l"/>
                  <a:tab pos="10057504" algn="l"/>
                </a:tabLst>
              </a:pPr>
              <a:t>3</a:t>
            </a:fld>
            <a:endParaRPr lang="en-GB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68" name="Text Box 1027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 anchor="b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69" name="Text Box 1028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70" name="Text Box 1029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2" tIns="46796" rIns="89992" bIns="46796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sz="1200" dirty="0">
              <a:solidFill>
                <a:srgbClr val="000000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472" name="Text Box 1031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360">
            <a:solidFill>
              <a:schemeClr val="tx1"/>
            </a:solidFill>
            <a:miter lim="800000"/>
          </a:ln>
        </p:spPr>
        <p:txBody>
          <a:bodyPr lIns="86392" tIns="43196" rIns="86392" bIns="43196"/>
          <a:lstStyle/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Swift is a Java </a:t>
            </a:r>
            <a:r>
              <a:rPr lang="en-US" dirty="0" err="1" smtClean="0">
                <a:latin typeface="Times New Roman"/>
                <a:cs typeface="Times New Roman"/>
              </a:rPr>
              <a:t>ap</a:t>
            </a:r>
            <a:r>
              <a:rPr lang="en-US" dirty="0" smtClean="0">
                <a:latin typeface="Times New Roman"/>
                <a:cs typeface="Times New Roman"/>
              </a:rPr>
              <a:t> – </a:t>
            </a:r>
            <a:r>
              <a:rPr lang="en-US" dirty="0" err="1" smtClean="0">
                <a:latin typeface="Times New Roman"/>
                <a:cs typeface="Times New Roman"/>
              </a:rPr>
              <a:t>untar</a:t>
            </a:r>
            <a:r>
              <a:rPr lang="en-US" dirty="0" smtClean="0">
                <a:latin typeface="Times New Roman"/>
                <a:cs typeface="Times New Roman"/>
              </a:rPr>
              <a:t>  or module </a:t>
            </a:r>
            <a:r>
              <a:rPr lang="en-US" dirty="0" err="1" smtClean="0">
                <a:latin typeface="Times New Roman"/>
                <a:cs typeface="Times New Roman"/>
              </a:rPr>
              <a:t>load,and</a:t>
            </a:r>
            <a:r>
              <a:rPr lang="en-US" dirty="0" smtClean="0">
                <a:latin typeface="Times New Roman"/>
                <a:cs typeface="Times New Roman"/>
              </a:rPr>
              <a:t> run</a:t>
            </a: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Data can be on client or remote (</a:t>
            </a:r>
            <a:r>
              <a:rPr lang="en-US" dirty="0" err="1" smtClean="0">
                <a:latin typeface="Times New Roman"/>
                <a:cs typeface="Times New Roman"/>
              </a:rPr>
              <a:t>GirdFTP</a:t>
            </a:r>
            <a:r>
              <a:rPr lang="en-US" dirty="0" smtClean="0">
                <a:latin typeface="Times New Roman"/>
                <a:cs typeface="Times New Roman"/>
              </a:rPr>
              <a:t>, ) – soon Globus Online.</a:t>
            </a: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sz="2600" dirty="0">
                <a:solidFill>
                  <a:srgbClr val="1F497D"/>
                </a:solidFill>
              </a:rPr>
              <a:t>Overlaps staging and computing wherever possible</a:t>
            </a:r>
          </a:p>
          <a:p>
            <a:r>
              <a:rPr lang="en-US" sz="2600" dirty="0">
                <a:solidFill>
                  <a:srgbClr val="1F497D"/>
                </a:solidFill>
              </a:rPr>
              <a:t>Main role is to efficiently run Swift tasks on allocated compute nodes, local and remote</a:t>
            </a:r>
          </a:p>
          <a:p>
            <a:r>
              <a:rPr lang="en-US" sz="2600" dirty="0">
                <a:solidFill>
                  <a:srgbClr val="1F497D"/>
                </a:solidFill>
              </a:rPr>
              <a:t>Handles short tasks efficiently without re-scheduling</a:t>
            </a:r>
          </a:p>
          <a:p>
            <a:r>
              <a:rPr lang="en-US" sz="2600" dirty="0">
                <a:solidFill>
                  <a:srgbClr val="1F497D"/>
                </a:solidFill>
              </a:rPr>
              <a:t>Runs on distributed infrastructure: Condor, GRAM, AWS</a:t>
            </a:r>
          </a:p>
          <a:p>
            <a:r>
              <a:rPr lang="en-US" sz="2600" dirty="0">
                <a:solidFill>
                  <a:srgbClr val="1F497D"/>
                </a:solidFill>
              </a:rPr>
              <a:t>Also runs with few infrastructure dependencies</a:t>
            </a:r>
          </a:p>
          <a:p>
            <a:r>
              <a:rPr lang="en-US" sz="2600" dirty="0">
                <a:solidFill>
                  <a:srgbClr val="1F497D"/>
                </a:solidFill>
              </a:rPr>
              <a:t>Can optionally perform data staging</a:t>
            </a:r>
          </a:p>
          <a:p>
            <a:r>
              <a:rPr lang="en-US" sz="2600" dirty="0">
                <a:solidFill>
                  <a:srgbClr val="1F497D"/>
                </a:solidFill>
              </a:rPr>
              <a:t>Provisioning can be automatic or external (manually launched or externally scripted)</a:t>
            </a:r>
          </a:p>
          <a:p>
            <a:r>
              <a:rPr lang="en-US" sz="2600" dirty="0">
                <a:solidFill>
                  <a:srgbClr val="1F497D"/>
                </a:solidFill>
              </a:rPr>
              <a:t>Dynamically grows and shrinks worker pools</a:t>
            </a:r>
          </a:p>
          <a:p>
            <a:r>
              <a:rPr lang="en-US" sz="2600" dirty="0">
                <a:solidFill>
                  <a:srgbClr val="1F497D"/>
                </a:solidFill>
              </a:rPr>
              <a:t>Handles failures through retry and restart</a:t>
            </a:r>
          </a:p>
          <a:p>
            <a:pPr lvl="1">
              <a:buNone/>
            </a:pPr>
            <a:endParaRPr lang="en-US" sz="2300" dirty="0"/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450"/>
              </a:spcBef>
              <a:tabLst>
                <a:tab pos="0" algn="l"/>
                <a:tab pos="914318" algn="l"/>
                <a:tab pos="1828637" algn="l"/>
                <a:tab pos="2742956" algn="l"/>
                <a:tab pos="3657274" algn="l"/>
                <a:tab pos="4571592" algn="l"/>
                <a:tab pos="5485911" algn="l"/>
                <a:tab pos="6400230" algn="l"/>
                <a:tab pos="7314548" algn="l"/>
                <a:tab pos="8228867" algn="l"/>
                <a:tab pos="9143185" algn="l"/>
                <a:tab pos="10057504" algn="l"/>
              </a:tabLst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emf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screen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72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62E7A-91F1-1143-A397-E881235D8537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86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B873-46CE-4543-B04D-14B306A037F4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860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927A-67D2-7642-98DC-E2CFBD1838A7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872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EC3A7-E9B0-A34C-B4F0-5A07B78C6759}" type="slidenum">
              <a:rPr lang="en-GB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20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ED12DC1-BB88-6B49-A914-5DE104335772}" type="slidenum">
              <a:rPr lang="en-US" sz="120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800" y="6467445"/>
            <a:ext cx="2895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solidFill>
                  <a:prstClr val="white">
                    <a:lumMod val="95000"/>
                  </a:prstClr>
                </a:solidFill>
                <a:latin typeface="Calibri"/>
              </a:rPr>
              <a:t>www.ci.uchicago.edu/swift    www.mcs.anl.gov/exm</a:t>
            </a:r>
            <a:endParaRPr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02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4141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8194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E3AC-6AD4-054F-A7FF-121940CC2D3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90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screen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4963" y="217025"/>
            <a:ext cx="651903" cy="6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8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10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44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814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65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23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888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995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056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32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932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2A8AB-E2B4-3D48-AA1B-D3ADE456AFA1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878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ED12DC1-BB88-6B49-A914-5DE104335772}" type="slidenum">
              <a:rPr lang="en-US" sz="120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931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691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19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screen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4963" y="217025"/>
            <a:ext cx="651903" cy="6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960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5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8196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94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025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5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9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11CC7-6EC5-9D41-8E46-A3BCA02BCB61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300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870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0081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03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695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249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1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ED12DC1-BB88-6B49-A914-5DE104335772}" type="slidenum">
              <a:rPr lang="en-US" sz="120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8147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2471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03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screen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4963" y="217025"/>
            <a:ext cx="651903" cy="6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9A475-3453-5E46-BE8B-FEB04AEC3863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8644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4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6407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50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3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95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4194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63541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6478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03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1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07879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236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55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ED12DC1-BB88-6B49-A914-5DE104335772}" type="slidenum">
              <a:rPr lang="en-US" sz="120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2832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3072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8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0301-EF4A-AE43-AEC2-A21703E5A1A4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4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0E109-9716-394D-94CA-209B1AE66804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69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F497D"/>
                </a:solidFill>
                <a:latin typeface="Calibri"/>
              </a:rPr>
              <a:t>www.ci.uchicago.edu/swift    www.mcs.anl.gov/exm</a:t>
            </a:r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8CB76-2874-714D-BF05-6790E9FD8BB0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47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20" Type="http://schemas.openxmlformats.org/officeDocument/2006/relationships/image" Target="../media/image8.png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8" Type="http://schemas.openxmlformats.org/officeDocument/2006/relationships/image" Target="../media/image1.jpeg"/><Relationship Id="rId19" Type="http://schemas.openxmlformats.org/officeDocument/2006/relationships/image" Target="../media/image7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20" Type="http://schemas.openxmlformats.org/officeDocument/2006/relationships/image" Target="../media/image8.png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<Relationship Id="rId17" Type="http://schemas.openxmlformats.org/officeDocument/2006/relationships/theme" Target="../theme/theme3.xml"/><Relationship Id="rId18" Type="http://schemas.openxmlformats.org/officeDocument/2006/relationships/image" Target="../media/image1.jpeg"/><Relationship Id="rId19" Type="http://schemas.openxmlformats.org/officeDocument/2006/relationships/image" Target="../media/image7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20" Type="http://schemas.openxmlformats.org/officeDocument/2006/relationships/image" Target="../media/image8.png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18" Type="http://schemas.openxmlformats.org/officeDocument/2006/relationships/image" Target="../media/image1.jpeg"/><Relationship Id="rId19" Type="http://schemas.openxmlformats.org/officeDocument/2006/relationships/image" Target="../media/image7.jpe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slide footer_blue_646.jp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7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6DD166C-0B1B-274A-BAD1-563CC39F908D}" type="slidenum">
              <a:rPr lang="en-US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7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629400"/>
            <a:ext cx="216746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http://swift-</a:t>
            </a:r>
            <a:r>
              <a:rPr lang="en-US" dirty="0" err="1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lang.org</a:t>
            </a:r>
            <a:endParaRPr lang="en-US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59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Wingdings" charset="2"/>
        <a:buChar char="§"/>
        <a:defRPr sz="2000">
          <a:solidFill>
            <a:srgbClr val="1B1B1B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slide footer_blue_646.jp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1154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3041917" y="653641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http://swift-</a:t>
            </a:r>
            <a:r>
              <a:rPr lang="en-US" sz="1400" dirty="0" err="1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lang.org</a:t>
            </a:r>
            <a:endParaRPr lang="en-US" sz="14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 userDrawn="1"/>
        </p:nvSpPr>
        <p:spPr bwMode="auto">
          <a:xfrm>
            <a:off x="8199020" y="6573938"/>
            <a:ext cx="454186" cy="2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EE434E-B384-A245-84B1-C534A8D54264}" type="slidenum">
              <a:rPr lang="en-US" smtClean="0">
                <a:solidFill>
                  <a:srgbClr val="1F497D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8199020" y="6573938"/>
            <a:ext cx="454186" cy="2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EE434E-B384-A245-84B1-C534A8D54264}" type="slidenum">
              <a:rPr lang="en-US" smtClean="0">
                <a:solidFill>
                  <a:srgbClr val="1F497D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3976" y="6481999"/>
            <a:ext cx="383196" cy="3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7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Wingdings" charset="2"/>
        <a:buChar char="§"/>
        <a:defRPr sz="2000">
          <a:solidFill>
            <a:srgbClr val="1B1B1B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slide footer_blue_646.jp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1154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3041917" y="653641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http://swift-</a:t>
            </a:r>
            <a:r>
              <a:rPr lang="en-US" sz="1400" dirty="0" err="1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lang.org</a:t>
            </a:r>
            <a:endParaRPr lang="en-US" sz="14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 userDrawn="1"/>
        </p:nvSpPr>
        <p:spPr bwMode="auto">
          <a:xfrm>
            <a:off x="8199020" y="6573938"/>
            <a:ext cx="454186" cy="2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EE434E-B384-A245-84B1-C534A8D54264}" type="slidenum">
              <a:rPr lang="en-US" smtClean="0">
                <a:solidFill>
                  <a:srgbClr val="1F497D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8199020" y="6573938"/>
            <a:ext cx="454186" cy="2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EE434E-B384-A245-84B1-C534A8D54264}" type="slidenum">
              <a:rPr lang="en-US" smtClean="0">
                <a:solidFill>
                  <a:srgbClr val="1F497D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3976" y="6481999"/>
            <a:ext cx="383196" cy="3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2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Wingdings" charset="2"/>
        <a:buChar char="§"/>
        <a:defRPr sz="2000">
          <a:solidFill>
            <a:srgbClr val="1B1B1B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slide footer_blue_646.jp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1154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3041917" y="653641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http://swift-</a:t>
            </a:r>
            <a:r>
              <a:rPr lang="en-US" sz="1400" dirty="0" err="1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lang.org</a:t>
            </a:r>
            <a:endParaRPr lang="en-US" sz="14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 userDrawn="1"/>
        </p:nvSpPr>
        <p:spPr bwMode="auto">
          <a:xfrm>
            <a:off x="8199020" y="6573938"/>
            <a:ext cx="454186" cy="2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EE434E-B384-A245-84B1-C534A8D54264}" type="slidenum">
              <a:rPr lang="en-US" smtClean="0">
                <a:solidFill>
                  <a:srgbClr val="1F497D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8199020" y="6573938"/>
            <a:ext cx="454186" cy="2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EE434E-B384-A245-84B1-C534A8D54264}" type="slidenum">
              <a:rPr lang="en-US" smtClean="0">
                <a:solidFill>
                  <a:srgbClr val="1F497D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3976" y="6481999"/>
            <a:ext cx="383196" cy="3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0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Wingdings" charset="2"/>
        <a:buChar char="§"/>
        <a:defRPr sz="2000">
          <a:solidFill>
            <a:srgbClr val="1B1B1B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9.emf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9.emf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2090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100" b="0" dirty="0" smtClean="0">
                <a:solidFill>
                  <a:srgbClr val="406F9E"/>
                </a:solidFill>
              </a:rPr>
              <a:t>When do you need HPC workflow?</a:t>
            </a:r>
            <a:br>
              <a:rPr lang="en-US" sz="3100" b="0" dirty="0" smtClean="0">
                <a:solidFill>
                  <a:srgbClr val="406F9E"/>
                </a:solidFill>
              </a:rPr>
            </a:br>
            <a:r>
              <a:rPr lang="en-US" sz="1778" dirty="0" smtClean="0">
                <a:solidFill>
                  <a:schemeClr val="accent1">
                    <a:lumMod val="50000"/>
                  </a:schemeClr>
                </a:solidFill>
              </a:rPr>
              <a:t>Example application: protein-ligand docking for drug screening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3811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8906" y="1224234"/>
            <a:ext cx="3135313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2" name="Rectangle 5"/>
          <p:cNvSpPr>
            <a:spLocks noChangeArrowheads="1"/>
          </p:cNvSpPr>
          <p:nvPr/>
        </p:nvSpPr>
        <p:spPr bwMode="auto">
          <a:xfrm>
            <a:off x="7230269" y="4651646"/>
            <a:ext cx="1141413" cy="30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813" name="Rectangle 6"/>
          <p:cNvSpPr>
            <a:spLocks noChangeArrowheads="1"/>
          </p:cNvSpPr>
          <p:nvPr/>
        </p:nvSpPr>
        <p:spPr bwMode="auto">
          <a:xfrm rot="17461342">
            <a:off x="6958806" y="3403871"/>
            <a:ext cx="1739900" cy="30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814" name="Rectangle 7"/>
          <p:cNvSpPr>
            <a:spLocks noChangeArrowheads="1"/>
          </p:cNvSpPr>
          <p:nvPr/>
        </p:nvSpPr>
        <p:spPr bwMode="auto">
          <a:xfrm rot="17461342">
            <a:off x="7390607" y="2613296"/>
            <a:ext cx="1739900" cy="555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815" name="Rectangle 8"/>
          <p:cNvSpPr>
            <a:spLocks noChangeArrowheads="1"/>
          </p:cNvSpPr>
          <p:nvPr/>
        </p:nvSpPr>
        <p:spPr bwMode="auto">
          <a:xfrm rot="983030">
            <a:off x="8060531" y="1429021"/>
            <a:ext cx="427038" cy="30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816" name="Rectangle 9"/>
          <p:cNvSpPr>
            <a:spLocks noChangeArrowheads="1"/>
          </p:cNvSpPr>
          <p:nvPr/>
        </p:nvSpPr>
        <p:spPr bwMode="auto">
          <a:xfrm>
            <a:off x="6546056" y="2775221"/>
            <a:ext cx="846138" cy="30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801" name="Rectangle 25"/>
          <p:cNvSpPr>
            <a:spLocks noChangeArrowheads="1"/>
          </p:cNvSpPr>
          <p:nvPr/>
        </p:nvSpPr>
        <p:spPr bwMode="auto">
          <a:xfrm>
            <a:off x="6423025" y="5324475"/>
            <a:ext cx="428625" cy="33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33803" name="Picture 26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4825" y="5578475"/>
            <a:ext cx="5127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4" name="Picture 28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2550" y="5318125"/>
            <a:ext cx="5127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5" name="TextBox 21"/>
          <p:cNvSpPr txBox="1">
            <a:spLocks noChangeArrowheads="1"/>
          </p:cNvSpPr>
          <p:nvPr/>
        </p:nvSpPr>
        <p:spPr bwMode="auto">
          <a:xfrm>
            <a:off x="5334000" y="53721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(B)</a:t>
            </a:r>
          </a:p>
        </p:txBody>
      </p:sp>
      <p:pic>
        <p:nvPicPr>
          <p:cNvPr id="33806" name="Picture 2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2834798"/>
            <a:ext cx="1447800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3807" name="Picture 2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2377598"/>
            <a:ext cx="1143000" cy="820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3808" name="Picture 2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25945" y="4532842"/>
            <a:ext cx="3371850" cy="1350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809" name="TextBox 25"/>
          <p:cNvSpPr txBox="1">
            <a:spLocks noChangeArrowheads="1"/>
          </p:cNvSpPr>
          <p:nvPr/>
        </p:nvSpPr>
        <p:spPr bwMode="auto">
          <a:xfrm>
            <a:off x="3983207" y="1333362"/>
            <a:ext cx="18288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O</a:t>
            </a:r>
            <a:r>
              <a:rPr lang="en-US" sz="18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(100K)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drug</a:t>
            </a:r>
            <a:endParaRPr lang="en-US" sz="1800" i="1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candidates</a:t>
            </a:r>
          </a:p>
        </p:txBody>
      </p:sp>
      <p:sp>
        <p:nvSpPr>
          <p:cNvPr id="33810" name="TextBox 26"/>
          <p:cNvSpPr txBox="1">
            <a:spLocks noChangeArrowheads="1"/>
          </p:cNvSpPr>
          <p:nvPr/>
        </p:nvSpPr>
        <p:spPr bwMode="auto">
          <a:xfrm>
            <a:off x="7277100" y="3823048"/>
            <a:ext cx="1828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…then hundreds of detailed MD models to find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10-20 </a:t>
            </a:r>
            <a:r>
              <a:rPr lang="en-US" sz="1600" i="1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fruitful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candidates for </a:t>
            </a:r>
            <a:r>
              <a:rPr lang="en-US" sz="1600" i="1" dirty="0" err="1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wetlab</a:t>
            </a:r>
            <a:r>
              <a:rPr lang="en-US" sz="1600" i="1" dirty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 &amp; </a:t>
            </a:r>
            <a:r>
              <a:rPr lang="en-US" sz="16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APS crystallography</a:t>
            </a:r>
            <a:endParaRPr lang="en-US" sz="1600" i="1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6637" y="1580327"/>
            <a:ext cx="2633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O(10) proteins</a:t>
            </a:r>
            <a:br>
              <a:rPr lang="en-US" sz="18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</a:br>
            <a:r>
              <a:rPr lang="en-US" sz="1800" i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implicated in a disease</a:t>
            </a:r>
            <a:endParaRPr lang="en-US" sz="18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543800" y="2614136"/>
            <a:ext cx="1828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= 1M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d</a:t>
            </a:r>
            <a:r>
              <a:rPr lang="en-US" sz="1800" b="1" i="1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ocking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t</a:t>
            </a:r>
            <a:r>
              <a:rPr lang="en-US" sz="1800" b="1" i="1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asks…</a:t>
            </a:r>
            <a:endParaRPr lang="en-US" sz="1800" b="1" i="1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17349" y="1687543"/>
            <a:ext cx="354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X</a:t>
            </a:r>
            <a:endParaRPr lang="en-US" b="1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93957" y="2391600"/>
            <a:ext cx="492443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…</a:t>
            </a:r>
            <a:endParaRPr lang="en-US" sz="1800" b="1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33802" name="Picture 24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033" y="5888038"/>
            <a:ext cx="5127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12"/>
          <p:cNvGrpSpPr>
            <a:grpSpLocks/>
          </p:cNvGrpSpPr>
          <p:nvPr/>
        </p:nvGrpSpPr>
        <p:grpSpPr bwMode="auto">
          <a:xfrm>
            <a:off x="307041" y="2115373"/>
            <a:ext cx="1426099" cy="1944509"/>
            <a:chOff x="3200400" y="1828800"/>
            <a:chExt cx="3429000" cy="3989777"/>
          </a:xfrm>
        </p:grpSpPr>
        <p:pic>
          <p:nvPicPr>
            <p:cNvPr id="40" name="Picture 4" descr="C:\Documents and Settings\Glen Hocky\Desktop\Files\UofC\Lab\sc09\pictures\af7_overlay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828800"/>
              <a:ext cx="3429000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10"/>
            <p:cNvSpPr txBox="1">
              <a:spLocks noChangeArrowheads="1"/>
            </p:cNvSpPr>
            <p:nvPr/>
          </p:nvSpPr>
          <p:spPr bwMode="auto">
            <a:xfrm>
              <a:off x="3886200" y="5029199"/>
              <a:ext cx="990600" cy="789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2000">
                <a:solidFill>
                  <a:prstClr val="black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pic>
        <p:nvPicPr>
          <p:cNvPr id="38" name="Picture 2" descr="C:\Documents and Settings\Glen Hocky\Desktop\Files\UofC\Lab\sc09\pictures\r69_overlay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2035" y="2080554"/>
            <a:ext cx="1521172" cy="178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5" descr="C:\Documents and Settings\Glen Hocky\Desktop\Files\UofC\Lab\sc09\pictures\b72_overlay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4684" y="2301075"/>
            <a:ext cx="1172570" cy="137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96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2" name="Rectangle 17"/>
          <p:cNvSpPr txBox="1">
            <a:spLocks noChangeArrowheads="1"/>
          </p:cNvSpPr>
          <p:nvPr/>
        </p:nvSpPr>
        <p:spPr bwMode="auto">
          <a:xfrm>
            <a:off x="381000" y="6019799"/>
            <a:ext cx="8458200" cy="457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 smtClean="0">
                <a:solidFill>
                  <a:srgbClr val="376092"/>
                </a:solidFill>
                <a:latin typeface="Calibri" charset="0"/>
                <a:ea typeface="+mn-ea"/>
                <a:cs typeface="+mn-cs"/>
              </a:rPr>
              <a:t>The Swift runtime system has drivers and algorithms to efficiently support and aggregate diverse runtime environments</a:t>
            </a:r>
            <a:endParaRPr lang="en-GB" sz="1200" dirty="0">
              <a:solidFill>
                <a:srgbClr val="FF0000"/>
              </a:solidFill>
              <a:latin typeface="Calibri" charset="0"/>
              <a:ea typeface="+mn-ea"/>
              <a:cs typeface="+mn-cs"/>
            </a:endParaRPr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3752"/>
          </a:xfrm>
        </p:spPr>
        <p:txBody>
          <a:bodyPr/>
          <a:lstStyle/>
          <a:p>
            <a:r>
              <a:rPr lang="en-US" sz="2400" dirty="0" smtClean="0">
                <a:solidFill>
                  <a:srgbClr val="406F9E"/>
                </a:solidFill>
              </a:rPr>
              <a:t>Fig 1</a:t>
            </a:r>
            <a:endParaRPr lang="en-US" sz="2400" dirty="0">
              <a:solidFill>
                <a:srgbClr val="406F9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22631400" y="-952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0400" y="22829031"/>
            <a:ext cx="4217242" cy="17073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800" y="22981431"/>
            <a:ext cx="4217242" cy="17073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5200" y="23133831"/>
            <a:ext cx="4217242" cy="17073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7600" y="23286231"/>
            <a:ext cx="4217242" cy="170736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0" y="23438631"/>
            <a:ext cx="4217242" cy="17073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2400" y="23591031"/>
            <a:ext cx="4217242" cy="170736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34800" y="23743431"/>
            <a:ext cx="4217242" cy="1707369"/>
          </a:xfrm>
          <a:prstGeom prst="rect">
            <a:avLst/>
          </a:prstGeom>
        </p:spPr>
      </p:pic>
      <p:pic>
        <p:nvPicPr>
          <p:cNvPr id="46" name="Picture 45" descr="swift logo - blu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17600" y="27326595"/>
            <a:ext cx="10439400" cy="7829550"/>
          </a:xfrm>
          <a:prstGeom prst="rect">
            <a:avLst/>
          </a:prstGeom>
        </p:spPr>
      </p:pic>
      <p:pic>
        <p:nvPicPr>
          <p:cNvPr id="47" name="Picture 46" descr="swift logo - blu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365200" y="27478995"/>
            <a:ext cx="10439400" cy="782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7239000"/>
            <a:ext cx="1663700" cy="62901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52800" y="7162800"/>
            <a:ext cx="3733800" cy="914400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-5189463" y="29804313"/>
            <a:ext cx="1539726" cy="1102680"/>
            <a:chOff x="7162800" y="5069520"/>
            <a:chExt cx="1539726" cy="1102680"/>
          </a:xfrm>
        </p:grpSpPr>
        <p:sp>
          <p:nvSpPr>
            <p:cNvPr id="63" name="Rounded Rectangle 62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5037063" y="29956713"/>
            <a:ext cx="1539726" cy="1102680"/>
            <a:chOff x="7162800" y="5069520"/>
            <a:chExt cx="1539726" cy="1102680"/>
          </a:xfrm>
        </p:grpSpPr>
        <p:sp>
          <p:nvSpPr>
            <p:cNvPr id="71" name="Rounded Rectangle 70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-4884663" y="30109113"/>
            <a:ext cx="1539726" cy="1102680"/>
            <a:chOff x="7162800" y="5069520"/>
            <a:chExt cx="1539726" cy="1102680"/>
          </a:xfrm>
        </p:grpSpPr>
        <p:sp>
          <p:nvSpPr>
            <p:cNvPr id="77" name="Rounded Rectangle 76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732263" y="30261513"/>
            <a:ext cx="1539726" cy="1102680"/>
            <a:chOff x="7162800" y="5069520"/>
            <a:chExt cx="1539726" cy="1102680"/>
          </a:xfrm>
        </p:grpSpPr>
        <p:sp>
          <p:nvSpPr>
            <p:cNvPr id="83" name="Rounded Rectangle 82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-4579863" y="30413913"/>
            <a:ext cx="1539726" cy="1102680"/>
            <a:chOff x="7162800" y="5069520"/>
            <a:chExt cx="1539726" cy="1102680"/>
          </a:xfrm>
        </p:grpSpPr>
        <p:sp>
          <p:nvSpPr>
            <p:cNvPr id="89" name="Rounded Rectangle 88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9600" y="1368789"/>
            <a:ext cx="8229600" cy="4648200"/>
            <a:chOff x="609600" y="1368789"/>
            <a:chExt cx="8229600" cy="4648200"/>
          </a:xfrm>
        </p:grpSpPr>
        <p:sp>
          <p:nvSpPr>
            <p:cNvPr id="61442" name="AutoShape 3"/>
            <p:cNvSpPr>
              <a:spLocks noChangeArrowheads="1"/>
            </p:cNvSpPr>
            <p:nvPr/>
          </p:nvSpPr>
          <p:spPr bwMode="auto">
            <a:xfrm>
              <a:off x="609600" y="2209800"/>
              <a:ext cx="5296726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lIns="365760" tIns="46800" rIns="90000" bIns="4680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61445" name="AutoShape 3"/>
            <p:cNvSpPr>
              <a:spLocks noChangeArrowheads="1"/>
            </p:cNvSpPr>
            <p:nvPr/>
          </p:nvSpPr>
          <p:spPr bwMode="auto">
            <a:xfrm>
              <a:off x="2628900" y="2676418"/>
              <a:ext cx="2209799" cy="10573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b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61476" name="AutoShape 19"/>
            <p:cNvSpPr>
              <a:spLocks noChangeArrowheads="1"/>
            </p:cNvSpPr>
            <p:nvPr/>
          </p:nvSpPr>
          <p:spPr bwMode="auto">
            <a:xfrm>
              <a:off x="1009045" y="2494909"/>
              <a:ext cx="1124556" cy="1086491"/>
            </a:xfrm>
            <a:prstGeom prst="flowChartDocument">
              <a:avLst/>
            </a:prstGeom>
            <a:solidFill>
              <a:srgbClr val="FFFFFF"/>
            </a:solidFill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61457" name="Line 40"/>
            <p:cNvSpPr>
              <a:spLocks noChangeShapeType="1"/>
            </p:cNvSpPr>
            <p:nvPr/>
          </p:nvSpPr>
          <p:spPr bwMode="auto">
            <a:xfrm flipV="1">
              <a:off x="2133600" y="3124200"/>
              <a:ext cx="483408" cy="0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2959100" y="4038600"/>
              <a:ext cx="1554845" cy="653265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 dirty="0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Local data</a:t>
              </a:r>
              <a:endParaRPr lang="en-GB" sz="1500" dirty="0">
                <a:solidFill>
                  <a:srgbClr val="1F497D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Left-Right Arrow 30"/>
            <p:cNvSpPr/>
            <p:nvPr/>
          </p:nvSpPr>
          <p:spPr>
            <a:xfrm rot="16200000">
              <a:off x="3478197" y="3722702"/>
              <a:ext cx="511205" cy="228600"/>
            </a:xfrm>
            <a:prstGeom prst="leftRightArrow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8" name="Picture 47" descr="swift logo - blue.pdf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219" t="28548" r="10584" b="27981"/>
            <a:stretch/>
          </p:blipFill>
          <p:spPr>
            <a:xfrm>
              <a:off x="2982320" y="2895600"/>
              <a:ext cx="1665880" cy="685800"/>
            </a:xfrm>
            <a:prstGeom prst="rect">
              <a:avLst/>
            </a:prstGeom>
          </p:spPr>
        </p:pic>
        <p:sp>
          <p:nvSpPr>
            <p:cNvPr id="55" name="Line 40"/>
            <p:cNvSpPr>
              <a:spLocks noChangeShapeType="1"/>
            </p:cNvSpPr>
            <p:nvPr/>
          </p:nvSpPr>
          <p:spPr bwMode="auto">
            <a:xfrm flipV="1">
              <a:off x="1929369" y="3636554"/>
              <a:ext cx="699531" cy="531016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0" name="Picture 99" descr="script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1400" y="2590800"/>
              <a:ext cx="1066800" cy="838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699809" y="4919246"/>
              <a:ext cx="35610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i="1" dirty="0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Swift</a:t>
              </a:r>
              <a:r>
                <a:rPr lang="en-US" sz="1600" dirty="0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 h</a:t>
              </a:r>
              <a:r>
                <a:rPr lang="en-GB" sz="1600" dirty="0" err="1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ost</a:t>
              </a:r>
              <a:r>
                <a:rPr lang="en-GB" sz="1600" dirty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: login node, laptop, …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26679" y="3152001"/>
              <a:ext cx="10310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dirty="0" err="1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s</a:t>
              </a:r>
              <a:r>
                <a:rPr lang="en-US" sz="1200" dirty="0" err="1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cript.swift</a:t>
              </a:r>
              <a:endParaRPr lang="en-GB" sz="1200" dirty="0">
                <a:solidFill>
                  <a:srgbClr val="1F497D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61449" name="Line 39"/>
            <p:cNvSpPr>
              <a:spLocks noChangeShapeType="1"/>
            </p:cNvSpPr>
            <p:nvPr/>
          </p:nvSpPr>
          <p:spPr bwMode="auto">
            <a:xfrm flipV="1">
              <a:off x="4876800" y="3276600"/>
              <a:ext cx="1295400" cy="1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50" name="Line 40"/>
            <p:cNvSpPr>
              <a:spLocks noChangeShapeType="1"/>
            </p:cNvSpPr>
            <p:nvPr/>
          </p:nvSpPr>
          <p:spPr bwMode="auto">
            <a:xfrm flipV="1">
              <a:off x="4876800" y="2435589"/>
              <a:ext cx="1295400" cy="612411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883157" y="3524814"/>
              <a:ext cx="1295400" cy="381000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64" name="AutoShape 3"/>
            <p:cNvSpPr>
              <a:spLocks noChangeArrowheads="1"/>
            </p:cNvSpPr>
            <p:nvPr/>
          </p:nvSpPr>
          <p:spPr bwMode="auto">
            <a:xfrm>
              <a:off x="6172200" y="1368789"/>
              <a:ext cx="2667000" cy="4648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00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400800" y="3883389"/>
              <a:ext cx="2211435" cy="993577"/>
              <a:chOff x="6400800" y="3429000"/>
              <a:chExt cx="2211435" cy="99357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400800" y="3429000"/>
                <a:ext cx="1066800" cy="711200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6802173" y="4114800"/>
                <a:ext cx="13940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rgbClr val="1F497D"/>
                    </a:solidFill>
                    <a:latin typeface="Calibri"/>
                    <a:ea typeface="+mn-ea"/>
                    <a:cs typeface="+mn-cs"/>
                  </a:rPr>
                  <a:t>Campus systems</a:t>
                </a: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543800" y="3429000"/>
                <a:ext cx="1068435" cy="711273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477000" y="4947212"/>
              <a:ext cx="2315817" cy="1069777"/>
              <a:chOff x="6477000" y="4492823"/>
              <a:chExt cx="2315817" cy="106977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477000" y="4492823"/>
                <a:ext cx="1165601" cy="723900"/>
              </a:xfrm>
              <a:prstGeom prst="rect">
                <a:avLst/>
              </a:prstGeom>
            </p:spPr>
          </p:pic>
          <p:sp>
            <p:nvSpPr>
              <p:cNvPr id="49" name="Rectangle 48"/>
              <p:cNvSpPr/>
              <p:nvPr/>
            </p:nvSpPr>
            <p:spPr>
              <a:xfrm>
                <a:off x="6821859" y="5254823"/>
                <a:ext cx="13547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 smtClean="0">
                    <a:solidFill>
                      <a:srgbClr val="1F497D"/>
                    </a:solidFill>
                    <a:latin typeface="Calibri"/>
                    <a:ea typeface="+mn-ea"/>
                    <a:cs typeface="+mn-cs"/>
                  </a:rPr>
                  <a:t>Cloud resources</a:t>
                </a:r>
                <a:endParaRPr lang="en-US" sz="1400" dirty="0">
                  <a:solidFill>
                    <a:srgbClr val="1F497D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467600" y="4492823"/>
                <a:ext cx="1325217" cy="838200"/>
              </a:xfrm>
              <a:prstGeom prst="rect">
                <a:avLst/>
              </a:prstGeom>
            </p:spPr>
          </p:pic>
        </p:grpSp>
        <p:sp>
          <p:nvSpPr>
            <p:cNvPr id="51" name="Rectangle 50"/>
            <p:cNvSpPr/>
            <p:nvPr/>
          </p:nvSpPr>
          <p:spPr>
            <a:xfrm>
              <a:off x="6768472" y="2508812"/>
              <a:ext cx="15009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rgbClr val="1F497D"/>
                  </a:solidFill>
                  <a:latin typeface="Calibri"/>
                  <a:ea typeface="+mn-ea"/>
                  <a:cs typeface="+mn-cs"/>
                </a:rPr>
                <a:t>Petascale systems</a:t>
              </a:r>
              <a:endParaRPr lang="en-US" sz="1400" dirty="0">
                <a:solidFill>
                  <a:srgbClr val="1F497D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341536" y="2797971"/>
              <a:ext cx="2247347" cy="882219"/>
              <a:chOff x="6125081" y="2321158"/>
              <a:chExt cx="2247347" cy="88221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25081" y="2321158"/>
                <a:ext cx="1276407" cy="726843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298264" y="2462588"/>
                <a:ext cx="1066800" cy="261257"/>
              </a:xfrm>
              <a:prstGeom prst="rect">
                <a:avLst/>
              </a:prstGeom>
            </p:spPr>
          </p:pic>
          <p:sp>
            <p:nvSpPr>
              <p:cNvPr id="50" name="Rectangle 49"/>
              <p:cNvSpPr/>
              <p:nvPr/>
            </p:nvSpPr>
            <p:spPr>
              <a:xfrm>
                <a:off x="6520564" y="2895600"/>
                <a:ext cx="18518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 smtClean="0">
                    <a:solidFill>
                      <a:srgbClr val="1F497D"/>
                    </a:solidFill>
                    <a:latin typeface="Calibri"/>
                    <a:ea typeface="+mn-ea"/>
                    <a:cs typeface="+mn-cs"/>
                  </a:rPr>
                  <a:t>National infrastructure</a:t>
                </a:r>
                <a:endParaRPr lang="en-US" sz="1400" dirty="0">
                  <a:solidFill>
                    <a:srgbClr val="1F497D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36187" y="2083758"/>
              <a:ext cx="1050614" cy="428028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56987" y="1761484"/>
              <a:ext cx="1088960" cy="437834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 rotWithShape="1">
            <a:blip r:embed="rId16"/>
            <a:srcRect l="14395" r="45686"/>
            <a:stretch/>
          </p:blipFill>
          <p:spPr>
            <a:xfrm>
              <a:off x="6477000" y="1462670"/>
              <a:ext cx="1088960" cy="440870"/>
            </a:xfrm>
            <a:prstGeom prst="rect">
              <a:avLst/>
            </a:prstGeom>
          </p:spPr>
        </p:pic>
        <p:sp>
          <p:nvSpPr>
            <p:cNvPr id="102" name="Line 39"/>
            <p:cNvSpPr>
              <a:spLocks noChangeShapeType="1"/>
            </p:cNvSpPr>
            <p:nvPr/>
          </p:nvSpPr>
          <p:spPr bwMode="auto">
            <a:xfrm>
              <a:off x="4724400" y="3733800"/>
              <a:ext cx="304800" cy="517547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648201" y="4251347"/>
              <a:ext cx="1089306" cy="55486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042431" y="3626491"/>
              <a:ext cx="1014969" cy="1555109"/>
              <a:chOff x="-667356" y="3048001"/>
              <a:chExt cx="1124556" cy="1922726"/>
            </a:xfrm>
          </p:grpSpPr>
          <p:sp>
            <p:nvSpPr>
              <p:cNvPr id="106" name="AutoShape 19"/>
              <p:cNvSpPr>
                <a:spLocks noChangeArrowheads="1"/>
              </p:cNvSpPr>
              <p:nvPr/>
            </p:nvSpPr>
            <p:spPr bwMode="auto">
              <a:xfrm>
                <a:off x="-667356" y="3048001"/>
                <a:ext cx="1124556" cy="1922726"/>
              </a:xfrm>
              <a:prstGeom prst="flowChartDocument">
                <a:avLst/>
              </a:prstGeom>
              <a:solidFill>
                <a:srgbClr val="FFFFFF"/>
              </a:solidFill>
              <a:ln w="25400">
                <a:solidFill>
                  <a:srgbClr val="558ED5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 anchorCtr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200" dirty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-507632" y="3799295"/>
                <a:ext cx="897781" cy="561538"/>
                <a:chOff x="4753847" y="4861662"/>
                <a:chExt cx="1373648" cy="776053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4908295" y="4861662"/>
                  <a:ext cx="1219200" cy="533399"/>
                </a:xfrm>
                <a:prstGeom prst="roundRect">
                  <a:avLst/>
                </a:prstGeom>
                <a:solidFill>
                  <a:srgbClr val="4BACC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 smtClea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98" name="Rounded Rectangle 97"/>
                <p:cNvSpPr/>
                <p:nvPr/>
              </p:nvSpPr>
              <p:spPr>
                <a:xfrm>
                  <a:off x="4830046" y="4951916"/>
                  <a:ext cx="1219200" cy="533399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 smtClean="0">
                      <a:solidFill>
                        <a:prstClr val="white"/>
                      </a:solidFill>
                      <a:latin typeface="Calibri"/>
                    </a:rPr>
                    <a:t>mark</a:t>
                  </a:r>
                  <a:endParaRPr lang="en-US" sz="14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4753847" y="5104315"/>
                  <a:ext cx="1219200" cy="533400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1F497D"/>
                      </a:solidFill>
                      <a:latin typeface="Wingdings"/>
                      <a:ea typeface="Wingdings"/>
                      <a:cs typeface="Wingdings"/>
                      <a:sym typeface="Wingdings"/>
                    </a:rPr>
                    <a:t></a:t>
                  </a:r>
                  <a:r>
                    <a:rPr lang="en-US" sz="1200" dirty="0" smtClean="0">
                      <a:solidFill>
                        <a:srgbClr val="1F497D"/>
                      </a:solidFill>
                      <a:latin typeface="Calibri"/>
                      <a:sym typeface="Wingdings"/>
                    </a:rPr>
                    <a:t>A</a:t>
                  </a:r>
                  <a:r>
                    <a:rPr lang="en-US" sz="1200" dirty="0" smtClean="0">
                      <a:solidFill>
                        <a:srgbClr val="1F497D"/>
                      </a:solidFill>
                      <a:latin typeface="Calibri"/>
                    </a:rPr>
                    <a:t>pp</a:t>
                  </a:r>
                  <a:endParaRPr lang="en-US" sz="1200" dirty="0" smtClean="0">
                    <a:solidFill>
                      <a:srgbClr val="1F497D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07" name="Rectangle 106"/>
              <p:cNvSpPr/>
              <p:nvPr/>
            </p:nvSpPr>
            <p:spPr>
              <a:xfrm>
                <a:off x="-581172" y="4325035"/>
                <a:ext cx="9287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 typeface="Verdana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200" dirty="0" err="1" smtClean="0">
                    <a:solidFill>
                      <a:srgbClr val="1F497D"/>
                    </a:solidFill>
                    <a:latin typeface="Verdana" charset="0"/>
                    <a:ea typeface="Arial" charset="0"/>
                    <a:cs typeface="Arial" charset="0"/>
                  </a:rPr>
                  <a:t>swift.conf</a:t>
                </a:r>
                <a:endParaRPr lang="en-GB" sz="1200" dirty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-520175" y="3124200"/>
                <a:ext cx="897781" cy="561538"/>
                <a:chOff x="4753847" y="4861662"/>
                <a:chExt cx="1373648" cy="776053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4908295" y="4861662"/>
                  <a:ext cx="1219200" cy="533399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 smtClea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4830046" y="4951916"/>
                  <a:ext cx="1219200" cy="533399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 smtClean="0">
                      <a:solidFill>
                        <a:prstClr val="white"/>
                      </a:solidFill>
                      <a:latin typeface="Calibri"/>
                    </a:rPr>
                    <a:t>mark</a:t>
                  </a:r>
                  <a:endParaRPr lang="en-US" sz="14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>
                <a:xfrm>
                  <a:off x="4753847" y="5104315"/>
                  <a:ext cx="1219200" cy="533400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1F497D"/>
                      </a:solidFill>
                      <a:latin typeface="Calibri"/>
                      <a:sym typeface="Wingdings"/>
                    </a:rPr>
                    <a:t>Site info</a:t>
                  </a:r>
                  <a:endParaRPr lang="en-US" sz="1200" dirty="0" smtClean="0">
                    <a:solidFill>
                      <a:srgbClr val="1F497D"/>
                    </a:solidFill>
                    <a:latin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177985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2" name="Rectangle 17"/>
          <p:cNvSpPr txBox="1">
            <a:spLocks noChangeArrowheads="1"/>
          </p:cNvSpPr>
          <p:nvPr/>
        </p:nvSpPr>
        <p:spPr bwMode="auto">
          <a:xfrm>
            <a:off x="381000" y="6019799"/>
            <a:ext cx="8458200" cy="457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 smtClean="0">
                <a:solidFill>
                  <a:srgbClr val="376092"/>
                </a:solidFill>
                <a:latin typeface="Calibri" charset="0"/>
                <a:ea typeface="+mn-ea"/>
                <a:cs typeface="+mn-cs"/>
              </a:rPr>
              <a:t>The Swift runtime system has drivers and algorithms to efficiently support and aggregate diverse runtime environments</a:t>
            </a:r>
            <a:endParaRPr lang="en-GB" sz="1200" dirty="0">
              <a:solidFill>
                <a:srgbClr val="FF0000"/>
              </a:solidFill>
              <a:latin typeface="Calibri" charset="0"/>
              <a:ea typeface="+mn-ea"/>
              <a:cs typeface="+mn-cs"/>
            </a:endParaRPr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3752"/>
          </a:xfrm>
        </p:spPr>
        <p:txBody>
          <a:bodyPr/>
          <a:lstStyle/>
          <a:p>
            <a:r>
              <a:rPr lang="en-US" sz="2400" dirty="0">
                <a:solidFill>
                  <a:srgbClr val="406F9E"/>
                </a:solidFill>
              </a:rPr>
              <a:t>Swift </a:t>
            </a:r>
            <a:r>
              <a:rPr lang="en-US" sz="2400" dirty="0" smtClean="0">
                <a:solidFill>
                  <a:srgbClr val="406F9E"/>
                </a:solidFill>
              </a:rPr>
              <a:t>enables execution </a:t>
            </a:r>
            <a:r>
              <a:rPr lang="en-US" sz="2400" dirty="0">
                <a:solidFill>
                  <a:srgbClr val="406F9E"/>
                </a:solidFill>
              </a:rPr>
              <a:t>of simulation </a:t>
            </a:r>
            <a:r>
              <a:rPr lang="en-US" sz="2400" dirty="0" smtClean="0">
                <a:solidFill>
                  <a:srgbClr val="406F9E"/>
                </a:solidFill>
              </a:rPr>
              <a:t>campaigns across multiple HPC and </a:t>
            </a:r>
            <a:r>
              <a:rPr lang="en-US" sz="2400" dirty="0">
                <a:solidFill>
                  <a:srgbClr val="406F9E"/>
                </a:solidFill>
              </a:rPr>
              <a:t>cloud resources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22631400" y="-952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0400" y="22829031"/>
            <a:ext cx="4217242" cy="17073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800" y="22981431"/>
            <a:ext cx="4217242" cy="17073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5200" y="23133831"/>
            <a:ext cx="4217242" cy="17073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7600" y="23286231"/>
            <a:ext cx="4217242" cy="170736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0" y="23438631"/>
            <a:ext cx="4217242" cy="17073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2400" y="23591031"/>
            <a:ext cx="4217242" cy="170736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34800" y="23743431"/>
            <a:ext cx="4217242" cy="1707369"/>
          </a:xfrm>
          <a:prstGeom prst="rect">
            <a:avLst/>
          </a:prstGeom>
        </p:spPr>
      </p:pic>
      <p:pic>
        <p:nvPicPr>
          <p:cNvPr id="46" name="Picture 45" descr="swift logo - blu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17600" y="27326595"/>
            <a:ext cx="10439400" cy="7829550"/>
          </a:xfrm>
          <a:prstGeom prst="rect">
            <a:avLst/>
          </a:prstGeom>
        </p:spPr>
      </p:pic>
      <p:pic>
        <p:nvPicPr>
          <p:cNvPr id="47" name="Picture 46" descr="swift logo - blu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365200" y="27478995"/>
            <a:ext cx="10439400" cy="782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7239000"/>
            <a:ext cx="1663700" cy="62901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52800" y="7162800"/>
            <a:ext cx="3733800" cy="914400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-5189463" y="29804313"/>
            <a:ext cx="1539726" cy="1102680"/>
            <a:chOff x="7162800" y="5069520"/>
            <a:chExt cx="1539726" cy="1102680"/>
          </a:xfrm>
        </p:grpSpPr>
        <p:sp>
          <p:nvSpPr>
            <p:cNvPr id="63" name="Rounded Rectangle 62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5037063" y="29956713"/>
            <a:ext cx="1539726" cy="1102680"/>
            <a:chOff x="7162800" y="5069520"/>
            <a:chExt cx="1539726" cy="1102680"/>
          </a:xfrm>
        </p:grpSpPr>
        <p:sp>
          <p:nvSpPr>
            <p:cNvPr id="71" name="Rounded Rectangle 70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-4884663" y="30109113"/>
            <a:ext cx="1539726" cy="1102680"/>
            <a:chOff x="7162800" y="5069520"/>
            <a:chExt cx="1539726" cy="1102680"/>
          </a:xfrm>
        </p:grpSpPr>
        <p:sp>
          <p:nvSpPr>
            <p:cNvPr id="77" name="Rounded Rectangle 76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732263" y="30261513"/>
            <a:ext cx="1539726" cy="1102680"/>
            <a:chOff x="7162800" y="5069520"/>
            <a:chExt cx="1539726" cy="1102680"/>
          </a:xfrm>
        </p:grpSpPr>
        <p:sp>
          <p:nvSpPr>
            <p:cNvPr id="83" name="Rounded Rectangle 82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-4579863" y="30413913"/>
            <a:ext cx="1539726" cy="1102680"/>
            <a:chOff x="7162800" y="5069520"/>
            <a:chExt cx="1539726" cy="1102680"/>
          </a:xfrm>
        </p:grpSpPr>
        <p:sp>
          <p:nvSpPr>
            <p:cNvPr id="89" name="Rounded Rectangle 88"/>
            <p:cNvSpPr/>
            <p:nvPr/>
          </p:nvSpPr>
          <p:spPr>
            <a:xfrm>
              <a:off x="7483326" y="5069520"/>
              <a:ext cx="1219200" cy="533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analyze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391400" y="5181600"/>
              <a:ext cx="1219200" cy="533400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colorize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315200" y="5334000"/>
              <a:ext cx="1219200" cy="533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assemble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7239000" y="5486400"/>
              <a:ext cx="1219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Calibri"/>
                </a:rPr>
                <a:t>mark</a:t>
              </a: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162800" y="5638800"/>
              <a:ext cx="1219200" cy="5334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prstClr val="white"/>
                  </a:solidFill>
                  <a:latin typeface="Calibri"/>
                </a:rPr>
                <a:t>apps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968989"/>
            <a:ext cx="5296726" cy="3048000"/>
            <a:chOff x="609600" y="2514600"/>
            <a:chExt cx="5296726" cy="3048000"/>
          </a:xfrm>
        </p:grpSpPr>
        <p:sp>
          <p:nvSpPr>
            <p:cNvPr id="61442" name="AutoShape 3"/>
            <p:cNvSpPr>
              <a:spLocks noChangeArrowheads="1"/>
            </p:cNvSpPr>
            <p:nvPr/>
          </p:nvSpPr>
          <p:spPr bwMode="auto">
            <a:xfrm>
              <a:off x="609600" y="2514600"/>
              <a:ext cx="5296726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lIns="365760" tIns="46800" rIns="90000" bIns="4680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dirty="0" smtClean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61445" name="AutoShape 3"/>
            <p:cNvSpPr>
              <a:spLocks noChangeArrowheads="1"/>
            </p:cNvSpPr>
            <p:nvPr/>
          </p:nvSpPr>
          <p:spPr bwMode="auto">
            <a:xfrm>
              <a:off x="2628900" y="2981218"/>
              <a:ext cx="2209799" cy="10573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b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61476" name="AutoShape 19"/>
            <p:cNvSpPr>
              <a:spLocks noChangeArrowheads="1"/>
            </p:cNvSpPr>
            <p:nvPr/>
          </p:nvSpPr>
          <p:spPr bwMode="auto">
            <a:xfrm>
              <a:off x="1009045" y="2971800"/>
              <a:ext cx="1124556" cy="1086491"/>
            </a:xfrm>
            <a:prstGeom prst="flowChartDocument">
              <a:avLst/>
            </a:prstGeom>
            <a:solidFill>
              <a:srgbClr val="FFFFFF"/>
            </a:solidFill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61457" name="Line 40"/>
            <p:cNvSpPr>
              <a:spLocks noChangeShapeType="1"/>
            </p:cNvSpPr>
            <p:nvPr/>
          </p:nvSpPr>
          <p:spPr bwMode="auto">
            <a:xfrm flipV="1">
              <a:off x="2133600" y="3429000"/>
              <a:ext cx="483408" cy="0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2959100" y="4343400"/>
              <a:ext cx="1554845" cy="653265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500" dirty="0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Local data</a:t>
              </a:r>
              <a:endParaRPr lang="en-GB" sz="1500" dirty="0">
                <a:solidFill>
                  <a:srgbClr val="1F497D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Left-Right Arrow 30"/>
            <p:cNvSpPr/>
            <p:nvPr/>
          </p:nvSpPr>
          <p:spPr>
            <a:xfrm rot="16200000">
              <a:off x="3478197" y="4027502"/>
              <a:ext cx="511205" cy="228600"/>
            </a:xfrm>
            <a:prstGeom prst="leftRightArrow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8" name="Picture 47" descr="swift logo - blue.pdf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219" t="28548" r="10584" b="27981"/>
            <a:stretch/>
          </p:blipFill>
          <p:spPr>
            <a:xfrm>
              <a:off x="2982320" y="3200400"/>
              <a:ext cx="1665880" cy="685800"/>
            </a:xfrm>
            <a:prstGeom prst="rect">
              <a:avLst/>
            </a:prstGeom>
          </p:spPr>
        </p:pic>
        <p:sp>
          <p:nvSpPr>
            <p:cNvPr id="55" name="Line 40"/>
            <p:cNvSpPr>
              <a:spLocks noChangeShapeType="1"/>
            </p:cNvSpPr>
            <p:nvPr/>
          </p:nvSpPr>
          <p:spPr bwMode="auto">
            <a:xfrm flipV="1">
              <a:off x="2209800" y="4114800"/>
              <a:ext cx="457200" cy="304800"/>
            </a:xfrm>
            <a:prstGeom prst="line">
              <a:avLst/>
            </a:prstGeom>
            <a:noFill/>
            <a:ln w="508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066800" y="4254500"/>
              <a:ext cx="1006326" cy="797880"/>
              <a:chOff x="7162800" y="5069520"/>
              <a:chExt cx="1539726" cy="1102680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7483326" y="5069520"/>
                <a:ext cx="1219200" cy="533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7391400" y="5181600"/>
                <a:ext cx="1219200" cy="533400"/>
              </a:xfrm>
              <a:prstGeom prst="roundRect">
                <a:avLst/>
              </a:prstGeom>
              <a:solidFill>
                <a:srgbClr val="4BACC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 smtClea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7315200" y="5334000"/>
                <a:ext cx="1219200" cy="5334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7239000" y="5486400"/>
                <a:ext cx="12192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Calibri"/>
                  </a:rPr>
                  <a:t>mark</a:t>
                </a:r>
                <a:endParaRPr lang="en-US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7162800" y="5638800"/>
                <a:ext cx="1219200" cy="533400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rgbClr val="1F497D"/>
                    </a:solidFill>
                    <a:latin typeface="Calibri"/>
                  </a:rPr>
                  <a:t>A</a:t>
                </a:r>
                <a:r>
                  <a:rPr lang="en-US" sz="1600" dirty="0" smtClean="0">
                    <a:solidFill>
                      <a:srgbClr val="1F497D"/>
                    </a:solidFill>
                    <a:latin typeface="Calibri"/>
                  </a:rPr>
                  <a:t>pps</a:t>
                </a:r>
              </a:p>
            </p:txBody>
          </p:sp>
        </p:grpSp>
        <p:sp>
          <p:nvSpPr>
            <p:cNvPr id="43" name="AutoShape 25"/>
            <p:cNvSpPr>
              <a:spLocks noChangeArrowheads="1"/>
            </p:cNvSpPr>
            <p:nvPr/>
          </p:nvSpPr>
          <p:spPr bwMode="auto">
            <a:xfrm>
              <a:off x="914400" y="4114800"/>
              <a:ext cx="1295400" cy="10668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500" dirty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pic>
          <p:nvPicPr>
            <p:cNvPr id="100" name="Picture 99" descr="script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1400" y="3048001"/>
              <a:ext cx="1066800" cy="838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699809" y="5224046"/>
              <a:ext cx="35610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i="1" dirty="0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Swift</a:t>
              </a:r>
              <a:r>
                <a:rPr lang="en-US" sz="1600" dirty="0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 h</a:t>
              </a:r>
              <a:r>
                <a:rPr lang="en-GB" sz="1600" dirty="0" err="1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ost</a:t>
              </a:r>
              <a:r>
                <a:rPr lang="en-GB" sz="1600" dirty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: login node, laptop, …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69521" y="3543300"/>
              <a:ext cx="84712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500" dirty="0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Scripts</a:t>
              </a:r>
              <a:endParaRPr lang="en-GB" sz="1500" dirty="0">
                <a:solidFill>
                  <a:srgbClr val="1F497D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62200" y="1368789"/>
            <a:ext cx="2090655" cy="1291119"/>
            <a:chOff x="2864755" y="1023135"/>
            <a:chExt cx="2090655" cy="1291119"/>
          </a:xfrm>
        </p:grpSpPr>
        <p:sp>
          <p:nvSpPr>
            <p:cNvPr id="61488" name="AutoShape 25"/>
            <p:cNvSpPr>
              <a:spLocks noChangeArrowheads="1"/>
            </p:cNvSpPr>
            <p:nvPr/>
          </p:nvSpPr>
          <p:spPr bwMode="auto">
            <a:xfrm>
              <a:off x="2864755" y="1023135"/>
              <a:ext cx="1785855" cy="98631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rPr>
                <a:t>Data servers</a:t>
              </a:r>
              <a:endParaRPr lang="en-GB" sz="1600" dirty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AutoShape 25"/>
            <p:cNvSpPr>
              <a:spLocks noChangeArrowheads="1"/>
            </p:cNvSpPr>
            <p:nvPr/>
          </p:nvSpPr>
          <p:spPr bwMode="auto">
            <a:xfrm>
              <a:off x="3017155" y="1175535"/>
              <a:ext cx="1785855" cy="98631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rgbClr val="000000"/>
                  </a:solidFill>
                  <a:latin typeface="Verdana" charset="0"/>
                  <a:ea typeface="Arial" charset="0"/>
                  <a:cs typeface="Arial" charset="0"/>
                </a:rPr>
                <a:t>Data servers</a:t>
              </a:r>
              <a:endParaRPr lang="en-GB" sz="1600" dirty="0">
                <a:solidFill>
                  <a:srgbClr val="000000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AutoShape 25"/>
            <p:cNvSpPr>
              <a:spLocks noChangeArrowheads="1"/>
            </p:cNvSpPr>
            <p:nvPr/>
          </p:nvSpPr>
          <p:spPr bwMode="auto">
            <a:xfrm>
              <a:off x="3169555" y="1327935"/>
              <a:ext cx="1785855" cy="98631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25400">
              <a:solidFill>
                <a:srgbClr val="558ED5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 anchorCtr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Verdan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rgbClr val="1F497D"/>
                  </a:solidFill>
                  <a:latin typeface="Verdana" charset="0"/>
                  <a:ea typeface="Arial" charset="0"/>
                  <a:cs typeface="Arial" charset="0"/>
                </a:rPr>
                <a:t>Data servers</a:t>
              </a:r>
              <a:endParaRPr lang="en-GB" sz="1600" dirty="0">
                <a:solidFill>
                  <a:srgbClr val="1F497D"/>
                </a:solidFill>
                <a:latin typeface="Verdana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7" name="Left-Right Arrow 56"/>
          <p:cNvSpPr/>
          <p:nvPr/>
        </p:nvSpPr>
        <p:spPr>
          <a:xfrm>
            <a:off x="4495800" y="1749789"/>
            <a:ext cx="1559237" cy="453775"/>
          </a:xfrm>
          <a:prstGeom prst="leftRightArrow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449" name="Line 39"/>
          <p:cNvSpPr>
            <a:spLocks noChangeShapeType="1"/>
          </p:cNvSpPr>
          <p:nvPr/>
        </p:nvSpPr>
        <p:spPr bwMode="auto">
          <a:xfrm flipV="1">
            <a:off x="4876800" y="3959588"/>
            <a:ext cx="1295400" cy="1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1450" name="Line 40"/>
          <p:cNvSpPr>
            <a:spLocks noChangeShapeType="1"/>
          </p:cNvSpPr>
          <p:nvPr/>
        </p:nvSpPr>
        <p:spPr bwMode="auto">
          <a:xfrm flipV="1">
            <a:off x="4800600" y="2435589"/>
            <a:ext cx="1371600" cy="1066800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4876800" y="4340590"/>
            <a:ext cx="1295400" cy="381000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 flipV="1">
            <a:off x="3657600" y="2664189"/>
            <a:ext cx="0" cy="762000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1464" name="AutoShape 3"/>
          <p:cNvSpPr>
            <a:spLocks noChangeArrowheads="1"/>
          </p:cNvSpPr>
          <p:nvPr/>
        </p:nvSpPr>
        <p:spPr bwMode="auto">
          <a:xfrm>
            <a:off x="6172200" y="1368789"/>
            <a:ext cx="2667000" cy="464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latin typeface="Verdana" charset="0"/>
              <a:ea typeface="Arial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00800" y="3883389"/>
            <a:ext cx="2211435" cy="993577"/>
            <a:chOff x="6400800" y="3429000"/>
            <a:chExt cx="2211435" cy="99357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0800" y="3429000"/>
              <a:ext cx="1066800" cy="7112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802173" y="4114800"/>
              <a:ext cx="1394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1F497D"/>
                  </a:solidFill>
                  <a:latin typeface="Calibri"/>
                  <a:ea typeface="+mn-ea"/>
                  <a:cs typeface="+mn-cs"/>
                </a:rPr>
                <a:t>Campus systems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3800" y="3429000"/>
              <a:ext cx="1068435" cy="711273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477000" y="4947212"/>
            <a:ext cx="2315817" cy="1069777"/>
            <a:chOff x="6477000" y="4492823"/>
            <a:chExt cx="2315817" cy="10697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7000" y="4492823"/>
              <a:ext cx="1165601" cy="723900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21859" y="5254823"/>
              <a:ext cx="13547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rgbClr val="1F497D"/>
                  </a:solidFill>
                  <a:latin typeface="Calibri"/>
                  <a:ea typeface="+mn-ea"/>
                  <a:cs typeface="+mn-cs"/>
                </a:rPr>
                <a:t>Cloud resources</a:t>
              </a:r>
              <a:endParaRPr lang="en-US" sz="1400" dirty="0">
                <a:solidFill>
                  <a:srgbClr val="1F497D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67600" y="4492823"/>
              <a:ext cx="1325217" cy="838200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6768472" y="2508812"/>
            <a:ext cx="1500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Petascale systems</a:t>
            </a:r>
            <a:endParaRPr lang="en-US" sz="1400" dirty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341536" y="2797971"/>
            <a:ext cx="2247347" cy="882219"/>
            <a:chOff x="6125081" y="2321158"/>
            <a:chExt cx="2247347" cy="8822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25081" y="2321158"/>
              <a:ext cx="1276407" cy="726843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298264" y="2462588"/>
              <a:ext cx="1066800" cy="261257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6520564" y="2895600"/>
              <a:ext cx="18518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rgbClr val="1F497D"/>
                  </a:solidFill>
                  <a:latin typeface="Calibri"/>
                  <a:ea typeface="+mn-ea"/>
                  <a:cs typeface="+mn-cs"/>
                </a:rPr>
                <a:t>National infrastructure</a:t>
              </a:r>
              <a:endParaRPr lang="en-US" sz="1400" dirty="0">
                <a:solidFill>
                  <a:srgbClr val="1F497D"/>
                </a:solidFill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6187" y="2083758"/>
            <a:ext cx="1050614" cy="428028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987" y="1761484"/>
            <a:ext cx="1088960" cy="43783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16"/>
          <a:srcRect l="14395" r="45686"/>
          <a:stretch/>
        </p:blipFill>
        <p:spPr>
          <a:xfrm>
            <a:off x="6477000" y="1462670"/>
            <a:ext cx="1088960" cy="44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457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_20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blue_20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ue_20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lue_20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blue_addfield.pot</Template>
  <TotalTime>1583</TotalTime>
  <Words>529</Words>
  <Application>Microsoft Macintosh PowerPoint</Application>
  <PresentationFormat>On-screen Show (4:3)</PresentationFormat>
  <Paragraphs>152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blue_2003</vt:lpstr>
      <vt:lpstr>3_blue_2003</vt:lpstr>
      <vt:lpstr>4_blue_2003</vt:lpstr>
      <vt:lpstr>5_blue_2003</vt:lpstr>
      <vt:lpstr>When do you need HPC workflow? Example application: protein-ligand docking for drug screening</vt:lpstr>
      <vt:lpstr>Fig 1</vt:lpstr>
      <vt:lpstr>Swift enables execution of simulation campaigns across multiple HPC and cloud resources</vt:lpstr>
    </vt:vector>
  </TitlesOfParts>
  <Company>Argonne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Sana Sandler</dc:creator>
  <cp:lastModifiedBy>Michael Wilde</cp:lastModifiedBy>
  <cp:revision>82</cp:revision>
  <dcterms:created xsi:type="dcterms:W3CDTF">2009-09-17T16:37:31Z</dcterms:created>
  <dcterms:modified xsi:type="dcterms:W3CDTF">2015-07-22T16:47:31Z</dcterms:modified>
</cp:coreProperties>
</file>