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3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DE\msvs\projects\face-gesture-api\HeadMovement\research\kepaf\st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u-HU"/>
  <c:style val="35"/>
  <c:chart>
    <c:plotArea>
      <c:layout/>
      <c:barChart>
        <c:barDir val="col"/>
        <c:grouping val="clustered"/>
        <c:ser>
          <c:idx val="2"/>
          <c:order val="0"/>
          <c:tx>
            <c:strRef>
              <c:f>Munka1!$A$16</c:f>
              <c:strCache>
                <c:ptCount val="1"/>
                <c:pt idx="0">
                  <c:v>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Munka1!$B$21:$D$21</c:f>
              <c:numCache>
                <c:formatCode>0.0000</c:formatCode>
                <c:ptCount val="3"/>
                <c:pt idx="0">
                  <c:v>42.436120000000003</c:v>
                </c:pt>
                <c:pt idx="1">
                  <c:v>27.398800000000001</c:v>
                </c:pt>
                <c:pt idx="2">
                  <c:v>10.382000000000026</c:v>
                </c:pt>
              </c:numCache>
            </c:numRef>
          </c:val>
        </c:ser>
        <c:ser>
          <c:idx val="1"/>
          <c:order val="1"/>
          <c:tx>
            <c:strRef>
              <c:f>Munka1!$A$9</c:f>
              <c:strCache>
                <c:ptCount val="1"/>
                <c:pt idx="0">
                  <c:v>10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Munka1!$B$14:$D$14</c:f>
              <c:numCache>
                <c:formatCode>0.0000</c:formatCode>
                <c:ptCount val="3"/>
                <c:pt idx="0">
                  <c:v>42.715760000000003</c:v>
                </c:pt>
                <c:pt idx="1">
                  <c:v>32.359459999999999</c:v>
                </c:pt>
                <c:pt idx="2">
                  <c:v>8.7906180000000003</c:v>
                </c:pt>
              </c:numCache>
            </c:numRef>
          </c:val>
        </c:ser>
        <c:ser>
          <c:idx val="0"/>
          <c:order val="2"/>
          <c:tx>
            <c:strRef>
              <c:f>Munka1!$A$2</c:f>
              <c:strCache>
                <c:ptCount val="1"/>
                <c:pt idx="0">
                  <c:v>15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cat>
            <c:strRef>
              <c:f>Munka1!$B$1:$D$1</c:f>
              <c:strCache>
                <c:ptCount val="3"/>
                <c:pt idx="0">
                  <c:v>Fejrázás</c:v>
                </c:pt>
                <c:pt idx="1">
                  <c:v>Bólintás</c:v>
                </c:pt>
                <c:pt idx="2">
                  <c:v>Körkörös mozgás</c:v>
                </c:pt>
              </c:strCache>
            </c:strRef>
          </c:cat>
          <c:val>
            <c:numRef>
              <c:f>Munka1!$B$7:$D$7</c:f>
              <c:numCache>
                <c:formatCode>0.0000</c:formatCode>
                <c:ptCount val="3"/>
                <c:pt idx="0">
                  <c:v>45.411539999999995</c:v>
                </c:pt>
                <c:pt idx="1">
                  <c:v>32.718800000000002</c:v>
                </c:pt>
                <c:pt idx="2">
                  <c:v>5.5859339999999955</c:v>
                </c:pt>
              </c:numCache>
            </c:numRef>
          </c:val>
        </c:ser>
        <c:dLbls>
          <c:showVal val="1"/>
        </c:dLbls>
        <c:axId val="70488448"/>
        <c:axId val="70491136"/>
      </c:barChart>
      <c:catAx>
        <c:axId val="70488448"/>
        <c:scaling>
          <c:orientation val="minMax"/>
        </c:scaling>
        <c:axPos val="b"/>
        <c:tickLblPos val="nextTo"/>
        <c:crossAx val="70491136"/>
        <c:crosses val="autoZero"/>
        <c:auto val="1"/>
        <c:lblAlgn val="ctr"/>
        <c:lblOffset val="100"/>
      </c:catAx>
      <c:valAx>
        <c:axId val="704911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0" dirty="0"/>
                  <a:t>Átlagos DTW távolság</a:t>
                </a:r>
              </a:p>
            </c:rich>
          </c:tx>
          <c:layout>
            <c:manualLayout>
              <c:xMode val="edge"/>
              <c:yMode val="edge"/>
              <c:x val="1.6196052631578951E-2"/>
              <c:y val="0.11570634920634924"/>
            </c:manualLayout>
          </c:layout>
        </c:title>
        <c:numFmt formatCode="0" sourceLinked="0"/>
        <c:majorTickMark val="cross"/>
        <c:minorTickMark val="in"/>
        <c:tickLblPos val="nextTo"/>
        <c:crossAx val="7048844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hu-H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2013.01.30. 14:20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2013.01.30. 14:20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" Type="http://schemas.openxmlformats.org/officeDocument/2006/relationships/video" Target="file:///D:\CODE\msvs\projects\face-gesture-api\HeadMovement\research\kepaf\ppt\kepaf.2013.wm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ransition advTm="114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képszekvencia szegmenseihez számított szögsorozatot </a:t>
            </a:r>
            <a:r>
              <a:rPr lang="hu-HU" i="1" dirty="0" smtClean="0"/>
              <a:t>DTW</a:t>
            </a:r>
            <a:r>
              <a:rPr lang="hu-HU" dirty="0" smtClean="0"/>
              <a:t> segítségével illesztjük az adatbázis elemeihez</a:t>
            </a:r>
          </a:p>
          <a:p>
            <a:pPr lvl="1"/>
            <a:r>
              <a:rPr lang="hu-HU" dirty="0" smtClean="0"/>
              <a:t>Felismert gesztus: átlagosan a legkisebb távolság</a:t>
            </a:r>
          </a:p>
          <a:p>
            <a:r>
              <a:rPr lang="hu-HU" i="1" dirty="0" smtClean="0"/>
              <a:t>DTW</a:t>
            </a:r>
            <a:r>
              <a:rPr lang="hu-HU" dirty="0" smtClean="0"/>
              <a:t> (din. idővetemítés)</a:t>
            </a:r>
          </a:p>
          <a:p>
            <a:pPr lvl="1"/>
            <a:r>
              <a:rPr lang="hu-HU" i="1" dirty="0" err="1" smtClean="0"/>
              <a:t>nD</a:t>
            </a:r>
            <a:r>
              <a:rPr lang="hu-HU" dirty="0" smtClean="0"/>
              <a:t> vektor illesztése egy </a:t>
            </a:r>
            <a:r>
              <a:rPr lang="hu-HU" i="1" dirty="0" err="1" smtClean="0"/>
              <a:t>mD</a:t>
            </a:r>
            <a:r>
              <a:rPr lang="hu-HU" dirty="0" smtClean="0"/>
              <a:t> vektorhoz</a:t>
            </a:r>
          </a:p>
          <a:p>
            <a:pPr lvl="1"/>
            <a:r>
              <a:rPr lang="hu-HU" dirty="0" smtClean="0"/>
              <a:t>Táblázat: (0,</a:t>
            </a:r>
            <a:r>
              <a:rPr lang="hu-HU" dirty="0" err="1" smtClean="0"/>
              <a:t>0</a:t>
            </a:r>
            <a:r>
              <a:rPr lang="hu-HU" dirty="0" smtClean="0"/>
              <a:t>)</a:t>
            </a:r>
            <a:r>
              <a:rPr lang="hu-HU" dirty="0" err="1" smtClean="0"/>
              <a:t>-ból</a:t>
            </a:r>
            <a:r>
              <a:rPr lang="hu-HU" dirty="0" smtClean="0"/>
              <a:t> eljutni (n,m)</a:t>
            </a:r>
            <a:r>
              <a:rPr lang="hu-HU" dirty="0" err="1" smtClean="0"/>
              <a:t>-be</a:t>
            </a:r>
            <a:endParaRPr lang="hu-HU" dirty="0" smtClean="0"/>
          </a:p>
          <a:p>
            <a:pPr lvl="1"/>
            <a:r>
              <a:rPr lang="hu-HU" dirty="0" smtClean="0"/>
              <a:t>Lépésenként hasonlítja össze a mintákat</a:t>
            </a:r>
          </a:p>
          <a:p>
            <a:pPr lvl="1"/>
            <a:r>
              <a:rPr lang="hu-HU" dirty="0" smtClean="0"/>
              <a:t>Cél: távolság minimalizálása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3372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Tartalom helye 5" descr="dtw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84000" y="1260000"/>
            <a:ext cx="3600000" cy="3336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Szövegdoboz 6"/>
          <p:cNvSpPr txBox="1">
            <a:spLocks/>
          </p:cNvSpPr>
          <p:nvPr/>
        </p:nvSpPr>
        <p:spPr>
          <a:xfrm>
            <a:off x="1620000" y="4724400"/>
            <a:ext cx="72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Két eltérő ütemben elvégzett fejrázás gesztus illesztése egymáshoz. </a:t>
            </a:r>
            <a:r>
              <a:rPr lang="hu-HU" dirty="0" smtClean="0">
                <a:latin typeface="+mn-lt"/>
              </a:rPr>
              <a:t>A lineáris illesztést a koordináta-rendszer  (0,</a:t>
            </a:r>
            <a:r>
              <a:rPr lang="hu-HU" dirty="0" err="1" smtClean="0">
                <a:latin typeface="+mn-lt"/>
              </a:rPr>
              <a:t>0</a:t>
            </a:r>
            <a:r>
              <a:rPr lang="hu-HU" dirty="0" smtClean="0">
                <a:latin typeface="+mn-lt"/>
              </a:rPr>
              <a:t>) pontjából induló és (18,14) pontjában végződő átló jelentené. Az optimális nem lineáris illesztést a kék törött vonal jelzi.</a:t>
            </a:r>
            <a:endParaRPr lang="hu-HU" b="1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ransition advTm="5202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Minimális gesztushossz: &gt;1 sec</a:t>
            </a:r>
          </a:p>
          <a:p>
            <a:pPr lvl="1"/>
            <a:r>
              <a:rPr lang="hu-HU" dirty="0" smtClean="0"/>
              <a:t>A rövid gesztusok nem illeszkednek a kicsit hasonlókra</a:t>
            </a:r>
          </a:p>
          <a:p>
            <a:r>
              <a:rPr lang="hu-HU" dirty="0" smtClean="0"/>
              <a:t>Maximális gesztushossz</a:t>
            </a:r>
          </a:p>
          <a:p>
            <a:pPr lvl="1"/>
            <a:r>
              <a:rPr lang="hu-HU" dirty="0" smtClean="0"/>
              <a:t>~5 </a:t>
            </a:r>
            <a:r>
              <a:rPr lang="hu-HU" dirty="0" smtClean="0"/>
              <a:t>sec, 30 FPS mellett: </a:t>
            </a:r>
            <a:r>
              <a:rPr lang="hu-HU" dirty="0" smtClean="0"/>
              <a:t>150 </a:t>
            </a:r>
            <a:r>
              <a:rPr lang="hu-HU" dirty="0" smtClean="0"/>
              <a:t>hosszúságú szögsorozatok, mint gesztusok</a:t>
            </a:r>
          </a:p>
          <a:p>
            <a:pPr lvl="1"/>
            <a:r>
              <a:rPr lang="hu-HU" dirty="0" smtClean="0"/>
              <a:t>Mintavételezés csökkentése a harmadára</a:t>
            </a:r>
          </a:p>
          <a:p>
            <a:pPr lvl="2"/>
            <a:r>
              <a:rPr lang="hu-HU" dirty="0" smtClean="0"/>
              <a:t>Főbb mozgáskomponensek megmaradnak</a:t>
            </a:r>
          </a:p>
          <a:p>
            <a:r>
              <a:rPr lang="hu-HU" dirty="0" smtClean="0"/>
              <a:t>Maximális </a:t>
            </a:r>
            <a:r>
              <a:rPr lang="hu-HU" i="1" dirty="0" smtClean="0"/>
              <a:t>DTW</a:t>
            </a:r>
            <a:r>
              <a:rPr lang="hu-HU" dirty="0" smtClean="0"/>
              <a:t> hiba</a:t>
            </a:r>
          </a:p>
          <a:p>
            <a:pPr lvl="1"/>
            <a:r>
              <a:rPr lang="hu-HU" dirty="0" smtClean="0"/>
              <a:t>Gesztusok közötti távolság</a:t>
            </a:r>
          </a:p>
          <a:p>
            <a:pPr lvl="1"/>
            <a:r>
              <a:rPr lang="hu-HU" dirty="0" smtClean="0"/>
              <a:t>Empirikus úton. </a:t>
            </a:r>
            <a:r>
              <a:rPr lang="hu-HU" i="1" dirty="0" smtClean="0"/>
              <a:t>DTW</a:t>
            </a:r>
            <a:r>
              <a:rPr lang="hu-HU" dirty="0" smtClean="0"/>
              <a:t> távolság &lt; 15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10247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332000"/>
          <a:ext cx="68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286000" y="5256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Az osztályonkénti átlagos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távolság 20 darab körkörös fejmozgásra. Látható, hogy javul a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szeparáló teljesítménye, ha bizonyos határok között növeljük az egyes osztályok számosságát.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6076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Demó videó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kepaf.2013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1828800"/>
            <a:ext cx="7179733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</p:spTree>
  </p:cSld>
  <p:clrMapOvr>
    <a:masterClrMapping/>
  </p:clrMapOvr>
  <p:transition advTm="106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</a:t>
            </a:r>
          </a:p>
          <a:p>
            <a:pPr lvl="1"/>
            <a:r>
              <a:rPr lang="hu-HU" dirty="0" smtClean="0"/>
              <a:t>Tudatos fejmozgások, mint mozdulatsorok felismerése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pPr lvl="1"/>
            <a:r>
              <a:rPr lang="hu-HU" dirty="0" smtClean="0"/>
              <a:t>Kis </a:t>
            </a:r>
            <a:r>
              <a:rPr lang="hu-HU" dirty="0" smtClean="0"/>
              <a:t>számú adat alapján</a:t>
            </a:r>
          </a:p>
          <a:p>
            <a:r>
              <a:rPr lang="hu-HU" dirty="0" smtClean="0"/>
              <a:t>Gesztus definiálása</a:t>
            </a:r>
          </a:p>
          <a:p>
            <a:pPr lvl="1"/>
            <a:r>
              <a:rPr lang="hu-HU" dirty="0" smtClean="0"/>
              <a:t>Hatékony reprezentáció: térben és időben</a:t>
            </a:r>
          </a:p>
          <a:p>
            <a:r>
              <a:rPr lang="hu-HU" dirty="0" smtClean="0"/>
              <a:t>Gesztus </a:t>
            </a:r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6878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mozgás: </a:t>
            </a:r>
            <a:r>
              <a:rPr lang="hu-HU" dirty="0" smtClean="0"/>
              <a:t>2-3 </a:t>
            </a:r>
            <a:r>
              <a:rPr lang="hu-HU" dirty="0" smtClean="0"/>
              <a:t>sec hosszúságú</a:t>
            </a:r>
          </a:p>
          <a:p>
            <a:pPr lvl="1"/>
            <a:r>
              <a:rPr lang="hu-HU" dirty="0" smtClean="0"/>
              <a:t>Mozdulatok eltérő ütemben történő végrehajtása</a:t>
            </a:r>
          </a:p>
          <a:p>
            <a:r>
              <a:rPr lang="hu-HU" dirty="0" smtClean="0"/>
              <a:t>Fejmozgás behatárolása térben és időben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reprezentáció: időtől függő sablon, ahol minden egyes pixel értéke a fejmozgás egy függvényeke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8193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: képszekvencia mozgó objektumainak változásait írja le</a:t>
            </a:r>
          </a:p>
          <a:p>
            <a:pPr lvl="1"/>
            <a:r>
              <a:rPr lang="hu-HU" sz="2400" dirty="0" smtClean="0"/>
              <a:t>Több egymást követő képkockán keresztül</a:t>
            </a:r>
          </a:p>
          <a:p>
            <a:pPr lvl="1"/>
            <a:r>
              <a:rPr lang="hu-HU" sz="2400" dirty="0" smtClean="0"/>
              <a:t>Maszk: azokat a régiókat jelöli ki, ahol mozgás volt az adott időpillanatban (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Ahol mozgás volt, ott az összes pixel 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 értéket vesz fel,</a:t>
            </a:r>
          </a:p>
          <a:p>
            <a:pPr lvl="1"/>
            <a:r>
              <a:rPr lang="hu-HU" sz="2400" dirty="0" smtClean="0"/>
              <a:t>A többi fokozatosan elhalványul, majd törlődik.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000" y="4716000"/>
            <a:ext cx="5252728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52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 </a:t>
            </a:r>
            <a:r>
              <a:rPr lang="hu-HU" sz="2800" dirty="0" smtClean="0">
                <a:sym typeface="Symbol"/>
              </a:rPr>
              <a:t> </a:t>
            </a:r>
            <a:r>
              <a:rPr lang="hu-HU" sz="2800" dirty="0" smtClean="0"/>
              <a:t>mozgás gradiens, fejpozíció megváltozásának iránya</a:t>
            </a:r>
          </a:p>
          <a:p>
            <a:pPr lvl="1"/>
            <a:r>
              <a:rPr lang="hu-HU" sz="2400" dirty="0" smtClean="0"/>
              <a:t>Nem elég stabil, kicsi az arc felbontása</a:t>
            </a:r>
          </a:p>
          <a:p>
            <a:r>
              <a:rPr lang="hu-HU" sz="2800" dirty="0" smtClean="0"/>
              <a:t>Feladat: a mozgás tekintetében hasznos régiók meghatározása</a:t>
            </a:r>
          </a:p>
          <a:p>
            <a:pPr lvl="1"/>
            <a:r>
              <a:rPr lang="hu-HU" sz="2400" i="1" dirty="0" smtClean="0"/>
              <a:t>FAST</a:t>
            </a:r>
            <a:r>
              <a:rPr lang="hu-HU" sz="2400" dirty="0" smtClean="0"/>
              <a:t> sarokdetektor</a:t>
            </a:r>
          </a:p>
          <a:p>
            <a:pPr lvl="2"/>
            <a:r>
              <a:rPr lang="hu-HU" sz="2000" dirty="0" smtClean="0"/>
              <a:t>Véges számú jellemzőpont az eredménye</a:t>
            </a:r>
            <a:endParaRPr lang="hu-HU" sz="2000" dirty="0" smtClean="0"/>
          </a:p>
          <a:p>
            <a:pPr lvl="2"/>
            <a:r>
              <a:rPr lang="hu-HU" sz="2000" dirty="0" smtClean="0"/>
              <a:t>Eredményét korlátozzuk az arcra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0" y="4860000"/>
            <a:ext cx="24905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000" y="4860000"/>
            <a:ext cx="24905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74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i="1" dirty="0" smtClean="0"/>
              <a:t>FAST</a:t>
            </a:r>
            <a:r>
              <a:rPr lang="hu-HU" dirty="0" smtClean="0"/>
              <a:t> jellemzőpontok alapján, az aktuális és a következő képkocka között</a:t>
            </a:r>
          </a:p>
          <a:p>
            <a:r>
              <a:rPr lang="hu-HU" dirty="0" smtClean="0"/>
              <a:t>Fejmozgás iránya: </a:t>
            </a:r>
            <a:r>
              <a:rPr lang="hu-HU" i="1" dirty="0" smtClean="0"/>
              <a:t>n</a:t>
            </a:r>
            <a:r>
              <a:rPr lang="hu-HU" dirty="0" smtClean="0"/>
              <a:t> db optikai folyam vektor számtani közepe</a:t>
            </a:r>
          </a:p>
          <a:p>
            <a:pPr lvl="1"/>
            <a:r>
              <a:rPr lang="hu-HU" dirty="0" smtClean="0"/>
              <a:t>Irányszög: a vektornak az </a:t>
            </a:r>
            <a:r>
              <a:rPr lang="hu-HU" i="1" dirty="0" smtClean="0"/>
              <a:t>y</a:t>
            </a:r>
            <a:r>
              <a:rPr lang="hu-HU" dirty="0" smtClean="0"/>
              <a:t> tengely pozitív oldalával bezárt szöge</a:t>
            </a:r>
          </a:p>
          <a:p>
            <a:pPr lvl="1"/>
            <a:r>
              <a:rPr lang="hu-HU" dirty="0" smtClean="0"/>
              <a:t>Probléma: túl sok lehetséges érték a [0,2</a:t>
            </a:r>
            <a:r>
              <a:rPr lang="hu-HU" dirty="0" smtClean="0">
                <a:sym typeface="Symbol"/>
              </a:rPr>
              <a:t></a:t>
            </a:r>
            <a:r>
              <a:rPr lang="hu-HU" dirty="0" smtClean="0"/>
              <a:t>] 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7305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00" y="1764000"/>
            <a:ext cx="4757039" cy="35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2971800" y="5580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314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szegmentálása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átlagintenzitás alapján</a:t>
            </a:r>
          </a:p>
          <a:p>
            <a:pPr marL="342900" lvl="1" indent="-342900">
              <a:buFontTx/>
              <a:buChar char="•"/>
            </a:pPr>
            <a:r>
              <a:rPr lang="hu-HU" sz="3200" dirty="0" smtClean="0">
                <a:ea typeface="+mn-ea"/>
              </a:rPr>
              <a:t>Szegmens</a:t>
            </a:r>
          </a:p>
          <a:p>
            <a:pPr lvl="1"/>
            <a:r>
              <a:rPr lang="hu-HU" dirty="0" smtClean="0"/>
              <a:t>Képkockák sorozata</a:t>
            </a:r>
          </a:p>
          <a:p>
            <a:pPr lvl="1"/>
            <a:r>
              <a:rPr lang="hu-HU" dirty="0" smtClean="0"/>
              <a:t>Alacsony átlagintenzitással a szekvencia elején és végén</a:t>
            </a:r>
          </a:p>
          <a:p>
            <a:r>
              <a:rPr lang="hu-HU" dirty="0" smtClean="0"/>
              <a:t>Gesztus</a:t>
            </a:r>
          </a:p>
          <a:p>
            <a:pPr lvl="1"/>
            <a:r>
              <a:rPr lang="hu-HU" dirty="0" smtClean="0"/>
              <a:t>Szekvencia szomszédos tagjaira számított szögek sorozata</a:t>
            </a:r>
          </a:p>
          <a:p>
            <a:pPr lvl="1"/>
            <a:r>
              <a:rPr lang="hu-HU" sz="2400" i="1" dirty="0" smtClean="0"/>
              <a:t>{"fejrázás";  [90°,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,270°,</a:t>
            </a:r>
            <a:r>
              <a:rPr lang="hu-HU" sz="2400" i="1" dirty="0" err="1" smtClean="0"/>
              <a:t>270°</a:t>
            </a:r>
            <a:r>
              <a:rPr lang="hu-HU" sz="2400" i="1" dirty="0" smtClean="0"/>
              <a:t>,225°,135°]}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1094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mozdulatok eltérő ütemben kerülnek végrehajtásra</a:t>
            </a:r>
          </a:p>
          <a:p>
            <a:r>
              <a:rPr lang="hu-HU" dirty="0" smtClean="0"/>
              <a:t>Komplexebb döntések hozatala</a:t>
            </a:r>
          </a:p>
          <a:p>
            <a:r>
              <a:rPr lang="hu-HU" dirty="0" smtClean="0"/>
              <a:t>Gesztus </a:t>
            </a:r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Szögsorozatok gyűjteménye</a:t>
            </a:r>
          </a:p>
          <a:p>
            <a:pPr lvl="1"/>
            <a:r>
              <a:rPr lang="hu-HU" dirty="0" smtClean="0"/>
              <a:t>Csoportok: egy gesztushoz, több sorozat</a:t>
            </a:r>
          </a:p>
          <a:p>
            <a:r>
              <a:rPr lang="hu-HU" dirty="0" smtClean="0"/>
              <a:t>Felismerés </a:t>
            </a:r>
            <a:r>
              <a:rPr lang="hu-HU" dirty="0" smtClean="0"/>
              <a:t>javítása</a:t>
            </a:r>
          </a:p>
          <a:p>
            <a:pPr lvl="1"/>
            <a:r>
              <a:rPr lang="hu-HU" dirty="0" smtClean="0"/>
              <a:t>Menet közben felvesszük a felismert gesztusokat az adatbázisba</a:t>
            </a:r>
          </a:p>
          <a:p>
            <a:pPr lvl="1"/>
            <a:r>
              <a:rPr lang="hu-HU" dirty="0" smtClean="0"/>
              <a:t>Igazodás a felhasználói szokásokhoz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529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526</Words>
  <Application>Microsoft Office PowerPoint</Application>
  <PresentationFormat>Diavetítés a képernyőre (4:3 oldalarány)</PresentationFormat>
  <Paragraphs>102</Paragraphs>
  <Slides>15</Slides>
  <Notes>2</Notes>
  <HiddenSlides>0</HiddenSlides>
  <MMClips>1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iránya</vt:lpstr>
      <vt:lpstr>Fejmozgás iránya</vt:lpstr>
      <vt:lpstr>Fejmozgás iránya</vt:lpstr>
      <vt:lpstr>Gesztusfelismerés</vt:lpstr>
      <vt:lpstr>Gesztusadatbázis</vt:lpstr>
      <vt:lpstr>Dinamikus idővetemítés</vt:lpstr>
      <vt:lpstr>Dinamikus idővetemítés</vt:lpstr>
      <vt:lpstr>Eredmények</vt:lpstr>
      <vt:lpstr>Eredmények</vt:lpstr>
      <vt:lpstr>Demó videó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2013-01-30T15:54:24Z</dcterms:modified>
</cp:coreProperties>
</file>