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1" r:id="rId1"/>
    <p:sldMasterId id="2147483653" r:id="rId2"/>
    <p:sldMasterId id="2147483655" r:id="rId3"/>
    <p:sldMasterId id="2147483657" r:id="rId4"/>
    <p:sldMasterId id="2147483659" r:id="rId5"/>
    <p:sldMasterId id="2147483661" r:id="rId6"/>
    <p:sldMasterId id="2147483663" r:id="rId7"/>
    <p:sldMasterId id="2147483739" r:id="rId8"/>
    <p:sldMasterId id="2147483749" r:id="rId9"/>
  </p:sldMasterIdLst>
  <p:notesMasterIdLst>
    <p:notesMasterId r:id="rId17"/>
  </p:notesMasterIdLst>
  <p:handoutMasterIdLst>
    <p:handoutMasterId r:id="rId18"/>
  </p:handoutMasterIdLst>
  <p:sldIdLst>
    <p:sldId id="256" r:id="rId10"/>
    <p:sldId id="268" r:id="rId11"/>
    <p:sldId id="269" r:id="rId12"/>
    <p:sldId id="270" r:id="rId13"/>
    <p:sldId id="271" r:id="rId14"/>
    <p:sldId id="272" r:id="rId15"/>
    <p:sldId id="26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DDDDDD"/>
    <a:srgbClr val="5F5F5F"/>
    <a:srgbClr val="AC86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09" autoAdjust="0"/>
  </p:normalViewPr>
  <p:slideViewPr>
    <p:cSldViewPr>
      <p:cViewPr varScale="1">
        <p:scale>
          <a:sx n="86" d="100"/>
          <a:sy n="86" d="100"/>
        </p:scale>
        <p:origin x="-15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3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82934-3326-4F95-A5C3-9CE2FA4385FB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749EB-DD32-49D4-80C5-CE65422CB4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683E9A-DC9E-4481-B5DE-15A61F9197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742C9-BA7C-435F-942D-C1AAA15750A7}" type="slidenum">
              <a:rPr lang="en-US"/>
              <a:pPr/>
              <a:t>1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83E9A-DC9E-4481-B5DE-15A61F9197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83E9A-DC9E-4481-B5DE-15A61F91974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9E5A1C-EDF7-40CE-9086-E60A1AAF70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4959B5-B192-4DED-AB9C-0C92C5D466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035A8E-494B-429E-B579-3B8125926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E22E5D-D770-43BC-AE42-B297AEBDF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52C43C-0201-4FFC-A967-5B77094921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B20050-2BE6-4F98-8339-E65C81D8A4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2D1DA9-52F1-4142-B312-8F3B3A48E1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A88A9F-C91F-4AE0-AC39-95ACC85DB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80784-81DB-43DE-A381-3DEFCB3309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B3F182-E803-4E17-AD20-0EDF85DDDC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B80027-4EFE-4109-BBA8-F2EEA4E28D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89B64E-2BC3-48F3-976A-513EA334C8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22042-649B-4E41-93A5-1F49D7F510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0" y="10668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7046F5-0D2D-4F75-828A-F26A4AE1EC39}" type="datetime8">
              <a:rPr lang="hu-HU"/>
              <a:pPr/>
              <a:t>2013.01.27. 12:47</a:t>
            </a:fld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DA897-3744-4D5B-9984-8F2633B79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0" y="10668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0ECF17-21A1-4F8E-B5FB-A38B67AB2214}" type="datetime8">
              <a:rPr lang="hu-HU"/>
              <a:pPr/>
              <a:t>2013.01.27. 12:47</a:t>
            </a:fld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7F6E5-7883-4519-8558-B60E31491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E3088-CEEF-459B-8DB8-BAA73FD78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FE9FE-DD0B-4513-B80B-8A55E0012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DA897-3744-4D5B-9984-8F2633B79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7F6E5-7883-4519-8558-B60E31491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E3088-CEEF-459B-8DB8-BAA73FD78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5814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BE5481-4366-45A8-ACFF-A0AC7753C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EC77EB-16EA-4257-98F3-6A2D568D7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B98386-0B8E-4663-AF29-F59F136594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265B1B-6E4E-4ACD-B77E-C8F45FE6A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" Target="../slides/slide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7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" Target="../slides/slide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1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Relationship Id="rId9" Type="http://schemas.openxmlformats.org/officeDocument/2006/relationships/slide" Target="../slides/slide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5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Relationship Id="rId9" Type="http://schemas.openxmlformats.org/officeDocument/2006/relationships/slide" Target="../slides/slid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9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Relationship Id="rId9" Type="http://schemas.openxmlformats.org/officeDocument/2006/relationships/slide" Target="../slides/slide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2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Relationship Id="rId9" Type="http://schemas.openxmlformats.org/officeDocument/2006/relationships/slide" Target="../slides/slide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27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Relationship Id="rId9" Type="http://schemas.openxmlformats.org/officeDocument/2006/relationships/slide" Target="../slides/slide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1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Relationship Id="rId9" Type="http://schemas.openxmlformats.org/officeDocument/2006/relationships/slide" Target="../slides/slide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Mintaszöveg</a:t>
            </a:r>
            <a:r>
              <a:rPr lang="en-US" dirty="0" smtClean="0"/>
              <a:t> </a:t>
            </a:r>
            <a:r>
              <a:rPr lang="en-US" dirty="0" err="1" smtClean="0"/>
              <a:t>szerkesztése</a:t>
            </a:r>
            <a:endParaRPr lang="en-US" dirty="0" smtClean="0"/>
          </a:p>
          <a:p>
            <a:pPr lvl="1"/>
            <a:r>
              <a:rPr lang="en-US" dirty="0" err="1" smtClean="0"/>
              <a:t>Második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2"/>
            <a:r>
              <a:rPr lang="en-US" dirty="0" err="1" smtClean="0"/>
              <a:t>Harmadik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3"/>
            <a:r>
              <a:rPr lang="en-US" dirty="0" err="1" smtClean="0"/>
              <a:t>Negyedik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4"/>
            <a:r>
              <a:rPr lang="en-US" dirty="0" err="1" smtClean="0"/>
              <a:t>Ötödik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8C4B355A-2EF3-4ABD-8446-8171084C372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9702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29705" name="AutoShape 9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8100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29709" name="AutoShape 13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0" name="AutoShape 14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434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1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6482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2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3" name="AutoShape 17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4" name="AutoShape 18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5" name="AutoShape 19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6" name="AutoShape 20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03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sng" noProof="0" dirty="0" smtClean="0">
                <a:solidFill>
                  <a:srgbClr val="DDDDDD"/>
                </a:solidFill>
              </a:rPr>
              <a:t>Bevezetés</a:t>
            </a:r>
            <a:endParaRPr lang="en-US" sz="1200" u="sng" noProof="0" dirty="0" smtClean="0">
              <a:solidFill>
                <a:srgbClr val="DDDDDD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9" r:id="rId2"/>
    <p:sldLayoutId id="2147483671" r:id="rId3"/>
    <p:sldLayoutId id="214748367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C1C84E6-A325-4364-B47B-8C256676DD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7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3517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7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517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7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571500" y="42672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Fejmozgás meghatározása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  <p:sldLayoutId id="2147483681" r:id="rId3"/>
    <p:sldLayoutId id="214748368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468AA199-0F61-4F11-8207-AEB353851F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8246" name="Text Box 6"/>
          <p:cNvSpPr txBox="1">
            <a:spLocks noChangeArrowheads="1"/>
          </p:cNvSpPr>
          <p:nvPr userDrawn="1"/>
        </p:nvSpPr>
        <p:spPr bwMode="auto">
          <a:xfrm>
            <a:off x="0" y="6096000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38248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338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49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9624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0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1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2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3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81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4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5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7150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6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Fejmozgás detektálása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9" r:id="rId2"/>
    <p:sldLayoutId id="2147483691" r:id="rId3"/>
    <p:sldLayoutId id="214748369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40AF674B-77E5-48D4-B28B-0C46BA8CA2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1318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1320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1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2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3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4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5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6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7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8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sng" noProof="0" dirty="0" smtClean="0">
                <a:solidFill>
                  <a:schemeClr val="bg1"/>
                </a:solidFill>
              </a:rPr>
              <a:t> iránya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99" r:id="rId2"/>
    <p:sldLayoutId id="2147483701" r:id="rId3"/>
    <p:sldLayoutId id="214748370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3ECC408A-BD1F-4B69-BE4B-13BB6DEF6B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4390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4392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3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4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5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6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7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8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9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400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Gesztus-felismerés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9" r:id="rId2"/>
    <p:sldLayoutId id="2147483711" r:id="rId3"/>
    <p:sldLayoutId id="214748371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53126131-5EF7-4083-A888-CFE3537CBC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7462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7464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5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6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7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8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9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0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1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2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sng" kern="1200" noProof="0" dirty="0" smtClean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9" r:id="rId2"/>
    <p:sldLayoutId id="2147483721" r:id="rId3"/>
    <p:sldLayoutId id="214748372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8726CD8-B066-43BD-98B2-36AEA10316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053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5053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29" r:id="rId2"/>
    <p:sldLayoutId id="2147483731" r:id="rId3"/>
    <p:sldLayoutId id="214748373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8726CD8-B066-43BD-98B2-36AEA10316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053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5053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Eredmények</a:t>
            </a:r>
            <a:endParaRPr lang="en-US" sz="1200" u="sng" noProof="0" dirty="0" smtClean="0">
              <a:solidFill>
                <a:schemeClr val="bg1"/>
              </a:solidFill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3" r:id="rId3"/>
    <p:sldLayoutId id="2147483748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Fejmozgás alapú gesztusok felismerése</a:t>
            </a:r>
            <a:endParaRPr lang="hu-HU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hu-HU" dirty="0" smtClean="0"/>
              <a:t>Bertók Kornél, Fazekas Attila</a:t>
            </a:r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Debreceni Egyetem, Informatikai Kar</a:t>
            </a:r>
          </a:p>
          <a:p>
            <a:pPr eaLnBrk="1" hangingPunct="1">
              <a:spcAft>
                <a:spcPts val="600"/>
              </a:spcAft>
            </a:pPr>
            <a:r>
              <a:rPr lang="hu-HU" sz="1400" dirty="0" smtClean="0"/>
              <a:t>Debreceni Képfeldolgozó Csoport</a:t>
            </a:r>
            <a:endParaRPr lang="hu-HU" dirty="0" smtClean="0"/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KÉPAF 2013, Bakonybél</a:t>
            </a:r>
            <a:br>
              <a:rPr lang="hu-HU" sz="1400" dirty="0" smtClean="0"/>
            </a:br>
            <a:r>
              <a:rPr lang="hu-HU" sz="1400" dirty="0" smtClean="0"/>
              <a:t>2013. január 29 – február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Gesztusfelismerő </a:t>
            </a:r>
            <a:r>
              <a:rPr lang="hu-HU" dirty="0" smtClean="0"/>
              <a:t>rendszer</a:t>
            </a:r>
          </a:p>
          <a:p>
            <a:pPr lvl="1"/>
            <a:r>
              <a:rPr lang="hu-HU" dirty="0" smtClean="0"/>
              <a:t>T</a:t>
            </a:r>
            <a:r>
              <a:rPr lang="hu-HU" dirty="0" smtClean="0"/>
              <a:t>udatos </a:t>
            </a:r>
            <a:r>
              <a:rPr lang="hu-HU" dirty="0" smtClean="0"/>
              <a:t>fejmozgások, mint mozdulatsorok </a:t>
            </a:r>
            <a:r>
              <a:rPr lang="hu-HU" dirty="0" smtClean="0"/>
              <a:t>felismerése</a:t>
            </a:r>
          </a:p>
          <a:p>
            <a:r>
              <a:rPr lang="hu-HU" dirty="0" smtClean="0"/>
              <a:t>Gesztus definiálása</a:t>
            </a:r>
            <a:endParaRPr lang="hu-HU" dirty="0" smtClean="0"/>
          </a:p>
          <a:p>
            <a:pPr lvl="1"/>
            <a:r>
              <a:rPr lang="hu-HU" dirty="0" smtClean="0"/>
              <a:t>Hatékony </a:t>
            </a:r>
            <a:r>
              <a:rPr lang="hu-HU" dirty="0" smtClean="0"/>
              <a:t>reprezentáció: térben és időben</a:t>
            </a:r>
            <a:endParaRPr lang="hu-HU" dirty="0" smtClean="0"/>
          </a:p>
          <a:p>
            <a:pPr lvl="1"/>
            <a:r>
              <a:rPr lang="hu-HU" dirty="0" smtClean="0"/>
              <a:t>Valósidejű felismerés kameraképeken</a:t>
            </a:r>
          </a:p>
          <a:p>
            <a:r>
              <a:rPr lang="hu-HU" dirty="0" smtClean="0"/>
              <a:t>Gesztus </a:t>
            </a:r>
            <a:r>
              <a:rPr lang="hu-HU" dirty="0" smtClean="0"/>
              <a:t>adatbázis</a:t>
            </a:r>
          </a:p>
          <a:p>
            <a:pPr lvl="1"/>
            <a:r>
              <a:rPr lang="hu-HU" dirty="0" smtClean="0"/>
              <a:t>Rögzítés és elemzés</a:t>
            </a:r>
          </a:p>
          <a:p>
            <a:pPr lvl="1"/>
            <a:r>
              <a:rPr lang="hu-HU" dirty="0" smtClean="0"/>
              <a:t>Felismerés javítása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meghatározása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Milyen jellegű gesztusokat szeretnénk felismerni?</a:t>
            </a:r>
          </a:p>
          <a:p>
            <a:pPr lvl="1"/>
            <a:r>
              <a:rPr lang="hu-HU" dirty="0" smtClean="0"/>
              <a:t>Tudatos </a:t>
            </a:r>
            <a:r>
              <a:rPr lang="hu-HU" dirty="0" smtClean="0"/>
              <a:t>mozgás</a:t>
            </a:r>
            <a:r>
              <a:rPr lang="hu-HU" dirty="0" smtClean="0"/>
              <a:t>: 3-5 sec hosszúságú</a:t>
            </a:r>
          </a:p>
          <a:p>
            <a:pPr lvl="1"/>
            <a:r>
              <a:rPr lang="hu-HU" dirty="0" smtClean="0"/>
              <a:t>Mozdulatok </a:t>
            </a:r>
            <a:r>
              <a:rPr lang="hu-HU" dirty="0" smtClean="0"/>
              <a:t>eltérő ütemben történő végrehajtása</a:t>
            </a:r>
          </a:p>
          <a:p>
            <a:pPr lvl="2"/>
            <a:r>
              <a:rPr lang="hu-HU" dirty="0" smtClean="0"/>
              <a:t>Nem-lineáris illesztés</a:t>
            </a:r>
            <a:endParaRPr lang="hu-HU" dirty="0" smtClean="0"/>
          </a:p>
          <a:p>
            <a:r>
              <a:rPr lang="hu-HU" dirty="0" smtClean="0"/>
              <a:t>Követelmény a valós idejű felismerés</a:t>
            </a:r>
          </a:p>
          <a:p>
            <a:pPr lvl="1"/>
            <a:r>
              <a:rPr lang="hu-HU" dirty="0" smtClean="0"/>
              <a:t>Gesztusok maximális hossza: 10 sec</a:t>
            </a:r>
          </a:p>
          <a:p>
            <a:pPr lvl="1"/>
            <a:r>
              <a:rPr lang="hu-HU" dirty="0" smtClean="0"/>
              <a:t>Kis </a:t>
            </a:r>
            <a:r>
              <a:rPr lang="hu-HU" dirty="0" smtClean="0"/>
              <a:t>számú adat </a:t>
            </a:r>
            <a:r>
              <a:rPr lang="hu-HU" dirty="0" smtClean="0"/>
              <a:t>alapján kell megkülönböztetni a gesztusokat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detektálása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Fejmozgás behatárolása térben és időben</a:t>
            </a:r>
          </a:p>
          <a:p>
            <a:pPr lvl="1"/>
            <a:r>
              <a:rPr lang="hu-HU" dirty="0" smtClean="0"/>
              <a:t>Egy arcdetektor által visszaadott ablakban</a:t>
            </a:r>
          </a:p>
          <a:p>
            <a:r>
              <a:rPr lang="hu-HU" dirty="0" smtClean="0"/>
              <a:t>MHI reprezentáció</a:t>
            </a:r>
          </a:p>
          <a:p>
            <a:pPr lvl="1"/>
            <a:r>
              <a:rPr lang="hu-HU" dirty="0" smtClean="0"/>
              <a:t>Időalapú sablonozó eljárás</a:t>
            </a:r>
          </a:p>
          <a:p>
            <a:pPr lvl="1"/>
            <a:r>
              <a:rPr lang="hu-HU" dirty="0" smtClean="0"/>
              <a:t>Sablon: minden egyes pixel értéke a mozgásnak egy időbeli függvénye</a:t>
            </a:r>
          </a:p>
          <a:p>
            <a:pPr lvl="1"/>
            <a:r>
              <a:rPr lang="hu-HU" dirty="0" smtClean="0"/>
              <a:t>Képszekvencia mozgó objektumainak változásait írja le</a:t>
            </a:r>
          </a:p>
          <a:p>
            <a:pPr lvl="1"/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C77EB-16EA-4257-98F3-6A2D568D79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detektálása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MHI reprezentáció</a:t>
            </a:r>
          </a:p>
          <a:p>
            <a:r>
              <a:rPr lang="hu-HU" dirty="0" smtClean="0"/>
              <a:t>Maszk: azokat a régiókat jelöli ki, ahol mozgás volt az adott időpillanatban (</a:t>
            </a:r>
            <a:r>
              <a:rPr lang="hu-HU" dirty="0" smtClean="0">
                <a:sym typeface="Symbol"/>
              </a:rPr>
              <a:t>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Ahol mozgás volt, ott az összes pixel </a:t>
            </a:r>
            <a:r>
              <a:rPr lang="hu-HU" dirty="0" smtClean="0">
                <a:sym typeface="Symbol"/>
              </a:rPr>
              <a:t></a:t>
            </a:r>
            <a:r>
              <a:rPr lang="hu-HU" dirty="0" smtClean="0"/>
              <a:t> értéket vesz fel,</a:t>
            </a:r>
          </a:p>
          <a:p>
            <a:pPr lvl="1"/>
            <a:r>
              <a:rPr lang="hu-HU" dirty="0" smtClean="0"/>
              <a:t>A többi fokozatosan elhalványul, majd törlődik.</a:t>
            </a:r>
            <a:r>
              <a:rPr lang="hu-HU" dirty="0" smtClean="0"/>
              <a:t> 	 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E5A1C-EDF7-40CE-9086-E60A1AAF709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860000"/>
            <a:ext cx="2490303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860000"/>
            <a:ext cx="2490304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E5A1C-EDF7-40CE-9086-E60A1AAF70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AC8623"/>
                </a:solidFill>
              </a:rPr>
              <a:t>Köszönöm a figyelmet!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vezetés">
  <a:themeElements>
    <a:clrScheme name="2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ejmozgás_meghatározása">
  <a:themeElements>
    <a:clrScheme name="3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Fejmozgás_detektálása">
  <a:themeElements>
    <a:clrScheme name="4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Fejmozgás_iránya">
  <a:themeElements>
    <a:clrScheme name="5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Gesztusfelismerés">
  <a:themeElements>
    <a:clrScheme name="6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Gesztus_adatbázis">
  <a:themeElements>
    <a:clrScheme name="7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TW">
  <a:themeElements>
    <a:clrScheme name="8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Eredmények">
  <a:themeElements>
    <a:clrScheme name="8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ímoldal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</Words>
  <Application>Microsoft Office PowerPoint</Application>
  <PresentationFormat>Diavetítés a képernyőre (4:3 oldalarány)</PresentationFormat>
  <Paragraphs>44</Paragraphs>
  <Slides>7</Slides>
  <Notes>3</Notes>
  <HiddenSlides>0</HiddenSlides>
  <MMClips>0</MMClips>
  <ScaleCrop>false</ScaleCrop>
  <HeadingPairs>
    <vt:vector size="4" baseType="variant">
      <vt:variant>
        <vt:lpstr>Téma</vt:lpstr>
      </vt:variant>
      <vt:variant>
        <vt:i4>9</vt:i4>
      </vt:variant>
      <vt:variant>
        <vt:lpstr>Diacímek</vt:lpstr>
      </vt:variant>
      <vt:variant>
        <vt:i4>7</vt:i4>
      </vt:variant>
    </vt:vector>
  </HeadingPairs>
  <TitlesOfParts>
    <vt:vector size="16" baseType="lpstr">
      <vt:lpstr>1_Bevezetés</vt:lpstr>
      <vt:lpstr>2_Fejmozgás_meghatározása</vt:lpstr>
      <vt:lpstr>3_Fejmozgás_detektálása</vt:lpstr>
      <vt:lpstr>4_Fejmozgás_iránya</vt:lpstr>
      <vt:lpstr>5_Gesztusfelismerés</vt:lpstr>
      <vt:lpstr>6_Gesztus_adatbázis</vt:lpstr>
      <vt:lpstr>7_DTW</vt:lpstr>
      <vt:lpstr>8_Eredmények</vt:lpstr>
      <vt:lpstr>Címoldalak</vt:lpstr>
      <vt:lpstr>Fejmozgás alapú gesztusok felismerése</vt:lpstr>
      <vt:lpstr>Bevezetés</vt:lpstr>
      <vt:lpstr>Fejmozgás meghatározása</vt:lpstr>
      <vt:lpstr>Fejmozgás detektálása</vt:lpstr>
      <vt:lpstr>Fejmozgás detektálása</vt:lpstr>
      <vt:lpstr>6. dia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2013-01-26T11:07:32Z</dcterms:created>
  <dcterms:modified xsi:type="dcterms:W3CDTF">2013-01-27T14:19:18Z</dcterms:modified>
</cp:coreProperties>
</file>