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6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97" d="100"/>
          <a:sy n="97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ODE\msvs\projects\face-gesture-api\HeadMovement\research\kepaf\st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u-HU"/>
  <c:style val="35"/>
  <c:chart>
    <c:plotArea>
      <c:layout/>
      <c:barChart>
        <c:barDir val="col"/>
        <c:grouping val="clustered"/>
        <c:ser>
          <c:idx val="2"/>
          <c:order val="0"/>
          <c:tx>
            <c:strRef>
              <c:f>Munka1!$A$16</c:f>
              <c:strCache>
                <c:ptCount val="1"/>
                <c:pt idx="0">
                  <c:v>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Munka1!$B$21:$D$21</c:f>
              <c:numCache>
                <c:formatCode>0.0000</c:formatCode>
                <c:ptCount val="3"/>
                <c:pt idx="0">
                  <c:v>42.436120000000003</c:v>
                </c:pt>
                <c:pt idx="1">
                  <c:v>27.398800000000001</c:v>
                </c:pt>
                <c:pt idx="2">
                  <c:v>10.382000000000026</c:v>
                </c:pt>
              </c:numCache>
            </c:numRef>
          </c:val>
        </c:ser>
        <c:ser>
          <c:idx val="1"/>
          <c:order val="1"/>
          <c:tx>
            <c:strRef>
              <c:f>Munka1!$A$9</c:f>
              <c:strCache>
                <c:ptCount val="1"/>
                <c:pt idx="0">
                  <c:v>10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val>
            <c:numRef>
              <c:f>Munka1!$B$14:$D$14</c:f>
              <c:numCache>
                <c:formatCode>0.0000</c:formatCode>
                <c:ptCount val="3"/>
                <c:pt idx="0">
                  <c:v>42.715760000000003</c:v>
                </c:pt>
                <c:pt idx="1">
                  <c:v>32.359459999999999</c:v>
                </c:pt>
                <c:pt idx="2">
                  <c:v>8.7906179999999985</c:v>
                </c:pt>
              </c:numCache>
            </c:numRef>
          </c:val>
        </c:ser>
        <c:ser>
          <c:idx val="0"/>
          <c:order val="2"/>
          <c:tx>
            <c:strRef>
              <c:f>Munka1!$A$2</c:f>
              <c:strCache>
                <c:ptCount val="1"/>
                <c:pt idx="0">
                  <c:v>15 db</c:v>
                </c:pt>
              </c:strCache>
            </c:strRef>
          </c:tx>
          <c:dLbls>
            <c:numFmt formatCode="#,##0" sourceLinked="0"/>
            <c:dLblPos val="inEnd"/>
            <c:showVal val="1"/>
          </c:dLbls>
          <c:cat>
            <c:strRef>
              <c:f>Munka1!$B$1:$D$1</c:f>
              <c:strCache>
                <c:ptCount val="3"/>
                <c:pt idx="0">
                  <c:v>Fejrázás</c:v>
                </c:pt>
                <c:pt idx="1">
                  <c:v>Bólintás</c:v>
                </c:pt>
                <c:pt idx="2">
                  <c:v>Körkörös mozgás</c:v>
                </c:pt>
              </c:strCache>
            </c:strRef>
          </c:cat>
          <c:val>
            <c:numRef>
              <c:f>Munka1!$B$7:$D$7</c:f>
              <c:numCache>
                <c:formatCode>0.0000</c:formatCode>
                <c:ptCount val="3"/>
                <c:pt idx="0">
                  <c:v>45.411540000000002</c:v>
                </c:pt>
                <c:pt idx="1">
                  <c:v>32.718800000000002</c:v>
                </c:pt>
                <c:pt idx="2">
                  <c:v>5.5859339999999955</c:v>
                </c:pt>
              </c:numCache>
            </c:numRef>
          </c:val>
        </c:ser>
        <c:dLbls>
          <c:showVal val="1"/>
        </c:dLbls>
        <c:axId val="85351808"/>
        <c:axId val="85358848"/>
      </c:barChart>
      <c:catAx>
        <c:axId val="85351808"/>
        <c:scaling>
          <c:orientation val="minMax"/>
        </c:scaling>
        <c:axPos val="b"/>
        <c:tickLblPos val="nextTo"/>
        <c:crossAx val="85358848"/>
        <c:crosses val="autoZero"/>
        <c:auto val="1"/>
        <c:lblAlgn val="ctr"/>
        <c:lblOffset val="100"/>
      </c:catAx>
      <c:valAx>
        <c:axId val="853588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sz="1800" b="0" dirty="0"/>
                  <a:t>Átlagos DTW távolság</a:t>
                </a:r>
              </a:p>
            </c:rich>
          </c:tx>
          <c:layout>
            <c:manualLayout>
              <c:xMode val="edge"/>
              <c:yMode val="edge"/>
              <c:x val="1.6196052631578948E-2"/>
              <c:y val="0.11570634920634922"/>
            </c:manualLayout>
          </c:layout>
        </c:title>
        <c:numFmt formatCode="0" sourceLinked="0"/>
        <c:majorTickMark val="cross"/>
        <c:minorTickMark val="in"/>
        <c:tickLblPos val="nextTo"/>
        <c:crossAx val="8535180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hu-H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2013.01.29. 15:31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2013.01.29. 15:31</a:t>
            </a:fld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sng" noProof="0" dirty="0" smtClean="0">
                <a:solidFill>
                  <a:srgbClr val="DDDDDD"/>
                </a:solidFill>
              </a:rPr>
              <a:t>Bevezetés</a:t>
            </a:r>
            <a:endParaRPr lang="en-US" sz="1200" u="sng" noProof="0" dirty="0" smtClean="0">
              <a:solidFill>
                <a:srgbClr val="DDDDDD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sng" noProof="0" dirty="0" smtClean="0">
                <a:solidFill>
                  <a:schemeClr val="bg1"/>
                </a:solidFill>
              </a:rPr>
              <a:t> iránya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sng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Eredmények</a:t>
            </a:r>
            <a:endParaRPr lang="en-US" sz="1200" u="sng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br>
              <a:rPr lang="hu-HU" sz="1400" dirty="0" smtClean="0"/>
            </a:br>
            <a:r>
              <a:rPr lang="hu-HU" sz="1400" dirty="0" smtClean="0"/>
              <a:t>2013. január 29 – február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képszekvencia szegmenseihez számított szögsorozatot </a:t>
            </a:r>
            <a:r>
              <a:rPr lang="hu-HU" i="1" dirty="0" smtClean="0"/>
              <a:t>DTW</a:t>
            </a:r>
            <a:r>
              <a:rPr lang="hu-HU" dirty="0" smtClean="0"/>
              <a:t> segítségével illesztjük az adatbázis elemeihez</a:t>
            </a:r>
          </a:p>
          <a:p>
            <a:pPr lvl="1"/>
            <a:r>
              <a:rPr lang="hu-HU" dirty="0" smtClean="0"/>
              <a:t>Felismert gesztus: átlagosan a legkisebb távolság</a:t>
            </a:r>
          </a:p>
          <a:p>
            <a:r>
              <a:rPr lang="hu-HU" i="1" dirty="0" smtClean="0"/>
              <a:t>DTW</a:t>
            </a:r>
            <a:r>
              <a:rPr lang="hu-HU" dirty="0" smtClean="0"/>
              <a:t> (din. idővetemítés</a:t>
            </a:r>
            <a:r>
              <a:rPr lang="hu-HU" dirty="0" smtClean="0"/>
              <a:t>)</a:t>
            </a:r>
          </a:p>
          <a:p>
            <a:pPr lvl="1"/>
            <a:r>
              <a:rPr lang="hu-HU" i="1" dirty="0" err="1" smtClean="0"/>
              <a:t>nD</a:t>
            </a:r>
            <a:r>
              <a:rPr lang="hu-HU" dirty="0" smtClean="0"/>
              <a:t> vektor illesztése egy </a:t>
            </a:r>
            <a:r>
              <a:rPr lang="hu-HU" i="1" dirty="0" err="1" smtClean="0"/>
              <a:t>mD</a:t>
            </a:r>
            <a:r>
              <a:rPr lang="hu-HU" dirty="0" smtClean="0"/>
              <a:t> vektorhoz</a:t>
            </a:r>
          </a:p>
          <a:p>
            <a:pPr lvl="1"/>
            <a:r>
              <a:rPr lang="hu-HU" dirty="0" smtClean="0"/>
              <a:t>Táblázat: (0,</a:t>
            </a:r>
            <a:r>
              <a:rPr lang="hu-HU" dirty="0" err="1" smtClean="0"/>
              <a:t>0</a:t>
            </a:r>
            <a:r>
              <a:rPr lang="hu-HU" dirty="0" smtClean="0"/>
              <a:t>)</a:t>
            </a:r>
            <a:r>
              <a:rPr lang="hu-HU" dirty="0" err="1" smtClean="0"/>
              <a:t>-ból</a:t>
            </a:r>
            <a:r>
              <a:rPr lang="hu-HU" dirty="0" smtClean="0"/>
              <a:t> eljutni (n,m)</a:t>
            </a:r>
            <a:r>
              <a:rPr lang="hu-HU" dirty="0" err="1" smtClean="0"/>
              <a:t>-be</a:t>
            </a:r>
            <a:endParaRPr lang="hu-HU" dirty="0" smtClean="0"/>
          </a:p>
          <a:p>
            <a:pPr lvl="1"/>
            <a:r>
              <a:rPr lang="hu-HU" dirty="0" smtClean="0"/>
              <a:t>Lépésenként hasonlítja össze a mintákat</a:t>
            </a:r>
          </a:p>
          <a:p>
            <a:pPr lvl="1"/>
            <a:r>
              <a:rPr lang="hu-HU" dirty="0" smtClean="0"/>
              <a:t>Cél: távolság minimalizálása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idővetemítés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Tartalom helye 5" descr="dtw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84000" y="1260000"/>
            <a:ext cx="3600000" cy="33368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Szövegdoboz 6"/>
          <p:cNvSpPr txBox="1">
            <a:spLocks/>
          </p:cNvSpPr>
          <p:nvPr/>
        </p:nvSpPr>
        <p:spPr>
          <a:xfrm>
            <a:off x="1620000" y="4724400"/>
            <a:ext cx="720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Egy </a:t>
            </a:r>
            <a:r>
              <a:rPr lang="hu-HU" dirty="0" smtClean="0">
                <a:latin typeface="+mn-lt"/>
              </a:rPr>
              <a:t>futás alatti fejrázás gesztus illesztése az adatbázis egy fejrázás csoportjába tartozó elmére. A lineáris illesztést a </a:t>
            </a:r>
            <a:r>
              <a:rPr lang="hu-HU" dirty="0" smtClean="0">
                <a:latin typeface="+mn-lt"/>
              </a:rPr>
              <a:t>koordináta-rendszer  (0,</a:t>
            </a:r>
            <a:r>
              <a:rPr lang="hu-HU" dirty="0" err="1" smtClean="0">
                <a:latin typeface="+mn-lt"/>
              </a:rPr>
              <a:t>0</a:t>
            </a:r>
            <a:r>
              <a:rPr lang="hu-HU" dirty="0" smtClean="0">
                <a:latin typeface="+mn-lt"/>
              </a:rPr>
              <a:t>) pontjából </a:t>
            </a:r>
            <a:r>
              <a:rPr lang="hu-HU" dirty="0" smtClean="0">
                <a:latin typeface="+mn-lt"/>
              </a:rPr>
              <a:t>induló és </a:t>
            </a:r>
            <a:r>
              <a:rPr lang="hu-HU" dirty="0" smtClean="0">
                <a:latin typeface="+mn-lt"/>
              </a:rPr>
              <a:t>(18,14) </a:t>
            </a:r>
            <a:r>
              <a:rPr lang="hu-HU" dirty="0" smtClean="0">
                <a:latin typeface="+mn-lt"/>
              </a:rPr>
              <a:t>pontjában végződő </a:t>
            </a:r>
            <a:r>
              <a:rPr lang="hu-HU" dirty="0" smtClean="0">
                <a:latin typeface="+mn-lt"/>
              </a:rPr>
              <a:t>átló jelentené</a:t>
            </a:r>
            <a:r>
              <a:rPr lang="hu-HU" dirty="0" smtClean="0">
                <a:latin typeface="+mn-lt"/>
              </a:rPr>
              <a:t>. Az optimális nem lineáris illesztést a kék törött vonal jelzi</a:t>
            </a:r>
            <a:r>
              <a:rPr lang="hu-HU" dirty="0" smtClean="0">
                <a:latin typeface="+mn-lt"/>
              </a:rPr>
              <a:t>.</a:t>
            </a:r>
            <a:endParaRPr lang="hu-HU" b="1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Minimális gesztushossz: &gt;1 sec</a:t>
            </a:r>
          </a:p>
          <a:p>
            <a:pPr lvl="1"/>
            <a:r>
              <a:rPr lang="hu-HU" dirty="0" smtClean="0"/>
              <a:t>A rövid gesztusok nem illeszkednek a kicsit hasonlókra</a:t>
            </a:r>
          </a:p>
          <a:p>
            <a:r>
              <a:rPr lang="hu-HU" dirty="0" smtClean="0"/>
              <a:t>Maximális gesztushossz</a:t>
            </a:r>
          </a:p>
          <a:p>
            <a:pPr lvl="1"/>
            <a:r>
              <a:rPr lang="hu-HU" dirty="0" smtClean="0"/>
              <a:t>~4 sec, 30 FPS mellett: 150 hosszúságú szögsorozatok, mint gesztusok</a:t>
            </a:r>
          </a:p>
          <a:p>
            <a:pPr lvl="1"/>
            <a:r>
              <a:rPr lang="hu-HU" dirty="0" smtClean="0"/>
              <a:t>Mintavételezés csökkentése a harmadára</a:t>
            </a:r>
          </a:p>
          <a:p>
            <a:pPr lvl="2"/>
            <a:r>
              <a:rPr lang="hu-HU" dirty="0" smtClean="0"/>
              <a:t>Főbb mozgáskomponensek megmaradnak</a:t>
            </a:r>
          </a:p>
          <a:p>
            <a:r>
              <a:rPr lang="hu-HU" dirty="0" smtClean="0"/>
              <a:t>Maximális </a:t>
            </a:r>
            <a:r>
              <a:rPr lang="hu-HU" i="1" dirty="0" smtClean="0"/>
              <a:t>DTW</a:t>
            </a:r>
            <a:r>
              <a:rPr lang="hu-HU" dirty="0" smtClean="0"/>
              <a:t> hiba</a:t>
            </a:r>
          </a:p>
          <a:p>
            <a:pPr lvl="1"/>
            <a:r>
              <a:rPr lang="hu-HU" dirty="0" smtClean="0"/>
              <a:t>Gesztusok közötti távolság</a:t>
            </a:r>
          </a:p>
          <a:p>
            <a:pPr lvl="1"/>
            <a:r>
              <a:rPr lang="hu-HU" dirty="0" smtClean="0"/>
              <a:t>Empirikus úton. </a:t>
            </a:r>
            <a:r>
              <a:rPr lang="hu-HU" i="1" dirty="0" smtClean="0"/>
              <a:t>DTW</a:t>
            </a:r>
            <a:r>
              <a:rPr lang="hu-HU" dirty="0" smtClean="0"/>
              <a:t> távolság &lt; 15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332000"/>
          <a:ext cx="684000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2286000" y="5256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Az osztályonkénti átlagos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távolság 20 darab körkörös fejmozgásra. Látható, hogy javul a </a:t>
            </a:r>
            <a:r>
              <a:rPr lang="hu-HU" i="1" dirty="0" smtClean="0">
                <a:latin typeface="+mn-lt"/>
              </a:rPr>
              <a:t>DTW</a:t>
            </a:r>
            <a:r>
              <a:rPr lang="hu-HU" dirty="0" smtClean="0">
                <a:latin typeface="+mn-lt"/>
              </a:rPr>
              <a:t> szeparáló teljesítménye, ha bizonyos határok között növeljük az egyes osztályok számosságát.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Gesztusfelismerő rendszer</a:t>
            </a:r>
          </a:p>
          <a:p>
            <a:pPr lvl="1"/>
            <a:r>
              <a:rPr lang="hu-HU" dirty="0" smtClean="0"/>
              <a:t>Tudatos fejmozgások, mint mozdulatsorok </a:t>
            </a:r>
            <a:r>
              <a:rPr lang="hu-HU" dirty="0" smtClean="0"/>
              <a:t>felismerése</a:t>
            </a:r>
          </a:p>
          <a:p>
            <a:pPr lvl="1"/>
            <a:r>
              <a:rPr lang="hu-HU" dirty="0" smtClean="0"/>
              <a:t>Valós időben, kis számú adat alapján</a:t>
            </a:r>
            <a:endParaRPr lang="hu-HU" dirty="0" smtClean="0"/>
          </a:p>
          <a:p>
            <a:r>
              <a:rPr lang="hu-HU" dirty="0" smtClean="0"/>
              <a:t>Gesztus definiálása</a:t>
            </a:r>
          </a:p>
          <a:p>
            <a:pPr lvl="1"/>
            <a:r>
              <a:rPr lang="hu-HU" dirty="0" smtClean="0"/>
              <a:t>Hatékony reprezentáció: térben és időben</a:t>
            </a:r>
          </a:p>
          <a:p>
            <a:pPr lvl="1"/>
            <a:r>
              <a:rPr lang="hu-HU" dirty="0" smtClean="0"/>
              <a:t>Valósidejű felismerés kameraképeken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Rögzítés és elemzés</a:t>
            </a:r>
          </a:p>
          <a:p>
            <a:pPr lvl="1"/>
            <a:r>
              <a:rPr lang="hu-HU" dirty="0" smtClean="0"/>
              <a:t>Felismerés javítása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jellegű gesztusokat szeretnénk felismerni?</a:t>
            </a:r>
          </a:p>
          <a:p>
            <a:pPr lvl="1"/>
            <a:r>
              <a:rPr lang="hu-HU" dirty="0" smtClean="0"/>
              <a:t>Tudatos mozgás: 3-5 sec hosszúságú</a:t>
            </a:r>
          </a:p>
          <a:p>
            <a:pPr lvl="1"/>
            <a:r>
              <a:rPr lang="hu-HU" dirty="0" smtClean="0"/>
              <a:t>Mozdulatok eltérő ütemben történő </a:t>
            </a:r>
            <a:r>
              <a:rPr lang="hu-HU" dirty="0" smtClean="0"/>
              <a:t>végrehajtása</a:t>
            </a:r>
          </a:p>
          <a:p>
            <a:r>
              <a:rPr lang="hu-HU" dirty="0" smtClean="0"/>
              <a:t>Fejmozgás behatárolása térben és </a:t>
            </a:r>
            <a:r>
              <a:rPr lang="hu-HU" dirty="0" smtClean="0"/>
              <a:t>időben</a:t>
            </a:r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</a:t>
            </a:r>
            <a:r>
              <a:rPr lang="hu-HU" dirty="0" smtClean="0"/>
              <a:t>reprezentáció: időtől </a:t>
            </a:r>
            <a:r>
              <a:rPr lang="hu-HU" dirty="0" smtClean="0"/>
              <a:t>függő sablon, ahol minden egyes pixel értéke a </a:t>
            </a:r>
            <a:r>
              <a:rPr lang="hu-HU" dirty="0" smtClean="0"/>
              <a:t>fejmozgás </a:t>
            </a:r>
            <a:r>
              <a:rPr lang="hu-HU" dirty="0" smtClean="0"/>
              <a:t>egy </a:t>
            </a:r>
            <a:r>
              <a:rPr lang="hu-HU" dirty="0" smtClean="0"/>
              <a:t>függvényeke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smtClean="0"/>
              <a:t>MHI</a:t>
            </a:r>
            <a:r>
              <a:rPr lang="hu-HU" sz="2800" dirty="0" smtClean="0"/>
              <a:t>: képszekvencia </a:t>
            </a:r>
            <a:r>
              <a:rPr lang="hu-HU" sz="2800" dirty="0" smtClean="0"/>
              <a:t>mozgó objektumainak változásait írja </a:t>
            </a:r>
            <a:r>
              <a:rPr lang="hu-HU" sz="2800" dirty="0" smtClean="0"/>
              <a:t>le</a:t>
            </a:r>
          </a:p>
          <a:p>
            <a:pPr lvl="1"/>
            <a:r>
              <a:rPr lang="hu-HU" sz="2400" dirty="0" smtClean="0"/>
              <a:t>Több </a:t>
            </a:r>
            <a:r>
              <a:rPr lang="hu-HU" sz="2400" dirty="0" smtClean="0"/>
              <a:t>egymást követő képkockán keresztül</a:t>
            </a:r>
          </a:p>
          <a:p>
            <a:pPr lvl="1"/>
            <a:r>
              <a:rPr lang="hu-HU" sz="2400" dirty="0" smtClean="0"/>
              <a:t>Maszk: azokat a régiókat jelöli ki, ahol mozgás volt az adott időpillanatban (</a:t>
            </a:r>
            <a:r>
              <a:rPr lang="hu-HU" sz="2400" dirty="0" smtClean="0">
                <a:sym typeface="Symbol"/>
              </a:rPr>
              <a:t>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smtClean="0"/>
              <a:t>Ahol mozgás volt, ott az összes pixel </a:t>
            </a:r>
            <a:r>
              <a:rPr lang="hu-HU" sz="2400" dirty="0" smtClean="0">
                <a:sym typeface="Symbol"/>
              </a:rPr>
              <a:t></a:t>
            </a:r>
            <a:r>
              <a:rPr lang="hu-HU" sz="2400" dirty="0" smtClean="0"/>
              <a:t> értéket vesz fel,</a:t>
            </a:r>
          </a:p>
          <a:p>
            <a:pPr lvl="1"/>
            <a:r>
              <a:rPr lang="hu-HU" sz="2400" dirty="0" smtClean="0"/>
              <a:t>A többi fokozatosan elhalványul, majd törlődik.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000" y="4716000"/>
            <a:ext cx="5252728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smtClean="0"/>
              <a:t>MHI</a:t>
            </a:r>
            <a:r>
              <a:rPr lang="hu-HU" sz="2800" dirty="0" smtClean="0"/>
              <a:t> </a:t>
            </a:r>
            <a:r>
              <a:rPr lang="hu-HU" sz="2800" dirty="0" smtClean="0">
                <a:sym typeface="Symbol"/>
              </a:rPr>
              <a:t> </a:t>
            </a:r>
            <a:r>
              <a:rPr lang="hu-HU" sz="2800" dirty="0" smtClean="0"/>
              <a:t>mozgás </a:t>
            </a:r>
            <a:r>
              <a:rPr lang="hu-HU" sz="2800" dirty="0" smtClean="0"/>
              <a:t>gradiens, fejpozíció </a:t>
            </a:r>
            <a:r>
              <a:rPr lang="hu-HU" sz="2800" dirty="0" smtClean="0"/>
              <a:t>megváltozásának iránya</a:t>
            </a:r>
          </a:p>
          <a:p>
            <a:pPr lvl="1"/>
            <a:r>
              <a:rPr lang="hu-HU" sz="2400" dirty="0" smtClean="0"/>
              <a:t>Nem </a:t>
            </a:r>
            <a:r>
              <a:rPr lang="hu-HU" sz="2400" dirty="0" smtClean="0"/>
              <a:t>elég </a:t>
            </a:r>
            <a:r>
              <a:rPr lang="hu-HU" sz="2400" dirty="0" smtClean="0"/>
              <a:t>stabil, kicsi </a:t>
            </a:r>
            <a:r>
              <a:rPr lang="hu-HU" sz="2400" dirty="0" smtClean="0"/>
              <a:t>az arc felbontása</a:t>
            </a:r>
          </a:p>
          <a:p>
            <a:r>
              <a:rPr lang="hu-HU" sz="2800" dirty="0" smtClean="0"/>
              <a:t>Feladat: a mozgás tekintetében hasznos régiók </a:t>
            </a:r>
            <a:r>
              <a:rPr lang="hu-HU" sz="2800" dirty="0" smtClean="0"/>
              <a:t>meghatározása</a:t>
            </a:r>
          </a:p>
          <a:p>
            <a:pPr lvl="1"/>
            <a:r>
              <a:rPr lang="hu-HU" sz="2400" i="1" dirty="0" smtClean="0"/>
              <a:t>FAST</a:t>
            </a:r>
            <a:r>
              <a:rPr lang="hu-HU" sz="2400" dirty="0" smtClean="0"/>
              <a:t> </a:t>
            </a:r>
            <a:r>
              <a:rPr lang="hu-HU" sz="2400" dirty="0" smtClean="0"/>
              <a:t>sarokdetektor</a:t>
            </a:r>
            <a:endParaRPr lang="hu-HU" sz="2400" dirty="0" smtClean="0"/>
          </a:p>
          <a:p>
            <a:pPr lvl="2"/>
            <a:r>
              <a:rPr lang="hu-HU" sz="2000" dirty="0" smtClean="0"/>
              <a:t>A kép pixeleit és azok környezetét vizsgálja</a:t>
            </a:r>
          </a:p>
          <a:p>
            <a:pPr lvl="2"/>
            <a:r>
              <a:rPr lang="hu-HU" sz="2000" dirty="0" smtClean="0"/>
              <a:t>Eredményét korlátozzuk az arcra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000" y="4860000"/>
            <a:ext cx="249053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000" y="4860000"/>
            <a:ext cx="249053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Optikai áramláshoz tartozó vektorok kiszámítása</a:t>
            </a:r>
          </a:p>
          <a:p>
            <a:pPr lvl="1"/>
            <a:r>
              <a:rPr lang="hu-HU" i="1" dirty="0" smtClean="0"/>
              <a:t>FAST</a:t>
            </a:r>
            <a:r>
              <a:rPr lang="hu-HU" dirty="0" smtClean="0"/>
              <a:t> jellemzőpontok alapján, az aktuális és a következő képkocka között</a:t>
            </a:r>
          </a:p>
          <a:p>
            <a:r>
              <a:rPr lang="hu-HU" dirty="0" smtClean="0"/>
              <a:t>Fejmozgás iránya: </a:t>
            </a:r>
            <a:r>
              <a:rPr lang="hu-HU" i="1" dirty="0" smtClean="0"/>
              <a:t>n</a:t>
            </a:r>
            <a:r>
              <a:rPr lang="hu-HU" dirty="0" smtClean="0"/>
              <a:t> </a:t>
            </a:r>
            <a:r>
              <a:rPr lang="hu-HU" dirty="0" smtClean="0"/>
              <a:t>db optikai folyam vektor számtani közepe</a:t>
            </a:r>
          </a:p>
          <a:p>
            <a:pPr lvl="1"/>
            <a:r>
              <a:rPr lang="hu-HU" dirty="0" smtClean="0"/>
              <a:t>Irányszög: a vektornak az </a:t>
            </a:r>
            <a:r>
              <a:rPr lang="hu-HU" i="1" dirty="0" smtClean="0"/>
              <a:t>y</a:t>
            </a:r>
            <a:r>
              <a:rPr lang="hu-HU" dirty="0" smtClean="0"/>
              <a:t> tengely pozitív oldalával bezárt szöge</a:t>
            </a:r>
          </a:p>
          <a:p>
            <a:pPr lvl="1"/>
            <a:r>
              <a:rPr lang="hu-HU" dirty="0" smtClean="0"/>
              <a:t>Probléma: túl sok lehetséges érték a [0,2</a:t>
            </a:r>
            <a:r>
              <a:rPr lang="hu-HU" dirty="0" smtClean="0">
                <a:sym typeface="Symbol"/>
              </a:rPr>
              <a:t></a:t>
            </a:r>
            <a:r>
              <a:rPr lang="hu-HU" dirty="0" smtClean="0"/>
              <a:t>] intervallumból</a:t>
            </a:r>
          </a:p>
          <a:p>
            <a:pPr lvl="1"/>
            <a:r>
              <a:rPr lang="hu-HU" dirty="0" smtClean="0"/>
              <a:t>Megoldás: csoportosítsuk a szögeket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000" y="1764000"/>
            <a:ext cx="4757039" cy="35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zövegdoboz 5"/>
          <p:cNvSpPr txBox="1"/>
          <p:nvPr/>
        </p:nvSpPr>
        <p:spPr>
          <a:xfrm>
            <a:off x="2971800" y="55800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Fejmozdulat értéke szögben. A teljes szögnek egy tizenhatodába sorolva.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Gesztusfelismerés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 időbeli szegmentálása</a:t>
            </a:r>
          </a:p>
          <a:p>
            <a:pPr lvl="1"/>
            <a:r>
              <a:rPr lang="hu-HU" i="1" dirty="0" smtClean="0"/>
              <a:t>MHI</a:t>
            </a:r>
            <a:r>
              <a:rPr lang="hu-HU" dirty="0" smtClean="0"/>
              <a:t> átlagintenzitás alapján</a:t>
            </a:r>
          </a:p>
          <a:p>
            <a:pPr marL="342900" lvl="1" indent="-342900">
              <a:buFontTx/>
              <a:buChar char="•"/>
            </a:pPr>
            <a:r>
              <a:rPr lang="hu-HU" sz="3200" dirty="0" smtClean="0">
                <a:ea typeface="+mn-ea"/>
              </a:rPr>
              <a:t>Szegmens</a:t>
            </a:r>
          </a:p>
          <a:p>
            <a:pPr lvl="1"/>
            <a:r>
              <a:rPr lang="hu-HU" dirty="0" smtClean="0"/>
              <a:t>Képkockák sorozata</a:t>
            </a:r>
          </a:p>
          <a:p>
            <a:pPr lvl="1"/>
            <a:r>
              <a:rPr lang="hu-HU" dirty="0" smtClean="0"/>
              <a:t>Alacsony átlagintenzitással a szekvencia elején és végén</a:t>
            </a:r>
          </a:p>
          <a:p>
            <a:r>
              <a:rPr lang="hu-HU" dirty="0" smtClean="0"/>
              <a:t>Gesztus</a:t>
            </a:r>
          </a:p>
          <a:p>
            <a:pPr lvl="1"/>
            <a:r>
              <a:rPr lang="hu-HU" dirty="0" smtClean="0"/>
              <a:t>Szekvencia szomszédos tagjaira számított szögek sorozata</a:t>
            </a:r>
          </a:p>
          <a:p>
            <a:pPr lvl="1"/>
            <a:r>
              <a:rPr lang="hu-HU" sz="2400" i="1" dirty="0" smtClean="0"/>
              <a:t>{"fejrázás";  [90°,</a:t>
            </a:r>
            <a:r>
              <a:rPr lang="hu-HU" sz="2400" i="1" dirty="0" err="1" smtClean="0"/>
              <a:t>90°</a:t>
            </a:r>
            <a:r>
              <a:rPr lang="hu-HU" sz="2400" i="1" dirty="0" smtClean="0"/>
              <a:t>,</a:t>
            </a:r>
            <a:r>
              <a:rPr lang="hu-HU" sz="2400" i="1" dirty="0" err="1" smtClean="0"/>
              <a:t>90°</a:t>
            </a:r>
            <a:r>
              <a:rPr lang="hu-HU" sz="2400" i="1" dirty="0" smtClean="0"/>
              <a:t>,270°,</a:t>
            </a:r>
            <a:r>
              <a:rPr lang="hu-HU" sz="2400" i="1" dirty="0" err="1" smtClean="0"/>
              <a:t>270°</a:t>
            </a:r>
            <a:r>
              <a:rPr lang="hu-HU" sz="2400" i="1" dirty="0" smtClean="0"/>
              <a:t>,225°,135°]}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Gesztusadatbázis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mozdulatok eltérő ütemben kerülnek végrehajtásra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Szögsorozatok gyűjteménye</a:t>
            </a:r>
          </a:p>
          <a:p>
            <a:pPr lvl="1"/>
            <a:r>
              <a:rPr lang="hu-HU" dirty="0" smtClean="0"/>
              <a:t>Csoportok: egy </a:t>
            </a:r>
            <a:r>
              <a:rPr lang="hu-HU" dirty="0" smtClean="0"/>
              <a:t>gesztushoz, több sorozat</a:t>
            </a:r>
          </a:p>
          <a:p>
            <a:r>
              <a:rPr lang="hu-HU" dirty="0" smtClean="0"/>
              <a:t>Komplexebb döntések hozatala</a:t>
            </a:r>
          </a:p>
          <a:p>
            <a:r>
              <a:rPr lang="hu-HU" dirty="0" smtClean="0"/>
              <a:t>Felismerés javítása</a:t>
            </a:r>
          </a:p>
          <a:p>
            <a:pPr lvl="1"/>
            <a:r>
              <a:rPr lang="hu-HU" dirty="0" smtClean="0"/>
              <a:t>Menet közben felvesszük a felismert gesztusokat az adatbázisba</a:t>
            </a:r>
          </a:p>
          <a:p>
            <a:pPr lvl="1"/>
            <a:r>
              <a:rPr lang="hu-HU" dirty="0" smtClean="0"/>
              <a:t>Igazodás a felhasználói szokásokhoz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Diavetítés a képernyőre (4:3 oldalarány)</PresentationFormat>
  <Paragraphs>100</Paragraphs>
  <Slides>14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Fejmozgás detektálása</vt:lpstr>
      <vt:lpstr>Fejmozgás iránya</vt:lpstr>
      <vt:lpstr>Fejmozgás iránya</vt:lpstr>
      <vt:lpstr>Fejmozgás iránya</vt:lpstr>
      <vt:lpstr>Gesztusfelismerés</vt:lpstr>
      <vt:lpstr>Gesztusadatbázis</vt:lpstr>
      <vt:lpstr>Dinamikus idővetemítés</vt:lpstr>
      <vt:lpstr>Dinamikus idővetemítés</vt:lpstr>
      <vt:lpstr>Eredmények</vt:lpstr>
      <vt:lpstr>Eredmények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2013-01-29T15:48:49Z</dcterms:modified>
</cp:coreProperties>
</file>