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  <p:sldMasterId id="2147483653" r:id="rId2"/>
    <p:sldMasterId id="2147483655" r:id="rId3"/>
    <p:sldMasterId id="2147483657" r:id="rId4"/>
    <p:sldMasterId id="2147483659" r:id="rId5"/>
    <p:sldMasterId id="2147483661" r:id="rId6"/>
    <p:sldMasterId id="2147483663" r:id="rId7"/>
    <p:sldMasterId id="2147483739" r:id="rId8"/>
    <p:sldMasterId id="2147483749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DDDDD"/>
    <a:srgbClr val="5F5F5F"/>
    <a:srgbClr val="AC86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09" autoAdjust="0"/>
  </p:normalViewPr>
  <p:slideViewPr>
    <p:cSldViewPr>
      <p:cViewPr varScale="1">
        <p:scale>
          <a:sx n="91" d="100"/>
          <a:sy n="91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2934-3326-4F95-A5C3-9CE2FA4385FB}" type="datetimeFigureOut">
              <a:rPr lang="en-US" smtClean="0"/>
              <a:pPr/>
              <a:t>1/28/2013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749EB-DD32-49D4-80C5-CE65422C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83E9A-DC9E-4481-B5DE-15A61F9197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742C9-BA7C-435F-942D-C1AAA15750A7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83E9A-DC9E-4481-B5DE-15A61F9197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9E5A1C-EDF7-40CE-9086-E60A1AAF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4959B5-B192-4DED-AB9C-0C92C5D46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35A8E-494B-429E-B579-3B8125926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E22E5D-D770-43BC-AE42-B297AEBDF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2C43C-0201-4FFC-A967-5B77094921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B20050-2BE6-4F98-8339-E65C81D8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D1DA9-52F1-4142-B312-8F3B3A48E1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A88A9F-C91F-4AE0-AC39-95ACC85DB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80784-81DB-43DE-A381-3DEFCB3309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B3F182-E803-4E17-AD20-0EDF85DDD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B80027-4EFE-4109-BBA8-F2EEA4E28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89B64E-2BC3-48F3-976A-513EA334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22042-649B-4E41-93A5-1F49D7F51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7046F5-0D2D-4F75-828A-F26A4AE1EC39}" type="datetime8">
              <a:rPr lang="hu-HU"/>
              <a:pPr/>
              <a:t>2013.01.28. 16:17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0" y="1066800"/>
            <a:ext cx="1219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0ECF17-21A1-4F8E-B5FB-A38B67AB2214}" type="datetime8">
              <a:rPr lang="hu-HU"/>
              <a:pPr/>
              <a:t>2013.01.28. 16:17</a:t>
            </a:fld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FE9FE-DD0B-4513-B80B-8A55E001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DA897-3744-4D5B-9984-8F2633B79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B7F6E5-7883-4519-8558-B60E31491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FE3088-CEEF-459B-8DB8-BAA73FD782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BE5481-4366-45A8-ACFF-A0AC7753C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C77EB-16EA-4257-98F3-6A2D568D7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19200"/>
            <a:ext cx="3771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B98386-0B8E-4663-AF29-F59F136594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265B1B-6E4E-4ACD-B77E-C8F45FE6A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Mintacím szerkesztése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hu-HU"/>
              <a:t>Szerző Neve</a:t>
            </a:r>
          </a:p>
          <a:p>
            <a:r>
              <a:rPr lang="hu-HU"/>
              <a:t>Debreceni Egyetem</a:t>
            </a:r>
            <a:endParaRPr lang="en-US"/>
          </a:p>
          <a:p>
            <a:endParaRPr lang="hu-HU"/>
          </a:p>
          <a:p>
            <a:r>
              <a:rPr lang="hu-HU"/>
              <a:t>2</a:t>
            </a:r>
            <a:r>
              <a:rPr lang="en-US"/>
              <a:t>007.</a:t>
            </a:r>
            <a:r>
              <a:rPr lang="hu-HU"/>
              <a:t>1</a:t>
            </a:r>
            <a:r>
              <a:rPr lang="en-US"/>
              <a:t>0.04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" Target="../slides/slide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Relationship Id="rId9" Type="http://schemas.openxmlformats.org/officeDocument/2006/relationships/slide" Target="../slides/slide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5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Relationship Id="rId9" Type="http://schemas.openxmlformats.org/officeDocument/2006/relationships/slide" Target="../slides/slid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19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Relationship Id="rId9" Type="http://schemas.openxmlformats.org/officeDocument/2006/relationships/slide" Target="../slides/slide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3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Relationship Id="rId9" Type="http://schemas.openxmlformats.org/officeDocument/2006/relationships/slide" Target="../slides/slide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27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Relationship Id="rId9" Type="http://schemas.openxmlformats.org/officeDocument/2006/relationships/slide" Target="../slides/slide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1.xml"/><Relationship Id="rId7" Type="http://schemas.openxmlformats.org/officeDocument/2006/relationships/slide" Target="../slides/slid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" Target="../slides/slide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Mintaszöveg</a:t>
            </a:r>
            <a:r>
              <a:rPr lang="en-US" dirty="0" smtClean="0"/>
              <a:t> </a:t>
            </a:r>
            <a:r>
              <a:rPr lang="en-US" dirty="0" err="1" smtClean="0"/>
              <a:t>szerkesztése</a:t>
            </a:r>
            <a:endParaRPr lang="en-US" dirty="0" smtClean="0"/>
          </a:p>
          <a:p>
            <a:pPr lvl="1"/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2"/>
            <a:r>
              <a:rPr lang="en-US" dirty="0" err="1" smtClean="0"/>
              <a:t>Harmadik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3"/>
            <a:r>
              <a:rPr lang="en-US" dirty="0" err="1" smtClean="0"/>
              <a:t>Negyedik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  <a:p>
            <a:pPr lvl="4"/>
            <a:r>
              <a:rPr lang="en-US" dirty="0" err="1" smtClean="0"/>
              <a:t>Ötödik</a:t>
            </a:r>
            <a:r>
              <a:rPr lang="en-US" dirty="0" smtClean="0"/>
              <a:t> </a:t>
            </a:r>
            <a:r>
              <a:rPr lang="en-US" dirty="0" err="1" smtClean="0"/>
              <a:t>szint</a:t>
            </a:r>
            <a:endParaRPr lang="en-US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8C4B355A-2EF3-4ABD-8446-8171084C372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970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29705" name="AutoShape 9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810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29709" name="AutoShape 13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0" name="AutoShape 14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43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648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3" name="AutoShape 17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4" name="AutoShape 18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5" name="AutoShape 19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1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703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sng" noProof="0" dirty="0" smtClean="0">
                <a:solidFill>
                  <a:srgbClr val="DDDDDD"/>
                </a:solidFill>
              </a:rPr>
              <a:t>Bevezetés</a:t>
            </a:r>
            <a:endParaRPr lang="en-US" sz="1200" u="sng" noProof="0" dirty="0" smtClean="0">
              <a:solidFill>
                <a:srgbClr val="DDDDDD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1" r:id="rId3"/>
    <p:sldLayoutId id="214748367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C1C84E6-A325-4364-B47B-8C256676D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517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517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7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518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571500" y="42672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meghatározása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  <p:sldLayoutId id="2147483681" r:id="rId3"/>
    <p:sldLayoutId id="214748368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68AA199-0F61-4F11-8207-AEB353851F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8246" name="Text Box 6"/>
          <p:cNvSpPr txBox="1">
            <a:spLocks noChangeArrowheads="1"/>
          </p:cNvSpPr>
          <p:nvPr userDrawn="1"/>
        </p:nvSpPr>
        <p:spPr bwMode="auto">
          <a:xfrm>
            <a:off x="0" y="6096000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38248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338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49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9624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0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1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2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3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81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4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5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7150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38256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Fejmozgás detektálása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noProof="0" dirty="0" smtClean="0">
                <a:solidFill>
                  <a:srgbClr val="006600"/>
                </a:solidFill>
              </a:rPr>
              <a:t> iránya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9" r:id="rId2"/>
    <p:sldLayoutId id="2147483691" r:id="rId3"/>
    <p:sldLayoutId id="214748369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40AF674B-77E5-48D4-B28B-0C46BA8CA2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1320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1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2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3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4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5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6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7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1328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sng" noProof="0" dirty="0" smtClean="0">
                <a:solidFill>
                  <a:schemeClr val="bg1"/>
                </a:solidFill>
              </a:rPr>
              <a:t> iránya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Gesztus-felismerés</a:t>
            </a:r>
            <a:endParaRPr lang="en-US" sz="1200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9" r:id="rId2"/>
    <p:sldLayoutId id="2147483701" r:id="rId3"/>
    <p:sldLayoutId id="214748370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3ECC408A-BD1F-4B69-BE4B-13BB6DEF6B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4392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3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4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5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6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7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8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399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4400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Gesztus-felismerés</a:t>
            </a:r>
            <a:endParaRPr lang="en-US" sz="1200" u="sng" noProof="0" dirty="0" smtClean="0">
              <a:solidFill>
                <a:schemeClr val="bg1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9" r:id="rId2"/>
    <p:sldLayoutId id="2147483711" r:id="rId3"/>
    <p:sldLayoutId id="214748371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53126131-5EF7-4083-A888-CFE3537CB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7462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47464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5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6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7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8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69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0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1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47472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sng" kern="1200" noProof="0" dirty="0" smtClean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9" r:id="rId2"/>
    <p:sldLayoutId id="2147483721" r:id="rId3"/>
    <p:sldLayoutId id="214748372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sng" kern="1200" noProof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noProof="0" dirty="0" smtClean="0">
                <a:solidFill>
                  <a:srgbClr val="006600"/>
                </a:solidFill>
              </a:rPr>
              <a:t>Eredmények</a:t>
            </a:r>
            <a:endParaRPr lang="en-US" sz="1200" noProof="0" dirty="0" smtClean="0">
              <a:solidFill>
                <a:srgbClr val="006600"/>
              </a:solidFill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29" r:id="rId2"/>
    <p:sldLayoutId id="2147483731" r:id="rId3"/>
    <p:sldLayoutId id="2147483736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2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Mintacím szerkesztése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19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Mintaszöveg szerkesztése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00800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DDDDD"/>
                </a:solidFill>
                <a:latin typeface="+mn-lt"/>
              </a:defRPr>
            </a:lvl1pPr>
          </a:lstStyle>
          <a:p>
            <a:fld id="{08726CD8-B066-43BD-98B2-36AEA10316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 userDrawn="1"/>
        </p:nvSpPr>
        <p:spPr bwMode="auto">
          <a:xfrm>
            <a:off x="0" y="6005513"/>
            <a:ext cx="1143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" anchor="b">
            <a:spAutoFit/>
          </a:bodyPr>
          <a:lstStyle/>
          <a:p>
            <a:pPr>
              <a:spcBef>
                <a:spcPct val="50000"/>
              </a:spcBef>
            </a:pPr>
            <a:endParaRPr lang="hu-HU" sz="1200">
              <a:latin typeface="Trebuchet MS" pitchFamily="34" charset="0"/>
            </a:endParaRPr>
          </a:p>
        </p:txBody>
      </p:sp>
      <p:sp>
        <p:nvSpPr>
          <p:cNvPr id="150536" name="AutoShape 8">
            <a:hlinkClick r:id="rId7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37465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7" name="AutoShape 9">
            <a:hlinkClick r:id="rId8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0290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8" name="AutoShape 10">
            <a:hlinkClick r:id="rId9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0" y="43053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39" name="AutoShape 11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0" name="AutoShape 12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48482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1" name="AutoShape 13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11492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2" name="AutoShape 14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39115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3" name="AutoShape 15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-9525" y="5667375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50544" name="AutoShape 16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1143000" cy="2286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3276600"/>
            <a:ext cx="12192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Bevezetés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meghatározása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Fejmozgás detektálása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00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Fejmozgás</a:t>
            </a:r>
            <a:r>
              <a:rPr lang="hu-HU" sz="1200" u="none" noProof="0" dirty="0" smtClean="0">
                <a:solidFill>
                  <a:srgbClr val="006600"/>
                </a:solidFill>
              </a:rPr>
              <a:t> iránya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</a:pPr>
            <a:r>
              <a:rPr lang="hu-HU" sz="1200" u="none" noProof="0" dirty="0" smtClean="0">
                <a:solidFill>
                  <a:srgbClr val="006600"/>
                </a:solidFill>
              </a:rPr>
              <a:t>Gesztus-felismerés</a:t>
            </a:r>
            <a:endParaRPr lang="en-US" sz="1200" u="none" noProof="0" dirty="0" smtClean="0">
              <a:solidFill>
                <a:srgbClr val="006600"/>
              </a:solidFill>
            </a:endParaRPr>
          </a:p>
          <a:p>
            <a:pPr marL="180975" lvl="0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Gesztus adatbázis</a:t>
            </a:r>
            <a:endParaRPr lang="en-US" sz="1200" u="none" kern="1200" noProof="0" dirty="0" smtClean="0">
              <a:solidFill>
                <a:srgbClr val="006600"/>
              </a:solidFill>
              <a:latin typeface="Arial" charset="0"/>
              <a:ea typeface="+mn-ea"/>
              <a:cs typeface="Arial" charset="0"/>
            </a:endParaRPr>
          </a:p>
          <a:p>
            <a:pPr marL="180975" indent="0">
              <a:spcBef>
                <a:spcPts val="300"/>
              </a:spcBef>
            </a:pPr>
            <a:r>
              <a:rPr lang="hu-HU" sz="1200" u="none" kern="1200" noProof="0" dirty="0" smtClean="0">
                <a:solidFill>
                  <a:srgbClr val="006600"/>
                </a:solidFill>
                <a:latin typeface="Arial" charset="0"/>
                <a:ea typeface="+mn-ea"/>
                <a:cs typeface="Arial" charset="0"/>
              </a:rPr>
              <a:t>DTW</a:t>
            </a:r>
          </a:p>
          <a:p>
            <a:pPr marL="0" indent="0">
              <a:spcBef>
                <a:spcPts val="600"/>
              </a:spcBef>
            </a:pPr>
            <a:r>
              <a:rPr lang="hu-HU" sz="1200" u="sng" noProof="0" dirty="0" smtClean="0">
                <a:solidFill>
                  <a:schemeClr val="bg1"/>
                </a:solidFill>
              </a:rPr>
              <a:t>Eredmények</a:t>
            </a:r>
            <a:endParaRPr lang="en-US" sz="1200" u="sng" noProof="0" dirty="0" smtClean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0" y="990600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KÉPAF 2013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Bakonybél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  <p:sldLayoutId id="2147483748" r:id="rId4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AC862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5F5F5F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Fejmozgás alapú gesztusok felismerése</a:t>
            </a:r>
            <a:endParaRPr lang="hu-HU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hu-HU" dirty="0" smtClean="0"/>
              <a:t>Bertók Kornél, Fazekas Attila</a:t>
            </a:r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Debreceni Egyetem, Informatikai Kar</a:t>
            </a:r>
          </a:p>
          <a:p>
            <a:pPr eaLnBrk="1" hangingPunct="1">
              <a:spcAft>
                <a:spcPts val="600"/>
              </a:spcAft>
            </a:pPr>
            <a:r>
              <a:rPr lang="hu-HU" sz="1400" dirty="0" smtClean="0"/>
              <a:t>Debreceni Képfeldolgozó Csoport</a:t>
            </a:r>
            <a:endParaRPr lang="hu-HU" dirty="0" smtClean="0"/>
          </a:p>
          <a:p>
            <a:pPr eaLnBrk="1" hangingPunct="1">
              <a:spcBef>
                <a:spcPts val="600"/>
              </a:spcBef>
            </a:pPr>
            <a:r>
              <a:rPr lang="hu-HU" sz="1400" dirty="0" smtClean="0"/>
              <a:t>KÉPAF 2013, Bakonybél</a:t>
            </a:r>
            <a:br>
              <a:rPr lang="hu-HU" sz="1400" dirty="0" smtClean="0"/>
            </a:br>
            <a:r>
              <a:rPr lang="hu-HU" sz="1400" dirty="0" smtClean="0"/>
              <a:t>2013. január 29 – február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Gesztusfelismerés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 időbeli szegmentálása</a:t>
            </a:r>
          </a:p>
          <a:p>
            <a:pPr lvl="1"/>
            <a:r>
              <a:rPr lang="hu-HU" dirty="0" smtClean="0"/>
              <a:t>MHI átlagintenzitás alapján</a:t>
            </a:r>
          </a:p>
          <a:p>
            <a:pPr lvl="1"/>
            <a:r>
              <a:rPr lang="hu-HU" dirty="0" smtClean="0"/>
              <a:t>Szegmens: képkockák sorozata</a:t>
            </a:r>
          </a:p>
          <a:p>
            <a:pPr lvl="2"/>
            <a:r>
              <a:rPr lang="hu-HU" dirty="0" smtClean="0"/>
              <a:t>Elhanyagolható átlagintenzitással a szekvencia elején és végén</a:t>
            </a:r>
          </a:p>
          <a:p>
            <a:r>
              <a:rPr lang="hu-HU" dirty="0" smtClean="0"/>
              <a:t>Gesztus: szekvencia szomszédos tagjaira számított szögek sorozata</a:t>
            </a:r>
          </a:p>
          <a:p>
            <a:pPr lvl="1"/>
            <a:r>
              <a:rPr lang="hu-HU" sz="2000" dirty="0" smtClean="0"/>
              <a:t>{"fejrázás";  [90°,</a:t>
            </a:r>
            <a:r>
              <a:rPr lang="hu-HU" sz="2000" dirty="0" err="1" smtClean="0"/>
              <a:t>90°</a:t>
            </a:r>
            <a:r>
              <a:rPr lang="hu-HU" sz="2000" dirty="0" smtClean="0"/>
              <a:t>,</a:t>
            </a:r>
            <a:r>
              <a:rPr lang="hu-HU" sz="2000" dirty="0" err="1" smtClean="0"/>
              <a:t>90°</a:t>
            </a:r>
            <a:r>
              <a:rPr lang="hu-HU" sz="2000" dirty="0" smtClean="0"/>
              <a:t>,</a:t>
            </a:r>
            <a:r>
              <a:rPr lang="hu-HU" sz="2000" dirty="0" err="1" smtClean="0"/>
              <a:t>90°</a:t>
            </a:r>
            <a:r>
              <a:rPr lang="hu-HU" sz="2000" dirty="0" smtClean="0"/>
              <a:t>,270°,</a:t>
            </a:r>
            <a:r>
              <a:rPr lang="hu-HU" sz="2000" dirty="0" err="1" smtClean="0"/>
              <a:t>270°</a:t>
            </a:r>
            <a:r>
              <a:rPr lang="hu-HU" sz="2000" dirty="0" smtClean="0"/>
              <a:t>,</a:t>
            </a:r>
            <a:r>
              <a:rPr lang="hu-HU" sz="2000" dirty="0" err="1" smtClean="0"/>
              <a:t>270°</a:t>
            </a:r>
            <a:r>
              <a:rPr lang="hu-HU" sz="2000" dirty="0" smtClean="0"/>
              <a:t>,225°,135°]}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Gesztusadatbázis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DTW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D1DA9-52F1-4142-B312-8F3B3A48E1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DA897-3744-4D5B-9984-8F2633B79E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AC8623"/>
                </a:solidFill>
              </a:rPr>
              <a:t>Köszönöm a figyelmet!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Gesztusfelismerő rendszer</a:t>
            </a:r>
          </a:p>
          <a:p>
            <a:pPr lvl="1"/>
            <a:r>
              <a:rPr lang="hu-HU" dirty="0" smtClean="0"/>
              <a:t>Tudatos fejmozgások, mint mozdulatsorok felismerése</a:t>
            </a:r>
          </a:p>
          <a:p>
            <a:r>
              <a:rPr lang="hu-HU" dirty="0" smtClean="0"/>
              <a:t>Gesztus definiálása</a:t>
            </a:r>
          </a:p>
          <a:p>
            <a:pPr lvl="1"/>
            <a:r>
              <a:rPr lang="hu-HU" dirty="0" smtClean="0"/>
              <a:t>Hatékony reprezentáció: térben és időben</a:t>
            </a:r>
          </a:p>
          <a:p>
            <a:pPr lvl="1"/>
            <a:r>
              <a:rPr lang="hu-HU" dirty="0" smtClean="0"/>
              <a:t>Valósidejű felismerés kameraképeken</a:t>
            </a:r>
          </a:p>
          <a:p>
            <a:r>
              <a:rPr lang="hu-HU" dirty="0" smtClean="0"/>
              <a:t>Gesztus adatbázis</a:t>
            </a:r>
          </a:p>
          <a:p>
            <a:pPr lvl="1"/>
            <a:r>
              <a:rPr lang="hu-HU" dirty="0" smtClean="0"/>
              <a:t>Rögzítés és elemzés</a:t>
            </a:r>
          </a:p>
          <a:p>
            <a:pPr lvl="1"/>
            <a:r>
              <a:rPr lang="hu-HU" dirty="0" smtClean="0"/>
              <a:t>Felismerés javítása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meghatározása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Milyen jellegű gesztusokat szeretnénk felismerni?</a:t>
            </a:r>
          </a:p>
          <a:p>
            <a:pPr lvl="1"/>
            <a:r>
              <a:rPr lang="hu-HU" dirty="0" smtClean="0"/>
              <a:t>Tudatos mozgás: 3-5 sec hosszúságú</a:t>
            </a:r>
          </a:p>
          <a:p>
            <a:pPr lvl="1"/>
            <a:r>
              <a:rPr lang="hu-HU" dirty="0" smtClean="0"/>
              <a:t>Mozdulatok eltérő ütemben történő végrehajtása</a:t>
            </a:r>
          </a:p>
          <a:p>
            <a:pPr lvl="2"/>
            <a:r>
              <a:rPr lang="hu-HU" dirty="0" smtClean="0"/>
              <a:t>Nem-lineáris illesztés</a:t>
            </a:r>
          </a:p>
          <a:p>
            <a:r>
              <a:rPr lang="hu-HU" dirty="0" smtClean="0"/>
              <a:t>Követelmény a valós idejű felismerés</a:t>
            </a:r>
          </a:p>
          <a:p>
            <a:pPr lvl="1"/>
            <a:r>
              <a:rPr lang="hu-HU" dirty="0" smtClean="0"/>
              <a:t>Gesztusok maximális hossza: 10 sec</a:t>
            </a:r>
          </a:p>
          <a:p>
            <a:pPr lvl="1"/>
            <a:r>
              <a:rPr lang="hu-HU" dirty="0" smtClean="0"/>
              <a:t>Kis számú adat alapján kell megkülönböztetni a gesztusokat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80784-81DB-43DE-A381-3DEFCB3309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Fejmozgás behatárolása térben és időben</a:t>
            </a:r>
          </a:p>
          <a:p>
            <a:pPr lvl="1"/>
            <a:r>
              <a:rPr lang="hu-HU" dirty="0" smtClean="0"/>
              <a:t>Egy arcdetektor által visszaadott ablakban</a:t>
            </a:r>
          </a:p>
          <a:p>
            <a:r>
              <a:rPr lang="hu-HU" dirty="0" smtClean="0"/>
              <a:t>MHI reprezentáció</a:t>
            </a:r>
          </a:p>
          <a:p>
            <a:pPr lvl="1"/>
            <a:r>
              <a:rPr lang="hu-HU" dirty="0" smtClean="0"/>
              <a:t>Időalapú sablonozó eljárás</a:t>
            </a:r>
          </a:p>
          <a:p>
            <a:pPr lvl="1"/>
            <a:r>
              <a:rPr lang="hu-HU" dirty="0" smtClean="0"/>
              <a:t>Sablon: minden egyes pixel értéke a mozgásnak egy időbeli függvénye</a:t>
            </a:r>
          </a:p>
          <a:p>
            <a:pPr lvl="1"/>
            <a:r>
              <a:rPr lang="hu-HU" dirty="0" smtClean="0"/>
              <a:t>Képszekvencia mozgó objektumainak változásait írja le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C77EB-16EA-4257-98F3-6A2D568D79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detektálása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MHI reprezentáció</a:t>
            </a:r>
          </a:p>
          <a:p>
            <a:pPr lvl="1"/>
            <a:r>
              <a:rPr lang="hu-HU" dirty="0" smtClean="0"/>
              <a:t>Maszk: azokat a régiókat jelöli ki, ahol mozgás volt az adott időpillanatban (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Ahol mozgás volt, ott az összes pixel </a:t>
            </a:r>
            <a:r>
              <a:rPr lang="hu-HU" dirty="0" smtClean="0">
                <a:sym typeface="Symbol"/>
              </a:rPr>
              <a:t></a:t>
            </a:r>
            <a:r>
              <a:rPr lang="hu-HU" dirty="0" smtClean="0"/>
              <a:t> értéket vesz fel,</a:t>
            </a:r>
          </a:p>
          <a:p>
            <a:pPr lvl="1"/>
            <a:r>
              <a:rPr lang="hu-HU" dirty="0" smtClean="0"/>
              <a:t>A többi fokozatosan elhalványul, majd törlődik</a:t>
            </a:r>
            <a:r>
              <a:rPr lang="hu-HU" dirty="0" smtClean="0"/>
              <a:t>.</a:t>
            </a:r>
            <a:endParaRPr lang="hu-HU" dirty="0" smtClean="0"/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000" y="4644000"/>
            <a:ext cx="5252728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</a:t>
            </a:r>
            <a:r>
              <a:rPr lang="hu-HU" dirty="0" smtClean="0"/>
              <a:t>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MHI reprezentáció</a:t>
            </a:r>
          </a:p>
          <a:p>
            <a:pPr lvl="1"/>
            <a:r>
              <a:rPr lang="hu-HU" dirty="0" smtClean="0"/>
              <a:t>A fej mozgását írja le 5 egymást követő képkockán</a:t>
            </a:r>
          </a:p>
          <a:p>
            <a:pPr lvl="1"/>
            <a:r>
              <a:rPr lang="hu-HU" dirty="0" smtClean="0"/>
              <a:t>Mozgás gradiens: fejpozíció megváltozásának iránya</a:t>
            </a:r>
          </a:p>
          <a:p>
            <a:pPr lvl="2"/>
            <a:r>
              <a:rPr lang="hu-HU" dirty="0" smtClean="0"/>
              <a:t>Gyakorlati tapasztalat: nem elég stabil</a:t>
            </a:r>
          </a:p>
          <a:p>
            <a:pPr lvl="2"/>
            <a:r>
              <a:rPr lang="hu-HU" dirty="0" smtClean="0"/>
              <a:t>Kicsi az arc felbontása</a:t>
            </a:r>
          </a:p>
          <a:p>
            <a:r>
              <a:rPr lang="hu-HU" dirty="0" smtClean="0"/>
              <a:t>Feladat: a mozgás tekintetében hasznos régiók meghatározása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9E5A1C-EDF7-40CE-9086-E60A1AAF70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FAST </a:t>
            </a:r>
            <a:r>
              <a:rPr lang="hu-HU" dirty="0" smtClean="0"/>
              <a:t>(</a:t>
            </a:r>
            <a:r>
              <a:rPr lang="en-US" dirty="0" smtClean="0"/>
              <a:t>Features from Accelerated Segment Test</a:t>
            </a:r>
            <a:r>
              <a:rPr lang="hu-HU" dirty="0" smtClean="0"/>
              <a:t>) sarokdetektor</a:t>
            </a:r>
            <a:endParaRPr lang="hu-HU" dirty="0" smtClean="0"/>
          </a:p>
          <a:p>
            <a:pPr lvl="1"/>
            <a:r>
              <a:rPr lang="hu-HU" dirty="0" smtClean="0"/>
              <a:t>A kép pixeleit és azok környezetét vizsgálja</a:t>
            </a:r>
          </a:p>
          <a:p>
            <a:pPr lvl="1"/>
            <a:r>
              <a:rPr lang="hu-HU" dirty="0" smtClean="0"/>
              <a:t>Gyors és hatékony</a:t>
            </a:r>
          </a:p>
          <a:p>
            <a:pPr lvl="1"/>
            <a:r>
              <a:rPr lang="hu-HU" dirty="0" smtClean="0"/>
              <a:t>Eredményét korlátozzuk az arcra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000" y="4500000"/>
            <a:ext cx="249053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4500000"/>
            <a:ext cx="249053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Optikai áramláshoz tartozó vektorok kiszámítása</a:t>
            </a:r>
          </a:p>
          <a:p>
            <a:pPr lvl="1"/>
            <a:r>
              <a:rPr lang="hu-HU" dirty="0" smtClean="0"/>
              <a:t>FAST jellemzőpontok alapján, az aktuális és a következő képkocka között</a:t>
            </a:r>
          </a:p>
          <a:p>
            <a:r>
              <a:rPr lang="hu-HU" dirty="0" smtClean="0"/>
              <a:t>Fejmozgás iránya: N db optikai folyam vektor számtani közepe</a:t>
            </a:r>
          </a:p>
          <a:p>
            <a:pPr lvl="1"/>
            <a:r>
              <a:rPr lang="hu-HU" dirty="0" smtClean="0"/>
              <a:t>Irány: a vektornak az y tengely pozitív oldalával bezárt szöge</a:t>
            </a:r>
          </a:p>
          <a:p>
            <a:pPr lvl="1"/>
            <a:r>
              <a:rPr lang="hu-HU" dirty="0" smtClean="0"/>
              <a:t>Probléma: túl sok lehetséges érték a [0,2</a:t>
            </a:r>
            <a:r>
              <a:rPr lang="hu-HU" dirty="0" smtClean="0">
                <a:sym typeface="Symbol"/>
              </a:rPr>
              <a:t></a:t>
            </a:r>
            <a:r>
              <a:rPr lang="hu-HU" dirty="0" smtClean="0"/>
              <a:t>] intervallumból</a:t>
            </a:r>
          </a:p>
          <a:p>
            <a:pPr lvl="1"/>
            <a:r>
              <a:rPr lang="hu-HU" dirty="0" smtClean="0"/>
              <a:t>Megoldás: csoportosítsuk a szögeket</a:t>
            </a:r>
          </a:p>
          <a:p>
            <a:pPr lvl="1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Fejmozgás iránya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22E5D-D770-43BC-AE42-B297AEBDF44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8000" y="1440000"/>
            <a:ext cx="432458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zövegdoboz 5"/>
          <p:cNvSpPr txBox="1"/>
          <p:nvPr/>
        </p:nvSpPr>
        <p:spPr>
          <a:xfrm>
            <a:off x="2971800" y="49530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>
                <a:latin typeface="+mn-lt"/>
              </a:rPr>
              <a:t>Fejmozdulat értéke szögben. A teljes szögnek egy tizenhatodába sorolva.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vezetés">
  <a:themeElements>
    <a:clrScheme name="2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Fejmozgás_meghatározása">
  <a:themeElements>
    <a:clrScheme name="3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ejmozgás_detektálása">
  <a:themeElements>
    <a:clrScheme name="4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ejmozgás_iránya">
  <a:themeElements>
    <a:clrScheme name="5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Gesztusfelismerés">
  <a:themeElements>
    <a:clrScheme name="6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Gesztus_adatbázis">
  <a:themeElements>
    <a:clrScheme name="7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TW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redmények">
  <a:themeElements>
    <a:clrScheme name="8_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Alapértelmezett terv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ímoldal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</Words>
  <Application>Microsoft Office PowerPoint</Application>
  <PresentationFormat>Diavetítés a képernyőre (4:3 oldalarány)</PresentationFormat>
  <Paragraphs>82</Paragraphs>
  <Slides>14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9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1_Bevezetés</vt:lpstr>
      <vt:lpstr>2_Fejmozgás_meghatározása</vt:lpstr>
      <vt:lpstr>3_Fejmozgás_detektálása</vt:lpstr>
      <vt:lpstr>4_Fejmozgás_iránya</vt:lpstr>
      <vt:lpstr>5_Gesztusfelismerés</vt:lpstr>
      <vt:lpstr>6_Gesztus_adatbázis</vt:lpstr>
      <vt:lpstr>7_DTW</vt:lpstr>
      <vt:lpstr>8_Eredmények</vt:lpstr>
      <vt:lpstr>Címoldalak</vt:lpstr>
      <vt:lpstr>Fejmozgás alapú gesztusok felismerése</vt:lpstr>
      <vt:lpstr>Bevezetés</vt:lpstr>
      <vt:lpstr>Fejmozgás meghatározása</vt:lpstr>
      <vt:lpstr>Fejmozgás detektálása</vt:lpstr>
      <vt:lpstr>Fejmozgás detektálása</vt:lpstr>
      <vt:lpstr>Fejmozgás iránya</vt:lpstr>
      <vt:lpstr>Fejmozgás iránya</vt:lpstr>
      <vt:lpstr>Fejmozgás iránya</vt:lpstr>
      <vt:lpstr>Fejmozgás iránya</vt:lpstr>
      <vt:lpstr>Gesztusfelismerés</vt:lpstr>
      <vt:lpstr>Gesztusadatbázis</vt:lpstr>
      <vt:lpstr>DTW</vt:lpstr>
      <vt:lpstr>Eredmények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2013-01-26T11:07:32Z</dcterms:created>
  <dcterms:modified xsi:type="dcterms:W3CDTF">2013-01-28T17:02:15Z</dcterms:modified>
</cp:coreProperties>
</file>