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51" r:id="rId1"/>
    <p:sldMasterId id="2147483653" r:id="rId2"/>
    <p:sldMasterId id="2147483655" r:id="rId3"/>
    <p:sldMasterId id="2147483657" r:id="rId4"/>
    <p:sldMasterId id="2147483659" r:id="rId5"/>
    <p:sldMasterId id="2147483661" r:id="rId6"/>
    <p:sldMasterId id="2147483663" r:id="rId7"/>
    <p:sldMasterId id="2147483739" r:id="rId8"/>
    <p:sldMasterId id="2147483749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68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1" r:id="rId22"/>
    <p:sldId id="282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ODE\msvs\projects\face-gesture-api\HeadMovement\research\kepaf\st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u-HU"/>
  <c:style val="35"/>
  <c:chart>
    <c:plotArea>
      <c:layout/>
      <c:barChart>
        <c:barDir val="col"/>
        <c:grouping val="clustered"/>
        <c:ser>
          <c:idx val="2"/>
          <c:order val="0"/>
          <c:tx>
            <c:strRef>
              <c:f>Munka1!$A$16</c:f>
              <c:strCache>
                <c:ptCount val="1"/>
                <c:pt idx="0">
                  <c:v>5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val>
            <c:numRef>
              <c:f>Munka1!$B$21:$D$21</c:f>
              <c:numCache>
                <c:formatCode>0.0000</c:formatCode>
                <c:ptCount val="3"/>
                <c:pt idx="0">
                  <c:v>42.436120000000003</c:v>
                </c:pt>
                <c:pt idx="1">
                  <c:v>27.398800000000001</c:v>
                </c:pt>
                <c:pt idx="2">
                  <c:v>10.382000000000026</c:v>
                </c:pt>
              </c:numCache>
            </c:numRef>
          </c:val>
        </c:ser>
        <c:ser>
          <c:idx val="1"/>
          <c:order val="1"/>
          <c:tx>
            <c:strRef>
              <c:f>Munka1!$A$9</c:f>
              <c:strCache>
                <c:ptCount val="1"/>
                <c:pt idx="0">
                  <c:v>10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val>
            <c:numRef>
              <c:f>Munka1!$B$14:$D$14</c:f>
              <c:numCache>
                <c:formatCode>0.0000</c:formatCode>
                <c:ptCount val="3"/>
                <c:pt idx="0">
                  <c:v>42.715760000000003</c:v>
                </c:pt>
                <c:pt idx="1">
                  <c:v>32.359459999999999</c:v>
                </c:pt>
                <c:pt idx="2">
                  <c:v>8.7906179999999985</c:v>
                </c:pt>
              </c:numCache>
            </c:numRef>
          </c:val>
        </c:ser>
        <c:ser>
          <c:idx val="0"/>
          <c:order val="2"/>
          <c:tx>
            <c:strRef>
              <c:f>Munka1!$A$2</c:f>
              <c:strCache>
                <c:ptCount val="1"/>
                <c:pt idx="0">
                  <c:v>15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cat>
            <c:strRef>
              <c:f>Munka1!$B$1:$D$1</c:f>
              <c:strCache>
                <c:ptCount val="3"/>
                <c:pt idx="0">
                  <c:v>Fejrázás</c:v>
                </c:pt>
                <c:pt idx="1">
                  <c:v>Bólintás</c:v>
                </c:pt>
                <c:pt idx="2">
                  <c:v>Körkörös mozgás</c:v>
                </c:pt>
              </c:strCache>
            </c:strRef>
          </c:cat>
          <c:val>
            <c:numRef>
              <c:f>Munka1!$B$7:$D$7</c:f>
              <c:numCache>
                <c:formatCode>0.0000</c:formatCode>
                <c:ptCount val="3"/>
                <c:pt idx="0">
                  <c:v>45.411540000000002</c:v>
                </c:pt>
                <c:pt idx="1">
                  <c:v>32.718800000000002</c:v>
                </c:pt>
                <c:pt idx="2">
                  <c:v>5.5859339999999955</c:v>
                </c:pt>
              </c:numCache>
            </c:numRef>
          </c:val>
        </c:ser>
        <c:dLbls>
          <c:showVal val="1"/>
        </c:dLbls>
        <c:axId val="69146112"/>
        <c:axId val="69147648"/>
      </c:barChart>
      <c:catAx>
        <c:axId val="69146112"/>
        <c:scaling>
          <c:orientation val="minMax"/>
        </c:scaling>
        <c:axPos val="b"/>
        <c:tickLblPos val="nextTo"/>
        <c:crossAx val="69147648"/>
        <c:crosses val="autoZero"/>
        <c:auto val="1"/>
        <c:lblAlgn val="ctr"/>
        <c:lblOffset val="100"/>
      </c:catAx>
      <c:valAx>
        <c:axId val="691476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sz="1800" b="0" dirty="0"/>
                  <a:t>Átlagos DTW távolság</a:t>
                </a:r>
              </a:p>
            </c:rich>
          </c:tx>
          <c:layout>
            <c:manualLayout>
              <c:xMode val="edge"/>
              <c:yMode val="edge"/>
              <c:x val="1.6196052631578955E-2"/>
              <c:y val="0.11570634920634927"/>
            </c:manualLayout>
          </c:layout>
        </c:title>
        <c:numFmt formatCode="0" sourceLinked="0"/>
        <c:majorTickMark val="cross"/>
        <c:minorTickMark val="in"/>
        <c:tickLblPos val="nextTo"/>
        <c:crossAx val="69146112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hu-HU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2934-3326-4F95-A5C3-9CE2FA4385F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49EB-DD32-49D4-80C5-CE65422CB4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E5A1C-EDF7-40CE-9086-E60A1AAF7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4959B5-B192-4DED-AB9C-0C92C5D46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35A8E-494B-429E-B579-3B8125926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E22E5D-D770-43BC-AE42-B297AEBDF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2C43C-0201-4FFC-A967-5B77094921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B20050-2BE6-4F98-8339-E65C81D8A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D1DA9-52F1-4142-B312-8F3B3A48E1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88A9F-C91F-4AE0-AC39-95ACC85D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B3F182-E803-4E17-AD20-0EDF85DD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B80027-4EFE-4109-BBA8-F2EEA4E28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89B64E-2BC3-48F3-976A-513EA334C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22042-649B-4E41-93A5-1F49D7F51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7046F5-0D2D-4F75-828A-F26A4AE1EC39}" type="datetime8">
              <a:rPr lang="hu-HU"/>
              <a:pPr/>
              <a:t>2013.01.30. 18:59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0ECF17-21A1-4F8E-B5FB-A38B67AB2214}" type="datetime8">
              <a:rPr lang="hu-HU"/>
              <a:pPr/>
              <a:t>2013.01.30. 18:59</a:t>
            </a:fld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C77EB-16EA-4257-98F3-6A2D568D7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B98386-0B8E-4663-AF29-F59F13659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65B1B-6E4E-4ACD-B77E-C8F45FE6A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slide" Target="../slides/slide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5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" Target="../slides/slid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9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" Target="../slides/slide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" Target="../slides/slide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Relationship Id="rId9" Type="http://schemas.openxmlformats.org/officeDocument/2006/relationships/slide" Target="../slides/slide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Relationship Id="rId9" Type="http://schemas.openxmlformats.org/officeDocument/2006/relationships/slide" Target="../slides/slide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970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29705" name="AutoShape 9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810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09" name="AutoShape 13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AutoShape 14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43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648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3" name="AutoShape 17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4" name="AutoShape 18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AutoShape 19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6" name="AutoShape 20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03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sng" noProof="0" dirty="0" smtClean="0">
                <a:solidFill>
                  <a:srgbClr val="DDDDDD"/>
                </a:solidFill>
              </a:rPr>
              <a:t>Bevezetés</a:t>
            </a:r>
            <a:endParaRPr lang="en-US" sz="1200" u="sng" noProof="0" dirty="0" smtClean="0">
              <a:solidFill>
                <a:srgbClr val="DDDDDD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C1C84E6-A325-4364-B47B-8C256676DD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517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571500" y="4267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meghatározása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  <p:sldLayoutId id="2147483681" r:id="rId3"/>
    <p:sldLayoutId id="214748368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68AA199-0F61-4F11-8207-AEB353851F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8246" name="Text Box 6"/>
          <p:cNvSpPr txBox="1">
            <a:spLocks noChangeArrowheads="1"/>
          </p:cNvSpPr>
          <p:nvPr userDrawn="1"/>
        </p:nvSpPr>
        <p:spPr bwMode="auto">
          <a:xfrm>
            <a:off x="0" y="6096000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8248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338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49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962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0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1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2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3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81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4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5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715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6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detektálása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9" r:id="rId2"/>
    <p:sldLayoutId id="2147483691" r:id="rId3"/>
    <p:sldLayoutId id="214748369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0AF674B-77E5-48D4-B28B-0C46BA8CA2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1320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1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2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3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4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5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6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7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8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sng" noProof="0" dirty="0" smtClean="0">
                <a:solidFill>
                  <a:schemeClr val="bg1"/>
                </a:solidFill>
              </a:rPr>
              <a:t> iránya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701" r:id="rId3"/>
    <p:sldLayoutId id="214748370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3ECC408A-BD1F-4B69-BE4B-13BB6DEF6B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4390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4392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3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4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5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6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7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8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9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400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Gesztus-felismerés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  <p:sldLayoutId id="2147483711" r:id="rId3"/>
    <p:sldLayoutId id="214748371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53126131-5EF7-4083-A888-CFE3537CB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7464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5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6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7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8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9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0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sng" kern="1200" noProof="0" dirty="0" smtClean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9" r:id="rId2"/>
    <p:sldLayoutId id="2147483721" r:id="rId3"/>
    <p:sldLayoutId id="214748372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29" r:id="rId2"/>
    <p:sldLayoutId id="2147483731" r:id="rId3"/>
    <p:sldLayoutId id="214748373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Eredmények</a:t>
            </a:r>
            <a:endParaRPr lang="en-US" sz="1200" u="sng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  <p:sldLayoutId id="2147483748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0.xml"/><Relationship Id="rId1" Type="http://schemas.openxmlformats.org/officeDocument/2006/relationships/video" Target="file:///D:\CODE\msvs\projects\face-gesture-api\HeadMovement\research\kepaf\ppt\kepaf.2013.wm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Fejmozgás alapú gesztusok felismerése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dirty="0" smtClean="0"/>
              <a:t>Bertók Kornél, Fazekas Attila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Egyetem, Informatikai Kar</a:t>
            </a:r>
          </a:p>
          <a:p>
            <a:pPr eaLnBrk="1" hangingPunct="1">
              <a:spcAft>
                <a:spcPts val="600"/>
              </a:spcAft>
            </a:pPr>
            <a:r>
              <a:rPr lang="hu-HU" sz="1400" dirty="0" smtClean="0"/>
              <a:t>Debreceni Képfeldolgozó Csoport</a:t>
            </a:r>
            <a:endParaRPr lang="hu-HU" dirty="0" smtClean="0"/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KÉPAF 2013, Bakonybél</a:t>
            </a:r>
            <a:br>
              <a:rPr lang="hu-HU" sz="1400" dirty="0" smtClean="0"/>
            </a:br>
            <a:r>
              <a:rPr lang="hu-HU" sz="1400" dirty="0" smtClean="0"/>
              <a:t>2013. január 29 – február 1.</a:t>
            </a:r>
          </a:p>
        </p:txBody>
      </p:sp>
    </p:spTree>
  </p:cSld>
  <p:clrMapOvr>
    <a:masterClrMapping/>
  </p:clrMapOvr>
  <p:transition advTm="500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idővetemítés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képszekvencia szegmenseihez számított szögsorozatot </a:t>
            </a:r>
            <a:r>
              <a:rPr lang="hu-HU" i="1" dirty="0" smtClean="0"/>
              <a:t>DTW</a:t>
            </a:r>
            <a:r>
              <a:rPr lang="hu-HU" dirty="0" smtClean="0"/>
              <a:t> segítségével illesztjük az adatbázis elemeihez</a:t>
            </a:r>
          </a:p>
          <a:p>
            <a:pPr lvl="1"/>
            <a:r>
              <a:rPr lang="hu-HU" dirty="0" smtClean="0"/>
              <a:t>Felismert gesztus: átlagosan a legkisebb távolság</a:t>
            </a:r>
          </a:p>
          <a:p>
            <a:r>
              <a:rPr lang="hu-HU" i="1" dirty="0" smtClean="0"/>
              <a:t>DTW</a:t>
            </a:r>
            <a:r>
              <a:rPr lang="hu-HU" dirty="0" smtClean="0"/>
              <a:t> (din. idővetemítés)</a:t>
            </a:r>
          </a:p>
          <a:p>
            <a:pPr lvl="1"/>
            <a:r>
              <a:rPr lang="hu-HU" i="1" dirty="0" err="1" smtClean="0"/>
              <a:t>nD</a:t>
            </a:r>
            <a:r>
              <a:rPr lang="hu-HU" dirty="0" smtClean="0"/>
              <a:t> vektor illesztése egy </a:t>
            </a:r>
            <a:r>
              <a:rPr lang="hu-HU" i="1" dirty="0" err="1" smtClean="0"/>
              <a:t>mD</a:t>
            </a:r>
            <a:r>
              <a:rPr lang="hu-HU" dirty="0" smtClean="0"/>
              <a:t> vektorhoz</a:t>
            </a:r>
          </a:p>
          <a:p>
            <a:pPr lvl="1"/>
            <a:r>
              <a:rPr lang="hu-HU" dirty="0" smtClean="0"/>
              <a:t>Táblázat: (0,</a:t>
            </a:r>
            <a:r>
              <a:rPr lang="hu-HU" dirty="0" err="1" smtClean="0"/>
              <a:t>0</a:t>
            </a:r>
            <a:r>
              <a:rPr lang="hu-HU" dirty="0" smtClean="0"/>
              <a:t>)</a:t>
            </a:r>
            <a:r>
              <a:rPr lang="hu-HU" dirty="0" err="1" smtClean="0"/>
              <a:t>-ból</a:t>
            </a:r>
            <a:r>
              <a:rPr lang="hu-HU" dirty="0" smtClean="0"/>
              <a:t> eljutni (n,m)</a:t>
            </a:r>
            <a:r>
              <a:rPr lang="hu-HU" dirty="0" err="1" smtClean="0"/>
              <a:t>-be</a:t>
            </a:r>
            <a:endParaRPr lang="hu-HU" dirty="0" smtClean="0"/>
          </a:p>
          <a:p>
            <a:pPr lvl="1"/>
            <a:r>
              <a:rPr lang="hu-HU" dirty="0" smtClean="0"/>
              <a:t>Lépésenként hasonlítja össze a mintákat</a:t>
            </a:r>
          </a:p>
          <a:p>
            <a:pPr lvl="1"/>
            <a:r>
              <a:rPr lang="hu-HU" dirty="0" smtClean="0"/>
              <a:t>Cél: távolság minimalizálása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Tm="4107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idővetemítés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Tartalom helye 5" descr="dtw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84000" y="1260000"/>
            <a:ext cx="3600000" cy="33368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Szövegdoboz 6"/>
          <p:cNvSpPr txBox="1">
            <a:spLocks/>
          </p:cNvSpPr>
          <p:nvPr/>
        </p:nvSpPr>
        <p:spPr>
          <a:xfrm>
            <a:off x="1620000" y="4724400"/>
            <a:ext cx="72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Két eltérő ütemben elvégzett fejrázás gesztus illesztése egymáshoz. A lineáris illesztést a koordináta-rendszer  (0,</a:t>
            </a:r>
            <a:r>
              <a:rPr lang="hu-HU" dirty="0" err="1" smtClean="0">
                <a:latin typeface="+mn-lt"/>
              </a:rPr>
              <a:t>0</a:t>
            </a:r>
            <a:r>
              <a:rPr lang="hu-HU" dirty="0" smtClean="0">
                <a:latin typeface="+mn-lt"/>
              </a:rPr>
              <a:t>) pontjából induló és (18,14) pontjában végződő átló jelentené. Az optimális nem lineáris illesztést a kék törött vonal jelzi.</a:t>
            </a:r>
            <a:endParaRPr lang="hu-HU" b="1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ransition advTm="3205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Minimális gesztushossz: &gt;1 sec</a:t>
            </a:r>
          </a:p>
          <a:p>
            <a:pPr lvl="1"/>
            <a:r>
              <a:rPr lang="hu-HU" dirty="0" smtClean="0"/>
              <a:t>A rövid gesztusok nem illeszkednek a kicsit hasonlókra</a:t>
            </a:r>
          </a:p>
          <a:p>
            <a:r>
              <a:rPr lang="hu-HU" dirty="0" smtClean="0"/>
              <a:t>Maximális gesztushossz</a:t>
            </a:r>
          </a:p>
          <a:p>
            <a:pPr lvl="1"/>
            <a:r>
              <a:rPr lang="hu-HU" dirty="0" smtClean="0"/>
              <a:t>~5 sec, 30 FPS mellett: 150 hosszúságú szögsorozatok, mint gesztusok</a:t>
            </a:r>
          </a:p>
          <a:p>
            <a:pPr lvl="1"/>
            <a:r>
              <a:rPr lang="hu-HU" dirty="0" smtClean="0"/>
              <a:t>Mintavételezés csökkentése a harmadára</a:t>
            </a:r>
          </a:p>
          <a:p>
            <a:pPr lvl="2"/>
            <a:r>
              <a:rPr lang="hu-HU" dirty="0" smtClean="0"/>
              <a:t>Főbb mozgáskomponensek megmaradnak</a:t>
            </a:r>
          </a:p>
          <a:p>
            <a:r>
              <a:rPr lang="hu-HU" dirty="0" smtClean="0"/>
              <a:t>Maximális </a:t>
            </a:r>
            <a:r>
              <a:rPr lang="hu-HU" i="1" dirty="0" smtClean="0"/>
              <a:t>DTW</a:t>
            </a:r>
            <a:r>
              <a:rPr lang="hu-HU" dirty="0" smtClean="0"/>
              <a:t> hiba</a:t>
            </a:r>
          </a:p>
          <a:p>
            <a:pPr lvl="1"/>
            <a:r>
              <a:rPr lang="hu-HU" dirty="0" smtClean="0"/>
              <a:t>Gesztusok közötti távolság</a:t>
            </a:r>
          </a:p>
          <a:p>
            <a:pPr lvl="1"/>
            <a:r>
              <a:rPr lang="hu-HU" dirty="0" smtClean="0"/>
              <a:t>Empirikus úton. </a:t>
            </a:r>
            <a:r>
              <a:rPr lang="hu-HU" i="1" dirty="0" smtClean="0"/>
              <a:t>DTW</a:t>
            </a:r>
            <a:r>
              <a:rPr lang="hu-HU" dirty="0" smtClean="0"/>
              <a:t> távolság &lt; 15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advTm="7236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1332000"/>
          <a:ext cx="6840000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2286000" y="5256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Az osztályonkénti átlagos </a:t>
            </a:r>
            <a:r>
              <a:rPr lang="hu-HU" i="1" dirty="0" smtClean="0">
                <a:latin typeface="+mn-lt"/>
              </a:rPr>
              <a:t>DTW</a:t>
            </a:r>
            <a:r>
              <a:rPr lang="hu-HU" dirty="0" smtClean="0">
                <a:latin typeface="+mn-lt"/>
              </a:rPr>
              <a:t> távolság 20 darab körkörös fejmozgásra. Látható, hogy javul a </a:t>
            </a:r>
            <a:r>
              <a:rPr lang="hu-HU" i="1" dirty="0" smtClean="0">
                <a:latin typeface="+mn-lt"/>
              </a:rPr>
              <a:t>DTW</a:t>
            </a:r>
            <a:r>
              <a:rPr lang="hu-HU" dirty="0" smtClean="0">
                <a:latin typeface="+mn-lt"/>
              </a:rPr>
              <a:t> szeparáló teljesítménye, ha bizonyos határok között növeljük az egyes osztályok számosságát.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advTm="5625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Demó videó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kepaf.2013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76400" y="1828800"/>
            <a:ext cx="7179733" cy="4038600"/>
          </a:xfrm>
          <a:prstGeom prst="rect">
            <a:avLst/>
          </a:prstGeom>
        </p:spPr>
      </p:pic>
    </p:spTree>
  </p:cSld>
  <p:clrMapOvr>
    <a:masterClrMapping/>
  </p:clrMapOvr>
  <p:transition advTm="733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a figyelmet!</a:t>
            </a:r>
            <a:endParaRPr lang="en-US" dirty="0"/>
          </a:p>
        </p:txBody>
      </p:sp>
    </p:spTree>
  </p:cSld>
  <p:clrMapOvr>
    <a:masterClrMapping/>
  </p:clrMapOvr>
  <p:transition advTm="5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Gesztusfelismerő rendszer</a:t>
            </a:r>
          </a:p>
          <a:p>
            <a:pPr lvl="1"/>
            <a:r>
              <a:rPr lang="hu-HU" dirty="0" smtClean="0"/>
              <a:t>Tudatos fejmozgások, mint mozdulatsorok felismerése</a:t>
            </a:r>
          </a:p>
          <a:p>
            <a:pPr lvl="1"/>
            <a:r>
              <a:rPr lang="hu-HU" dirty="0" smtClean="0"/>
              <a:t>Valósidejű felismerés kameraképeken</a:t>
            </a:r>
          </a:p>
          <a:p>
            <a:pPr lvl="1"/>
            <a:r>
              <a:rPr lang="hu-HU" dirty="0" smtClean="0"/>
              <a:t>Kis számú adat alapján</a:t>
            </a:r>
          </a:p>
          <a:p>
            <a:r>
              <a:rPr lang="hu-HU" dirty="0" smtClean="0"/>
              <a:t>Gesztus definiálása</a:t>
            </a:r>
          </a:p>
          <a:p>
            <a:pPr lvl="1"/>
            <a:r>
              <a:rPr lang="hu-HU" dirty="0" smtClean="0"/>
              <a:t>Hatékony reprezentáció: térben és időben</a:t>
            </a:r>
          </a:p>
          <a:p>
            <a:r>
              <a:rPr lang="hu-HU" dirty="0" smtClean="0"/>
              <a:t>Gesztus adatbázis</a:t>
            </a:r>
          </a:p>
          <a:p>
            <a:pPr lvl="1"/>
            <a:r>
              <a:rPr lang="hu-HU" dirty="0" smtClean="0"/>
              <a:t>Rögzítés és elemzés</a:t>
            </a:r>
          </a:p>
          <a:p>
            <a:pPr lvl="1"/>
            <a:r>
              <a:rPr lang="hu-HU" dirty="0" smtClean="0"/>
              <a:t>Felismerés javítása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Tm="7771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meghatározása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Milyen jellegű gesztusokat szeretnénk felismerni?</a:t>
            </a:r>
          </a:p>
          <a:p>
            <a:pPr lvl="1"/>
            <a:r>
              <a:rPr lang="hu-HU" dirty="0" smtClean="0"/>
              <a:t>Tudatos mozgás: 2-3 sec hosszúságú</a:t>
            </a:r>
          </a:p>
          <a:p>
            <a:pPr lvl="1"/>
            <a:r>
              <a:rPr lang="hu-HU" dirty="0" smtClean="0"/>
              <a:t>Mozdulatok eltérő ütemben történő végrehajtása</a:t>
            </a:r>
          </a:p>
          <a:p>
            <a:r>
              <a:rPr lang="hu-HU" dirty="0" smtClean="0"/>
              <a:t>Fejmozgás behatárolása térben és időben</a:t>
            </a:r>
          </a:p>
          <a:p>
            <a:pPr lvl="1"/>
            <a:r>
              <a:rPr lang="hu-HU" i="1" dirty="0" smtClean="0"/>
              <a:t>MHI</a:t>
            </a:r>
            <a:r>
              <a:rPr lang="hu-HU" dirty="0" smtClean="0"/>
              <a:t> reprezentáció: időtől függő sablon, ahol minden egyes pixel értéke a fejmozgás </a:t>
            </a:r>
            <a:r>
              <a:rPr lang="hu-HU" smtClean="0"/>
              <a:t>egy </a:t>
            </a:r>
            <a:r>
              <a:rPr lang="hu-HU" smtClean="0"/>
              <a:t>függvénye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8505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 smtClean="0"/>
              <a:t>MHI</a:t>
            </a:r>
            <a:r>
              <a:rPr lang="hu-HU" sz="2800" dirty="0" smtClean="0"/>
              <a:t>: képszekvencia mozgó objektumainak változásait írja le</a:t>
            </a:r>
          </a:p>
          <a:p>
            <a:pPr lvl="1"/>
            <a:r>
              <a:rPr lang="hu-HU" sz="2400" dirty="0" smtClean="0"/>
              <a:t>Több egymást követő képkockán keresztül</a:t>
            </a:r>
          </a:p>
          <a:p>
            <a:pPr lvl="1"/>
            <a:r>
              <a:rPr lang="hu-HU" sz="2400" dirty="0" smtClean="0"/>
              <a:t>Maszk: azokat a régiókat jelöli ki, ahol mozgás volt az adott időpillanatban (</a:t>
            </a:r>
            <a:r>
              <a:rPr lang="hu-HU" sz="2400" dirty="0" smtClean="0">
                <a:sym typeface="Symbol"/>
              </a:rPr>
              <a:t>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smtClean="0"/>
              <a:t>Ahol mozgás volt, ott az összes pixel </a:t>
            </a:r>
            <a:r>
              <a:rPr lang="hu-HU" sz="2400" dirty="0" smtClean="0">
                <a:sym typeface="Symbol"/>
              </a:rPr>
              <a:t></a:t>
            </a:r>
            <a:r>
              <a:rPr lang="hu-HU" sz="2400" dirty="0" smtClean="0"/>
              <a:t> értéket vesz fel,</a:t>
            </a:r>
          </a:p>
          <a:p>
            <a:pPr lvl="1"/>
            <a:r>
              <a:rPr lang="hu-HU" sz="2400" dirty="0" smtClean="0"/>
              <a:t>A többi fokozatosan elhalványul, majd törlődik.</a:t>
            </a:r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7EB-16EA-4257-98F3-6A2D568D795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000" y="4716000"/>
            <a:ext cx="5252728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979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 smtClean="0"/>
              <a:t>MHI</a:t>
            </a:r>
            <a:r>
              <a:rPr lang="hu-HU" sz="2800" dirty="0" smtClean="0"/>
              <a:t> </a:t>
            </a:r>
            <a:r>
              <a:rPr lang="hu-HU" sz="2800" dirty="0" smtClean="0">
                <a:sym typeface="Symbol"/>
              </a:rPr>
              <a:t> </a:t>
            </a:r>
            <a:r>
              <a:rPr lang="hu-HU" sz="2800" dirty="0" smtClean="0"/>
              <a:t>mozgás gradiens, fejpozíció megváltozásának iránya</a:t>
            </a:r>
          </a:p>
          <a:p>
            <a:pPr lvl="1"/>
            <a:r>
              <a:rPr lang="hu-HU" sz="2400" dirty="0" smtClean="0"/>
              <a:t>Nem elég stabil, kicsi az arc felbontása</a:t>
            </a:r>
          </a:p>
          <a:p>
            <a:r>
              <a:rPr lang="hu-HU" sz="2800" dirty="0" smtClean="0"/>
              <a:t>Feladat: a mozgás tekintetében hasznos régiók meghatározása</a:t>
            </a:r>
          </a:p>
          <a:p>
            <a:pPr lvl="1"/>
            <a:r>
              <a:rPr lang="hu-HU" sz="2400" i="1" dirty="0" smtClean="0"/>
              <a:t>FAST</a:t>
            </a:r>
            <a:r>
              <a:rPr lang="hu-HU" sz="2400" dirty="0" smtClean="0"/>
              <a:t> sarokdetektor</a:t>
            </a:r>
          </a:p>
          <a:p>
            <a:pPr lvl="2"/>
            <a:r>
              <a:rPr lang="hu-HU" sz="2000" dirty="0" smtClean="0"/>
              <a:t>Véges számú jellemzőpont az eredménye</a:t>
            </a:r>
          </a:p>
          <a:p>
            <a:pPr lvl="2"/>
            <a:r>
              <a:rPr lang="hu-HU" sz="2000" dirty="0" smtClean="0"/>
              <a:t>Eredményét korlátozzuk az arcra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000" y="4860000"/>
            <a:ext cx="249053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000" y="4860000"/>
            <a:ext cx="249053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001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Optikai áramláshoz tartozó vektorok kiszámítása</a:t>
            </a:r>
          </a:p>
          <a:p>
            <a:pPr lvl="1"/>
            <a:r>
              <a:rPr lang="hu-HU" i="1" dirty="0" smtClean="0"/>
              <a:t>FAST</a:t>
            </a:r>
            <a:r>
              <a:rPr lang="hu-HU" dirty="0" smtClean="0"/>
              <a:t> jellemzőpontok alapján, az aktuális és a következő képkocka között</a:t>
            </a:r>
          </a:p>
          <a:p>
            <a:r>
              <a:rPr lang="hu-HU" dirty="0" smtClean="0"/>
              <a:t>Fejmozgás iránya: </a:t>
            </a:r>
            <a:r>
              <a:rPr lang="hu-HU" i="1" dirty="0" smtClean="0"/>
              <a:t>n</a:t>
            </a:r>
            <a:r>
              <a:rPr lang="hu-HU" dirty="0" smtClean="0"/>
              <a:t> db optikai folyam vektor számtani közepe</a:t>
            </a:r>
          </a:p>
          <a:p>
            <a:pPr lvl="1"/>
            <a:r>
              <a:rPr lang="hu-HU" dirty="0" smtClean="0"/>
              <a:t>Irányszög: a vektornak az </a:t>
            </a:r>
            <a:r>
              <a:rPr lang="hu-HU" i="1" dirty="0" smtClean="0"/>
              <a:t>y</a:t>
            </a:r>
            <a:r>
              <a:rPr lang="hu-HU" dirty="0" smtClean="0"/>
              <a:t> tengely pozitív oldalával bezárt szöge</a:t>
            </a:r>
          </a:p>
          <a:p>
            <a:pPr lvl="1"/>
            <a:r>
              <a:rPr lang="hu-HU" dirty="0" smtClean="0"/>
              <a:t>Probléma: túl sok lehetséges érték a [0,2</a:t>
            </a:r>
            <a:r>
              <a:rPr lang="hu-HU" dirty="0" smtClean="0">
                <a:sym typeface="Symbol"/>
              </a:rPr>
              <a:t></a:t>
            </a:r>
            <a:r>
              <a:rPr lang="hu-HU" dirty="0" smtClean="0"/>
              <a:t>] intervallumból</a:t>
            </a:r>
          </a:p>
          <a:p>
            <a:pPr lvl="1"/>
            <a:r>
              <a:rPr lang="hu-HU" dirty="0" smtClean="0"/>
              <a:t>Megoldás: csoportosítsuk a szögeket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Tm="7920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000" y="1764000"/>
            <a:ext cx="4757039" cy="35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zövegdoboz 5"/>
          <p:cNvSpPr txBox="1"/>
          <p:nvPr/>
        </p:nvSpPr>
        <p:spPr>
          <a:xfrm>
            <a:off x="2971800" y="55800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Fejmozdulat értéke szögben. A teljes szögnek egy tizenhatodába sorolva.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advTm="2063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Gesztusfelismerés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 időbeli szegmentálása</a:t>
            </a:r>
          </a:p>
          <a:p>
            <a:pPr lvl="1"/>
            <a:r>
              <a:rPr lang="hu-HU" i="1" dirty="0" smtClean="0"/>
              <a:t>MHI</a:t>
            </a:r>
            <a:r>
              <a:rPr lang="hu-HU" dirty="0" smtClean="0"/>
              <a:t> átlagintenzitás alapján</a:t>
            </a:r>
          </a:p>
          <a:p>
            <a:pPr marL="342900" lvl="1" indent="-342900">
              <a:buFontTx/>
              <a:buChar char="•"/>
            </a:pPr>
            <a:r>
              <a:rPr lang="hu-HU" sz="3200" dirty="0" smtClean="0">
                <a:ea typeface="+mn-ea"/>
              </a:rPr>
              <a:t>Szegmens</a:t>
            </a:r>
          </a:p>
          <a:p>
            <a:pPr lvl="1"/>
            <a:r>
              <a:rPr lang="hu-HU" dirty="0" smtClean="0"/>
              <a:t>Képkockák sorozata</a:t>
            </a:r>
          </a:p>
          <a:p>
            <a:pPr lvl="1"/>
            <a:r>
              <a:rPr lang="hu-HU" dirty="0" smtClean="0"/>
              <a:t>Alacsony átlagintenzitással a szekvencia elején és végén</a:t>
            </a:r>
          </a:p>
          <a:p>
            <a:r>
              <a:rPr lang="hu-HU" dirty="0" smtClean="0"/>
              <a:t>Gesztus</a:t>
            </a:r>
          </a:p>
          <a:p>
            <a:pPr lvl="1"/>
            <a:r>
              <a:rPr lang="hu-HU" dirty="0" smtClean="0"/>
              <a:t>Adott szegmens szomszédos </a:t>
            </a:r>
            <a:r>
              <a:rPr lang="hu-HU" dirty="0" smtClean="0"/>
              <a:t>tagjaira számított szögek sorozata</a:t>
            </a:r>
          </a:p>
          <a:p>
            <a:pPr lvl="1"/>
            <a:r>
              <a:rPr lang="hu-HU" sz="2400" i="1" dirty="0" smtClean="0"/>
              <a:t>{"fejrázás";  [90°,</a:t>
            </a:r>
            <a:r>
              <a:rPr lang="hu-HU" sz="2400" i="1" dirty="0" err="1" smtClean="0"/>
              <a:t>90°</a:t>
            </a:r>
            <a:r>
              <a:rPr lang="hu-HU" sz="2400" i="1" dirty="0" smtClean="0"/>
              <a:t>,</a:t>
            </a:r>
            <a:r>
              <a:rPr lang="hu-HU" sz="2400" i="1" dirty="0" err="1" smtClean="0"/>
              <a:t>90°</a:t>
            </a:r>
            <a:r>
              <a:rPr lang="hu-HU" sz="2400" i="1" dirty="0" smtClean="0"/>
              <a:t>,270°,</a:t>
            </a:r>
            <a:r>
              <a:rPr lang="hu-HU" sz="2400" i="1" dirty="0" err="1" smtClean="0"/>
              <a:t>270°</a:t>
            </a:r>
            <a:r>
              <a:rPr lang="hu-HU" sz="2400" i="1" dirty="0" smtClean="0"/>
              <a:t>,225°,135°]}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Tm="5951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Gesztusadatbázis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mozdulatok eltérő ütemben kerülnek végrehajtásra</a:t>
            </a:r>
          </a:p>
          <a:p>
            <a:r>
              <a:rPr lang="hu-HU" dirty="0" smtClean="0"/>
              <a:t>Komplexebb döntések hozatala</a:t>
            </a:r>
          </a:p>
          <a:p>
            <a:r>
              <a:rPr lang="hu-HU" dirty="0" smtClean="0"/>
              <a:t>Gesztus adatbázis</a:t>
            </a:r>
          </a:p>
          <a:p>
            <a:pPr lvl="1"/>
            <a:r>
              <a:rPr lang="hu-HU" dirty="0" smtClean="0"/>
              <a:t>Szögsorozatok gyűjteménye</a:t>
            </a:r>
          </a:p>
          <a:p>
            <a:pPr lvl="1"/>
            <a:r>
              <a:rPr lang="hu-HU" dirty="0" smtClean="0"/>
              <a:t>Csoportok: egy gesztushoz, több sorozat</a:t>
            </a:r>
          </a:p>
          <a:p>
            <a:r>
              <a:rPr lang="hu-HU" dirty="0" smtClean="0"/>
              <a:t>Felismerés javítása</a:t>
            </a:r>
          </a:p>
          <a:p>
            <a:pPr lvl="1"/>
            <a:r>
              <a:rPr lang="hu-HU" dirty="0" smtClean="0"/>
              <a:t>Menet közben felvesszük a felismert gesztusokat az adatbázisba</a:t>
            </a:r>
          </a:p>
          <a:p>
            <a:pPr lvl="1"/>
            <a:r>
              <a:rPr lang="hu-HU" dirty="0" smtClean="0"/>
              <a:t>Igazodás a felhasználói szokásokhoz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Tm="5279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vezetés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ejmozgás_meghatározása">
  <a:themeElements>
    <a:clrScheme name="3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ejmozgás_detektálása">
  <a:themeElements>
    <a:clrScheme name="4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ejmozgás_iránya">
  <a:themeElements>
    <a:clrScheme name="5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esztusfelismerés">
  <a:themeElements>
    <a:clrScheme name="6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Gesztus_adatbázis">
  <a:themeElements>
    <a:clrScheme name="7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TW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redmények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ímoldal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Diavetítés a képernyőre (4:3 oldalarány)</PresentationFormat>
  <Paragraphs>102</Paragraphs>
  <Slides>15</Slides>
  <Notes>2</Notes>
  <HiddenSlides>0</HiddenSlides>
  <MMClips>1</MMClips>
  <ScaleCrop>false</ScaleCrop>
  <HeadingPairs>
    <vt:vector size="4" baseType="variant">
      <vt:variant>
        <vt:lpstr>Téma</vt:lpstr>
      </vt:variant>
      <vt:variant>
        <vt:i4>9</vt:i4>
      </vt:variant>
      <vt:variant>
        <vt:lpstr>Diacímek</vt:lpstr>
      </vt:variant>
      <vt:variant>
        <vt:i4>15</vt:i4>
      </vt:variant>
    </vt:vector>
  </HeadingPairs>
  <TitlesOfParts>
    <vt:vector size="24" baseType="lpstr">
      <vt:lpstr>1_Bevezetés</vt:lpstr>
      <vt:lpstr>2_Fejmozgás_meghatározása</vt:lpstr>
      <vt:lpstr>3_Fejmozgás_detektálása</vt:lpstr>
      <vt:lpstr>4_Fejmozgás_iránya</vt:lpstr>
      <vt:lpstr>5_Gesztusfelismerés</vt:lpstr>
      <vt:lpstr>6_Gesztus_adatbázis</vt:lpstr>
      <vt:lpstr>7_DTW</vt:lpstr>
      <vt:lpstr>8_Eredmények</vt:lpstr>
      <vt:lpstr>Címoldalak</vt:lpstr>
      <vt:lpstr>Fejmozgás alapú gesztusok felismerése</vt:lpstr>
      <vt:lpstr>Bevezetés</vt:lpstr>
      <vt:lpstr>Fejmozgás meghatározása</vt:lpstr>
      <vt:lpstr>Fejmozgás detektálása</vt:lpstr>
      <vt:lpstr>Fejmozgás iránya</vt:lpstr>
      <vt:lpstr>Fejmozgás iránya</vt:lpstr>
      <vt:lpstr>Fejmozgás iránya</vt:lpstr>
      <vt:lpstr>Gesztusfelismerés</vt:lpstr>
      <vt:lpstr>Gesztusadatbázis</vt:lpstr>
      <vt:lpstr>Dinamikus idővetemítés</vt:lpstr>
      <vt:lpstr>Dinamikus idővetemítés</vt:lpstr>
      <vt:lpstr>Eredmények</vt:lpstr>
      <vt:lpstr>Eredmények</vt:lpstr>
      <vt:lpstr>Demó videó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2013-01-30T18:59:15Z</dcterms:modified>
</cp:coreProperties>
</file>