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0" r:id="rId2"/>
    <p:sldId id="256" r:id="rId3"/>
    <p:sldId id="258" r:id="rId4"/>
    <p:sldId id="259" r:id="rId5"/>
    <p:sldId id="260" r:id="rId6"/>
    <p:sldId id="261" r:id="rId7"/>
    <p:sldId id="262" r:id="rId8"/>
    <p:sldId id="263" r:id="rId9"/>
    <p:sldId id="264" r:id="rId10"/>
    <p:sldId id="267" r:id="rId11"/>
    <p:sldId id="265" r:id="rId12"/>
    <p:sldId id="266"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00" autoAdjust="0"/>
  </p:normalViewPr>
  <p:slideViewPr>
    <p:cSldViewPr>
      <p:cViewPr varScale="1">
        <p:scale>
          <a:sx n="74" d="100"/>
          <a:sy n="74" d="100"/>
        </p:scale>
        <p:origin x="-1690"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19/09/2013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xmlns="" val="1109416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That’s it! Create your deck.</a:t>
            </a:r>
          </a:p>
          <a:p>
            <a:r>
              <a:rPr lang="en-CA" dirty="0" smtClean="0"/>
              <a:t>Put it somewhere visible for all too see.</a:t>
            </a:r>
          </a:p>
          <a:p>
            <a:r>
              <a:rPr lang="en-CA" dirty="0" smtClean="0"/>
              <a:t>And update it when things change.</a:t>
            </a:r>
          </a:p>
          <a:p>
            <a:endParaRPr lang="en-CA" dirty="0" smtClean="0"/>
          </a:p>
          <a:p>
            <a:r>
              <a:rPr lang="en-CA" smtClean="0"/>
              <a:t>Good luck!</a:t>
            </a:r>
            <a:endParaRPr lang="en-CA"/>
          </a:p>
        </p:txBody>
      </p:sp>
      <p:sp>
        <p:nvSpPr>
          <p:cNvPr id="4" name="Slide Number Placeholder 3"/>
          <p:cNvSpPr>
            <a:spLocks noGrp="1"/>
          </p:cNvSpPr>
          <p:nvPr>
            <p:ph type="sldNum" sz="quarter" idx="10"/>
          </p:nvPr>
        </p:nvSpPr>
        <p:spPr/>
        <p:txBody>
          <a:bodyPr/>
          <a:lstStyle/>
          <a:p>
            <a:fld id="{95EFCE83-0D6D-418E-84F5-E30F60A7C7AC}" type="slidenum">
              <a:rPr lang="en-CA" smtClean="0"/>
              <a:pPr/>
              <a:t>13</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agilewarrior.wordpress.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smtClean="0"/>
              <a:t>The Agile Inception Deck </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xmlns="" val="210852110"/>
              </p:ext>
            </p:extLst>
          </p:nvPr>
        </p:nvGraphicFramePr>
        <p:xfrm>
          <a:off x="685800" y="1397000"/>
          <a:ext cx="7924800" cy="413512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3</a:t>
                      </a:r>
                      <a:endParaRPr lang="en-CA" dirty="0"/>
                    </a:p>
                  </a:txBody>
                  <a:tcPr/>
                </a:tc>
                <a:tc>
                  <a:txBody>
                    <a:bodyPr/>
                    <a:lstStyle/>
                    <a:p>
                      <a:r>
                        <a:rPr lang="en-CA" dirty="0" smtClean="0"/>
                        <a:t>Analyst</a:t>
                      </a:r>
                      <a:endParaRPr lang="en-CA" dirty="0"/>
                    </a:p>
                  </a:txBody>
                  <a:tcPr/>
                </a:tc>
                <a:tc>
                  <a:txBody>
                    <a:bodyPr/>
                    <a:lstStyle/>
                    <a:p>
                      <a:r>
                        <a:rPr lang="en-CA" dirty="0" smtClean="0"/>
                        <a:t>Comfortable</a:t>
                      </a:r>
                      <a:r>
                        <a:rPr lang="en-CA" baseline="0" dirty="0" smtClean="0"/>
                        <a:t> with just-in-time analysis.</a:t>
                      </a:r>
                    </a:p>
                    <a:p>
                      <a:r>
                        <a:rPr lang="en-CA" baseline="0" dirty="0" smtClean="0"/>
                        <a:t>Likes to test.</a:t>
                      </a:r>
                    </a:p>
                    <a:p>
                      <a:r>
                        <a:rPr lang="en-CA" baseline="0" dirty="0" smtClean="0"/>
                        <a:t>Comfortable with rapid iterative development.</a:t>
                      </a:r>
                      <a:endParaRPr lang="en-CA" dirty="0" smtClean="0"/>
                    </a:p>
                  </a:txBody>
                  <a:tcPr/>
                </a:tc>
              </a:tr>
              <a:tr h="370840">
                <a:tc>
                  <a:txBody>
                    <a:bodyPr/>
                    <a:lstStyle/>
                    <a:p>
                      <a:r>
                        <a:rPr lang="en-CA" dirty="0" smtClean="0"/>
                        <a:t>3</a:t>
                      </a:r>
                      <a:endParaRPr lang="en-CA" dirty="0"/>
                    </a:p>
                  </a:txBody>
                  <a:tcPr/>
                </a:tc>
                <a:tc>
                  <a:txBody>
                    <a:bodyPr/>
                    <a:lstStyle/>
                    <a:p>
                      <a:r>
                        <a:rPr lang="en-CA" dirty="0" smtClean="0"/>
                        <a:t>Developers</a:t>
                      </a:r>
                      <a:endParaRPr lang="en-CA" dirty="0"/>
                    </a:p>
                  </a:txBody>
                  <a:tcPr/>
                </a:tc>
                <a:tc>
                  <a:txBody>
                    <a:bodyPr/>
                    <a:lstStyle/>
                    <a:p>
                      <a:r>
                        <a:rPr lang="en-CA" dirty="0" smtClean="0"/>
                        <a:t>C/C++,</a:t>
                      </a:r>
                      <a:r>
                        <a:rPr lang="en-CA" baseline="0" dirty="0" smtClean="0"/>
                        <a:t> </a:t>
                      </a:r>
                      <a:r>
                        <a:rPr lang="en-CA" dirty="0" smtClean="0"/>
                        <a:t>C#, </a:t>
                      </a:r>
                      <a:r>
                        <a:rPr lang="en-CA" baseline="0" dirty="0" smtClean="0"/>
                        <a:t>Unit testing, refactoring, TDD, continuous integration</a:t>
                      </a:r>
                      <a:endParaRPr lang="en-CA" dirty="0"/>
                    </a:p>
                  </a:txBody>
                  <a:tcPr/>
                </a:tc>
              </a:tr>
              <a:tr h="370840">
                <a:tc>
                  <a:txBody>
                    <a:bodyPr/>
                    <a:lstStyle/>
                    <a:p>
                      <a:r>
                        <a:rPr lang="en-CA" dirty="0" smtClean="0"/>
                        <a:t>3</a:t>
                      </a:r>
                      <a:endParaRPr lang="en-CA" dirty="0"/>
                    </a:p>
                  </a:txBody>
                  <a:tcPr/>
                </a:tc>
                <a:tc>
                  <a:txBody>
                    <a:bodyPr/>
                    <a:lstStyle/>
                    <a:p>
                      <a:r>
                        <a:rPr lang="en-CA" dirty="0" smtClean="0"/>
                        <a:t>Project manager</a:t>
                      </a:r>
                      <a:endParaRPr lang="en-CA" dirty="0"/>
                    </a:p>
                  </a:txBody>
                  <a:tcPr/>
                </a:tc>
                <a:tc>
                  <a:txBody>
                    <a:bodyPr/>
                    <a:lstStyle/>
                    <a:p>
                      <a:r>
                        <a:rPr lang="en-CA" dirty="0" smtClean="0"/>
                        <a:t>Responsible for outward facing</a:t>
                      </a:r>
                      <a:r>
                        <a:rPr lang="en-CA" baseline="0" dirty="0" smtClean="0"/>
                        <a:t> communication</a:t>
                      </a:r>
                    </a:p>
                    <a:p>
                      <a:r>
                        <a:rPr lang="en-CA" baseline="0" dirty="0" smtClean="0"/>
                        <a:t>Status reports, scope, budget, and reporting upwards</a:t>
                      </a:r>
                      <a:endParaRPr lang="en-CA" dirty="0"/>
                    </a:p>
                  </a:txBody>
                  <a:tcPr/>
                </a:tc>
              </a:tr>
              <a:tr h="370840">
                <a:tc>
                  <a:txBody>
                    <a:bodyPr/>
                    <a:lstStyle/>
                    <a:p>
                      <a:endParaRPr lang="en-CA"/>
                    </a:p>
                  </a:txBody>
                  <a:tcPr/>
                </a:tc>
                <a:tc>
                  <a:txBody>
                    <a:bodyPr/>
                    <a:lstStyle/>
                    <a:p>
                      <a:endParaRPr lang="en-CA" dirty="0"/>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480066" y="22098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233311" y="22199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2042311" y="2895600"/>
            <a:ext cx="1721882" cy="523220"/>
          </a:xfrm>
          <a:prstGeom prst="rect">
            <a:avLst/>
          </a:prstGeom>
          <a:noFill/>
        </p:spPr>
        <p:txBody>
          <a:bodyPr wrap="none" rtlCol="0">
            <a:spAutoFit/>
          </a:bodyPr>
          <a:lstStyle/>
          <a:p>
            <a:r>
              <a:rPr lang="en-CA" sz="2800" dirty="0" smtClean="0">
                <a:solidFill>
                  <a:schemeClr val="bg1"/>
                </a:solidFill>
              </a:rPr>
              <a:t>~13 weeks</a:t>
            </a:r>
            <a:endParaRPr lang="en-CA" sz="2800" dirty="0">
              <a:solidFill>
                <a:schemeClr val="bg1"/>
              </a:solidFill>
            </a:endParaRPr>
          </a:p>
        </p:txBody>
      </p:sp>
      <p:sp>
        <p:nvSpPr>
          <p:cNvPr id="15" name="TextBox 14"/>
          <p:cNvSpPr txBox="1"/>
          <p:nvPr/>
        </p:nvSpPr>
        <p:spPr>
          <a:xfrm>
            <a:off x="43680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3492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nvGraphicFramePr>
        <p:xfrm>
          <a:off x="457200" y="415788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r h="377825">
                <a:tc>
                  <a:txBody>
                    <a:bodyPr/>
                    <a:lstStyle/>
                    <a:p>
                      <a:endParaRPr lang="en-CA" sz="2000" dirty="0"/>
                    </a:p>
                  </a:txBody>
                  <a:tcPr anchor="ctr"/>
                </a:tc>
                <a:tc>
                  <a:txBody>
                    <a:bodyPr/>
                    <a:lstStyle/>
                    <a:p>
                      <a:r>
                        <a:rPr lang="en-CA" sz="2400" dirty="0" smtClean="0"/>
                        <a:t>&lt;insert yours&gt;</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22098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12192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828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4478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20574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600200" y="5638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2209800" y="609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 more</a:t>
            </a:r>
            <a:endParaRPr lang="en-CA" dirty="0"/>
          </a:p>
        </p:txBody>
      </p:sp>
      <p:sp>
        <p:nvSpPr>
          <p:cNvPr id="3" name="Content Placeholder 2"/>
          <p:cNvSpPr>
            <a:spLocks noGrp="1"/>
          </p:cNvSpPr>
          <p:nvPr>
            <p:ph idx="1"/>
          </p:nvPr>
        </p:nvSpPr>
        <p:spPr/>
        <p:txBody>
          <a:bodyPr/>
          <a:lstStyle/>
          <a:p>
            <a:r>
              <a:rPr lang="en-CA" dirty="0" smtClean="0">
                <a:hlinkClick r:id="rId3"/>
              </a:rPr>
              <a:t>http://agilewarrior.wordpress.com</a:t>
            </a:r>
            <a:endParaRPr lang="en-CA" dirty="0" smtClean="0"/>
          </a:p>
          <a:p>
            <a:r>
              <a:rPr lang="en-CA" dirty="0" smtClean="0"/>
              <a:t>Buy the book!</a:t>
            </a:r>
          </a:p>
          <a:p>
            <a:endParaRPr lang="en-CA" dirty="0" smtClean="0"/>
          </a:p>
          <a:p>
            <a:r>
              <a:rPr lang="en-CA" dirty="0" smtClean="0"/>
              <a:t>Twitter:</a:t>
            </a:r>
          </a:p>
          <a:p>
            <a:pPr lvl="1"/>
            <a:r>
              <a:rPr lang="en-CA" dirty="0" smtClean="0"/>
              <a:t>@</a:t>
            </a:r>
            <a:r>
              <a:rPr lang="en-CA" dirty="0" err="1" smtClean="0"/>
              <a:t>jrasmusson</a:t>
            </a:r>
            <a:endParaRPr lang="en-CA" dirty="0"/>
          </a:p>
        </p:txBody>
      </p:sp>
      <p:pic>
        <p:nvPicPr>
          <p:cNvPr id="4" name="Picture 3"/>
          <p:cNvPicPr>
            <a:picLocks noChangeAspect="1" noChangeArrowheads="1"/>
          </p:cNvPicPr>
          <p:nvPr/>
        </p:nvPicPr>
        <p:blipFill>
          <a:blip r:embed="rId4" cstate="print"/>
          <a:srcRect/>
          <a:stretch>
            <a:fillRect/>
          </a:stretch>
        </p:blipFill>
        <p:spPr bwMode="auto">
          <a:xfrm>
            <a:off x="4343400" y="2451100"/>
            <a:ext cx="2946400" cy="3797300"/>
          </a:xfrm>
          <a:prstGeom prst="rect">
            <a:avLst/>
          </a:prstGeom>
          <a:noFill/>
          <a:ln w="12700" cap="flat">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smtClean="0"/>
              <a:t>Saving Face</a:t>
            </a:r>
            <a:endParaRPr lang="en-CA" dirty="0"/>
          </a:p>
        </p:txBody>
      </p:sp>
      <p:sp>
        <p:nvSpPr>
          <p:cNvPr id="3" name="Subtitle 2"/>
          <p:cNvSpPr>
            <a:spLocks noGrp="1"/>
          </p:cNvSpPr>
          <p:nvPr>
            <p:ph type="subTitle" idx="1"/>
          </p:nvPr>
        </p:nvSpPr>
        <p:spPr/>
        <p:txBody>
          <a:bodyPr/>
          <a:lstStyle/>
          <a:p>
            <a:r>
              <a:rPr lang="en-CA" dirty="0" smtClean="0"/>
              <a:t>Dr. </a:t>
            </a:r>
            <a:r>
              <a:rPr lang="en-CA" dirty="0" err="1" smtClean="0"/>
              <a:t>Kenrick</a:t>
            </a:r>
            <a:r>
              <a:rPr lang="en-CA" dirty="0" smtClean="0"/>
              <a:t> Mock</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srcRect/>
          <a:stretch>
            <a:fillRect/>
          </a:stretch>
        </p:blipFill>
        <p:spPr bwMode="auto">
          <a:xfrm>
            <a:off x="762000" y="4221088"/>
            <a:ext cx="7388225" cy="1512168"/>
          </a:xfrm>
          <a:prstGeom prst="rect">
            <a:avLst/>
          </a:prstGeom>
          <a:noFill/>
          <a:ln w="12700" cap="flat">
            <a:noFill/>
            <a:miter lim="800000"/>
            <a:headEnd/>
            <a:tailEnd/>
          </a:ln>
        </p:spPr>
      </p:pic>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p:txBody>
          <a:bodyPr/>
          <a:lstStyle/>
          <a:p>
            <a:r>
              <a:rPr lang="en-CA" dirty="0" smtClean="0"/>
              <a:t>User Identification</a:t>
            </a:r>
          </a:p>
          <a:p>
            <a:r>
              <a:rPr lang="en-CA" dirty="0" smtClean="0"/>
              <a:t>Expanding the Human Interface</a:t>
            </a:r>
          </a:p>
          <a:p>
            <a:r>
              <a:rPr lang="en-CA" dirty="0" smtClean="0"/>
              <a:t>To deploy reliable software</a:t>
            </a:r>
          </a:p>
        </p:txBody>
      </p:sp>
      <p:sp>
        <p:nvSpPr>
          <p:cNvPr id="4" name="TextBox 3"/>
          <p:cNvSpPr txBox="1"/>
          <p:nvPr/>
        </p:nvSpPr>
        <p:spPr>
          <a:xfrm>
            <a:off x="1600200" y="4800599"/>
            <a:ext cx="5430013" cy="646331"/>
          </a:xfrm>
          <a:prstGeom prst="rect">
            <a:avLst/>
          </a:prstGeom>
          <a:noFill/>
        </p:spPr>
        <p:txBody>
          <a:bodyPr wrap="none" rtlCol="0">
            <a:spAutoFit/>
          </a:bodyPr>
          <a:lstStyle/>
          <a:p>
            <a:r>
              <a:rPr lang="en-CA" sz="3600" dirty="0" smtClean="0"/>
              <a:t>Elegant User Authentication</a:t>
            </a:r>
            <a:endParaRPr lang="en-CA"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For </a:t>
            </a:r>
            <a:r>
              <a:rPr lang="en-CA" dirty="0" err="1" smtClean="0">
                <a:solidFill>
                  <a:srgbClr val="008000"/>
                </a:solidFill>
              </a:rPr>
              <a:t>Kenrick</a:t>
            </a:r>
            <a:r>
              <a:rPr lang="en-CA" dirty="0" smtClean="0">
                <a:solidFill>
                  <a:srgbClr val="008000"/>
                </a:solidFill>
              </a:rPr>
              <a:t> Mock</a:t>
            </a:r>
          </a:p>
          <a:p>
            <a:r>
              <a:rPr lang="en-CA" dirty="0" smtClean="0"/>
              <a:t>who </a:t>
            </a:r>
            <a:r>
              <a:rPr lang="en-CA" dirty="0" smtClean="0">
                <a:solidFill>
                  <a:srgbClr val="008000"/>
                </a:solidFill>
              </a:rPr>
              <a:t>needs reliable hands free user authentication.</a:t>
            </a:r>
          </a:p>
          <a:p>
            <a:r>
              <a:rPr lang="en-CA" dirty="0" smtClean="0"/>
              <a:t>the </a:t>
            </a:r>
            <a:r>
              <a:rPr lang="en-CA" dirty="0" smtClean="0">
                <a:solidFill>
                  <a:srgbClr val="008000"/>
                </a:solidFill>
              </a:rPr>
              <a:t>Saving Face </a:t>
            </a:r>
          </a:p>
          <a:p>
            <a:r>
              <a:rPr lang="en-CA" dirty="0" smtClean="0"/>
              <a:t>is an </a:t>
            </a:r>
            <a:r>
              <a:rPr lang="en-CA" dirty="0" smtClean="0">
                <a:solidFill>
                  <a:srgbClr val="008000"/>
                </a:solidFill>
              </a:rPr>
              <a:t>authentication module </a:t>
            </a:r>
          </a:p>
          <a:p>
            <a:r>
              <a:rPr lang="en-CA" dirty="0" smtClean="0"/>
              <a:t>that </a:t>
            </a:r>
            <a:r>
              <a:rPr lang="en-CA" dirty="0" smtClean="0">
                <a:solidFill>
                  <a:srgbClr val="008000"/>
                </a:solidFill>
              </a:rPr>
              <a:t>allows users to log in with out touching the </a:t>
            </a:r>
            <a:r>
              <a:rPr lang="en-CA" dirty="0" smtClean="0">
                <a:solidFill>
                  <a:srgbClr val="008000"/>
                </a:solidFill>
              </a:rPr>
              <a:t>keyboard</a:t>
            </a:r>
            <a:r>
              <a:rPr lang="en-CA" dirty="0" smtClean="0"/>
              <a:t>.</a:t>
            </a:r>
          </a:p>
          <a:p>
            <a:r>
              <a:rPr lang="en-CA" dirty="0" smtClean="0"/>
              <a:t>Unlike </a:t>
            </a:r>
            <a:r>
              <a:rPr lang="en-CA" dirty="0" smtClean="0">
                <a:solidFill>
                  <a:srgbClr val="008000"/>
                </a:solidFill>
              </a:rPr>
              <a:t>any other authentication module.</a:t>
            </a:r>
          </a:p>
          <a:p>
            <a:r>
              <a:rPr lang="en-CA" dirty="0" smtClean="0"/>
              <a:t>our project </a:t>
            </a:r>
            <a:r>
              <a:rPr lang="en-CA" dirty="0" smtClean="0">
                <a:solidFill>
                  <a:srgbClr val="008000"/>
                </a:solidFill>
              </a:rPr>
              <a:t>uses </a:t>
            </a:r>
            <a:r>
              <a:rPr lang="en-CA" dirty="0" smtClean="0">
                <a:solidFill>
                  <a:srgbClr val="008000"/>
                </a:solidFill>
              </a:rPr>
              <a:t>state of the art 3 dimensional facial recognition techniques</a:t>
            </a:r>
            <a:r>
              <a:rPr lang="en-CA" dirty="0" smtClean="0"/>
              <a:t>.</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116072" y="1160814"/>
            <a:ext cx="5741928" cy="5697186"/>
          </a:xfrm>
          <a:prstGeom prst="rect">
            <a:avLst/>
          </a:prstGeom>
          <a:noFill/>
          <a:ln w="9525">
            <a:noFill/>
            <a:miter lim="800000"/>
            <a:headEnd/>
            <a:tailEnd/>
          </a:ln>
        </p:spPr>
      </p:pic>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3886200" y="1752600"/>
            <a:ext cx="2571666" cy="707886"/>
          </a:xfrm>
          <a:prstGeom prst="rect">
            <a:avLst/>
          </a:prstGeom>
          <a:noFill/>
          <a:scene3d>
            <a:camera prst="perspectiveContrastingRightFacing">
              <a:rot lat="21318126" lon="19204214" rev="21594000"/>
            </a:camera>
            <a:lightRig rig="threePt" dir="t"/>
          </a:scene3d>
          <a:sp3d prstMaterial="matte"/>
        </p:spPr>
        <p:txBody>
          <a:bodyPr wrap="none" rtlCol="0">
            <a:spAutoFit/>
          </a:bodyPr>
          <a:lstStyle/>
          <a:p>
            <a:r>
              <a:rPr lang="en-CA" sz="4000" dirty="0" smtClean="0">
                <a:solidFill>
                  <a:srgbClr val="FF0000"/>
                </a:solidFill>
              </a:rPr>
              <a:t>Saving Face</a:t>
            </a:r>
            <a:endParaRPr lang="en-CA" sz="4000" dirty="0">
              <a:solidFill>
                <a:srgbClr val="FF0000"/>
              </a:solidFill>
            </a:endParaRPr>
          </a:p>
        </p:txBody>
      </p:sp>
      <p:sp>
        <p:nvSpPr>
          <p:cNvPr id="6" name="TextBox 5"/>
          <p:cNvSpPr txBox="1"/>
          <p:nvPr/>
        </p:nvSpPr>
        <p:spPr>
          <a:xfrm>
            <a:off x="3352800" y="3810000"/>
            <a:ext cx="3748221" cy="1384995"/>
          </a:xfrm>
          <a:prstGeom prst="rect">
            <a:avLst/>
          </a:prstGeom>
          <a:noFill/>
          <a:scene3d>
            <a:camera prst="orthographicFront">
              <a:rot lat="600000" lon="19206001" rev="21293999"/>
            </a:camera>
            <a:lightRig rig="threePt" dir="t"/>
          </a:scene3d>
        </p:spPr>
        <p:txBody>
          <a:bodyPr wrap="square" rtlCol="0">
            <a:spAutoFit/>
          </a:bodyPr>
          <a:lstStyle/>
          <a:p>
            <a:pPr algn="ctr"/>
            <a:r>
              <a:rPr lang="en-CA" sz="2800" dirty="0" smtClean="0"/>
              <a:t>Save your face </a:t>
            </a:r>
            <a:r>
              <a:rPr lang="en-CA" sz="2800" dirty="0" smtClean="0"/>
              <a:t>for</a:t>
            </a:r>
            <a:endParaRPr lang="en-CA" sz="2800" dirty="0" smtClean="0"/>
          </a:p>
          <a:p>
            <a:pPr algn="ctr"/>
            <a:r>
              <a:rPr lang="en-CA" sz="2800" dirty="0" smtClean="0"/>
              <a:t>hands </a:t>
            </a:r>
            <a:r>
              <a:rPr lang="en-CA" sz="2800" dirty="0" smtClean="0"/>
              <a:t>free Authentication</a:t>
            </a:r>
            <a:endParaRPr lang="en-CA" sz="2800" dirty="0"/>
          </a:p>
        </p:txBody>
      </p:sp>
      <p:sp>
        <p:nvSpPr>
          <p:cNvPr id="9" name="TextBox 8"/>
          <p:cNvSpPr txBox="1"/>
          <p:nvPr/>
        </p:nvSpPr>
        <p:spPr>
          <a:xfrm>
            <a:off x="3429000" y="5334000"/>
            <a:ext cx="3673506" cy="954107"/>
          </a:xfrm>
          <a:prstGeom prst="rect">
            <a:avLst/>
          </a:prstGeom>
          <a:noFill/>
          <a:scene3d>
            <a:camera prst="perspectiveContrastingRightFacing">
              <a:rot lat="623785" lon="19200000" rev="21513211"/>
            </a:camera>
            <a:lightRig rig="threePt" dir="t"/>
          </a:scene3d>
        </p:spPr>
        <p:txBody>
          <a:bodyPr wrap="none" rtlCol="0">
            <a:spAutoFit/>
          </a:bodyPr>
          <a:lstStyle/>
          <a:p>
            <a:pPr algn="ctr"/>
            <a:r>
              <a:rPr lang="en-CA" sz="2800" dirty="0" smtClean="0"/>
              <a:t>Only you have your face</a:t>
            </a:r>
          </a:p>
          <a:p>
            <a:pPr algn="ctr"/>
            <a:r>
              <a:rPr lang="en-CA" sz="2800" dirty="0" smtClean="0"/>
              <a:t>Login </a:t>
            </a:r>
            <a:r>
              <a:rPr lang="en-CA" sz="2800" dirty="0" smtClean="0"/>
              <a:t>Securely</a:t>
            </a:r>
            <a:endParaRPr lang="en-CA"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nvGraphicFramePr>
        <p:xfrm>
          <a:off x="381000" y="1397000"/>
          <a:ext cx="8458200" cy="280416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370840">
                <a:tc>
                  <a:txBody>
                    <a:bodyPr/>
                    <a:lstStyle/>
                    <a:p>
                      <a:endParaRPr lang="en-CA" dirty="0"/>
                    </a:p>
                  </a:txBody>
                  <a:tcPr/>
                </a:tc>
                <a:tc>
                  <a:txBody>
                    <a:bodyPr/>
                    <a:lstStyle/>
                    <a:p>
                      <a:endParaRPr lang="en-CA" dirty="0"/>
                    </a:p>
                  </a:txBody>
                  <a:tcPr/>
                </a:tc>
              </a:tr>
              <a:tr h="370840">
                <a:tc>
                  <a:txBody>
                    <a:bodyPr/>
                    <a:lstStyle/>
                    <a:p>
                      <a:endParaRPr lang="en-CA" dirty="0"/>
                    </a:p>
                  </a:txBody>
                  <a:tcPr/>
                </a:tc>
                <a:tc>
                  <a:txBody>
                    <a:bodyPr/>
                    <a:lstStyle/>
                    <a:p>
                      <a:endParaRPr lang="en-CA" dirty="0"/>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dirty="0"/>
                    </a:p>
                  </a:txBody>
                  <a:tcPr/>
                </a:tc>
              </a:tr>
            </a:tbl>
          </a:graphicData>
        </a:graphic>
      </p:graphicFrame>
      <p:graphicFrame>
        <p:nvGraphicFramePr>
          <p:cNvPr id="5" name="Table 4"/>
          <p:cNvGraphicFramePr>
            <a:graphicFrameLocks noGrp="1"/>
          </p:cNvGraphicFramePr>
          <p:nvPr/>
        </p:nvGraphicFramePr>
        <p:xfrm>
          <a:off x="381000" y="4343400"/>
          <a:ext cx="8458200" cy="206248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en-CA" sz="3200" dirty="0" smtClean="0"/>
                        <a:t>UNRESOLVED</a:t>
                      </a:r>
                      <a:endParaRPr lang="en-CA" sz="2000" dirty="0"/>
                    </a:p>
                  </a:txBody>
                  <a:tcPr/>
                </a:tc>
              </a:tr>
              <a:tr h="370840">
                <a:tc>
                  <a:txBody>
                    <a:bodyPr/>
                    <a:lstStyle/>
                    <a:p>
                      <a:endParaRPr lang="en-CA" dirty="0"/>
                    </a:p>
                  </a:txBody>
                  <a:tcPr/>
                </a:tc>
              </a:tr>
              <a:tr h="370840">
                <a:tc>
                  <a:txBody>
                    <a:bodyPr/>
                    <a:lstStyle/>
                    <a:p>
                      <a:endParaRPr lang="en-CA"/>
                    </a:p>
                  </a:txBody>
                  <a:tcPr/>
                </a:tc>
              </a:tr>
              <a:tr h="370840">
                <a:tc>
                  <a:txBody>
                    <a:bodyPr/>
                    <a:lstStyle/>
                    <a:p>
                      <a:endParaRPr lang="en-CA"/>
                    </a:p>
                  </a:txBody>
                  <a:tcPr/>
                </a:tc>
              </a:tr>
              <a:tr h="370840">
                <a:tc>
                  <a:txBody>
                    <a:bodyPr/>
                    <a:lstStyle/>
                    <a:p>
                      <a:endParaRPr lang="en-CA"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048000" y="3124200"/>
            <a:ext cx="2743200" cy="507831"/>
          </a:xfrm>
          <a:prstGeom prst="rect">
            <a:avLst/>
          </a:prstGeom>
          <a:noFill/>
          <a:ln w="12700" cap="rnd">
            <a:noFill/>
            <a:round/>
            <a:headEnd type="none" w="med" len="med"/>
            <a:tailEnd type="none" w="med" len="med"/>
          </a:ln>
        </p:spPr>
        <p:txBody>
          <a:bodyPr wrap="square" lIns="38100" tIns="38100" rIns="38100" bIns="38100">
            <a:spAutoFit/>
          </a:bodyPr>
          <a:lstStyle/>
          <a:p>
            <a:pPr algn="ctr"/>
            <a:r>
              <a:rPr lang="en-US" sz="2800" dirty="0" smtClean="0">
                <a:solidFill>
                  <a:schemeClr val="tx1"/>
                </a:solidFill>
                <a:latin typeface="Calibri" charset="0"/>
                <a:cs typeface="Calibri" charset="0"/>
                <a:sym typeface="Calibri" charset="0"/>
              </a:rPr>
              <a:t>Technologic</a:t>
            </a:r>
            <a:endParaRPr lang="en-US" sz="2800" dirty="0">
              <a:solidFill>
                <a:schemeClr val="tx1"/>
              </a:solidFill>
              <a:latin typeface="Calibri" charset="0"/>
              <a:cs typeface="Calibri" charset="0"/>
              <a:sym typeface="Calibri" charset="0"/>
            </a:endParaRPr>
          </a:p>
        </p:txBody>
      </p:sp>
      <p:sp>
        <p:nvSpPr>
          <p:cNvPr id="17" name="Rectangle 4"/>
          <p:cNvSpPr>
            <a:spLocks/>
          </p:cNvSpPr>
          <p:nvPr/>
        </p:nvSpPr>
        <p:spPr bwMode="auto">
          <a:xfrm>
            <a:off x="6400800" y="3200400"/>
            <a:ext cx="1428276"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CSCE 401</a:t>
            </a:r>
            <a:endParaRPr lang="en-US" sz="2800" dirty="0">
              <a:solidFill>
                <a:schemeClr val="tx1"/>
              </a:solidFill>
              <a:latin typeface="Calibri" charset="0"/>
              <a:cs typeface="Calibri" charset="0"/>
              <a:sym typeface="Calibri" charset="0"/>
            </a:endParaRPr>
          </a:p>
        </p:txBody>
      </p:sp>
      <p:sp>
        <p:nvSpPr>
          <p:cNvPr id="18" name="Rectangle 5"/>
          <p:cNvSpPr>
            <a:spLocks/>
          </p:cNvSpPr>
          <p:nvPr/>
        </p:nvSpPr>
        <p:spPr bwMode="auto">
          <a:xfrm>
            <a:off x="1225589" y="3276599"/>
            <a:ext cx="728597"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Intel</a:t>
            </a:r>
            <a:endParaRPr lang="en-US" sz="2800" dirty="0">
              <a:solidFill>
                <a:schemeClr val="tx1"/>
              </a:solidFill>
              <a:latin typeface="Calibri" charset="0"/>
              <a:cs typeface="Calibri" charset="0"/>
              <a:sym typeface="Calibri" charset="0"/>
            </a:endParaRPr>
          </a:p>
        </p:txBody>
      </p:sp>
      <p:sp>
        <p:nvSpPr>
          <p:cNvPr id="19" name="Rectangle 6"/>
          <p:cNvSpPr>
            <a:spLocks/>
          </p:cNvSpPr>
          <p:nvPr/>
        </p:nvSpPr>
        <p:spPr bwMode="auto">
          <a:xfrm>
            <a:off x="3977920" y="1898819"/>
            <a:ext cx="716671"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UAA</a:t>
            </a:r>
            <a:endParaRPr lang="en-US" sz="2800" dirty="0">
              <a:solidFill>
                <a:schemeClr val="tx1"/>
              </a:solidFill>
              <a:latin typeface="Calibri" charset="0"/>
              <a:cs typeface="Calibri" charset="0"/>
              <a:sym typeface="Calibri" charset="0"/>
            </a:endParaRPr>
          </a:p>
        </p:txBody>
      </p:sp>
      <p:sp>
        <p:nvSpPr>
          <p:cNvPr id="20" name="Rectangle 7"/>
          <p:cNvSpPr>
            <a:spLocks/>
          </p:cNvSpPr>
          <p:nvPr/>
        </p:nvSpPr>
        <p:spPr bwMode="auto">
          <a:xfrm>
            <a:off x="3276600" y="4352925"/>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6184900" y="19431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
        <p:nvSpPr>
          <p:cNvPr id="15" name="Rectangle 4"/>
          <p:cNvSpPr>
            <a:spLocks/>
          </p:cNvSpPr>
          <p:nvPr/>
        </p:nvSpPr>
        <p:spPr bwMode="auto">
          <a:xfrm>
            <a:off x="6019800" y="4191000"/>
            <a:ext cx="2523832" cy="507831"/>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smtClean="0">
                <a:solidFill>
                  <a:schemeClr val="tx1"/>
                </a:solidFill>
                <a:latin typeface="Calibri" charset="0"/>
                <a:cs typeface="Calibri" charset="0"/>
                <a:sym typeface="Calibri" charset="0"/>
              </a:rPr>
              <a:t>Dr. </a:t>
            </a:r>
            <a:r>
              <a:rPr lang="en-US" sz="2800" dirty="0" err="1" smtClean="0">
                <a:solidFill>
                  <a:schemeClr val="tx1"/>
                </a:solidFill>
                <a:latin typeface="Calibri" charset="0"/>
                <a:cs typeface="Calibri" charset="0"/>
                <a:sym typeface="Calibri" charset="0"/>
              </a:rPr>
              <a:t>Kenrick</a:t>
            </a:r>
            <a:r>
              <a:rPr lang="en-US" sz="2800" dirty="0" smtClean="0">
                <a:solidFill>
                  <a:schemeClr val="tx1"/>
                </a:solidFill>
                <a:latin typeface="Calibri" charset="0"/>
                <a:cs typeface="Calibri" charset="0"/>
                <a:sym typeface="Calibri" charset="0"/>
              </a:rPr>
              <a:t> Mock</a:t>
            </a:r>
            <a:endParaRPr lang="en-US" sz="2800" dirty="0">
              <a:solidFill>
                <a:schemeClr val="tx1"/>
              </a:solidFill>
              <a:latin typeface="Calibri" charset="0"/>
              <a:cs typeface="Calibri" charset="0"/>
              <a:sym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20980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572000" y="1831848"/>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800600" y="2060448"/>
            <a:ext cx="1143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086600" y="1679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7086600" y="3203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990600" y="1831848"/>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26185" y="4495800"/>
            <a:ext cx="3762120" cy="1938992"/>
          </a:xfrm>
          <a:prstGeom prst="rect">
            <a:avLst/>
          </a:prstGeom>
          <a:noFill/>
        </p:spPr>
        <p:txBody>
          <a:bodyPr wrap="none" rtlCol="0">
            <a:spAutoFit/>
          </a:bodyPr>
          <a:lstStyle/>
          <a:p>
            <a:r>
              <a:rPr lang="en-CA" sz="2400" b="1" dirty="0" smtClean="0"/>
              <a:t>Technologies:</a:t>
            </a:r>
          </a:p>
          <a:p>
            <a:pPr>
              <a:buFontTx/>
              <a:buChar char="-"/>
            </a:pPr>
            <a:r>
              <a:rPr lang="en-CA" sz="2400" dirty="0" smtClean="0"/>
              <a:t> C/C++, C#</a:t>
            </a:r>
          </a:p>
          <a:p>
            <a:pPr>
              <a:buFontTx/>
              <a:buChar char="-"/>
            </a:pPr>
            <a:r>
              <a:rPr lang="en-CA" sz="2400" dirty="0" smtClean="0"/>
              <a:t> PC SDK</a:t>
            </a:r>
          </a:p>
          <a:p>
            <a:pPr>
              <a:buFontTx/>
              <a:buChar char="-"/>
            </a:pPr>
            <a:r>
              <a:rPr lang="en-CA" sz="2400" dirty="0" smtClean="0"/>
              <a:t> VS, </a:t>
            </a:r>
            <a:r>
              <a:rPr lang="en-CA" sz="2400" dirty="0" smtClean="0"/>
              <a:t>SVN</a:t>
            </a:r>
            <a:endParaRPr lang="en-CA" sz="2400" dirty="0" smtClean="0"/>
          </a:p>
          <a:p>
            <a:pPr>
              <a:buFontTx/>
              <a:buChar char="-"/>
            </a:pPr>
            <a:r>
              <a:rPr lang="en-CA" sz="2400" dirty="0" smtClean="0"/>
              <a:t> Interactive Gesture Camera</a:t>
            </a:r>
            <a:endParaRPr lang="en-CA"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Efficient Algorithms</a:t>
            </a:r>
            <a:endParaRPr lang="en-CA" dirty="0" smtClean="0"/>
          </a:p>
          <a:p>
            <a:r>
              <a:rPr lang="en-CA" dirty="0" smtClean="0"/>
              <a:t>Accurate Spatial Orientation</a:t>
            </a:r>
            <a:endParaRPr lang="en-CA" dirty="0" smtClean="0"/>
          </a:p>
          <a:p>
            <a:r>
              <a:rPr lang="en-CA" dirty="0" smtClean="0"/>
              <a:t>Time</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2832</TotalTime>
  <Words>903</Words>
  <Application>Microsoft Office PowerPoint</Application>
  <PresentationFormat>On-screen Show (4:3)</PresentationFormat>
  <Paragraphs>152</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The Agile Inception Deck </vt:lpstr>
      <vt:lpstr>Saving Face</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Learn more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Keith Schneider</cp:lastModifiedBy>
  <cp:revision>243</cp:revision>
  <dcterms:created xsi:type="dcterms:W3CDTF">2006-08-16T00:00:00Z</dcterms:created>
  <dcterms:modified xsi:type="dcterms:W3CDTF">2013-09-22T01:03:33Z</dcterms:modified>
</cp:coreProperties>
</file>