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282"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5D8FD5-E2F4-44AE-9F82-86CCFA1C09FD}" type="datetimeFigureOut">
              <a:rPr lang="en-US" smtClean="0"/>
              <a:pPr/>
              <a:t>12/10/2013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FB937-5FB2-4993-9518-E0D14564C7D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5D8FD5-E2F4-44AE-9F82-86CCFA1C09FD}" type="datetimeFigureOut">
              <a:rPr lang="en-US" smtClean="0"/>
              <a:pPr/>
              <a:t>12/10/2013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FB937-5FB2-4993-9518-E0D14564C7D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5D8FD5-E2F4-44AE-9F82-86CCFA1C09FD}" type="datetimeFigureOut">
              <a:rPr lang="en-US" smtClean="0"/>
              <a:pPr/>
              <a:t>12/10/2013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FB937-5FB2-4993-9518-E0D14564C7D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5D8FD5-E2F4-44AE-9F82-86CCFA1C09FD}" type="datetimeFigureOut">
              <a:rPr lang="en-US" smtClean="0"/>
              <a:pPr/>
              <a:t>12/10/2013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FB937-5FB2-4993-9518-E0D14564C7D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5D8FD5-E2F4-44AE-9F82-86CCFA1C09FD}" type="datetimeFigureOut">
              <a:rPr lang="en-US" smtClean="0"/>
              <a:pPr/>
              <a:t>12/10/2013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AFB937-5FB2-4993-9518-E0D14564C7D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5D8FD5-E2F4-44AE-9F82-86CCFA1C09FD}" type="datetimeFigureOut">
              <a:rPr lang="en-US" smtClean="0"/>
              <a:pPr/>
              <a:t>12/10/2013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FB937-5FB2-4993-9518-E0D14564C7D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5D8FD5-E2F4-44AE-9F82-86CCFA1C09FD}" type="datetimeFigureOut">
              <a:rPr lang="en-US" smtClean="0"/>
              <a:pPr/>
              <a:t>12/10/2013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AFB937-5FB2-4993-9518-E0D14564C7D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5D8FD5-E2F4-44AE-9F82-86CCFA1C09FD}" type="datetimeFigureOut">
              <a:rPr lang="en-US" smtClean="0"/>
              <a:pPr/>
              <a:t>12/10/2013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AFB937-5FB2-4993-9518-E0D14564C7D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5D8FD5-E2F4-44AE-9F82-86CCFA1C09FD}" type="datetimeFigureOut">
              <a:rPr lang="en-US" smtClean="0"/>
              <a:pPr/>
              <a:t>12/10/2013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AFB937-5FB2-4993-9518-E0D14564C7D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5D8FD5-E2F4-44AE-9F82-86CCFA1C09FD}" type="datetimeFigureOut">
              <a:rPr lang="en-US" smtClean="0"/>
              <a:pPr/>
              <a:t>12/10/2013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FB937-5FB2-4993-9518-E0D14564C7D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5D8FD5-E2F4-44AE-9F82-86CCFA1C09FD}" type="datetimeFigureOut">
              <a:rPr lang="en-US" smtClean="0"/>
              <a:pPr/>
              <a:t>12/10/2013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AFB937-5FB2-4993-9518-E0D14564C7D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5D8FD5-E2F4-44AE-9F82-86CCFA1C09FD}" type="datetimeFigureOut">
              <a:rPr lang="en-US" smtClean="0"/>
              <a:pPr/>
              <a:t>12/10/2013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AFB937-5FB2-4993-9518-E0D14564C7D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Dropbox\Fall 2013\Software Engineering\Model Analysis working.png"/>
          <p:cNvPicPr/>
          <p:nvPr/>
        </p:nvPicPr>
        <p:blipFill>
          <a:blip r:embed="rId2" cstate="print"/>
          <a:srcRect/>
          <a:stretch>
            <a:fillRect/>
          </a:stretch>
        </p:blipFill>
        <p:spPr bwMode="auto">
          <a:xfrm>
            <a:off x="2257742" y="1112231"/>
            <a:ext cx="4628515" cy="4633537"/>
          </a:xfrm>
          <a:prstGeom prst="rect">
            <a:avLst/>
          </a:prstGeom>
          <a:noFill/>
          <a:ln w="9525">
            <a:noFill/>
            <a:miter lim="800000"/>
            <a:headEnd/>
            <a:tailEnd/>
          </a:ln>
        </p:spPr>
      </p:pic>
      <p:sp>
        <p:nvSpPr>
          <p:cNvPr id="2" name="Title 1"/>
          <p:cNvSpPr>
            <a:spLocks noGrp="1"/>
          </p:cNvSpPr>
          <p:nvPr>
            <p:ph type="ctrTitle"/>
          </p:nvPr>
        </p:nvSpPr>
        <p:spPr/>
        <p:txBody>
          <a:bodyPr/>
          <a:lstStyle/>
          <a:p>
            <a:r>
              <a:rPr lang="en-US" dirty="0"/>
              <a:t>Saving </a:t>
            </a:r>
            <a:r>
              <a:rPr lang="en-US" dirty="0" smtClean="0"/>
              <a:t>Face</a:t>
            </a:r>
            <a:endParaRPr lang="en-US" dirty="0"/>
          </a:p>
        </p:txBody>
      </p:sp>
      <p:sp>
        <p:nvSpPr>
          <p:cNvPr id="3" name="Subtitle 2"/>
          <p:cNvSpPr>
            <a:spLocks noGrp="1"/>
          </p:cNvSpPr>
          <p:nvPr>
            <p:ph type="subTitle" idx="1"/>
          </p:nvPr>
        </p:nvSpPr>
        <p:spPr/>
        <p:txBody>
          <a:bodyPr/>
          <a:lstStyle/>
          <a:p>
            <a:r>
              <a:rPr lang="en-US" dirty="0">
                <a:solidFill>
                  <a:schemeClr val="tx1"/>
                </a:solidFill>
              </a:rPr>
              <a:t>Elegant Facial Recognition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Storage</a:t>
            </a:r>
            <a:endParaRPr lang="en-US" dirty="0"/>
          </a:p>
        </p:txBody>
      </p:sp>
      <p:sp>
        <p:nvSpPr>
          <p:cNvPr id="3" name="Content Placeholder 2"/>
          <p:cNvSpPr>
            <a:spLocks noGrp="1"/>
          </p:cNvSpPr>
          <p:nvPr>
            <p:ph idx="1"/>
          </p:nvPr>
        </p:nvSpPr>
        <p:spPr>
          <a:xfrm>
            <a:off x="457200" y="1600201"/>
            <a:ext cx="8229600" cy="1066800"/>
          </a:xfrm>
        </p:spPr>
        <p:txBody>
          <a:bodyPr>
            <a:normAutofit/>
          </a:bodyPr>
          <a:lstStyle/>
          <a:p>
            <a:r>
              <a:rPr lang="en-US" sz="2700" dirty="0" smtClean="0"/>
              <a:t>The user information, picture, and 3D model are stored in a database for future reference.</a:t>
            </a:r>
            <a:endParaRPr lang="en-US" sz="2700" dirty="0"/>
          </a:p>
        </p:txBody>
      </p:sp>
      <p:sp>
        <p:nvSpPr>
          <p:cNvPr id="4" name="Title 1"/>
          <p:cNvSpPr txBox="1">
            <a:spLocks/>
          </p:cNvSpPr>
          <p:nvPr/>
        </p:nvSpPr>
        <p:spPr>
          <a:xfrm>
            <a:off x="533400" y="27432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Model Comparison</a:t>
            </a:r>
          </a:p>
        </p:txBody>
      </p:sp>
      <p:sp>
        <p:nvSpPr>
          <p:cNvPr id="5" name="Content Placeholder 2"/>
          <p:cNvSpPr txBox="1">
            <a:spLocks/>
          </p:cNvSpPr>
          <p:nvPr/>
        </p:nvSpPr>
        <p:spPr>
          <a:xfrm>
            <a:off x="457200" y="3733800"/>
            <a:ext cx="8229600" cy="2590800"/>
          </a:xfrm>
          <a:prstGeom prst="rect">
            <a:avLst/>
          </a:prstGeom>
        </p:spPr>
        <p:txBody>
          <a:bodyPr vert="horz" lIns="91440" tIns="45720" rIns="91440" bIns="45720" rtlCol="0">
            <a:normAutofit fontScale="85000" lnSpcReduction="20000"/>
          </a:bodyPr>
          <a:lstStyle/>
          <a:p>
            <a:pPr marL="342900" lvl="0" indent="-342900">
              <a:spcBef>
                <a:spcPct val="20000"/>
              </a:spcBef>
              <a:buFont typeface="Arial" pitchFamily="34" charset="0"/>
              <a:buChar char="•"/>
            </a:pPr>
            <a:r>
              <a:rPr lang="en-US" sz="3200" dirty="0"/>
              <a:t>Each vertex of the identification model is compared to the vertices of the reference models</a:t>
            </a:r>
            <a:r>
              <a:rPr lang="en-US" sz="3200" dirty="0" smtClean="0"/>
              <a:t>.</a:t>
            </a:r>
          </a:p>
          <a:p>
            <a:pPr marL="342900" lvl="0" indent="-342900">
              <a:spcBef>
                <a:spcPct val="20000"/>
              </a:spcBef>
              <a:buFont typeface="Arial" pitchFamily="34" charset="0"/>
              <a:buChar char="•"/>
            </a:pPr>
            <a:r>
              <a:rPr lang="en-US" sz="3200" dirty="0" smtClean="0"/>
              <a:t>The </a:t>
            </a:r>
            <a:r>
              <a:rPr lang="en-US" sz="3200" dirty="0"/>
              <a:t>number of matches are recorded and divided by the number of vertices per model to give a matching percent</a:t>
            </a:r>
            <a:r>
              <a:rPr lang="en-US" sz="3200" dirty="0" smtClean="0"/>
              <a:t>.</a:t>
            </a:r>
          </a:p>
          <a:p>
            <a:pPr marL="342900" lvl="0" indent="-342900">
              <a:spcBef>
                <a:spcPct val="20000"/>
              </a:spcBef>
              <a:buFont typeface="Arial" pitchFamily="34" charset="0"/>
              <a:buChar char="•"/>
            </a:pPr>
            <a:r>
              <a:rPr lang="en-US" sz="3200" dirty="0" smtClean="0"/>
              <a:t>The </a:t>
            </a:r>
            <a:r>
              <a:rPr lang="en-US" sz="3200" dirty="0"/>
              <a:t>higher the percent match, the more likely the user was found in the database.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Saving Face</a:t>
            </a:r>
            <a:endParaRPr lang="en-US" dirty="0"/>
          </a:p>
        </p:txBody>
      </p:sp>
      <p:sp>
        <p:nvSpPr>
          <p:cNvPr id="3" name="Content Placeholder 2"/>
          <p:cNvSpPr>
            <a:spLocks noGrp="1"/>
          </p:cNvSpPr>
          <p:nvPr>
            <p:ph idx="1"/>
          </p:nvPr>
        </p:nvSpPr>
        <p:spPr/>
        <p:txBody>
          <a:bodyPr/>
          <a:lstStyle/>
          <a:p>
            <a:r>
              <a:rPr lang="en-US" dirty="0"/>
              <a:t>The project employed automated testing via the Visual Studio 2012 Professional Suite for  unmanaged C++ code. </a:t>
            </a:r>
            <a:endParaRPr lang="en-US" dirty="0" smtClean="0"/>
          </a:p>
          <a:p>
            <a:r>
              <a:rPr lang="en-US" dirty="0" smtClean="0"/>
              <a:t>Individual tests were written for each section of code that could be independently tested.</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Software Engineering and Team Process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Agile Method was used as the model for our project. As time past, we could see we needed to put more effort into the completion of the project, and the application of the Agile process became less formal as a result of our desire to finish the project on time.</a:t>
            </a:r>
          </a:p>
          <a:p>
            <a:r>
              <a:rPr lang="en-US" dirty="0" smtClean="0"/>
              <a:t>Regular team meetings where held to discus the project and ideas for the project, as well as frequent emails with updates on the project as well as questions for other team members.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worked on what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There was a tremendous amount of cross over on who worked on what. All parts of the project were a team effort. At times, through a lack of communication, we were working on the same pieces of code at the same time.</a:t>
            </a:r>
          </a:p>
          <a:p>
            <a:r>
              <a:rPr lang="en-US" dirty="0" smtClean="0"/>
              <a:t>As to primary tasks</a:t>
            </a:r>
          </a:p>
          <a:p>
            <a:r>
              <a:rPr lang="en-US" dirty="0" smtClean="0"/>
              <a:t>Keith Schneider: Preliminary model design and testing and PC-SDK implementation.</a:t>
            </a:r>
          </a:p>
          <a:p>
            <a:r>
              <a:rPr lang="en-US" dirty="0" smtClean="0"/>
              <a:t>Andrew Mason: PC-SDK implementation, GUI design, documentation.</a:t>
            </a:r>
          </a:p>
          <a:p>
            <a:r>
              <a:rPr lang="en-US" dirty="0" smtClean="0"/>
              <a:t>Jacob Dempsey: GUI design and implementation, documentation.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Insights</a:t>
            </a:r>
            <a:endParaRPr lang="en-US" dirty="0"/>
          </a:p>
        </p:txBody>
      </p:sp>
      <p:sp>
        <p:nvSpPr>
          <p:cNvPr id="3" name="Content Placeholder 2"/>
          <p:cNvSpPr>
            <a:spLocks noGrp="1"/>
          </p:cNvSpPr>
          <p:nvPr>
            <p:ph idx="1"/>
          </p:nvPr>
        </p:nvSpPr>
        <p:spPr/>
        <p:txBody>
          <a:bodyPr/>
          <a:lstStyle/>
          <a:p>
            <a:r>
              <a:rPr lang="en-US" dirty="0" smtClean="0"/>
              <a:t>More time spent on project design up front may have allowed better distribution of tasks. </a:t>
            </a:r>
          </a:p>
          <a:p>
            <a:r>
              <a:rPr lang="en-US" dirty="0" smtClean="0"/>
              <a:t>However, having multiple people working on the same task allowed for more creative, and better solutions to challenges.</a:t>
            </a:r>
          </a:p>
          <a:p>
            <a:r>
              <a:rPr lang="en-US" dirty="0" smtClean="0"/>
              <a:t>Communication is vital to the success of the project.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smtClean="0"/>
              <a:t>Requirements </a:t>
            </a:r>
            <a:r>
              <a:rPr lang="en-US" dirty="0"/>
              <a:t>and Features</a:t>
            </a:r>
          </a:p>
        </p:txBody>
      </p:sp>
      <p:graphicFrame>
        <p:nvGraphicFramePr>
          <p:cNvPr id="5" name="Table 4"/>
          <p:cNvGraphicFramePr>
            <a:graphicFrameLocks noGrp="1"/>
          </p:cNvGraphicFramePr>
          <p:nvPr/>
        </p:nvGraphicFramePr>
        <p:xfrm>
          <a:off x="609600" y="1295400"/>
          <a:ext cx="7924800" cy="5029197"/>
        </p:xfrm>
        <a:graphic>
          <a:graphicData uri="http://schemas.openxmlformats.org/drawingml/2006/table">
            <a:tbl>
              <a:tblPr/>
              <a:tblGrid>
                <a:gridCol w="2589291"/>
                <a:gridCol w="4864729"/>
                <a:gridCol w="470780"/>
              </a:tblGrid>
              <a:tr h="212676">
                <a:tc>
                  <a:txBody>
                    <a:bodyPr/>
                    <a:lstStyle/>
                    <a:p>
                      <a:pPr marL="0" marR="0" algn="ctr">
                        <a:spcBef>
                          <a:spcPts val="0"/>
                        </a:spcBef>
                        <a:spcAft>
                          <a:spcPts val="0"/>
                        </a:spcAft>
                      </a:pPr>
                      <a:r>
                        <a:rPr lang="en-US" sz="1000" b="1" dirty="0">
                          <a:solidFill>
                            <a:srgbClr val="FFFFFF"/>
                          </a:solidFill>
                          <a:latin typeface="Cambria"/>
                          <a:ea typeface="Times New Roman"/>
                          <a:cs typeface="Times New Roman"/>
                        </a:rPr>
                        <a:t>Story Name</a:t>
                      </a:r>
                      <a:endParaRPr lang="en-US" sz="1000" dirty="0">
                        <a:latin typeface="Cambria"/>
                        <a:ea typeface="Times New Roman"/>
                        <a:cs typeface="Times New Roman"/>
                      </a:endParaRP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spcBef>
                          <a:spcPts val="0"/>
                        </a:spcBef>
                        <a:spcAft>
                          <a:spcPts val="0"/>
                        </a:spcAft>
                      </a:pPr>
                      <a:r>
                        <a:rPr lang="en-US" sz="1000" b="1">
                          <a:solidFill>
                            <a:srgbClr val="FFFFFF"/>
                          </a:solidFill>
                          <a:latin typeface="Cambria"/>
                          <a:ea typeface="Times New Roman"/>
                          <a:cs typeface="Times New Roman"/>
                        </a:rPr>
                        <a:t>Description</a:t>
                      </a:r>
                      <a:endParaRPr lang="en-US" sz="1000">
                        <a:latin typeface="Cambria"/>
                        <a:ea typeface="Times New Roman"/>
                        <a:cs typeface="Times New Roman"/>
                      </a:endParaRP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spcBef>
                          <a:spcPts val="0"/>
                        </a:spcBef>
                        <a:spcAft>
                          <a:spcPts val="0"/>
                        </a:spcAft>
                      </a:pPr>
                      <a:r>
                        <a:rPr lang="en-US" sz="1000" b="1">
                          <a:solidFill>
                            <a:srgbClr val="FFFFFF"/>
                          </a:solidFill>
                          <a:latin typeface="Cambria"/>
                          <a:ea typeface="Times New Roman"/>
                          <a:cs typeface="Times New Roman"/>
                        </a:rPr>
                        <a:t>NUTS</a:t>
                      </a:r>
                      <a:endParaRPr lang="en-US" sz="1000">
                        <a:latin typeface="Cambria"/>
                        <a:ea typeface="Times New Roman"/>
                        <a:cs typeface="Times New Roman"/>
                      </a:endParaRP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506330">
                <a:tc>
                  <a:txBody>
                    <a:bodyPr/>
                    <a:lstStyle/>
                    <a:p>
                      <a:pPr marL="0" marR="0" algn="ctr">
                        <a:lnSpc>
                          <a:spcPct val="115000"/>
                        </a:lnSpc>
                        <a:spcBef>
                          <a:spcPts val="600"/>
                        </a:spcBef>
                        <a:spcAft>
                          <a:spcPts val="600"/>
                        </a:spcAft>
                      </a:pPr>
                      <a:r>
                        <a:rPr lang="en-US" sz="1400" b="1" dirty="0">
                          <a:latin typeface="Cambria"/>
                          <a:ea typeface="Times New Roman"/>
                          <a:cs typeface="Times New Roman"/>
                        </a:rPr>
                        <a:t>Fixed Point Orientation</a:t>
                      </a:r>
                      <a:endParaRPr lang="en-US" sz="1400" dirty="0">
                        <a:latin typeface="Cambria"/>
                        <a:ea typeface="Times New Roman"/>
                        <a:cs typeface="Times New Roman"/>
                      </a:endParaRP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400" dirty="0">
                          <a:latin typeface="Cambria"/>
                          <a:ea typeface="Times New Roman"/>
                          <a:cs typeface="Times New Roman"/>
                        </a:rPr>
                        <a:t>Find X Y Z of at least three fixed points; Or 1 and Yaw Pitch and Roll</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400">
                          <a:latin typeface="Cambria"/>
                          <a:ea typeface="Times New Roman"/>
                          <a:cs typeface="Times New Roman"/>
                        </a:rPr>
                        <a:t>2</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6330">
                <a:tc>
                  <a:txBody>
                    <a:bodyPr/>
                    <a:lstStyle/>
                    <a:p>
                      <a:pPr marL="0" marR="0" algn="ctr">
                        <a:lnSpc>
                          <a:spcPct val="115000"/>
                        </a:lnSpc>
                        <a:spcBef>
                          <a:spcPts val="600"/>
                        </a:spcBef>
                        <a:spcAft>
                          <a:spcPts val="600"/>
                        </a:spcAft>
                      </a:pPr>
                      <a:r>
                        <a:rPr lang="en-US" sz="1400" b="1" dirty="0">
                          <a:latin typeface="Cambria"/>
                          <a:ea typeface="Times New Roman"/>
                          <a:cs typeface="Times New Roman"/>
                        </a:rPr>
                        <a:t>Transform Module</a:t>
                      </a:r>
                      <a:endParaRPr lang="en-US" sz="1400" dirty="0">
                        <a:latin typeface="Cambria"/>
                        <a:ea typeface="Times New Roman"/>
                        <a:cs typeface="Times New Roman"/>
                      </a:endParaRP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400" dirty="0">
                          <a:latin typeface="Cambria"/>
                          <a:ea typeface="Times New Roman"/>
                          <a:cs typeface="Times New Roman"/>
                        </a:rPr>
                        <a:t>A module that applies the transform to bring the points into a common plane</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400">
                          <a:latin typeface="Cambria"/>
                          <a:ea typeface="Times New Roman"/>
                          <a:cs typeface="Times New Roman"/>
                        </a:rPr>
                        <a:t>6</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6330">
                <a:tc>
                  <a:txBody>
                    <a:bodyPr/>
                    <a:lstStyle/>
                    <a:p>
                      <a:pPr marL="0" marR="0" algn="ctr">
                        <a:lnSpc>
                          <a:spcPct val="115000"/>
                        </a:lnSpc>
                        <a:spcBef>
                          <a:spcPts val="600"/>
                        </a:spcBef>
                        <a:spcAft>
                          <a:spcPts val="600"/>
                        </a:spcAft>
                      </a:pPr>
                      <a:r>
                        <a:rPr lang="en-US" sz="1400" b="1" dirty="0">
                          <a:latin typeface="Cambria"/>
                          <a:ea typeface="Times New Roman"/>
                          <a:cs typeface="Times New Roman"/>
                        </a:rPr>
                        <a:t>Build Model Module</a:t>
                      </a:r>
                      <a:endParaRPr lang="en-US" sz="1400" dirty="0">
                        <a:latin typeface="Cambria"/>
                        <a:ea typeface="Times New Roman"/>
                        <a:cs typeface="Times New Roman"/>
                      </a:endParaRP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400" dirty="0">
                          <a:latin typeface="Cambria"/>
                          <a:ea typeface="Times New Roman"/>
                          <a:cs typeface="Times New Roman"/>
                        </a:rPr>
                        <a:t>A module that takes the transformed data and makes a model representation</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400">
                          <a:latin typeface="Cambria"/>
                          <a:ea typeface="Times New Roman"/>
                          <a:cs typeface="Times New Roman"/>
                        </a:rPr>
                        <a:t>5</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6330">
                <a:tc>
                  <a:txBody>
                    <a:bodyPr/>
                    <a:lstStyle/>
                    <a:p>
                      <a:pPr marL="0" marR="0" algn="ctr">
                        <a:lnSpc>
                          <a:spcPct val="115000"/>
                        </a:lnSpc>
                        <a:spcBef>
                          <a:spcPts val="600"/>
                        </a:spcBef>
                        <a:spcAft>
                          <a:spcPts val="600"/>
                        </a:spcAft>
                      </a:pPr>
                      <a:r>
                        <a:rPr lang="en-US" sz="1400" b="1" dirty="0">
                          <a:latin typeface="Cambria"/>
                          <a:ea typeface="Times New Roman"/>
                          <a:cs typeface="Times New Roman"/>
                        </a:rPr>
                        <a:t>Compare Module</a:t>
                      </a:r>
                      <a:endParaRPr lang="en-US" sz="1400" dirty="0">
                        <a:latin typeface="Cambria"/>
                        <a:ea typeface="Times New Roman"/>
                        <a:cs typeface="Times New Roman"/>
                      </a:endParaRP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400" dirty="0">
                          <a:latin typeface="Cambria"/>
                          <a:ea typeface="Times New Roman"/>
                          <a:cs typeface="Times New Roman"/>
                        </a:rPr>
                        <a:t>A Module that takes a stream and compares it to a list of Models and returns a ranking</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400">
                          <a:latin typeface="Cambria"/>
                          <a:ea typeface="Times New Roman"/>
                          <a:cs typeface="Times New Roman"/>
                        </a:rPr>
                        <a:t>5</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165">
                <a:tc>
                  <a:txBody>
                    <a:bodyPr/>
                    <a:lstStyle/>
                    <a:p>
                      <a:pPr marL="0" marR="0" algn="ctr">
                        <a:lnSpc>
                          <a:spcPct val="115000"/>
                        </a:lnSpc>
                        <a:spcBef>
                          <a:spcPts val="600"/>
                        </a:spcBef>
                        <a:spcAft>
                          <a:spcPts val="600"/>
                        </a:spcAft>
                      </a:pPr>
                      <a:r>
                        <a:rPr lang="en-US" sz="1400" b="1" dirty="0">
                          <a:latin typeface="Cambria"/>
                          <a:ea typeface="Times New Roman"/>
                          <a:cs typeface="Times New Roman"/>
                        </a:rPr>
                        <a:t>Load Module</a:t>
                      </a:r>
                      <a:endParaRPr lang="en-US" sz="1400" dirty="0">
                        <a:latin typeface="Cambria"/>
                        <a:ea typeface="Times New Roman"/>
                        <a:cs typeface="Times New Roman"/>
                      </a:endParaRP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400" dirty="0">
                          <a:latin typeface="Cambria"/>
                          <a:ea typeface="Times New Roman"/>
                          <a:cs typeface="Times New Roman"/>
                        </a:rPr>
                        <a:t>Load a model from a file</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400">
                          <a:latin typeface="Cambria"/>
                          <a:ea typeface="Times New Roman"/>
                          <a:cs typeface="Times New Roman"/>
                        </a:rPr>
                        <a:t>2</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165">
                <a:tc>
                  <a:txBody>
                    <a:bodyPr/>
                    <a:lstStyle/>
                    <a:p>
                      <a:pPr marL="0" marR="0" algn="ctr">
                        <a:lnSpc>
                          <a:spcPct val="115000"/>
                        </a:lnSpc>
                        <a:spcBef>
                          <a:spcPts val="600"/>
                        </a:spcBef>
                        <a:spcAft>
                          <a:spcPts val="600"/>
                        </a:spcAft>
                      </a:pPr>
                      <a:r>
                        <a:rPr lang="en-US" sz="1400" b="1" dirty="0">
                          <a:latin typeface="Cambria"/>
                          <a:ea typeface="Times New Roman"/>
                          <a:cs typeface="Times New Roman"/>
                        </a:rPr>
                        <a:t>Save Module</a:t>
                      </a:r>
                      <a:endParaRPr lang="en-US" sz="1400" dirty="0">
                        <a:latin typeface="Cambria"/>
                        <a:ea typeface="Times New Roman"/>
                        <a:cs typeface="Times New Roman"/>
                      </a:endParaRP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400" dirty="0">
                          <a:latin typeface="Cambria"/>
                          <a:ea typeface="Times New Roman"/>
                          <a:cs typeface="Times New Roman"/>
                        </a:rPr>
                        <a:t>Saves a model to a file</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400" dirty="0">
                          <a:latin typeface="Cambria"/>
                          <a:ea typeface="Times New Roman"/>
                          <a:cs typeface="Times New Roman"/>
                        </a:rPr>
                        <a:t>2</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165">
                <a:tc>
                  <a:txBody>
                    <a:bodyPr/>
                    <a:lstStyle/>
                    <a:p>
                      <a:pPr marL="0" marR="0" algn="ctr">
                        <a:lnSpc>
                          <a:spcPct val="115000"/>
                        </a:lnSpc>
                        <a:spcBef>
                          <a:spcPts val="600"/>
                        </a:spcBef>
                        <a:spcAft>
                          <a:spcPts val="600"/>
                        </a:spcAft>
                      </a:pPr>
                      <a:r>
                        <a:rPr lang="en-US" sz="1400" b="1" dirty="0">
                          <a:latin typeface="Cambria"/>
                          <a:ea typeface="Times New Roman"/>
                          <a:cs typeface="Times New Roman"/>
                        </a:rPr>
                        <a:t>Debug Terminal</a:t>
                      </a:r>
                      <a:endParaRPr lang="en-US" sz="1400" dirty="0">
                        <a:latin typeface="Cambria"/>
                        <a:ea typeface="Times New Roman"/>
                        <a:cs typeface="Times New Roman"/>
                      </a:endParaRP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400" dirty="0">
                          <a:latin typeface="Cambria"/>
                          <a:ea typeface="Times New Roman"/>
                          <a:cs typeface="Times New Roman"/>
                        </a:rPr>
                        <a:t>Displays Helpful Information</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400" dirty="0">
                          <a:latin typeface="Cambria"/>
                          <a:ea typeface="Times New Roman"/>
                          <a:cs typeface="Times New Roman"/>
                        </a:rPr>
                        <a:t>2</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165">
                <a:tc>
                  <a:txBody>
                    <a:bodyPr/>
                    <a:lstStyle/>
                    <a:p>
                      <a:pPr marL="0" marR="0" algn="ctr">
                        <a:lnSpc>
                          <a:spcPct val="115000"/>
                        </a:lnSpc>
                        <a:spcBef>
                          <a:spcPts val="600"/>
                        </a:spcBef>
                        <a:spcAft>
                          <a:spcPts val="600"/>
                        </a:spcAft>
                      </a:pPr>
                      <a:r>
                        <a:rPr lang="en-US" sz="1400" b="1" dirty="0">
                          <a:latin typeface="Cambria"/>
                          <a:ea typeface="Times New Roman"/>
                          <a:cs typeface="Times New Roman"/>
                        </a:rPr>
                        <a:t>Save Depth and Color Video</a:t>
                      </a:r>
                      <a:endParaRPr lang="en-US" sz="1400" dirty="0">
                        <a:latin typeface="Cambria"/>
                        <a:ea typeface="Times New Roman"/>
                        <a:cs typeface="Times New Roman"/>
                      </a:endParaRP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400" dirty="0">
                          <a:latin typeface="Cambria"/>
                          <a:ea typeface="Times New Roman"/>
                          <a:cs typeface="Times New Roman"/>
                        </a:rPr>
                        <a:t>A module that saves video for later re-use</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400" dirty="0">
                          <a:latin typeface="Cambria"/>
                          <a:ea typeface="Times New Roman"/>
                          <a:cs typeface="Times New Roman"/>
                        </a:rPr>
                        <a:t>4</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165">
                <a:tc>
                  <a:txBody>
                    <a:bodyPr/>
                    <a:lstStyle/>
                    <a:p>
                      <a:pPr marL="0" marR="0" algn="ctr">
                        <a:lnSpc>
                          <a:spcPct val="115000"/>
                        </a:lnSpc>
                        <a:spcBef>
                          <a:spcPts val="600"/>
                        </a:spcBef>
                        <a:spcAft>
                          <a:spcPts val="600"/>
                        </a:spcAft>
                      </a:pPr>
                      <a:r>
                        <a:rPr lang="en-US" sz="1400" b="1" dirty="0">
                          <a:latin typeface="Cambria"/>
                          <a:ea typeface="Times New Roman"/>
                          <a:cs typeface="Times New Roman"/>
                        </a:rPr>
                        <a:t>Display Streams</a:t>
                      </a:r>
                      <a:endParaRPr lang="en-US" sz="1400" dirty="0">
                        <a:latin typeface="Cambria"/>
                        <a:ea typeface="Times New Roman"/>
                        <a:cs typeface="Times New Roman"/>
                      </a:endParaRP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400" dirty="0">
                          <a:latin typeface="Cambria"/>
                          <a:ea typeface="Times New Roman"/>
                          <a:cs typeface="Times New Roman"/>
                        </a:rPr>
                        <a:t>A module that displays depth and color Streams</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400" dirty="0">
                          <a:latin typeface="Cambria"/>
                          <a:ea typeface="Times New Roman"/>
                          <a:cs typeface="Times New Roman"/>
                        </a:rPr>
                        <a:t>1</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165">
                <a:tc>
                  <a:txBody>
                    <a:bodyPr/>
                    <a:lstStyle/>
                    <a:p>
                      <a:pPr marL="0" marR="0" algn="ctr">
                        <a:lnSpc>
                          <a:spcPct val="115000"/>
                        </a:lnSpc>
                        <a:spcBef>
                          <a:spcPts val="600"/>
                        </a:spcBef>
                        <a:spcAft>
                          <a:spcPts val="600"/>
                        </a:spcAft>
                      </a:pPr>
                      <a:r>
                        <a:rPr lang="en-US" sz="1400" b="1" dirty="0">
                          <a:latin typeface="Cambria"/>
                          <a:ea typeface="Times New Roman"/>
                          <a:cs typeface="Times New Roman"/>
                        </a:rPr>
                        <a:t>User Information Input</a:t>
                      </a:r>
                      <a:endParaRPr lang="en-US" sz="1400" dirty="0">
                        <a:latin typeface="Cambria"/>
                        <a:ea typeface="Times New Roman"/>
                        <a:cs typeface="Times New Roman"/>
                      </a:endParaRP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400" dirty="0">
                          <a:latin typeface="Cambria"/>
                          <a:ea typeface="Times New Roman"/>
                          <a:cs typeface="Times New Roman"/>
                        </a:rPr>
                        <a:t>A GUI interface for inputting model Information</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400" dirty="0">
                          <a:latin typeface="Cambria"/>
                          <a:ea typeface="Times New Roman"/>
                          <a:cs typeface="Times New Roman"/>
                        </a:rPr>
                        <a:t>3</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165">
                <a:tc>
                  <a:txBody>
                    <a:bodyPr/>
                    <a:lstStyle/>
                    <a:p>
                      <a:pPr marL="0" marR="0" algn="ctr">
                        <a:lnSpc>
                          <a:spcPct val="115000"/>
                        </a:lnSpc>
                        <a:spcBef>
                          <a:spcPts val="600"/>
                        </a:spcBef>
                        <a:spcAft>
                          <a:spcPts val="600"/>
                        </a:spcAft>
                      </a:pPr>
                      <a:r>
                        <a:rPr lang="en-US" sz="1400" b="1" dirty="0">
                          <a:latin typeface="Cambria"/>
                          <a:ea typeface="Times New Roman"/>
                          <a:cs typeface="Times New Roman"/>
                        </a:rPr>
                        <a:t>Save Image Data</a:t>
                      </a:r>
                      <a:endParaRPr lang="en-US" sz="1400" dirty="0">
                        <a:latin typeface="Cambria"/>
                        <a:ea typeface="Times New Roman"/>
                        <a:cs typeface="Times New Roman"/>
                      </a:endParaRP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400">
                          <a:latin typeface="Cambria"/>
                          <a:ea typeface="Times New Roman"/>
                          <a:cs typeface="Times New Roman"/>
                        </a:rPr>
                        <a:t>A module To Save a User Photo for Later Display</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400" dirty="0">
                          <a:latin typeface="Cambria"/>
                          <a:ea typeface="Times New Roman"/>
                          <a:cs typeface="Times New Roman"/>
                        </a:rPr>
                        <a:t>2</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6330">
                <a:tc>
                  <a:txBody>
                    <a:bodyPr/>
                    <a:lstStyle/>
                    <a:p>
                      <a:pPr marL="0" marR="0" algn="ctr">
                        <a:lnSpc>
                          <a:spcPct val="115000"/>
                        </a:lnSpc>
                        <a:spcBef>
                          <a:spcPts val="600"/>
                        </a:spcBef>
                        <a:spcAft>
                          <a:spcPts val="600"/>
                        </a:spcAft>
                      </a:pPr>
                      <a:r>
                        <a:rPr lang="en-US" sz="1400" b="1" dirty="0">
                          <a:latin typeface="Cambria"/>
                          <a:ea typeface="Times New Roman"/>
                          <a:cs typeface="Times New Roman"/>
                        </a:rPr>
                        <a:t>Load Color/Depth Video</a:t>
                      </a:r>
                      <a:endParaRPr lang="en-US" sz="1400" dirty="0">
                        <a:latin typeface="Cambria"/>
                        <a:ea typeface="Times New Roman"/>
                        <a:cs typeface="Times New Roman"/>
                      </a:endParaRP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400" dirty="0">
                          <a:latin typeface="Cambria"/>
                          <a:ea typeface="Times New Roman"/>
                          <a:cs typeface="Times New Roman"/>
                        </a:rPr>
                        <a:t>A module to load video playback for algorithm refinement and debugging</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400" dirty="0">
                          <a:latin typeface="Cambria"/>
                          <a:ea typeface="Times New Roman"/>
                          <a:cs typeface="Times New Roman"/>
                        </a:rPr>
                        <a:t>4</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165">
                <a:tc>
                  <a:txBody>
                    <a:bodyPr/>
                    <a:lstStyle/>
                    <a:p>
                      <a:pPr marL="0" marR="0" algn="ctr">
                        <a:lnSpc>
                          <a:spcPct val="115000"/>
                        </a:lnSpc>
                        <a:spcBef>
                          <a:spcPts val="600"/>
                        </a:spcBef>
                        <a:spcAft>
                          <a:spcPts val="600"/>
                        </a:spcAft>
                      </a:pPr>
                      <a:r>
                        <a:rPr lang="en-US" sz="1400" b="1" dirty="0">
                          <a:latin typeface="Cambria"/>
                          <a:ea typeface="Times New Roman"/>
                          <a:cs typeface="Times New Roman"/>
                        </a:rPr>
                        <a:t>Load User Image</a:t>
                      </a:r>
                      <a:endParaRPr lang="en-US" sz="1400" dirty="0">
                        <a:latin typeface="Cambria"/>
                        <a:ea typeface="Times New Roman"/>
                        <a:cs typeface="Times New Roman"/>
                      </a:endParaRP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400" dirty="0">
                          <a:latin typeface="Cambria"/>
                          <a:ea typeface="Times New Roman"/>
                          <a:cs typeface="Times New Roman"/>
                        </a:rPr>
                        <a:t>A module to load and display a user image</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400" dirty="0">
                          <a:latin typeface="Cambria"/>
                          <a:ea typeface="Times New Roman"/>
                          <a:cs typeface="Times New Roman"/>
                        </a:rPr>
                        <a:t>2</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9551">
                <a:tc>
                  <a:txBody>
                    <a:bodyPr/>
                    <a:lstStyle/>
                    <a:p>
                      <a:pPr marL="0" marR="0" algn="ctr">
                        <a:lnSpc>
                          <a:spcPct val="115000"/>
                        </a:lnSpc>
                        <a:spcBef>
                          <a:spcPts val="600"/>
                        </a:spcBef>
                        <a:spcAft>
                          <a:spcPts val="600"/>
                        </a:spcAft>
                      </a:pPr>
                      <a:r>
                        <a:rPr lang="en-US" sz="1400" b="1" dirty="0">
                          <a:latin typeface="Cambria"/>
                          <a:ea typeface="Times New Roman"/>
                          <a:cs typeface="Times New Roman"/>
                        </a:rPr>
                        <a:t>Activity: Model Collection</a:t>
                      </a:r>
                      <a:endParaRPr lang="en-US" sz="1400" dirty="0">
                        <a:latin typeface="Cambria"/>
                        <a:ea typeface="Times New Roman"/>
                        <a:cs typeface="Times New Roman"/>
                      </a:endParaRP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400" dirty="0">
                          <a:latin typeface="Cambria"/>
                          <a:ea typeface="Times New Roman"/>
                          <a:cs typeface="Times New Roman"/>
                        </a:rPr>
                        <a:t>Collect model data to test accuracy of implementation</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400" dirty="0">
                          <a:latin typeface="Cambria"/>
                          <a:ea typeface="Times New Roman"/>
                          <a:cs typeface="Times New Roman"/>
                        </a:rPr>
                        <a:t>3</a:t>
                      </a:r>
                    </a:p>
                  </a:txBody>
                  <a:tcPr marL="64736" marR="647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0" tIns="304704"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mbria" pitchFamily="18" charset="0"/>
                <a:cs typeface="Arial" pitchFamily="34" charset="0"/>
              </a:rPr>
              <a:t>F</a:t>
            </a:r>
            <a:r>
              <a:rPr kumimoji="0" lang="en-US" sz="1800" b="0" i="0" u="none" strike="noStrike" cap="none" normalizeH="0" baseline="0" smtClean="0" bmk="">
                <a:ln>
                  <a:noFill/>
                </a:ln>
                <a:solidFill>
                  <a:schemeClr val="tx1"/>
                </a:solidFill>
                <a:effectLst/>
                <a:latin typeface="Cambria" pitchFamily="18" charset="0"/>
                <a:cs typeface="Arial" pitchFamily="34" charset="0"/>
              </a:rPr>
              <a:t>eature List:</a:t>
            </a:r>
            <a:endParaRPr kumimoji="0" lang="en-US" sz="1800" b="0" i="0" u="none" strike="noStrike" cap="none" normalizeH="0" baseline="0" smtClean="0">
              <a:ln>
                <a:noFill/>
              </a:ln>
              <a:solidFill>
                <a:schemeClr val="tx1"/>
              </a:solidFill>
              <a:effectLst/>
              <a:latin typeface="Cambria"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Burn up Chart</a:t>
            </a:r>
            <a:endParaRPr lang="en-US" dirty="0"/>
          </a:p>
        </p:txBody>
      </p:sp>
      <p:pic>
        <p:nvPicPr>
          <p:cNvPr id="4" name="Picture 3"/>
          <p:cNvPicPr/>
          <p:nvPr/>
        </p:nvPicPr>
        <p:blipFill>
          <a:blip r:embed="rId2" cstate="print"/>
          <a:srcRect/>
          <a:stretch>
            <a:fillRect/>
          </a:stretch>
        </p:blipFill>
        <p:spPr bwMode="auto">
          <a:xfrm>
            <a:off x="365433" y="2443578"/>
            <a:ext cx="8401224" cy="3652422"/>
          </a:xfrm>
          <a:prstGeom prst="rect">
            <a:avLst/>
          </a:prstGeom>
          <a:solidFill>
            <a:srgbClr val="FFFFFF"/>
          </a:solid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and Algorithms</a:t>
            </a:r>
            <a:endParaRPr lang="en-US" dirty="0"/>
          </a:p>
        </p:txBody>
      </p:sp>
      <p:sp>
        <p:nvSpPr>
          <p:cNvPr id="3" name="Content Placeholder 2"/>
          <p:cNvSpPr>
            <a:spLocks noGrp="1"/>
          </p:cNvSpPr>
          <p:nvPr>
            <p:ph idx="1"/>
          </p:nvPr>
        </p:nvSpPr>
        <p:spPr/>
        <p:txBody>
          <a:bodyPr>
            <a:noAutofit/>
          </a:bodyPr>
          <a:lstStyle/>
          <a:p>
            <a:r>
              <a:rPr lang="en-US" sz="4000" dirty="0" smtClean="0"/>
              <a:t>Designs were first created as theoretic models from group discussions.</a:t>
            </a:r>
          </a:p>
          <a:p>
            <a:r>
              <a:rPr lang="en-US" sz="4000" dirty="0" smtClean="0"/>
              <a:t>Then early designs work created, and tested in </a:t>
            </a:r>
            <a:r>
              <a:rPr lang="en-US" sz="4000" dirty="0" err="1" smtClean="0"/>
              <a:t>Mathmatica</a:t>
            </a:r>
            <a:r>
              <a:rPr lang="en-US" sz="4000" dirty="0" smtClean="0"/>
              <a:t>.</a:t>
            </a:r>
          </a:p>
          <a:p>
            <a:r>
              <a:rPr lang="en-US" sz="4000" dirty="0" smtClean="0"/>
              <a:t>The objects and algorithms were then implemented in C++</a:t>
            </a:r>
            <a:endParaRPr lang="en-US" sz="4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Generic Algorithm </a:t>
            </a:r>
            <a:r>
              <a:rPr lang="en-US" dirty="0" smtClean="0"/>
              <a:t>for</a:t>
            </a:r>
            <a:br>
              <a:rPr lang="en-US" dirty="0" smtClean="0"/>
            </a:br>
            <a:r>
              <a:rPr lang="en-US" dirty="0" smtClean="0"/>
              <a:t>the </a:t>
            </a:r>
            <a:r>
              <a:rPr lang="en-US" dirty="0"/>
              <a:t>Model Construction</a:t>
            </a:r>
          </a:p>
        </p:txBody>
      </p:sp>
      <p:sp>
        <p:nvSpPr>
          <p:cNvPr id="3" name="Content Placeholder 2"/>
          <p:cNvSpPr>
            <a:spLocks noGrp="1"/>
          </p:cNvSpPr>
          <p:nvPr>
            <p:ph idx="1"/>
          </p:nvPr>
        </p:nvSpPr>
        <p:spPr/>
        <p:txBody>
          <a:bodyPr>
            <a:normAutofit fontScale="70000" lnSpcReduction="20000"/>
          </a:bodyPr>
          <a:lstStyle/>
          <a:p>
            <a:pPr>
              <a:buNone/>
            </a:pPr>
            <a:r>
              <a:rPr lang="en-US" dirty="0"/>
              <a:t>While[Frames &lt; N]</a:t>
            </a:r>
          </a:p>
          <a:p>
            <a:pPr>
              <a:buNone/>
            </a:pPr>
            <a:r>
              <a:rPr lang="en-US" dirty="0"/>
              <a:t>	Read in byte stream</a:t>
            </a:r>
          </a:p>
          <a:p>
            <a:pPr>
              <a:buNone/>
            </a:pPr>
            <a:r>
              <a:rPr lang="en-US" dirty="0"/>
              <a:t>	Get Fixed Point, and Yaw Pitch and Roll From SDK</a:t>
            </a:r>
          </a:p>
          <a:p>
            <a:pPr>
              <a:buNone/>
            </a:pPr>
            <a:r>
              <a:rPr lang="en-US" dirty="0"/>
              <a:t>	Calculate Transformation Matrix Based On Yaw Pitch and Roll</a:t>
            </a:r>
          </a:p>
          <a:p>
            <a:pPr>
              <a:buNone/>
            </a:pPr>
            <a:r>
              <a:rPr lang="en-US" dirty="0"/>
              <a:t>	Determine Relative Location Of Head</a:t>
            </a:r>
          </a:p>
          <a:p>
            <a:pPr>
              <a:buNone/>
            </a:pPr>
            <a:r>
              <a:rPr lang="en-US" dirty="0"/>
              <a:t>	For[Vertices]</a:t>
            </a:r>
          </a:p>
          <a:p>
            <a:pPr>
              <a:buNone/>
            </a:pPr>
            <a:r>
              <a:rPr lang="en-US" dirty="0"/>
              <a:t>		Apply Linear Transform to bring point relative to origin</a:t>
            </a:r>
          </a:p>
          <a:p>
            <a:pPr>
              <a:buNone/>
            </a:pPr>
            <a:r>
              <a:rPr lang="en-US" dirty="0"/>
              <a:t>		Apply Rotational Transform To Align Head</a:t>
            </a:r>
          </a:p>
          <a:p>
            <a:pPr>
              <a:buNone/>
            </a:pPr>
            <a:r>
              <a:rPr lang="en-US" dirty="0"/>
              <a:t>		Map Point to Model Byte[]</a:t>
            </a:r>
          </a:p>
          <a:p>
            <a:pPr>
              <a:buNone/>
            </a:pPr>
            <a:r>
              <a:rPr lang="en-US" dirty="0"/>
              <a:t>		Increase that point by one</a:t>
            </a:r>
          </a:p>
          <a:p>
            <a:pPr>
              <a:buNone/>
            </a:pPr>
            <a:r>
              <a:rPr lang="en-US" dirty="0"/>
              <a:t>	Save Model</a:t>
            </a:r>
          </a:p>
          <a:p>
            <a:pPr>
              <a:buNone/>
            </a:pPr>
            <a:r>
              <a:rPr lang="en-US" dirty="0" smtClean="0"/>
              <a:t>End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One Generic Algorithm </a:t>
            </a:r>
            <a:r>
              <a:rPr lang="en-US" dirty="0" smtClean="0"/>
              <a:t>for</a:t>
            </a:r>
            <a:br>
              <a:rPr lang="en-US" dirty="0" smtClean="0"/>
            </a:br>
            <a:r>
              <a:rPr lang="en-US" dirty="0" smtClean="0"/>
              <a:t>the </a:t>
            </a:r>
            <a:r>
              <a:rPr lang="en-US" dirty="0"/>
              <a:t>Model Comparison</a:t>
            </a:r>
          </a:p>
        </p:txBody>
      </p:sp>
      <p:sp>
        <p:nvSpPr>
          <p:cNvPr id="3" name="Content Placeholder 2"/>
          <p:cNvSpPr>
            <a:spLocks noGrp="1"/>
          </p:cNvSpPr>
          <p:nvPr>
            <p:ph idx="1"/>
          </p:nvPr>
        </p:nvSpPr>
        <p:spPr/>
        <p:txBody>
          <a:bodyPr>
            <a:normAutofit fontScale="85000" lnSpcReduction="10000"/>
          </a:bodyPr>
          <a:lstStyle/>
          <a:p>
            <a:pPr>
              <a:buNone/>
            </a:pPr>
            <a:r>
              <a:rPr lang="en-US" dirty="0"/>
              <a:t>score[Len(Model)]</a:t>
            </a:r>
          </a:p>
          <a:p>
            <a:pPr>
              <a:buNone/>
            </a:pPr>
            <a:r>
              <a:rPr lang="en-US" dirty="0"/>
              <a:t>For[each Vertex v]			</a:t>
            </a:r>
            <a:r>
              <a:rPr lang="en-US" dirty="0" smtClean="0"/>
              <a:t>//</a:t>
            </a:r>
            <a:r>
              <a:rPr lang="en-US" dirty="0"/>
              <a:t>Vertex is </a:t>
            </a:r>
            <a:r>
              <a:rPr lang="en-US" dirty="0" smtClean="0"/>
              <a:t>found</a:t>
            </a:r>
          </a:p>
          <a:p>
            <a:pPr>
              <a:buNone/>
            </a:pPr>
            <a:r>
              <a:rPr lang="en-US" dirty="0" smtClean="0"/>
              <a:t>	For[each </a:t>
            </a:r>
            <a:r>
              <a:rPr lang="en-US" dirty="0"/>
              <a:t>Model m]		</a:t>
            </a:r>
            <a:r>
              <a:rPr lang="en-US" dirty="0" smtClean="0"/>
              <a:t>//</a:t>
            </a:r>
            <a:r>
              <a:rPr lang="en-US" dirty="0"/>
              <a:t>For All Models</a:t>
            </a:r>
          </a:p>
          <a:p>
            <a:pPr>
              <a:buNone/>
            </a:pPr>
            <a:r>
              <a:rPr lang="en-US" dirty="0"/>
              <a:t>		If[m[v] &gt; 0]			</a:t>
            </a:r>
            <a:r>
              <a:rPr lang="en-US" dirty="0" smtClean="0"/>
              <a:t>//</a:t>
            </a:r>
            <a:r>
              <a:rPr lang="en-US" dirty="0"/>
              <a:t>contains a data point</a:t>
            </a:r>
          </a:p>
          <a:p>
            <a:pPr>
              <a:buNone/>
            </a:pPr>
            <a:r>
              <a:rPr lang="en-US" dirty="0"/>
              <a:t>			score[m] += m[v]	</a:t>
            </a:r>
            <a:r>
              <a:rPr lang="en-US" dirty="0" smtClean="0"/>
              <a:t>//</a:t>
            </a:r>
            <a:r>
              <a:rPr lang="en-US" dirty="0"/>
              <a:t>count of vertex hits</a:t>
            </a:r>
          </a:p>
          <a:p>
            <a:pPr>
              <a:buNone/>
            </a:pPr>
            <a:r>
              <a:rPr lang="en-US" dirty="0"/>
              <a:t>For[each score s]</a:t>
            </a:r>
          </a:p>
          <a:p>
            <a:pPr>
              <a:buNone/>
            </a:pPr>
            <a:r>
              <a:rPr lang="en-US" dirty="0"/>
              <a:t>	s[m].pct = s[m].total/</a:t>
            </a:r>
            <a:r>
              <a:rPr lang="en-US" dirty="0" err="1"/>
              <a:t>m.total</a:t>
            </a:r>
            <a:endParaRPr lang="en-US" dirty="0"/>
          </a:p>
          <a:p>
            <a:pPr>
              <a:buNone/>
            </a:pPr>
            <a:r>
              <a:rPr lang="en-US" dirty="0"/>
              <a:t>return score;</a:t>
            </a:r>
          </a:p>
          <a:p>
            <a:pPr>
              <a:buNone/>
            </a:pPr>
            <a:r>
              <a:rPr lang="en-US" dirty="0" smtClean="0"/>
              <a:t>End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Face: Product Description</a:t>
            </a:r>
            <a:endParaRPr lang="en-US" dirty="0"/>
          </a:p>
        </p:txBody>
      </p:sp>
      <p:sp>
        <p:nvSpPr>
          <p:cNvPr id="3" name="Content Placeholder 2"/>
          <p:cNvSpPr>
            <a:spLocks noGrp="1"/>
          </p:cNvSpPr>
          <p:nvPr>
            <p:ph idx="1"/>
          </p:nvPr>
        </p:nvSpPr>
        <p:spPr/>
        <p:txBody>
          <a:bodyPr/>
          <a:lstStyle/>
          <a:p>
            <a:r>
              <a:rPr lang="en-US" dirty="0"/>
              <a:t>Saving Face is an application designed to build and compare 3D models using the Intel Creative Camera, by taking depth images of a user's face and building a comparable 3D model of them. The software is designed to test the feasibility of using the Intel Creative Camera for facial recognition.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small" dirty="0"/>
              <a:t>Data Collection</a:t>
            </a:r>
            <a:br>
              <a:rPr lang="en-US" b="1" cap="small" dirty="0"/>
            </a:br>
            <a:endParaRPr lang="en-US" dirty="0"/>
          </a:p>
        </p:txBody>
      </p:sp>
      <p:sp>
        <p:nvSpPr>
          <p:cNvPr id="3" name="Content Placeholder 2"/>
          <p:cNvSpPr>
            <a:spLocks noGrp="1"/>
          </p:cNvSpPr>
          <p:nvPr>
            <p:ph idx="1"/>
          </p:nvPr>
        </p:nvSpPr>
        <p:spPr/>
        <p:txBody>
          <a:bodyPr/>
          <a:lstStyle/>
          <a:p>
            <a:r>
              <a:rPr lang="en-US" dirty="0" smtClean="0"/>
              <a:t>Collect user information</a:t>
            </a:r>
          </a:p>
          <a:p>
            <a:r>
              <a:rPr lang="en-US" dirty="0" smtClean="0"/>
              <a:t>Capture a picture of the user</a:t>
            </a:r>
          </a:p>
          <a:p>
            <a:r>
              <a:rPr lang="en-US" dirty="0" smtClean="0"/>
              <a:t>Capture a set number of frames of depth data</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Creation</a:t>
            </a:r>
            <a:endParaRPr lang="en-US" dirty="0"/>
          </a:p>
        </p:txBody>
      </p:sp>
      <p:sp>
        <p:nvSpPr>
          <p:cNvPr id="3" name="Content Placeholder 2"/>
          <p:cNvSpPr>
            <a:spLocks noGrp="1"/>
          </p:cNvSpPr>
          <p:nvPr>
            <p:ph idx="1"/>
          </p:nvPr>
        </p:nvSpPr>
        <p:spPr/>
        <p:txBody>
          <a:bodyPr>
            <a:normAutofit lnSpcReduction="10000"/>
          </a:bodyPr>
          <a:lstStyle/>
          <a:p>
            <a:r>
              <a:rPr lang="en-US" dirty="0" smtClean="0"/>
              <a:t>Combine the vertex information from the depth frames collected into a </a:t>
            </a:r>
            <a:r>
              <a:rPr lang="en-US" dirty="0" smtClean="0"/>
              <a:t>single </a:t>
            </a:r>
            <a:r>
              <a:rPr lang="en-US" dirty="0" smtClean="0"/>
              <a:t>model.</a:t>
            </a:r>
          </a:p>
          <a:p>
            <a:r>
              <a:rPr lang="en-US" dirty="0" smtClean="0"/>
              <a:t>Store the depth frames in a byte array so each byte represents a range of space.</a:t>
            </a:r>
          </a:p>
          <a:p>
            <a:r>
              <a:rPr lang="en-US" dirty="0" smtClean="0"/>
              <a:t>Using the pitch, roll and yaw of the user’s head, as well as the location of the tip of the nose translate the model to a standard angel, and locate the nose at the origin or our 3D space.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TotalTime>
  <Words>759</Words>
  <Application>Microsoft Office PowerPoint</Application>
  <PresentationFormat>On-screen Show (4:3)</PresentationFormat>
  <Paragraphs>109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Saving Face</vt:lpstr>
      <vt:lpstr>Requirements and Features</vt:lpstr>
      <vt:lpstr>Burn up Chart</vt:lpstr>
      <vt:lpstr>Design and Algorithms</vt:lpstr>
      <vt:lpstr>Generic Algorithm for the Model Construction</vt:lpstr>
      <vt:lpstr>One Generic Algorithm for the Model Comparison</vt:lpstr>
      <vt:lpstr>Saving Face: Product Description</vt:lpstr>
      <vt:lpstr>Data Collection </vt:lpstr>
      <vt:lpstr>Model Creation</vt:lpstr>
      <vt:lpstr>Model Storage</vt:lpstr>
      <vt:lpstr>Testing: Saving Face</vt:lpstr>
      <vt:lpstr>Software Engineering and Team Process</vt:lpstr>
      <vt:lpstr>Who worked on what</vt:lpstr>
      <vt:lpstr>Project Insights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Saving Face</dc:title>
  <dc:creator>Jacob Dempsey</dc:creator>
  <cp:lastModifiedBy>Keith Schneider</cp:lastModifiedBy>
  <cp:revision>23</cp:revision>
  <dcterms:created xsi:type="dcterms:W3CDTF">2013-12-05T21:04:45Z</dcterms:created>
  <dcterms:modified xsi:type="dcterms:W3CDTF">2013-12-11T00:06:39Z</dcterms:modified>
</cp:coreProperties>
</file>