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3" autoAdjust="0"/>
    <p:restoredTop sz="92970" autoAdjust="0"/>
  </p:normalViewPr>
  <p:slideViewPr>
    <p:cSldViewPr>
      <p:cViewPr>
        <p:scale>
          <a:sx n="75" d="100"/>
          <a:sy n="75" d="100"/>
        </p:scale>
        <p:origin x="-66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65EA-E291-45B1-896B-D5BB000C92A7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D332A-3BD3-4947-85DE-949038D4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D332A-3BD3-4947-85DE-949038D4A3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D332A-3BD3-4947-85DE-949038D4A3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D332A-3BD3-4947-85DE-949038D4A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5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8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11DA-E26F-41D7-8C9D-807CA93E6B03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61C93-B553-4E45-A50E-2787EB38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data.energizer.com/PDFs/EN22.pdf" TargetMode="External"/><Relationship Id="rId7" Type="http://schemas.openxmlformats.org/officeDocument/2006/relationships/hyperlink" Target="http://data.energizer.com/PDFs/nh22-175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energizer.com/PDFs/la522.pdf" TargetMode="External"/><Relationship Id="rId5" Type="http://schemas.openxmlformats.org/officeDocument/2006/relationships/hyperlink" Target="http://data.energizer.com/PDFs/1222.pdf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data.energizer.com/PDFs/522.pdf" TargetMode="External"/><Relationship Id="rId9" Type="http://schemas.openxmlformats.org/officeDocument/2006/relationships/hyperlink" Target="http://alkalinebatteries.us/Energizer_9Volt_522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energizer.com/PDFs/3-335nnci.pdf" TargetMode="External"/><Relationship Id="rId3" Type="http://schemas.openxmlformats.org/officeDocument/2006/relationships/hyperlink" Target="http://www.blasterstool.com/energizerbatteryc-cellen932pack.aspx" TargetMode="External"/><Relationship Id="rId7" Type="http://schemas.openxmlformats.org/officeDocument/2006/relationships/hyperlink" Target="http://data.energizer.com/PDFs/3-335i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energizer.com/PDFs/E93.pdf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data.energizer.com/PDFs/EN93.pdf" TargetMode="External"/><Relationship Id="rId10" Type="http://schemas.openxmlformats.org/officeDocument/2006/relationships/hyperlink" Target="http://data.energizer.com/PDFs/nh35-2500.pdf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data.energizer.com/PDFs/1235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ata.energizer.com/PDFs/3-350nnci.pdf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www.electronicsnmore.com/index.php/cPath/4_92_88" TargetMode="External"/><Relationship Id="rId7" Type="http://schemas.openxmlformats.org/officeDocument/2006/relationships/hyperlink" Target="http://data.energizer.com/PDFs/3-350iwc.pdf" TargetMode="External"/><Relationship Id="rId12" Type="http://schemas.openxmlformats.org/officeDocument/2006/relationships/hyperlink" Target="http://data.energizer.com/PDFs/NH50-250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.energizer.com/PDFs/3-350i.pdf" TargetMode="External"/><Relationship Id="rId11" Type="http://schemas.openxmlformats.org/officeDocument/2006/relationships/hyperlink" Target="http://data.energizer.com/PDFs/1250.pdf" TargetMode="External"/><Relationship Id="rId5" Type="http://schemas.openxmlformats.org/officeDocument/2006/relationships/hyperlink" Target="http://data.energizer.com/PDFs/E95.pdf" TargetMode="External"/><Relationship Id="rId10" Type="http://schemas.openxmlformats.org/officeDocument/2006/relationships/hyperlink" Target="http://data.energizer.com/PDFs/A95.pdf" TargetMode="External"/><Relationship Id="rId4" Type="http://schemas.openxmlformats.org/officeDocument/2006/relationships/hyperlink" Target="http://data.energizer.com/PDFs/EN95.pdf" TargetMode="External"/><Relationship Id="rId9" Type="http://schemas.openxmlformats.org/officeDocument/2006/relationships/hyperlink" Target="http://data.energizer.com/PDFs/3-350wc.pdf" TargetMode="Externa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Energizer-Alkaline-Size-Battery-8-Count/dp/B0044DA3NS/ref=sr_1_1?ie=UTF8&amp;qid=1318388169&amp;sr=8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regulators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LDO regulator </a:t>
            </a:r>
            <a:r>
              <a:rPr lang="en-US" dirty="0" err="1" smtClean="0"/>
              <a:t>vs</a:t>
            </a:r>
            <a:r>
              <a:rPr lang="en-US" dirty="0" smtClean="0"/>
              <a:t> Standard regulator</a:t>
            </a:r>
          </a:p>
          <a:p>
            <a:pPr lvl="1"/>
            <a:r>
              <a:rPr lang="en-US" dirty="0" smtClean="0"/>
              <a:t>Voltage drop required to maintain output voltage regulation</a:t>
            </a:r>
          </a:p>
          <a:p>
            <a:pPr lvl="2"/>
            <a:r>
              <a:rPr lang="en-US" dirty="0" smtClean="0"/>
              <a:t>LDO requires least voltage</a:t>
            </a:r>
          </a:p>
          <a:p>
            <a:pPr lvl="2"/>
            <a:r>
              <a:rPr lang="en-US" dirty="0" smtClean="0"/>
              <a:t>Standard requires the most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6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8" t="24439" r="15066" b="9849"/>
          <a:stretch/>
        </p:blipFill>
        <p:spPr bwMode="auto">
          <a:xfrm>
            <a:off x="-152400" y="228598"/>
            <a:ext cx="9191583" cy="6366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54510" y="4581343"/>
            <a:ext cx="320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Total maximum current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= (100+150+250+.13+10+50)mA</a:t>
            </a:r>
          </a:p>
          <a:p>
            <a:pPr algn="ctr"/>
            <a:r>
              <a:rPr lang="en-US" b="0" dirty="0" smtClean="0">
                <a:solidFill>
                  <a:srgbClr val="FF0000"/>
                </a:solidFill>
              </a:rPr>
              <a:t>= 560.13mA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7962900" y="1440255"/>
            <a:ext cx="6858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6200000">
            <a:off x="8406520" y="3379960"/>
            <a:ext cx="6858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" y="228600"/>
            <a:ext cx="60198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Battery research for 9v</a:t>
            </a:r>
            <a:endParaRPr lang="en-US" sz="4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702520"/>
              </p:ext>
            </p:extLst>
          </p:nvPr>
        </p:nvGraphicFramePr>
        <p:xfrm>
          <a:off x="268101" y="4724400"/>
          <a:ext cx="8522607" cy="1181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701"/>
                <a:gridCol w="1378351"/>
                <a:gridCol w="3044973"/>
                <a:gridCol w="3095582"/>
              </a:tblGrid>
              <a:tr h="187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Chemistry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Battery number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Capacity at a 500mA discharge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Datasheet 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http://data.energizer.com/PDFs/EN22.pdf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300mAH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4"/>
                        </a:rPr>
                        <a:t>http://data.energizer.com/PDFs/522.pdf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Carbon Zinc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1222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5"/>
                        </a:rPr>
                        <a:t>http://data.energizer.com/PDFs/1222.pdf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16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Lithium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LA522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600mAH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6"/>
                        </a:rPr>
                        <a:t>http://data.energizer.com/PDFs/la522.pdf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Rechargeable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NH22-17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  <a:latin typeface="Arial" pitchFamily="34" charset="0"/>
                          <a:cs typeface="Arial" pitchFamily="34" charset="0"/>
                          <a:hlinkClick r:id="rId7"/>
                        </a:rPr>
                        <a:t>http://data.energizer.com/PDFs/nh22-175.pdf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16" y="1526554"/>
            <a:ext cx="1954768" cy="195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62600" y="3603854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*Image taken from </a:t>
            </a:r>
            <a:r>
              <a:rPr lang="en-US" sz="1000" dirty="0" smtClean="0">
                <a:hlinkClick r:id="rId9"/>
              </a:rPr>
              <a:t>http://alkalinebatteries.us/Energizer_9Volt_522.html</a:t>
            </a:r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t="20869" r="55966" b="21781"/>
          <a:stretch/>
        </p:blipFill>
        <p:spPr bwMode="auto">
          <a:xfrm>
            <a:off x="914400" y="1250741"/>
            <a:ext cx="2081625" cy="274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05200" y="1690255"/>
            <a:ext cx="158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Typical </a:t>
            </a:r>
            <a:r>
              <a:rPr lang="en-US" b="1" dirty="0" smtClean="0"/>
              <a:t>Weight</a:t>
            </a:r>
          </a:p>
          <a:p>
            <a:pPr algn="ctr"/>
            <a:r>
              <a:rPr lang="en-US" dirty="0" smtClean="0"/>
              <a:t>45.6 </a:t>
            </a:r>
            <a:r>
              <a:rPr lang="en-US" dirty="0"/>
              <a:t>grams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7496" y="4003964"/>
            <a:ext cx="2515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*Image taken from</a:t>
            </a:r>
          </a:p>
          <a:p>
            <a:pPr algn="ctr"/>
            <a:r>
              <a:rPr lang="en-US" sz="1000" u="sng" strike="noStrike" dirty="0" smtClean="0">
                <a:effectLst/>
                <a:latin typeface="Arial" pitchFamily="34" charset="0"/>
                <a:cs typeface="Arial" pitchFamily="34" charset="0"/>
                <a:hlinkClick r:id="rId3"/>
              </a:rPr>
              <a:t>http://data.energizer.com/PDFs/EN22.pdf</a:t>
            </a:r>
            <a:endParaRPr lang="en-US" sz="1000" b="0" i="0" u="sng" strike="noStrike" dirty="0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11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6858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Battery research for C-cell 1.5V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2382" y="3924300"/>
            <a:ext cx="372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*Image taken from</a:t>
            </a:r>
          </a:p>
          <a:p>
            <a:pPr algn="ctr"/>
            <a:r>
              <a:rPr lang="en-US" sz="1000" dirty="0" smtClean="0">
                <a:hlinkClick r:id="rId3"/>
              </a:rPr>
              <a:t>http://www.blasterstool.com/energizerbatteryc-cellen932pack.aspx</a:t>
            </a:r>
            <a:endParaRPr 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09" y="1295400"/>
            <a:ext cx="1395053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545669"/>
              </p:ext>
            </p:extLst>
          </p:nvPr>
        </p:nvGraphicFramePr>
        <p:xfrm>
          <a:off x="152400" y="4800600"/>
          <a:ext cx="8606746" cy="1373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702"/>
                <a:gridCol w="1378351"/>
                <a:gridCol w="3044973"/>
                <a:gridCol w="3179720"/>
              </a:tblGrid>
              <a:tr h="187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Chemistry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Battery number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Capacity at a 500mA discharge 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Datasheet site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5000mAh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  <a:latin typeface="Arial" pitchFamily="34" charset="0"/>
                          <a:cs typeface="Arial" pitchFamily="34" charset="0"/>
                          <a:hlinkClick r:id="rId5"/>
                        </a:rPr>
                        <a:t>http://data.energizer.com/PDFs/EN93.pdf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5000mAh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  <a:latin typeface="Arial" pitchFamily="34" charset="0"/>
                          <a:cs typeface="Arial" pitchFamily="34" charset="0"/>
                          <a:hlinkClick r:id="rId6"/>
                        </a:rPr>
                        <a:t>http://data.energizer.com/PDFs/E93.pdf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3-335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5000mAh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7"/>
                        </a:rPr>
                        <a:t>http://data.energizer.com/PDFs/3-335i.pdf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3-335NNC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5000mAh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8"/>
                        </a:rPr>
                        <a:t>http://data.energizer.com/PDFs/3-335nnci.pdf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Carbon Zinc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5000mAh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9"/>
                        </a:rPr>
                        <a:t>http://data.energizer.com/PDFs/1235.pdf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Rechargeable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NH35-250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  <a:latin typeface="Arial" pitchFamily="34" charset="0"/>
                          <a:cs typeface="Arial" pitchFamily="34" charset="0"/>
                          <a:hlinkClick r:id="rId10"/>
                        </a:rPr>
                        <a:t>http://data.energizer.com/PDFs/nh35-2500.pdf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1" t="26515" r="56392" b="13068"/>
          <a:stretch/>
        </p:blipFill>
        <p:spPr bwMode="auto">
          <a:xfrm>
            <a:off x="685800" y="1095345"/>
            <a:ext cx="2066290" cy="282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86544" y="2007453"/>
            <a:ext cx="158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Typical </a:t>
            </a:r>
            <a:r>
              <a:rPr lang="en-US" b="1" dirty="0" smtClean="0"/>
              <a:t>Weight</a:t>
            </a:r>
          </a:p>
          <a:p>
            <a:pPr algn="ctr"/>
            <a:r>
              <a:rPr lang="en-US" dirty="0" smtClean="0"/>
              <a:t>66.2 </a:t>
            </a:r>
            <a:r>
              <a:rPr lang="en-US" dirty="0"/>
              <a:t>grams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150" y="4047411"/>
            <a:ext cx="2385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+mj-lt"/>
                <a:cs typeface="Arial" pitchFamily="34" charset="0"/>
              </a:rPr>
              <a:t>*Image taken from </a:t>
            </a:r>
          </a:p>
          <a:p>
            <a:pPr algn="ctr"/>
            <a:r>
              <a:rPr lang="en-US" sz="1000" u="sng" strike="noStrike" dirty="0" smtClean="0">
                <a:effectLst/>
                <a:latin typeface="+mj-lt"/>
                <a:cs typeface="Arial" pitchFamily="34" charset="0"/>
                <a:hlinkClick r:id="rId5"/>
              </a:rPr>
              <a:t>http://data.energizer.com/PDFs/EN93.pdf</a:t>
            </a:r>
            <a:endParaRPr lang="en-US" sz="1000" b="0" i="0" u="sng" strike="noStrike" dirty="0" smtClean="0"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  <a:p>
            <a:pPr algn="ctr"/>
            <a:endParaRPr lang="en-US" sz="1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6858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Battery research for D-cell 1.5V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038600"/>
            <a:ext cx="372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*Image taken from</a:t>
            </a:r>
          </a:p>
          <a:p>
            <a:pPr algn="ctr"/>
            <a:r>
              <a:rPr lang="en-US" sz="1000" dirty="0" smtClean="0">
                <a:hlinkClick r:id="rId3"/>
              </a:rPr>
              <a:t>http://www.electronicsnmore.com/index.php/cPath/4_92_88</a:t>
            </a:r>
            <a:endParaRPr lang="en-US" sz="1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178429"/>
              </p:ext>
            </p:extLst>
          </p:nvPr>
        </p:nvGraphicFramePr>
        <p:xfrm>
          <a:off x="381000" y="4648200"/>
          <a:ext cx="8229600" cy="191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493"/>
                <a:gridCol w="1225812"/>
                <a:gridCol w="2704522"/>
                <a:gridCol w="3275773"/>
              </a:tblGrid>
              <a:tr h="187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Chemistry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Battery number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Capacity at a 500mA discharge 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Datasheet site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EN95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8000mAh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  <a:latin typeface="Arial" pitchFamily="34" charset="0"/>
                          <a:cs typeface="Arial" pitchFamily="34" charset="0"/>
                          <a:hlinkClick r:id="rId4"/>
                        </a:rPr>
                        <a:t>http://data.energizer.com/PDFs/EN95.pdf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E95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8000mAh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5"/>
                        </a:rPr>
                        <a:t>http://data.energizer.com/PDFs/E95.pdf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3-350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8000mAh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6"/>
                        </a:rPr>
                        <a:t>http://data.energizer.com/PDFs/3-350i.pdf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3-350IW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8000mAh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7"/>
                        </a:rPr>
                        <a:t>http://data.energizer.com/PDFs/3-350iwc.pdf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3-350NNC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8000mAh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8"/>
                        </a:rPr>
                        <a:t>http://data.energizer.com/PDFs/3-350nnci.pdf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3-350W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8000mAh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9"/>
                        </a:rPr>
                        <a:t>http://data.energizer.com/PDFs/3-350wc.pdf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Alkaline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A9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10"/>
                        </a:rPr>
                        <a:t>http://data.energizer.com/PDFs/A95.pdf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Carbon Zinc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1250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5500mAh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>
                          <a:effectLst/>
                          <a:latin typeface="Arial" pitchFamily="34" charset="0"/>
                          <a:cs typeface="Arial" pitchFamily="34" charset="0"/>
                          <a:hlinkClick r:id="rId11"/>
                        </a:rPr>
                        <a:t>http://data.energizer.com/PDFs/1250.pdf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  <a:tr h="180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Rechargeable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 NH50-250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2500mAh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sng" strike="noStrike" dirty="0">
                          <a:effectLst/>
                          <a:latin typeface="Arial" pitchFamily="34" charset="0"/>
                          <a:cs typeface="Arial" pitchFamily="34" charset="0"/>
                          <a:hlinkClick r:id="rId12"/>
                        </a:rPr>
                        <a:t>http://data.energizer.com/PDFs/NH50-2500.pdf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32" marR="8932" marT="8932" marB="0" anchor="b"/>
                </a:tc>
              </a:tr>
            </a:tbl>
          </a:graphicData>
        </a:graphic>
      </p:graphicFrame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" r="31662"/>
          <a:stretch/>
        </p:blipFill>
        <p:spPr bwMode="auto">
          <a:xfrm>
            <a:off x="6244736" y="1364703"/>
            <a:ext cx="1600600" cy="266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9" t="27273" r="55966" b="11743"/>
          <a:stretch/>
        </p:blipFill>
        <p:spPr bwMode="auto">
          <a:xfrm>
            <a:off x="706582" y="1071085"/>
            <a:ext cx="2023220" cy="280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00398" y="1828800"/>
            <a:ext cx="158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Typical </a:t>
            </a:r>
            <a:r>
              <a:rPr lang="en-US" b="1" dirty="0" smtClean="0"/>
              <a:t>Weight</a:t>
            </a:r>
          </a:p>
          <a:p>
            <a:pPr algn="ctr"/>
            <a:r>
              <a:rPr lang="en-US" dirty="0" smtClean="0"/>
              <a:t>148.0 </a:t>
            </a:r>
            <a:r>
              <a:rPr lang="en-US" dirty="0"/>
              <a:t>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476" y="3961656"/>
            <a:ext cx="2515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*Image taken from</a:t>
            </a:r>
          </a:p>
          <a:p>
            <a:pPr algn="ctr"/>
            <a:r>
              <a:rPr lang="en-US" sz="1000" u="sng" strike="noStrike" dirty="0" smtClean="0">
                <a:effectLst/>
                <a:latin typeface="Arial" pitchFamily="34" charset="0"/>
                <a:cs typeface="Arial" pitchFamily="34" charset="0"/>
                <a:hlinkClick r:id="rId4"/>
              </a:rPr>
              <a:t>http://data.energizer.com/PDFs/EN95.pdf</a:t>
            </a:r>
            <a:endParaRPr lang="en-US" sz="1000" b="0" i="0" u="sng" strike="noStrike" dirty="0" smtClean="0">
              <a:solidFill>
                <a:srgbClr val="0000F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7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11796"/>
              </p:ext>
            </p:extLst>
          </p:nvPr>
        </p:nvGraphicFramePr>
        <p:xfrm>
          <a:off x="838200" y="1905000"/>
          <a:ext cx="7772400" cy="368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3449003"/>
                <a:gridCol w="26774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Battery</a:t>
                      </a:r>
                      <a:endParaRPr lang="en-US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Advantages</a:t>
                      </a:r>
                      <a:endParaRPr lang="en-US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/>
                        <a:t>Disadvantages</a:t>
                      </a:r>
                      <a:endParaRPr lang="en-US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High supply</a:t>
                      </a:r>
                      <a:r>
                        <a:rPr lang="en-US" baseline="0" dirty="0" smtClean="0"/>
                        <a:t> voltage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Very low overall efficiency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Low efficiency</a:t>
                      </a:r>
                      <a:r>
                        <a:rPr lang="en-US" baseline="0" dirty="0" smtClean="0"/>
                        <a:t> per weight (7mA/gram)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C-cell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efficiency per weight (75mA/gram)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Low supply voltage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D-cell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efficiency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Low supply voltage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Heavy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Low efficiency</a:t>
                      </a:r>
                      <a:r>
                        <a:rPr lang="en-US" baseline="0" dirty="0" smtClean="0"/>
                        <a:t> per weight (54mA/gram)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6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C-cell non-rechargeable battery!!</a:t>
            </a:r>
          </a:p>
          <a:p>
            <a:pPr lvl="1"/>
            <a:r>
              <a:rPr lang="en-US" dirty="0" smtClean="0"/>
              <a:t>With 6 batteries in series, power supply time will be 6+ hours.</a:t>
            </a:r>
          </a:p>
          <a:p>
            <a:pPr lvl="2"/>
            <a:r>
              <a:rPr lang="en-US" dirty="0" smtClean="0"/>
              <a:t>Total weight of C-cell batteries will be 397g(14oz)</a:t>
            </a:r>
          </a:p>
          <a:p>
            <a:pPr lvl="2"/>
            <a:r>
              <a:rPr lang="en-US" dirty="0" smtClean="0"/>
              <a:t>Same number of D-cell batteries would be 888g(31oz)</a:t>
            </a:r>
          </a:p>
          <a:p>
            <a:pPr lvl="2"/>
            <a:r>
              <a:rPr lang="en-US" dirty="0" smtClean="0"/>
              <a:t>16 9v batteries would be needed to provide same amount of battery capacity which would be 730g(26oz)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C-cell non-rechargeable battery!!</a:t>
            </a:r>
          </a:p>
          <a:p>
            <a:pPr lvl="1"/>
            <a:r>
              <a:rPr lang="en-US" dirty="0" smtClean="0"/>
              <a:t>Size of battery pack will be approximately 6”x2”x1” (</a:t>
            </a:r>
            <a:r>
              <a:rPr lang="en-US" dirty="0" err="1" smtClean="0"/>
              <a:t>WxLxH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Approximate cost of battery pack will be $12.50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9436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*Price </a:t>
            </a:r>
            <a:r>
              <a:rPr lang="en-US" sz="1000" dirty="0" smtClean="0"/>
              <a:t>of batteries were found at </a:t>
            </a:r>
            <a:r>
              <a:rPr lang="en-US" sz="1000" dirty="0">
                <a:hlinkClick r:id="rId2"/>
              </a:rPr>
              <a:t>http://www.amazon.com/Energizer-Alkaline-Size-Battery-8-Count/dp/B0044DA3NS/ref=sr_1_1?ie=UTF8&amp;qid=1318388169&amp;sr=8-1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50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676400"/>
            <a:ext cx="320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Total maximum current </a:t>
            </a:r>
          </a:p>
          <a:p>
            <a:pPr algn="ctr"/>
            <a:r>
              <a:rPr lang="en-US" dirty="0" smtClean="0"/>
              <a:t>= (100+150+250+.13+10+50)mA</a:t>
            </a:r>
          </a:p>
          <a:p>
            <a:pPr algn="ctr"/>
            <a:r>
              <a:rPr lang="en-US" b="0" dirty="0" smtClean="0"/>
              <a:t>= 560.13mA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64" y="3276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3.3V maximum current consumption</a:t>
            </a:r>
          </a:p>
          <a:p>
            <a:pPr algn="ctr"/>
            <a:r>
              <a:rPr lang="en-US" dirty="0" smtClean="0"/>
              <a:t>= 50.13mA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5964" y="43434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5V maximum current consumption</a:t>
            </a:r>
          </a:p>
          <a:p>
            <a:pPr algn="ctr"/>
            <a:r>
              <a:rPr lang="en-US" dirty="0" smtClean="0"/>
              <a:t>= 510mA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685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MAXIMUM </a:t>
            </a:r>
            <a:r>
              <a:rPr lang="en-US" sz="3200" dirty="0" smtClean="0"/>
              <a:t>CURRENT/VOLTAGE </a:t>
            </a:r>
            <a:r>
              <a:rPr lang="en-US" sz="3200" dirty="0" smtClean="0"/>
              <a:t>DIVISION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94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437</Words>
  <Application>Microsoft Office PowerPoint</Application>
  <PresentationFormat>On-screen Show (4:3)</PresentationFormat>
  <Paragraphs>159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 distribution</vt:lpstr>
      <vt:lpstr>PowerPoint Presentation</vt:lpstr>
      <vt:lpstr>Battery research for 9v</vt:lpstr>
      <vt:lpstr>Battery research for C-cell 1.5V</vt:lpstr>
      <vt:lpstr>Battery research for D-cell 1.5V</vt:lpstr>
      <vt:lpstr>Advantages/disadvantages</vt:lpstr>
      <vt:lpstr>The winner?</vt:lpstr>
      <vt:lpstr>The winner?</vt:lpstr>
      <vt:lpstr>PowerPoint Presentation</vt:lpstr>
      <vt:lpstr>Voltage regulators</vt:lpstr>
    </vt:vector>
  </TitlesOfParts>
  <Company>ECE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distribution</dc:title>
  <dc:creator>Zucker, Adam Brian</dc:creator>
  <cp:lastModifiedBy>killer</cp:lastModifiedBy>
  <cp:revision>14</cp:revision>
  <dcterms:created xsi:type="dcterms:W3CDTF">2011-10-11T20:11:35Z</dcterms:created>
  <dcterms:modified xsi:type="dcterms:W3CDTF">2011-10-12T06:34:30Z</dcterms:modified>
</cp:coreProperties>
</file>