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8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4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6F67D-57AD-0B2B-4FB8-526045A8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C908DF-79B0-7485-E48A-2474773C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4D51C5-8101-1664-56FA-587A9807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04B9EF-F57C-C1C9-099B-B08972D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3BF5B0-DD4A-9A02-710B-A8D93C5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A04BF-6668-B521-1913-590A6AE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F059A2-C470-145B-6507-D4625E4E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529B15-1954-4474-77BB-7497BFF7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A277B8-CC27-3FA8-3374-4969E787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CEFAC-2348-8977-2C12-B6AFF14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F4F3D5-99B7-B48D-EA15-B137000FA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749898-F881-8CF1-ED12-DA701C2B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D6BF77-0D0B-2259-5110-9BE1BF05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A15944-BB3C-382C-B364-838DECB2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EE2402-34B2-94B5-6C85-22A84F2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1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23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149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0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7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EA4BBB-C276-3012-8B5F-15E7EB03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A90E14-1277-B2A8-6327-FEB25AD0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CBBC71-E7E2-3438-1C65-F13D78B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A94EA8-E5D8-9594-D11B-331056E0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579028-5643-5913-0855-DAC8D5B9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0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0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5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286237" y="6500834"/>
            <a:ext cx="3962400" cy="357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D86C690-4F62-4AFC-8745-06DC9BF07935}" type="slidenum">
              <a:rPr lang="hu-HU" smtClean="0">
                <a:solidFill>
                  <a:srgbClr val="FFFFFF"/>
                </a:solidFill>
              </a:rPr>
              <a:pPr/>
              <a:t>‹#›</a:t>
            </a:fld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5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2F617-BD25-F64F-4352-A1C37F83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340C99-7B17-A7E3-ADA2-A3631869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EF0DB6-B689-B231-94C0-A2A5D25E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2A2355-0581-5CA8-1920-D6EEC66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8E76A4-4E92-949E-5335-6F66B8CA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D5C11-1C30-322A-D1D3-9256952D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261751-F0FF-1746-3A77-8109B06ED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4C5B94-71F8-2773-0990-7184154E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7D7ED9-C81F-5ED3-9278-A0FBDDCA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353668-AE47-B642-12A1-65BAA4D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09398-05BB-6AEA-14CE-F8E60D0F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ABF20-6685-2EEE-7F32-5825CF5E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87698C-DF0A-3C13-4BF1-F0DDD40C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0D34A0-122E-E6F7-4D92-836C1774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75F730C-48B3-9255-8AF2-49B5C8D0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17C525-EA04-7DD4-A343-25620BDE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7C0F0ED-7AE2-F798-4664-FDB3C9F6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F0F579E-21A7-B8B5-CC5A-E417EEA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7C1F53E-BE51-6132-4814-03FFD93F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E9A505-5BE2-54CD-35CF-54BE69E2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2D0A5-24F9-2689-6F76-AB9FB162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A95557F-0A60-7062-E2E2-9DD8341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801D3BC-238E-3106-3862-DA8D8833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CE55016-CEB5-2792-FEED-0E3164B8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4A341A4-DA6C-4C3E-2FBD-DAC4D2EF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B1BBF1-738B-1843-4D7D-8A802D65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2EC8E-D011-8A0A-31C7-F95D0FB7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80BE53-54FA-B0BD-288B-39C289A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3688301-7938-C9EB-F226-6CCA7E03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9A6B03-E1AB-3536-9E77-E9A3323D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8789A4-2018-D003-F806-4A40A36D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53704D6-0989-80D7-62B9-2520CD9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C2F44C-0825-BD7E-48A3-FF06EFC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F22173E-9A1C-5242-D836-B418BEC8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519AB0-0448-D1DC-12A5-21C00778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B0F92A-FB95-6F9E-1E33-B8FFC190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F2392E-D08B-8475-4AD0-9255C9D0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109074-4F1F-EF37-CC08-3FD18ABC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5731C34-E6AB-5327-95A4-1B56DF5D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D72939-B822-C4F8-3563-51792BE5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95A9A-A69B-7226-3568-2D093C0C7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FA65-0815-4910-B512-A8F2254130B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48E7FF-AB4B-64F7-80ED-547A369C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83CAB4-B463-C35D-5307-18717C4F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32348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1674" y="1535837"/>
            <a:ext cx="10168652" cy="2024110"/>
          </a:xfrm>
        </p:spPr>
        <p:txBody>
          <a:bodyPr/>
          <a:lstStyle/>
          <a:p>
            <a:r>
              <a:rPr lang="en-GB" sz="4800" dirty="0"/>
              <a:t>Design and Implementation of a C Code Generator Module for the Gamma Statechart Composition Framework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7685" y="4086080"/>
            <a:ext cx="5088653" cy="852522"/>
          </a:xfrm>
        </p:spPr>
        <p:txBody>
          <a:bodyPr>
            <a:normAutofit lnSpcReduction="10000"/>
          </a:bodyPr>
          <a:lstStyle/>
          <a:p>
            <a:r>
              <a:rPr lang="hu-HU" i="1" dirty="0"/>
              <a:t>Nagy Levente Márk</a:t>
            </a:r>
            <a:br>
              <a:rPr lang="hu-HU" i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BSc Project Laboratory 1. (VIMIAL01)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6F643249-7D43-0EA0-F871-A250C1BF6490}"/>
              </a:ext>
            </a:extLst>
          </p:cNvPr>
          <p:cNvSpPr txBox="1">
            <a:spLocks/>
          </p:cNvSpPr>
          <p:nvPr/>
        </p:nvSpPr>
        <p:spPr>
          <a:xfrm>
            <a:off x="6086338" y="4086080"/>
            <a:ext cx="5088653" cy="85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/>
              <a:t>Advisor</a:t>
            </a:r>
            <a:r>
              <a:rPr lang="hu-HU" i="1" dirty="0"/>
              <a:t>: Graics Bence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4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Utilization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</p:spTree>
    <p:extLst>
      <p:ext uri="{BB962C8B-B14F-4D97-AF65-F5344CB8AC3E}">
        <p14:creationId xmlns:p14="http://schemas.microsoft.com/office/powerpoint/2010/main" val="245245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hu-HU" dirty="0" err="1"/>
              <a:t>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</p:spTree>
    <p:extLst>
      <p:ext uri="{BB962C8B-B14F-4D97-AF65-F5344CB8AC3E}">
        <p14:creationId xmlns:p14="http://schemas.microsoft.com/office/powerpoint/2010/main" val="34324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Code Generation from XSTS Models</a:t>
            </a:r>
          </a:p>
          <a:p>
            <a:pPr lvl="1"/>
            <a:r>
              <a:rPr lang="en-US" dirty="0"/>
              <a:t>Portability, accuracy, consistency, etc.</a:t>
            </a:r>
          </a:p>
          <a:p>
            <a:pPr lvl="1"/>
            <a:r>
              <a:rPr lang="en-US" dirty="0"/>
              <a:t>Ensure platform independent code.</a:t>
            </a:r>
          </a:p>
          <a:p>
            <a:r>
              <a:rPr lang="en-US" dirty="0"/>
              <a:t>Case Study: </a:t>
            </a:r>
            <a:r>
              <a:rPr lang="en-US" dirty="0">
                <a:solidFill>
                  <a:schemeClr val="accent1"/>
                </a:solidFill>
              </a:rPr>
              <a:t>The Crossroad Example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Future work</a:t>
            </a:r>
          </a:p>
          <a:p>
            <a:pPr lvl="1"/>
            <a:r>
              <a:rPr lang="en-US" dirty="0"/>
              <a:t>Support more platforms.</a:t>
            </a:r>
          </a:p>
          <a:p>
            <a:pPr lvl="1"/>
            <a:r>
              <a:rPr lang="en-US" dirty="0"/>
              <a:t>Formal verification of the generated code using model-checkers.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Software and Systems Verification (VIMIMA01)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1808613" y="3039490"/>
            <a:ext cx="10383389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Generate </a:t>
            </a:r>
            <a:r>
              <a:rPr kumimoji="0" lang="en-US" sz="2400" b="1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accurate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consistent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code from gamma compositions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21943" y="4082908"/>
            <a:ext cx="6853560" cy="507956"/>
          </a:xfrm>
          <a:prstGeom prst="wedgeRectCallout">
            <a:avLst>
              <a:gd name="adj1" fmla="val 10415"/>
              <a:gd name="adj2" fmla="val -118938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1446A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Accuracy: 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fewer logical mistakes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during coding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206624" y="4082907"/>
            <a:ext cx="4390316" cy="1101651"/>
          </a:xfrm>
          <a:prstGeom prst="wedgeRectCallout">
            <a:avLst>
              <a:gd name="adj1" fmla="val -60865"/>
              <a:gd name="adj2" fmla="val -86286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446A0"/>
                </a:solidFill>
                <a:effectLst/>
                <a:uLnTx/>
                <a:uFillTx/>
                <a:latin typeface="Open Sans"/>
              </a:rPr>
              <a:t>Consistency: </a:t>
            </a:r>
            <a:r>
              <a:rPr lang="en-US" sz="2400" dirty="0">
                <a:solidFill>
                  <a:schemeClr val="tx1"/>
                </a:solidFill>
                <a:latin typeface="Open Sans"/>
              </a:rPr>
              <a:t>the generated code will reflect the behavior of its models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" y="3040048"/>
            <a:ext cx="2036541" cy="876352"/>
          </a:xfrm>
          <a:custGeom>
            <a:avLst/>
            <a:gdLst>
              <a:gd name="connsiteX0" fmla="*/ 0 w 2036541"/>
              <a:gd name="connsiteY0" fmla="*/ 0 h 876352"/>
              <a:gd name="connsiteX1" fmla="*/ 2036541 w 2036541"/>
              <a:gd name="connsiteY1" fmla="*/ 0 h 876352"/>
              <a:gd name="connsiteX2" fmla="*/ 1692137 w 2036541"/>
              <a:gd name="connsiteY2" fmla="*/ 876352 h 876352"/>
              <a:gd name="connsiteX3" fmla="*/ 0 w 2036541"/>
              <a:gd name="connsiteY3" fmla="*/ 876352 h 876352"/>
              <a:gd name="connsiteX4" fmla="*/ 0 w 2036541"/>
              <a:gd name="connsiteY4" fmla="*/ 0 h 8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541" h="876352">
                <a:moveTo>
                  <a:pt x="0" y="0"/>
                </a:moveTo>
                <a:lnTo>
                  <a:pt x="2036541" y="0"/>
                </a:lnTo>
                <a:lnTo>
                  <a:pt x="1692137" y="876352"/>
                </a:lnTo>
                <a:lnTo>
                  <a:pt x="0" y="8763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Generation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1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is the Gamma Statechart Composition Framework?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Why </a:t>
            </a:r>
            <a:r>
              <a:rPr lang="en-US" dirty="0"/>
              <a:t>do we need Code Generators?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From where </a:t>
            </a:r>
            <a:r>
              <a:rPr lang="en-US" dirty="0"/>
              <a:t>do we generate code?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technologies are being used?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/>
              <a:t>do we achieve platform independence?</a:t>
            </a:r>
          </a:p>
          <a:p>
            <a:pPr lvl="1">
              <a:spcBef>
                <a:spcPts val="1000"/>
              </a:spcBef>
              <a:spcAft>
                <a:spcPts val="1500"/>
              </a:spcAft>
            </a:pPr>
            <a:r>
              <a:rPr lang="en-US" dirty="0"/>
              <a:t>Especially in timing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/>
              <a:t>do we utilize the generated code?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Fancy title, but..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</p:spTree>
    <p:extLst>
      <p:ext uri="{BB962C8B-B14F-4D97-AF65-F5344CB8AC3E}">
        <p14:creationId xmlns:p14="http://schemas.microsoft.com/office/powerpoint/2010/main" val="271898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hu-HU" dirty="0"/>
              <a:t>The Gamma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11D63809-3EBE-803F-00C0-CF1C68BADB70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576E3C4-5EBC-68C0-3510-35A663DA1412}"/>
              </a:ext>
            </a:extLst>
          </p:cNvPr>
          <p:cNvSpPr txBox="1"/>
          <p:nvPr/>
        </p:nvSpPr>
        <p:spPr>
          <a:xfrm>
            <a:off x="9895032" y="474336"/>
            <a:ext cx="2678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</a:t>
            </a:r>
            <a:r>
              <a:rPr lang="hu-HU" sz="2000" dirty="0">
                <a:solidFill>
                  <a:schemeClr val="accent1"/>
                </a:solidFill>
              </a:rPr>
              <a:t>hat</a:t>
            </a:r>
            <a:r>
              <a:rPr lang="en-US" sz="2000" dirty="0"/>
              <a:t> </a:t>
            </a:r>
            <a:r>
              <a:rPr lang="hu-HU" sz="2000" dirty="0"/>
              <a:t>is</a:t>
            </a:r>
            <a:r>
              <a:rPr lang="en-US" sz="2000" dirty="0"/>
              <a:t> </a:t>
            </a:r>
            <a:r>
              <a:rPr lang="hu-HU" sz="2000" dirty="0"/>
              <a:t>Gamma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51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Efficiency </a:t>
            </a:r>
            <a:r>
              <a:rPr lang="en-US" dirty="0"/>
              <a:t>- no need for manual coding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 -  reduce the risk of human error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Consistency</a:t>
            </a:r>
            <a:r>
              <a:rPr lang="en-US" dirty="0"/>
              <a:t> - enforcing model-code behavior consistency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Maintainability</a:t>
            </a:r>
            <a:r>
              <a:rPr lang="en-US" dirty="0"/>
              <a:t> - code maintenance by regenerating code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Portability</a:t>
            </a:r>
            <a:r>
              <a:rPr lang="en-US" dirty="0"/>
              <a:t> - can generate code for different platforms</a:t>
            </a:r>
            <a:endParaRPr lang="hu-HU" dirty="0"/>
          </a:p>
          <a:p>
            <a:pPr marL="0" indent="0">
              <a:spcAft>
                <a:spcPts val="1500"/>
              </a:spcAft>
              <a:buNone/>
            </a:pPr>
            <a:r>
              <a:rPr lang="en-US" dirty="0"/>
              <a:t>Potential presence of bugs in code generators, could we </a:t>
            </a:r>
            <a:r>
              <a:rPr lang="en-US" dirty="0">
                <a:solidFill>
                  <a:schemeClr val="accent1"/>
                </a:solidFill>
              </a:rPr>
              <a:t>verify</a:t>
            </a:r>
            <a:r>
              <a:rPr lang="en-US" dirty="0"/>
              <a:t> the results?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Code Generators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143B628B-17A1-0BC3-9763-AFF9CEA6E533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01EF672-FF10-B9C8-2823-FDFF50E82D22}"/>
              </a:ext>
            </a:extLst>
          </p:cNvPr>
          <p:cNvSpPr txBox="1"/>
          <p:nvPr/>
        </p:nvSpPr>
        <p:spPr>
          <a:xfrm>
            <a:off x="9895032" y="474336"/>
            <a:ext cx="2678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Why</a:t>
            </a:r>
            <a:r>
              <a:rPr lang="en-US" sz="2000" dirty="0"/>
              <a:t> do we need?</a:t>
            </a:r>
          </a:p>
        </p:txBody>
      </p:sp>
    </p:spTree>
    <p:extLst>
      <p:ext uri="{BB962C8B-B14F-4D97-AF65-F5344CB8AC3E}">
        <p14:creationId xmlns:p14="http://schemas.microsoft.com/office/powerpoint/2010/main" val="9490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hu-HU" dirty="0"/>
              <a:t>The XSTS </a:t>
            </a:r>
            <a:r>
              <a:rPr lang="hu-HU" dirty="0" err="1"/>
              <a:t>language</a:t>
            </a:r>
            <a:endParaRPr lang="hu-HU" dirty="0"/>
          </a:p>
          <a:p>
            <a:pPr>
              <a:spcAft>
                <a:spcPts val="1500"/>
              </a:spcAft>
            </a:pPr>
            <a:r>
              <a:rPr lang="hu-HU" dirty="0"/>
              <a:t>Eclipse EMF</a:t>
            </a:r>
          </a:p>
          <a:p>
            <a:pPr>
              <a:spcAft>
                <a:spcPts val="1500"/>
              </a:spcAft>
            </a:pPr>
            <a:r>
              <a:rPr lang="hu-HU" dirty="0" err="1"/>
              <a:t>Xtend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9911355" y="489725"/>
            <a:ext cx="267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technologies</a:t>
            </a:r>
            <a:r>
              <a:rPr lang="hu-HU" dirty="0"/>
              <a:t>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Model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10257585" y="456325"/>
            <a:ext cx="2678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From where</a:t>
            </a:r>
            <a:r>
              <a:rPr lang="en-US" sz="2000" dirty="0"/>
              <a:t>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A49D0A-C941-AFE1-FB7E-C11B8D8FACD1}"/>
              </a:ext>
            </a:extLst>
          </p:cNvPr>
          <p:cNvSpPr txBox="1">
            <a:spLocks/>
          </p:cNvSpPr>
          <p:nvPr/>
        </p:nvSpPr>
        <p:spPr>
          <a:xfrm>
            <a:off x="574979" y="1201994"/>
            <a:ext cx="5793036" cy="5051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Yakindu</a:t>
            </a:r>
            <a:r>
              <a:rPr lang="en-US" dirty="0"/>
              <a:t> Statecharts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Transformed into </a:t>
            </a:r>
            <a:r>
              <a:rPr lang="en-US" i="1" dirty="0"/>
              <a:t>gamma composite definition </a:t>
            </a:r>
            <a:r>
              <a:rPr lang="en-US" dirty="0"/>
              <a:t>language.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Gamma </a:t>
            </a:r>
            <a:r>
              <a:rPr lang="en-US" dirty="0"/>
              <a:t>Components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Transformed into XSTS with an extra intermediate step.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XSTS </a:t>
            </a:r>
            <a:r>
              <a:rPr lang="en-US" dirty="0"/>
              <a:t>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Used to generate C code.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Can be used to formally verify the component.</a:t>
            </a:r>
          </a:p>
          <a:p>
            <a:pPr>
              <a:spcAft>
                <a:spcPts val="1500"/>
              </a:spcAft>
            </a:pPr>
            <a:endParaRPr lang="en-US" dirty="0"/>
          </a:p>
        </p:txBody>
      </p:sp>
      <p:pic>
        <p:nvPicPr>
          <p:cNvPr id="16" name="Tartalom helye 15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06BA7656-864C-0E9A-1C59-D59D5370D81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4" y="1546163"/>
            <a:ext cx="5249008" cy="4391638"/>
          </a:xfrm>
        </p:spPr>
      </p:pic>
    </p:spTree>
    <p:extLst>
      <p:ext uri="{BB962C8B-B14F-4D97-AF65-F5344CB8AC3E}">
        <p14:creationId xmlns:p14="http://schemas.microsoft.com/office/powerpoint/2010/main" val="33350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dirty="0"/>
              <a:t>each component..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2 source &amp; 2 header files are being generated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Statechart</a:t>
            </a:r>
            <a:r>
              <a:rPr lang="en-US" dirty="0"/>
              <a:t> component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Implements the behavior of its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Resets in-, outputs between cycles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Declares all required structure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Wrapper </a:t>
            </a:r>
            <a:r>
              <a:rPr lang="en-US" dirty="0"/>
              <a:t>component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Handles timing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Hides the internal mechanism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Provides Ports (in the form of setters/getters)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9911355" y="489725"/>
            <a:ext cx="267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technologies</a:t>
            </a:r>
            <a:r>
              <a:rPr lang="hu-HU" dirty="0"/>
              <a:t>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ISO Standard</a:t>
            </a:r>
            <a:r>
              <a:rPr lang="en-US" dirty="0"/>
              <a:t> - standards for the C programming language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Extensive support from compilers.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Timing</a:t>
            </a:r>
            <a:r>
              <a:rPr lang="en-US" dirty="0"/>
              <a:t> - measure time elapsed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Little-to-no overlap between platforms.</a:t>
            </a:r>
          </a:p>
          <a:p>
            <a:pPr marL="457200" lvl="1" indent="0">
              <a:spcBef>
                <a:spcPts val="0"/>
              </a:spcBef>
              <a:spcAft>
                <a:spcPts val="1500"/>
              </a:spcAft>
              <a:buNone/>
            </a:pPr>
            <a:endParaRPr lang="en-US" dirty="0"/>
          </a:p>
          <a:p>
            <a:pPr lvl="1">
              <a:spcBef>
                <a:spcPts val="3000"/>
              </a:spcBef>
              <a:spcAft>
                <a:spcPts val="1500"/>
              </a:spcAft>
            </a:pPr>
            <a:r>
              <a:rPr lang="en-US" dirty="0"/>
              <a:t>Similar structure between platforms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One class for each platform, contains the implementation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Central platform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Platform independence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9911355" y="489725"/>
            <a:ext cx="267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/>
              <a:t>do we achieve?</a:t>
            </a:r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54228C26-7D72-48C3-67B9-B625A477A11D}"/>
              </a:ext>
            </a:extLst>
          </p:cNvPr>
          <p:cNvSpPr/>
          <p:nvPr/>
        </p:nvSpPr>
        <p:spPr>
          <a:xfrm>
            <a:off x="1808611" y="3429000"/>
            <a:ext cx="10383389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Introduce a </a:t>
            </a:r>
            <a:r>
              <a:rPr lang="en-US" sz="2400" b="1" dirty="0">
                <a:solidFill>
                  <a:schemeClr val="tx1"/>
                </a:solidFill>
              </a:rPr>
              <a:t>package</a:t>
            </a:r>
            <a:r>
              <a:rPr lang="en-US" sz="2400" dirty="0">
                <a:solidFill>
                  <a:schemeClr val="tx1"/>
                </a:solidFill>
              </a:rPr>
              <a:t> for customized </a:t>
            </a:r>
            <a:r>
              <a:rPr lang="hu-HU" sz="2400" dirty="0">
                <a:solidFill>
                  <a:schemeClr val="tx1"/>
                </a:solidFill>
              </a:rPr>
              <a:t>platform &amp; </a:t>
            </a:r>
            <a:r>
              <a:rPr lang="en-US" sz="2400" dirty="0">
                <a:solidFill>
                  <a:schemeClr val="tx1"/>
                </a:solidFill>
              </a:rPr>
              <a:t>timing handling.</a:t>
            </a: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73C46701-6442-2B88-C8CC-B63B12E54000}"/>
              </a:ext>
            </a:extLst>
          </p:cNvPr>
          <p:cNvSpPr/>
          <p:nvPr/>
        </p:nvSpPr>
        <p:spPr>
          <a:xfrm>
            <a:off x="-1" y="3429558"/>
            <a:ext cx="2036541" cy="876352"/>
          </a:xfrm>
          <a:custGeom>
            <a:avLst/>
            <a:gdLst>
              <a:gd name="connsiteX0" fmla="*/ 0 w 2036541"/>
              <a:gd name="connsiteY0" fmla="*/ 0 h 876352"/>
              <a:gd name="connsiteX1" fmla="*/ 2036541 w 2036541"/>
              <a:gd name="connsiteY1" fmla="*/ 0 h 876352"/>
              <a:gd name="connsiteX2" fmla="*/ 1692137 w 2036541"/>
              <a:gd name="connsiteY2" fmla="*/ 876352 h 876352"/>
              <a:gd name="connsiteX3" fmla="*/ 0 w 2036541"/>
              <a:gd name="connsiteY3" fmla="*/ 876352 h 876352"/>
              <a:gd name="connsiteX4" fmla="*/ 0 w 2036541"/>
              <a:gd name="connsiteY4" fmla="*/ 0 h 8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541" h="876352">
                <a:moveTo>
                  <a:pt x="0" y="0"/>
                </a:moveTo>
                <a:lnTo>
                  <a:pt x="2036541" y="0"/>
                </a:lnTo>
                <a:lnTo>
                  <a:pt x="1692137" y="876352"/>
                </a:lnTo>
                <a:lnTo>
                  <a:pt x="0" y="8763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276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445919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6838B33-6E68-5D64-A730-BC5F66796EC3}"/>
              </a:ext>
            </a:extLst>
          </p:cNvPr>
          <p:cNvSpPr>
            <a:spLocks noGrp="1"/>
          </p:cNvSpPr>
          <p:nvPr/>
        </p:nvSpPr>
        <p:spPr>
          <a:xfrm>
            <a:off x="574979" y="3694177"/>
            <a:ext cx="4733002" cy="11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Crossroad Example</a:t>
            </a:r>
          </a:p>
        </p:txBody>
      </p:sp>
      <p:pic>
        <p:nvPicPr>
          <p:cNvPr id="8" name="Kép 7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DA0F6205-9C75-4E8E-5628-BB574E3E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80" y="1998405"/>
            <a:ext cx="4372842" cy="28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8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486</Words>
  <Application>Microsoft Office PowerPoint</Application>
  <PresentationFormat>Szélesvásznú</PresentationFormat>
  <Paragraphs>102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ExtraBold</vt:lpstr>
      <vt:lpstr>Office-téma</vt:lpstr>
      <vt:lpstr>FTSRG</vt:lpstr>
      <vt:lpstr>Design and Implementation of a C Code Generator Module for the Gamma Statechart Composition Framework</vt:lpstr>
      <vt:lpstr>Fancy title, but..</vt:lpstr>
      <vt:lpstr>The Gamma Framework</vt:lpstr>
      <vt:lpstr>Code Generators</vt:lpstr>
      <vt:lpstr>Technologies used</vt:lpstr>
      <vt:lpstr>Model Transformation</vt:lpstr>
      <vt:lpstr>Implementation</vt:lpstr>
      <vt:lpstr>Platform independence</vt:lpstr>
      <vt:lpstr>Case Study</vt:lpstr>
      <vt:lpstr>Utilization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C Code Generator Module for the Gamma Statechart Composition Framework</dc:title>
  <dc:creator>Nagy Levente Márk</dc:creator>
  <cp:lastModifiedBy>Nagy Levente Márk</cp:lastModifiedBy>
  <cp:revision>54</cp:revision>
  <dcterms:created xsi:type="dcterms:W3CDTF">2023-05-31T10:20:18Z</dcterms:created>
  <dcterms:modified xsi:type="dcterms:W3CDTF">2023-05-31T15:37:06Z</dcterms:modified>
</cp:coreProperties>
</file>