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8" r:id="rId3"/>
    <p:sldId id="266" r:id="rId4"/>
    <p:sldId id="267" r:id="rId5"/>
    <p:sldId id="268" r:id="rId6"/>
    <p:sldId id="270" r:id="rId7"/>
    <p:sldId id="277" r:id="rId8"/>
    <p:sldId id="269" r:id="rId9"/>
    <p:sldId id="271" r:id="rId10"/>
    <p:sldId id="272" r:id="rId11"/>
    <p:sldId id="274" r:id="rId12"/>
    <p:sldId id="273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6F67D-57AD-0B2B-4FB8-526045A8C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FC908DF-79B0-7485-E48A-2474773CF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4D51C5-8101-1664-56FA-587A9807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04B9EF-F57C-C1C9-099B-B08972DD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3BF5B0-DD4A-9A02-710B-A8D93C57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DA04BF-6668-B521-1913-590A6AE0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CF059A2-C470-145B-6507-D4625E4E5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529B15-1954-4474-77BB-7497BFF7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A277B8-CC27-3FA8-3374-4969E787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BCEFAC-2348-8977-2C12-B6AFF14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0F4F3D5-99B7-B48D-EA15-B137000FA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1749898-F881-8CF1-ED12-DA701C2B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D6BF77-0D0B-2259-5110-9BE1BF05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A15944-BB3C-382C-B364-838DECB2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EE2402-34B2-94B5-6C85-22A84F25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4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674" y="1149532"/>
            <a:ext cx="10168652" cy="1034687"/>
          </a:xfrm>
        </p:spPr>
        <p:txBody>
          <a:bodyPr anchor="b">
            <a:noAutofit/>
          </a:bodyPr>
          <a:lstStyle>
            <a:lvl1pPr algn="l">
              <a:defRPr sz="54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347" y="2401599"/>
            <a:ext cx="7195359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0" y="5625246"/>
            <a:ext cx="2649608" cy="851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2419" r="19947" b="32423"/>
          <a:stretch/>
        </p:blipFill>
        <p:spPr>
          <a:xfrm>
            <a:off x="9833869" y="5613068"/>
            <a:ext cx="1604834" cy="92333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044523" y="5613068"/>
            <a:ext cx="6102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Budapest University of Technology and Economics</a:t>
            </a:r>
          </a:p>
          <a:p>
            <a:pPr algn="ctr"/>
            <a:r>
              <a:rPr lang="en-US" dirty="0"/>
              <a:t>Department of Measurement and Information Systems</a:t>
            </a:r>
          </a:p>
          <a:p>
            <a:pPr algn="ctr"/>
            <a:r>
              <a:rPr lang="en-US" dirty="0" err="1"/>
              <a:t>ftsrg</a:t>
            </a:r>
            <a:r>
              <a:rPr lang="en-US" dirty="0"/>
              <a:t> Research Group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6909619" y="179947"/>
            <a:ext cx="4981650" cy="383463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/>
              <a:t>Software and Systems Verification (VIMIMA01)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10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674" y="1149532"/>
            <a:ext cx="10168652" cy="1034687"/>
          </a:xfrm>
        </p:spPr>
        <p:txBody>
          <a:bodyPr anchor="b">
            <a:noAutofit/>
          </a:bodyPr>
          <a:lstStyle>
            <a:lvl1pPr algn="l">
              <a:defRPr sz="54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347" y="2401599"/>
            <a:ext cx="7195359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0" y="5625246"/>
            <a:ext cx="2649608" cy="851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2419" r="19947" b="32423"/>
          <a:stretch/>
        </p:blipFill>
        <p:spPr>
          <a:xfrm>
            <a:off x="9833869" y="5613068"/>
            <a:ext cx="1604834" cy="92333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044523" y="5613068"/>
            <a:ext cx="6102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Budapest University of Technology and Economics</a:t>
            </a:r>
          </a:p>
          <a:p>
            <a:pPr algn="ctr"/>
            <a:r>
              <a:rPr lang="en-US" dirty="0"/>
              <a:t>Department of Measurement and Information Systems</a:t>
            </a:r>
          </a:p>
          <a:p>
            <a:pPr algn="ctr"/>
            <a:r>
              <a:rPr lang="en-US" dirty="0" err="1"/>
              <a:t>ftsrg</a:t>
            </a:r>
            <a:r>
              <a:rPr lang="en-US" dirty="0"/>
              <a:t> Research Group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6909619" y="179947"/>
            <a:ext cx="4981650" cy="383463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/>
              <a:t>Software and Systems Verification (VIMIMA01)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23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Software and Systems Verification (VIMIMA01)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28B9B-0C36-4B0C-9E4A-C3A158CBB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2"/>
          </p:nvPr>
        </p:nvSpPr>
        <p:spPr>
          <a:xfrm>
            <a:off x="574978" y="1201994"/>
            <a:ext cx="11021961" cy="5051321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lang="en-US" smtClean="0"/>
            </a:lvl1pPr>
            <a:lvl2pPr marL="685800" indent="-228600">
              <a:buFont typeface="Open Sans" panose="020B0606030504020204" pitchFamily="34" charset="0"/>
              <a:buChar char="–"/>
              <a:defRPr lang="en-US" smtClean="0"/>
            </a:lvl2pPr>
            <a:lvl3pPr marL="1143000" indent="-228600">
              <a:buFont typeface="Open Sans" panose="020B0606030504020204" pitchFamily="34" charset="0"/>
              <a:buChar char="–"/>
              <a:defRPr lang="en-US" smtClean="0"/>
            </a:lvl3pPr>
            <a:lvl4pPr marL="1600200" indent="-228600">
              <a:buFont typeface="Open Sans" panose="020B0606030504020204" pitchFamily="34" charset="0"/>
              <a:buChar char="–"/>
              <a:defRPr lang="en-US" smtClean="0"/>
            </a:lvl4pPr>
            <a:lvl5pPr marL="2057400" indent="-228600">
              <a:buFont typeface="Open Sans" panose="020B0606030504020204" pitchFamily="34" charset="0"/>
              <a:buChar char="–"/>
              <a:defRPr lang="en-US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1494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79" y="2083665"/>
            <a:ext cx="5156748" cy="1570703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978" y="3838724"/>
            <a:ext cx="4733002" cy="907026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08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6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10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07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8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EA4BBB-C276-3012-8B5F-15E7EB03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A90E14-1277-B2A8-6327-FEB25AD0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CBBC71-E7E2-3438-1C65-F13D78B3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A94EA8-E5D8-9594-D11B-331056E0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579028-5643-5913-0855-DAC8D5B9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60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0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55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286237" y="6500834"/>
            <a:ext cx="3962400" cy="3571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D86C690-4F62-4AFC-8745-06DC9BF07935}" type="slidenum">
              <a:rPr lang="hu-HU" smtClean="0">
                <a:solidFill>
                  <a:srgbClr val="FFFFFF"/>
                </a:solidFill>
              </a:rPr>
              <a:pPr/>
              <a:t>‹#›</a:t>
            </a:fld>
            <a:endParaRPr lang="hu-H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5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52F617-BD25-F64F-4352-A1C37F83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A340C99-7B17-A7E3-ADA2-A3631869F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EF0DB6-B689-B231-94C0-A2A5D25E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2A2355-0581-5CA8-1920-D6EEC660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8E76A4-4E92-949E-5335-6F66B8CA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5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DD5C11-1C30-322A-D1D3-9256952D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261751-F0FF-1746-3A77-8109B06ED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4C5B94-71F8-2773-0990-7184154E0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57D7ED9-C81F-5ED3-9278-A0FBDDCA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0353668-AE47-B642-12A1-65BAA4D3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9B09398-05BB-6AEA-14CE-F8E60D0F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BABF20-6685-2EEE-7F32-5825CF5E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87698C-DF0A-3C13-4BF1-F0DDD40C5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10D34A0-122E-E6F7-4D92-836C17748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75F730C-48B3-9255-8AF2-49B5C8D02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517C525-EA04-7DD4-A343-25620BDE0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7C0F0ED-7AE2-F798-4664-FDB3C9F6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F0F579E-21A7-B8B5-CC5A-E417EEAB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7C1F53E-BE51-6132-4814-03FFD93F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2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E9A505-5BE2-54CD-35CF-54BE69E2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2D0A5-24F9-2689-6F76-AB9FB162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A95557F-0A60-7062-E2E2-9DD83416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801D3BC-238E-3106-3862-DA8D8833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CE55016-CEB5-2792-FEED-0E3164B8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4A341A4-DA6C-4C3E-2FBD-DAC4D2EF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4B1BBF1-738B-1843-4D7D-8A802D65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1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62EC8E-D011-8A0A-31C7-F95D0FB7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80BE53-54FA-B0BD-288B-39C289AE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3688301-7938-C9EB-F226-6CCA7E03A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9A6B03-E1AB-3536-9E77-E9A3323D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68789A4-2018-D003-F806-4A40A36D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53704D6-0989-80D7-62B9-2520CD9D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7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C2F44C-0825-BD7E-48A3-FF06EFC3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F22173E-9A1C-5242-D836-B418BEC84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F519AB0-0448-D1DC-12A5-21C00778C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BB0F92A-FB95-6F9E-1E33-B8FFC190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FA65-0815-4910-B512-A8F2254130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3F2392E-D08B-8475-4AD0-9255C9D0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6109074-4F1F-EF37-CC08-3FD18ABC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5731C34-E6AB-5327-95A4-1B56DF5D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6D72939-B822-C4F8-3563-51792BE5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795A9A-A69B-7226-3568-2D093C0C7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BFA65-0815-4910-B512-A8F2254130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48E7FF-AB4B-64F7-80ED-547A369CC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83CAB4-B463-C35D-5307-18717C4F4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150F-6C03-4A80-8FAF-DA62A489C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0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 flipH="1">
            <a:off x="-1" y="6419821"/>
            <a:ext cx="11264000" cy="438180"/>
          </a:xfrm>
          <a:custGeom>
            <a:avLst/>
            <a:gdLst>
              <a:gd name="connsiteX0" fmla="*/ 11264000 w 11264000"/>
              <a:gd name="connsiteY0" fmla="*/ 0 h 438180"/>
              <a:gd name="connsiteX1" fmla="*/ 0 w 11264000"/>
              <a:gd name="connsiteY1" fmla="*/ 0 h 438180"/>
              <a:gd name="connsiteX2" fmla="*/ 172203 w 11264000"/>
              <a:gd name="connsiteY2" fmla="*/ 438180 h 438180"/>
              <a:gd name="connsiteX3" fmla="*/ 11264000 w 11264000"/>
              <a:gd name="connsiteY3" fmla="*/ 438180 h 438180"/>
              <a:gd name="connsiteX4" fmla="*/ 11264000 w 11264000"/>
              <a:gd name="connsiteY4" fmla="*/ 0 h 4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000" h="438180">
                <a:moveTo>
                  <a:pt x="11264000" y="0"/>
                </a:moveTo>
                <a:lnTo>
                  <a:pt x="0" y="0"/>
                </a:lnTo>
                <a:lnTo>
                  <a:pt x="172203" y="438180"/>
                </a:lnTo>
                <a:lnTo>
                  <a:pt x="11264000" y="438180"/>
                </a:lnTo>
                <a:lnTo>
                  <a:pt x="1126400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11208783" y="6419820"/>
            <a:ext cx="983218" cy="438180"/>
          </a:xfrm>
          <a:custGeom>
            <a:avLst/>
            <a:gdLst>
              <a:gd name="connsiteX0" fmla="*/ 172204 w 983218"/>
              <a:gd name="connsiteY0" fmla="*/ 0 h 438180"/>
              <a:gd name="connsiteX1" fmla="*/ 983218 w 983218"/>
              <a:gd name="connsiteY1" fmla="*/ 0 h 438180"/>
              <a:gd name="connsiteX2" fmla="*/ 983218 w 983218"/>
              <a:gd name="connsiteY2" fmla="*/ 438180 h 438180"/>
              <a:gd name="connsiteX3" fmla="*/ 0 w 983218"/>
              <a:gd name="connsiteY3" fmla="*/ 438180 h 438180"/>
              <a:gd name="connsiteX4" fmla="*/ 172204 w 983218"/>
              <a:gd name="connsiteY4" fmla="*/ 0 h 4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218" h="438180">
                <a:moveTo>
                  <a:pt x="172204" y="0"/>
                </a:moveTo>
                <a:lnTo>
                  <a:pt x="983218" y="0"/>
                </a:lnTo>
                <a:lnTo>
                  <a:pt x="983218" y="438180"/>
                </a:lnTo>
                <a:lnTo>
                  <a:pt x="0" y="438180"/>
                </a:lnTo>
                <a:lnTo>
                  <a:pt x="172204" y="0"/>
                </a:lnTo>
                <a:close/>
              </a:path>
            </a:pathLst>
          </a:custGeom>
          <a:gradFill>
            <a:gsLst>
              <a:gs pos="32000">
                <a:srgbClr val="283C88"/>
              </a:gs>
              <a:gs pos="100000">
                <a:srgbClr val="5F2C60"/>
              </a:gs>
            </a:gsLst>
            <a:lin ang="3852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979" y="1201994"/>
            <a:ext cx="11021962" cy="505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4" t="32447" r="19869" b="31872"/>
          <a:stretch/>
        </p:blipFill>
        <p:spPr>
          <a:xfrm>
            <a:off x="11441362" y="6453743"/>
            <a:ext cx="655748" cy="3781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359" y="6448478"/>
            <a:ext cx="2743200" cy="383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9BA28B9B-0C36-4B0C-9E4A-C3A158CBB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3"/>
          </p:nvPr>
        </p:nvSpPr>
        <p:spPr>
          <a:xfrm>
            <a:off x="1" y="6448478"/>
            <a:ext cx="4114800" cy="383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Software and Systems Verification (VIMIMA01)</a:t>
            </a:r>
          </a:p>
        </p:txBody>
      </p:sp>
    </p:spTree>
    <p:extLst>
      <p:ext uri="{BB962C8B-B14F-4D97-AF65-F5344CB8AC3E}">
        <p14:creationId xmlns:p14="http://schemas.microsoft.com/office/powerpoint/2010/main" val="323481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Tx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11674" y="1535837"/>
            <a:ext cx="10168652" cy="2024110"/>
          </a:xfrm>
        </p:spPr>
        <p:txBody>
          <a:bodyPr/>
          <a:lstStyle/>
          <a:p>
            <a:r>
              <a:rPr lang="en-GB" sz="4800" b="1" dirty="0"/>
              <a:t>Design and Implementation of a C Code Generator Module for the Gamma Statechart Composition Framework</a:t>
            </a:r>
            <a:endParaRPr lang="en-US" sz="48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7685" y="4086080"/>
            <a:ext cx="5088653" cy="852522"/>
          </a:xfrm>
        </p:spPr>
        <p:txBody>
          <a:bodyPr>
            <a:normAutofit lnSpcReduction="10000"/>
          </a:bodyPr>
          <a:lstStyle/>
          <a:p>
            <a:r>
              <a:rPr lang="hu-HU" i="1" dirty="0"/>
              <a:t>Nagy Levente Márk</a:t>
            </a:r>
            <a:br>
              <a:rPr lang="hu-HU" i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BSc Project Laboratory 1. (VIMIAL01)</a:t>
            </a:r>
          </a:p>
        </p:txBody>
      </p:sp>
      <p:sp>
        <p:nvSpPr>
          <p:cNvPr id="2" name="Subtitle 5">
            <a:extLst>
              <a:ext uri="{FF2B5EF4-FFF2-40B4-BE49-F238E27FC236}">
                <a16:creationId xmlns:a16="http://schemas.microsoft.com/office/drawing/2014/main" id="{6F643249-7D43-0EA0-F871-A250C1BF6490}"/>
              </a:ext>
            </a:extLst>
          </p:cNvPr>
          <p:cNvSpPr txBox="1">
            <a:spLocks/>
          </p:cNvSpPr>
          <p:nvPr/>
        </p:nvSpPr>
        <p:spPr>
          <a:xfrm>
            <a:off x="6086338" y="4086080"/>
            <a:ext cx="5088653" cy="85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/>
              <a:t>Advisor</a:t>
            </a:r>
            <a:r>
              <a:rPr lang="hu-HU" i="1" dirty="0"/>
              <a:t>: Graics Bence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4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4979" y="2083665"/>
            <a:ext cx="5156748" cy="1445919"/>
          </a:xfrm>
        </p:spPr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6838B33-6E68-5D64-A730-BC5F66796EC3}"/>
              </a:ext>
            </a:extLst>
          </p:cNvPr>
          <p:cNvSpPr>
            <a:spLocks noGrp="1"/>
          </p:cNvSpPr>
          <p:nvPr/>
        </p:nvSpPr>
        <p:spPr>
          <a:xfrm>
            <a:off x="574979" y="3694177"/>
            <a:ext cx="4733002" cy="111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The Crossroad Example</a:t>
            </a:r>
          </a:p>
        </p:txBody>
      </p:sp>
      <p:pic>
        <p:nvPicPr>
          <p:cNvPr id="8" name="Kép 7" descr="A képen szöveg, képernyőkép, diagram, Téglalap látható&#10;&#10;Automatikusan generált leírás">
            <a:extLst>
              <a:ext uri="{FF2B5EF4-FFF2-40B4-BE49-F238E27FC236}">
                <a16:creationId xmlns:a16="http://schemas.microsoft.com/office/drawing/2014/main" id="{DA0F6205-9C75-4E8E-5628-BB574E3ED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80" y="1998405"/>
            <a:ext cx="4372842" cy="28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8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Initialization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Internal variables</a:t>
            </a:r>
          </a:p>
          <a:p>
            <a:r>
              <a:rPr lang="en-US" dirty="0">
                <a:solidFill>
                  <a:schemeClr val="accent1"/>
                </a:solidFill>
              </a:rPr>
              <a:t>Ports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Setters for input ports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Getters for output ports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Fallback to a default value after each cycle</a:t>
            </a:r>
          </a:p>
          <a:p>
            <a:r>
              <a:rPr lang="en-US" dirty="0">
                <a:solidFill>
                  <a:schemeClr val="accent1"/>
                </a:solidFill>
              </a:rPr>
              <a:t>Timing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At least 5</a:t>
            </a:r>
            <a:r>
              <a:rPr lang="hu-HU" dirty="0"/>
              <a:t>00</a:t>
            </a:r>
            <a:r>
              <a:rPr lang="en-US" dirty="0"/>
              <a:t> </a:t>
            </a:r>
            <a:r>
              <a:rPr lang="hu-HU" dirty="0"/>
              <a:t>u</a:t>
            </a:r>
            <a:r>
              <a:rPr lang="en-US" dirty="0"/>
              <a:t>s of sleep required</a:t>
            </a:r>
            <a:endParaRPr lang="hu-HU" dirty="0"/>
          </a:p>
          <a:p>
            <a:pPr lvl="1">
              <a:spcAft>
                <a:spcPts val="600"/>
              </a:spcAft>
            </a:pPr>
            <a:r>
              <a:rPr lang="en-US" dirty="0"/>
              <a:t>Variables used for timing can overflow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Cycle </a:t>
            </a:r>
            <a:r>
              <a:rPr lang="en-US" dirty="0"/>
              <a:t>-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check whether a change in state is due</a:t>
            </a:r>
          </a:p>
          <a:p>
            <a:pPr>
              <a:spcAft>
                <a:spcPts val="15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en-US" dirty="0"/>
              <a:t>Utilization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8F6DC29-F08F-E663-CAFF-D0981BB74822}"/>
              </a:ext>
            </a:extLst>
          </p:cNvPr>
          <p:cNvSpPr txBox="1"/>
          <p:nvPr/>
        </p:nvSpPr>
        <p:spPr>
          <a:xfrm>
            <a:off x="3895311" y="699776"/>
            <a:ext cx="3819700" cy="553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CrossroadWrapper statechart;</a:t>
            </a:r>
          </a:p>
          <a:p>
            <a:r>
              <a:rPr lang="en-US" sz="1500" dirty="0">
                <a:solidFill>
                  <a:schemeClr val="bg1"/>
                </a:solidFill>
              </a:rPr>
              <a:t>initializeCrossroadWrapper</a:t>
            </a:r>
            <a:r>
              <a:rPr lang="en-US" sz="1500" dirty="0">
                <a:solidFill>
                  <a:schemeClr val="accent4"/>
                </a:solidFill>
              </a:rPr>
              <a:t>(&amp;</a:t>
            </a:r>
            <a:r>
              <a:rPr lang="en-US" sz="1500" dirty="0">
                <a:solidFill>
                  <a:schemeClr val="bg1"/>
                </a:solidFill>
              </a:rPr>
              <a:t>statechart</a:t>
            </a:r>
            <a:r>
              <a:rPr lang="en-US" sz="1500" dirty="0">
                <a:solidFill>
                  <a:schemeClr val="accent4"/>
                </a:solidFill>
              </a:rPr>
              <a:t>)</a:t>
            </a:r>
            <a:r>
              <a:rPr lang="en-US" sz="15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DEEED60-DE20-F560-1C05-FD1E1608CBAB}"/>
              </a:ext>
            </a:extLst>
          </p:cNvPr>
          <p:cNvSpPr txBox="1"/>
          <p:nvPr/>
        </p:nvSpPr>
        <p:spPr>
          <a:xfrm>
            <a:off x="7994935" y="4921211"/>
            <a:ext cx="3869393" cy="553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runCycleCrossroadWrapper</a:t>
            </a:r>
            <a:r>
              <a:rPr lang="en-US" sz="1500" dirty="0">
                <a:solidFill>
                  <a:schemeClr val="accent4"/>
                </a:solidFill>
              </a:rPr>
              <a:t>(&amp;</a:t>
            </a:r>
            <a:r>
              <a:rPr lang="en-US" sz="1500" dirty="0">
                <a:solidFill>
                  <a:schemeClr val="bg1"/>
                </a:solidFill>
              </a:rPr>
              <a:t>statechart</a:t>
            </a:r>
            <a:r>
              <a:rPr lang="en-US" sz="1500" dirty="0">
                <a:solidFill>
                  <a:schemeClr val="accent4"/>
                </a:solidFill>
              </a:rPr>
              <a:t>)</a:t>
            </a:r>
            <a:r>
              <a:rPr lang="en-US" sz="1500" dirty="0">
                <a:solidFill>
                  <a:schemeClr val="bg1"/>
                </a:solidFill>
              </a:rPr>
              <a:t>;</a:t>
            </a:r>
          </a:p>
          <a:p>
            <a:r>
              <a:rPr lang="en-US" sz="1500" dirty="0">
                <a:solidFill>
                  <a:schemeClr val="bg1"/>
                </a:solidFill>
              </a:rPr>
              <a:t>usleep</a:t>
            </a:r>
            <a:r>
              <a:rPr lang="en-US" sz="1500" dirty="0">
                <a:solidFill>
                  <a:schemeClr val="accent4"/>
                </a:solidFill>
              </a:rPr>
              <a:t>(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2500</a:t>
            </a:r>
            <a:r>
              <a:rPr lang="en-US" sz="1500" dirty="0">
                <a:solidFill>
                  <a:schemeClr val="accent4"/>
                </a:solidFill>
              </a:rPr>
              <a:t>)</a:t>
            </a:r>
            <a:r>
              <a:rPr lang="en-US" sz="15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29F0FDB-6DC6-B30F-8E08-F2D2D7422C21}"/>
              </a:ext>
            </a:extLst>
          </p:cNvPr>
          <p:cNvSpPr txBox="1"/>
          <p:nvPr/>
        </p:nvSpPr>
        <p:spPr>
          <a:xfrm>
            <a:off x="5244086" y="2182505"/>
            <a:ext cx="6238567" cy="12464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sz="1500" dirty="0">
                <a:solidFill>
                  <a:srgbClr val="92D050"/>
                </a:solidFill>
              </a:rPr>
              <a:t>/* setters as input ports */</a:t>
            </a:r>
          </a:p>
          <a:p>
            <a:r>
              <a:rPr lang="en-US" sz="1500" dirty="0">
                <a:solidFill>
                  <a:schemeClr val="bg1"/>
                </a:solidFill>
              </a:rPr>
              <a:t>setPoliceInterrupt_police_In_controller</a:t>
            </a:r>
            <a:r>
              <a:rPr lang="en-US" sz="1500" dirty="0">
                <a:solidFill>
                  <a:schemeClr val="accent4"/>
                </a:solidFill>
              </a:rPr>
              <a:t>(&amp;</a:t>
            </a:r>
            <a:r>
              <a:rPr lang="en-US" sz="1500" dirty="0">
                <a:solidFill>
                  <a:schemeClr val="bg1"/>
                </a:solidFill>
              </a:rPr>
              <a:t>statechart, detect</a:t>
            </a:r>
            <a:r>
              <a:rPr lang="en-US" sz="1500" dirty="0">
                <a:solidFill>
                  <a:schemeClr val="accent4"/>
                </a:solidFill>
              </a:rPr>
              <a:t>(</a:t>
            </a:r>
            <a:r>
              <a:rPr lang="en-US" sz="1500" dirty="0">
                <a:solidFill>
                  <a:schemeClr val="bg1"/>
                </a:solidFill>
              </a:rPr>
              <a:t>POLICE</a:t>
            </a:r>
            <a:r>
              <a:rPr lang="en-US" sz="1500" dirty="0">
                <a:solidFill>
                  <a:schemeClr val="accent4"/>
                </a:solidFill>
              </a:rPr>
              <a:t>))</a:t>
            </a:r>
            <a:r>
              <a:rPr lang="en-US" sz="1500" dirty="0"/>
              <a:t>;</a:t>
            </a:r>
          </a:p>
          <a:p>
            <a:r>
              <a:rPr lang="hu-HU" sz="1500" dirty="0">
                <a:solidFill>
                  <a:srgbClr val="92D050"/>
                </a:solidFill>
              </a:rPr>
              <a:t>/* getters as output ports */</a:t>
            </a:r>
            <a:br>
              <a:rPr lang="hu-HU" sz="1500" dirty="0"/>
            </a:br>
            <a:r>
              <a:rPr lang="en-US" sz="1500" dirty="0">
                <a:solidFill>
                  <a:schemeClr val="bg1"/>
                </a:solidFill>
              </a:rPr>
              <a:t>getLightCommands_displayRed_Out_prior</a:t>
            </a:r>
            <a:r>
              <a:rPr lang="en-US" sz="1500" dirty="0">
                <a:solidFill>
                  <a:schemeClr val="accent4"/>
                </a:solidFill>
              </a:rPr>
              <a:t>(&amp;</a:t>
            </a:r>
            <a:r>
              <a:rPr lang="en-US" sz="1500" dirty="0">
                <a:solidFill>
                  <a:schemeClr val="bg1"/>
                </a:solidFill>
              </a:rPr>
              <a:t>statechart</a:t>
            </a:r>
            <a:r>
              <a:rPr lang="en-US" sz="1500" dirty="0">
                <a:solidFill>
                  <a:schemeClr val="accent4"/>
                </a:solidFill>
              </a:rPr>
              <a:t>)</a:t>
            </a:r>
            <a:r>
              <a:rPr lang="hu-HU" sz="1500" dirty="0">
                <a:solidFill>
                  <a:schemeClr val="accent4"/>
                </a:solidFill>
              </a:rPr>
              <a:t>;</a:t>
            </a:r>
          </a:p>
          <a:p>
            <a:r>
              <a:rPr lang="en-US" sz="1500" dirty="0">
                <a:solidFill>
                  <a:schemeClr val="bg1"/>
                </a:solidFill>
              </a:rPr>
              <a:t>getLightCommands_displayRed_Out_</a:t>
            </a:r>
            <a:r>
              <a:rPr lang="hu-HU" sz="1500" dirty="0">
                <a:solidFill>
                  <a:schemeClr val="bg1"/>
                </a:solidFill>
              </a:rPr>
              <a:t>secondary</a:t>
            </a:r>
            <a:r>
              <a:rPr lang="en-US" sz="1500" dirty="0">
                <a:solidFill>
                  <a:schemeClr val="accent4"/>
                </a:solidFill>
              </a:rPr>
              <a:t>(&amp;</a:t>
            </a:r>
            <a:r>
              <a:rPr lang="en-US" sz="1500" dirty="0">
                <a:solidFill>
                  <a:schemeClr val="bg1"/>
                </a:solidFill>
              </a:rPr>
              <a:t>statechart</a:t>
            </a:r>
            <a:r>
              <a:rPr lang="en-US" sz="1500" dirty="0">
                <a:solidFill>
                  <a:schemeClr val="accent4"/>
                </a:solidFill>
              </a:rPr>
              <a:t>)</a:t>
            </a:r>
            <a:r>
              <a:rPr lang="hu-HU" sz="1500" dirty="0">
                <a:solidFill>
                  <a:schemeClr val="accent4"/>
                </a:solidFill>
              </a:rPr>
              <a:t>;</a:t>
            </a:r>
            <a:endParaRPr lang="en-US" sz="1500" dirty="0"/>
          </a:p>
        </p:txBody>
      </p:sp>
      <p:sp>
        <p:nvSpPr>
          <p:cNvPr id="13" name="Rectangular Callout 17">
            <a:extLst>
              <a:ext uri="{FF2B5EF4-FFF2-40B4-BE49-F238E27FC236}">
                <a16:creationId xmlns:a16="http://schemas.microsoft.com/office/drawing/2014/main" id="{D78B626D-05B3-2703-605C-50DB6E70B94F}"/>
              </a:ext>
            </a:extLst>
          </p:cNvPr>
          <p:cNvSpPr/>
          <p:nvPr/>
        </p:nvSpPr>
        <p:spPr>
          <a:xfrm>
            <a:off x="7994935" y="344627"/>
            <a:ext cx="3622087" cy="507956"/>
          </a:xfrm>
          <a:prstGeom prst="wedgeRectCallout">
            <a:avLst>
              <a:gd name="adj1" fmla="val -56016"/>
              <a:gd name="adj2" fmla="val 90788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400" dirty="0">
                <a:solidFill>
                  <a:srgbClr val="1446A0"/>
                </a:solidFill>
                <a:latin typeface="Open Sans"/>
              </a:rPr>
              <a:t>Initialize</a:t>
            </a:r>
            <a:r>
              <a:rPr lang="en-US" sz="2400" dirty="0">
                <a:solidFill>
                  <a:srgbClr val="1446A0"/>
                </a:solidFill>
                <a:latin typeface="Open Sans"/>
              </a:rPr>
              <a:t> </a:t>
            </a:r>
            <a:r>
              <a:rPr lang="hu-HU" sz="2400" dirty="0">
                <a:solidFill>
                  <a:schemeClr val="tx1"/>
                </a:solidFill>
                <a:latin typeface="Open Sans"/>
              </a:rPr>
              <a:t>statechart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" name="Rectangular Callout 17">
            <a:extLst>
              <a:ext uri="{FF2B5EF4-FFF2-40B4-BE49-F238E27FC236}">
                <a16:creationId xmlns:a16="http://schemas.microsoft.com/office/drawing/2014/main" id="{3A0B05F7-0EC4-36AE-1024-02516F7E33D7}"/>
              </a:ext>
            </a:extLst>
          </p:cNvPr>
          <p:cNvSpPr/>
          <p:nvPr/>
        </p:nvSpPr>
        <p:spPr>
          <a:xfrm>
            <a:off x="6552325" y="1438272"/>
            <a:ext cx="3932203" cy="507956"/>
          </a:xfrm>
          <a:prstGeom prst="wedgeRectCallout">
            <a:avLst>
              <a:gd name="adj1" fmla="val 43738"/>
              <a:gd name="adj2" fmla="val 89041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400" dirty="0">
                <a:solidFill>
                  <a:srgbClr val="1446A0"/>
                </a:solidFill>
                <a:latin typeface="Open Sans"/>
              </a:rPr>
              <a:t>Ports</a:t>
            </a:r>
            <a:r>
              <a:rPr lang="en-US" sz="2400" dirty="0">
                <a:solidFill>
                  <a:srgbClr val="1446A0"/>
                </a:solidFill>
                <a:latin typeface="Open Sans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Open Sans"/>
              </a:rPr>
              <a:t>as </a:t>
            </a:r>
            <a:r>
              <a:rPr lang="hu-HU" sz="2400" dirty="0">
                <a:solidFill>
                  <a:schemeClr val="tx1"/>
                </a:solidFill>
                <a:latin typeface="Open Sans"/>
              </a:rPr>
              <a:t>setters &amp; getters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5" name="Rectangular Callout 17">
            <a:extLst>
              <a:ext uri="{FF2B5EF4-FFF2-40B4-BE49-F238E27FC236}">
                <a16:creationId xmlns:a16="http://schemas.microsoft.com/office/drawing/2014/main" id="{D77B377A-5CAE-C324-6645-861B8956ABF1}"/>
              </a:ext>
            </a:extLst>
          </p:cNvPr>
          <p:cNvSpPr/>
          <p:nvPr/>
        </p:nvSpPr>
        <p:spPr>
          <a:xfrm>
            <a:off x="7611992" y="3988377"/>
            <a:ext cx="3622087" cy="507956"/>
          </a:xfrm>
          <a:prstGeom prst="wedgeRectCallout">
            <a:avLst>
              <a:gd name="adj1" fmla="val -1114"/>
              <a:gd name="adj2" fmla="val 115257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400" dirty="0">
                <a:solidFill>
                  <a:srgbClr val="1446A0"/>
                </a:solidFill>
                <a:latin typeface="Open Sans"/>
              </a:rPr>
              <a:t>Run</a:t>
            </a:r>
            <a:r>
              <a:rPr lang="en-US" sz="2400" dirty="0">
                <a:solidFill>
                  <a:srgbClr val="1446A0"/>
                </a:solidFill>
                <a:latin typeface="Open Sans"/>
              </a:rPr>
              <a:t> </a:t>
            </a:r>
            <a:r>
              <a:rPr lang="hu-HU" sz="2400" dirty="0">
                <a:solidFill>
                  <a:schemeClr val="tx1"/>
                </a:solidFill>
                <a:latin typeface="Open Sans"/>
              </a:rPr>
              <a:t>cycles, sleep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45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</p:spTree>
    <p:extLst>
      <p:ext uri="{BB962C8B-B14F-4D97-AF65-F5344CB8AC3E}">
        <p14:creationId xmlns:p14="http://schemas.microsoft.com/office/powerpoint/2010/main" val="343249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C Code Generation from XSTS Models</a:t>
            </a:r>
          </a:p>
          <a:p>
            <a:pPr lvl="1"/>
            <a:r>
              <a:rPr lang="en-US" dirty="0"/>
              <a:t>Portability, accuracy, consistency, etc</a:t>
            </a:r>
            <a:r>
              <a:rPr lang="hu-HU" dirty="0"/>
              <a:t>..</a:t>
            </a:r>
            <a:endParaRPr lang="en-US" dirty="0"/>
          </a:p>
          <a:p>
            <a:pPr lvl="1"/>
            <a:r>
              <a:rPr lang="en-US" dirty="0"/>
              <a:t>Ensure platform independent code</a:t>
            </a:r>
          </a:p>
          <a:p>
            <a:r>
              <a:rPr lang="en-US" dirty="0"/>
              <a:t>Case Study: </a:t>
            </a:r>
            <a:r>
              <a:rPr lang="en-US" dirty="0">
                <a:solidFill>
                  <a:schemeClr val="accent1"/>
                </a:solidFill>
              </a:rPr>
              <a:t>The Crossroad Example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Future work</a:t>
            </a:r>
          </a:p>
          <a:p>
            <a:pPr lvl="1"/>
            <a:r>
              <a:rPr lang="en-US" dirty="0"/>
              <a:t>Support more platforms</a:t>
            </a:r>
          </a:p>
          <a:p>
            <a:pPr lvl="1"/>
            <a:r>
              <a:rPr lang="en-US" dirty="0"/>
              <a:t>Formal verification of the generated code using model-checkers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Software and Systems Verification (VIMIMA01)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1808611" y="3234653"/>
            <a:ext cx="10383389" cy="876910"/>
          </a:xfrm>
          <a:custGeom>
            <a:avLst/>
            <a:gdLst>
              <a:gd name="connsiteX0" fmla="*/ 344624 w 10383389"/>
              <a:gd name="connsiteY0" fmla="*/ 0 h 876910"/>
              <a:gd name="connsiteX1" fmla="*/ 10383389 w 10383389"/>
              <a:gd name="connsiteY1" fmla="*/ 0 h 876910"/>
              <a:gd name="connsiteX2" fmla="*/ 10383389 w 10383389"/>
              <a:gd name="connsiteY2" fmla="*/ 876910 h 876910"/>
              <a:gd name="connsiteX3" fmla="*/ 0 w 10383389"/>
              <a:gd name="connsiteY3" fmla="*/ 876910 h 876910"/>
              <a:gd name="connsiteX4" fmla="*/ 344624 w 10383389"/>
              <a:gd name="connsiteY4" fmla="*/ 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3389" h="876910">
                <a:moveTo>
                  <a:pt x="344624" y="0"/>
                </a:moveTo>
                <a:lnTo>
                  <a:pt x="10383389" y="0"/>
                </a:lnTo>
                <a:lnTo>
                  <a:pt x="10383389" y="876910"/>
                </a:lnTo>
                <a:lnTo>
                  <a:pt x="0" y="876910"/>
                </a:lnTo>
                <a:lnTo>
                  <a:pt x="34462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Generate </a:t>
            </a:r>
            <a:r>
              <a:rPr kumimoji="0" lang="en-US" sz="2400" b="1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accurate</a:t>
            </a: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consistent</a:t>
            </a: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code from gamma statecharts and composite models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3932810" y="4498529"/>
            <a:ext cx="6853560" cy="507956"/>
          </a:xfrm>
          <a:prstGeom prst="wedgeRectCallout">
            <a:avLst>
              <a:gd name="adj1" fmla="val -42046"/>
              <a:gd name="adj2" fmla="val -204577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1446A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Accuracy: </a:t>
            </a: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fewer logical mistakes</a:t>
            </a: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during coding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7504155" y="1201994"/>
            <a:ext cx="4390316" cy="1101651"/>
          </a:xfrm>
          <a:prstGeom prst="wedgeRectCallout">
            <a:avLst>
              <a:gd name="adj1" fmla="val -64505"/>
              <a:gd name="adj2" fmla="val 124848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446A0"/>
                </a:solidFill>
                <a:effectLst/>
                <a:uLnTx/>
                <a:uFillTx/>
                <a:latin typeface="Open Sans"/>
              </a:rPr>
              <a:t>Consistency: </a:t>
            </a:r>
            <a:r>
              <a:rPr lang="en-US" sz="2400" dirty="0">
                <a:solidFill>
                  <a:schemeClr val="tx1"/>
                </a:solidFill>
                <a:latin typeface="Open Sans"/>
              </a:rPr>
              <a:t>the generated code will reflect the behavior of its models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20085" y="3235211"/>
            <a:ext cx="2036541" cy="876352"/>
          </a:xfrm>
          <a:custGeom>
            <a:avLst/>
            <a:gdLst>
              <a:gd name="connsiteX0" fmla="*/ 0 w 2036541"/>
              <a:gd name="connsiteY0" fmla="*/ 0 h 876352"/>
              <a:gd name="connsiteX1" fmla="*/ 2036541 w 2036541"/>
              <a:gd name="connsiteY1" fmla="*/ 0 h 876352"/>
              <a:gd name="connsiteX2" fmla="*/ 1692137 w 2036541"/>
              <a:gd name="connsiteY2" fmla="*/ 876352 h 876352"/>
              <a:gd name="connsiteX3" fmla="*/ 0 w 2036541"/>
              <a:gd name="connsiteY3" fmla="*/ 876352 h 876352"/>
              <a:gd name="connsiteX4" fmla="*/ 0 w 2036541"/>
              <a:gd name="connsiteY4" fmla="*/ 0 h 87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541" h="876352">
                <a:moveTo>
                  <a:pt x="0" y="0"/>
                </a:moveTo>
                <a:lnTo>
                  <a:pt x="2036541" y="0"/>
                </a:lnTo>
                <a:lnTo>
                  <a:pt x="1692137" y="876352"/>
                </a:lnTo>
                <a:lnTo>
                  <a:pt x="0" y="8763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rgbClr val="283C88"/>
              </a:gs>
              <a:gs pos="100000">
                <a:srgbClr val="5F2C60"/>
              </a:gs>
            </a:gsLst>
            <a:lin ang="3852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2743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Generation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1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en-US" dirty="0"/>
              <a:t>is the Gamma Statechart Composition Framework?</a:t>
            </a:r>
          </a:p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Why </a:t>
            </a:r>
            <a:r>
              <a:rPr lang="en-US" dirty="0"/>
              <a:t>do we need Code Generators?</a:t>
            </a:r>
          </a:p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From where </a:t>
            </a:r>
            <a:r>
              <a:rPr lang="en-US" dirty="0"/>
              <a:t>do we generate code?</a:t>
            </a:r>
          </a:p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en-US" dirty="0"/>
              <a:t>technologies are being used?</a:t>
            </a:r>
          </a:p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dirty="0"/>
              <a:t>do we achieve platform independence?</a:t>
            </a:r>
          </a:p>
          <a:p>
            <a:pPr lvl="1">
              <a:spcBef>
                <a:spcPts val="1000"/>
              </a:spcBef>
              <a:spcAft>
                <a:spcPts val="1500"/>
              </a:spcAft>
            </a:pPr>
            <a:r>
              <a:rPr lang="en-US" dirty="0"/>
              <a:t>Especially in timing</a:t>
            </a:r>
          </a:p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dirty="0"/>
              <a:t>do we utilize the generated code?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/>
          <a:lstStyle/>
          <a:p>
            <a:r>
              <a:rPr lang="en-US" dirty="0"/>
              <a:t>Fancy title, but..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</p:spTree>
    <p:extLst>
      <p:ext uri="{BB962C8B-B14F-4D97-AF65-F5344CB8AC3E}">
        <p14:creationId xmlns:p14="http://schemas.microsoft.com/office/powerpoint/2010/main" val="271898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Eclipse </a:t>
            </a:r>
            <a:r>
              <a:rPr lang="en-US" dirty="0"/>
              <a:t>extension</a:t>
            </a:r>
          </a:p>
          <a:p>
            <a:r>
              <a:rPr lang="en-US" dirty="0">
                <a:solidFill>
                  <a:schemeClr val="accent1"/>
                </a:solidFill>
              </a:rPr>
              <a:t>Composite </a:t>
            </a:r>
            <a:r>
              <a:rPr lang="en-US" dirty="0"/>
              <a:t>Statecharts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From statecharts &amp; interfaces designed in </a:t>
            </a:r>
            <a:r>
              <a:rPr lang="en-US" dirty="0">
                <a:solidFill>
                  <a:schemeClr val="accent1"/>
                </a:solidFill>
              </a:rPr>
              <a:t>Yakindu</a:t>
            </a:r>
          </a:p>
          <a:p>
            <a:r>
              <a:rPr lang="en-US" dirty="0">
                <a:solidFill>
                  <a:schemeClr val="accent1"/>
                </a:solidFill>
              </a:rPr>
              <a:t>Formal Verification </a:t>
            </a:r>
            <a:r>
              <a:rPr lang="en-US" dirty="0"/>
              <a:t>of composite systems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Through a model-checker, </a:t>
            </a:r>
            <a:r>
              <a:rPr lang="en-US" dirty="0">
                <a:solidFill>
                  <a:schemeClr val="accent1"/>
                </a:solidFill>
              </a:rPr>
              <a:t>UPPAAL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Theta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Spin</a:t>
            </a:r>
          </a:p>
          <a:p>
            <a:r>
              <a:rPr lang="en-US" dirty="0">
                <a:solidFill>
                  <a:schemeClr val="accent1"/>
                </a:solidFill>
              </a:rPr>
              <a:t>Code Generation </a:t>
            </a:r>
            <a:r>
              <a:rPr lang="en-US" dirty="0"/>
              <a:t>for various platforms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Gamma contains a code generator for </a:t>
            </a:r>
            <a:r>
              <a:rPr lang="en-US" dirty="0">
                <a:solidFill>
                  <a:schemeClr val="accent1"/>
                </a:solidFill>
              </a:rPr>
              <a:t>java</a:t>
            </a:r>
          </a:p>
          <a:p>
            <a:r>
              <a:rPr lang="en-US" dirty="0">
                <a:solidFill>
                  <a:schemeClr val="accent1"/>
                </a:solidFill>
              </a:rPr>
              <a:t>Verification</a:t>
            </a:r>
            <a:r>
              <a:rPr lang="en-US" dirty="0"/>
              <a:t> of the generated code</a:t>
            </a:r>
          </a:p>
          <a:p>
            <a:pPr lvl="1"/>
            <a:r>
              <a:rPr lang="en-US" dirty="0"/>
              <a:t>Unit tests based on a model-checker should cover the state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hu-HU" dirty="0"/>
              <a:t>The Gamma Framework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11D63809-3EBE-803F-00C0-CF1C68BADB70}"/>
              </a:ext>
            </a:extLst>
          </p:cNvPr>
          <p:cNvSpPr/>
          <p:nvPr/>
        </p:nvSpPr>
        <p:spPr>
          <a:xfrm>
            <a:off x="9694416" y="355304"/>
            <a:ext cx="2497584" cy="638175"/>
          </a:xfrm>
          <a:custGeom>
            <a:avLst/>
            <a:gdLst>
              <a:gd name="connsiteX0" fmla="*/ 344624 w 3740988"/>
              <a:gd name="connsiteY0" fmla="*/ 0 h 876910"/>
              <a:gd name="connsiteX1" fmla="*/ 3740988 w 3740988"/>
              <a:gd name="connsiteY1" fmla="*/ 0 h 876910"/>
              <a:gd name="connsiteX2" fmla="*/ 3740988 w 3740988"/>
              <a:gd name="connsiteY2" fmla="*/ 31293 h 876910"/>
              <a:gd name="connsiteX3" fmla="*/ 366715 w 3740988"/>
              <a:gd name="connsiteY3" fmla="*/ 31293 h 876910"/>
              <a:gd name="connsiteX4" fmla="*/ 46687 w 3740988"/>
              <a:gd name="connsiteY4" fmla="*/ 845617 h 876910"/>
              <a:gd name="connsiteX5" fmla="*/ 3740988 w 3740988"/>
              <a:gd name="connsiteY5" fmla="*/ 845617 h 876910"/>
              <a:gd name="connsiteX6" fmla="*/ 3740988 w 3740988"/>
              <a:gd name="connsiteY6" fmla="*/ 876910 h 876910"/>
              <a:gd name="connsiteX7" fmla="*/ 0 w 3740988"/>
              <a:gd name="connsiteY7" fmla="*/ 87691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0988" h="876910">
                <a:moveTo>
                  <a:pt x="344624" y="0"/>
                </a:moveTo>
                <a:lnTo>
                  <a:pt x="3740988" y="0"/>
                </a:lnTo>
                <a:lnTo>
                  <a:pt x="3740988" y="31293"/>
                </a:lnTo>
                <a:lnTo>
                  <a:pt x="366715" y="31293"/>
                </a:lnTo>
                <a:lnTo>
                  <a:pt x="46687" y="845617"/>
                </a:lnTo>
                <a:lnTo>
                  <a:pt x="3740988" y="845617"/>
                </a:lnTo>
                <a:lnTo>
                  <a:pt x="3740988" y="876910"/>
                </a:lnTo>
                <a:lnTo>
                  <a:pt x="0" y="8769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576E3C4-5EBC-68C0-3510-35A663DA1412}"/>
              </a:ext>
            </a:extLst>
          </p:cNvPr>
          <p:cNvSpPr txBox="1"/>
          <p:nvPr/>
        </p:nvSpPr>
        <p:spPr>
          <a:xfrm>
            <a:off x="9895032" y="474336"/>
            <a:ext cx="2678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</a:t>
            </a:r>
            <a:r>
              <a:rPr lang="hu-HU" sz="2000" dirty="0">
                <a:solidFill>
                  <a:schemeClr val="accent1"/>
                </a:solidFill>
              </a:rPr>
              <a:t>hat</a:t>
            </a:r>
            <a:r>
              <a:rPr lang="en-US" sz="2000" dirty="0"/>
              <a:t> </a:t>
            </a:r>
            <a:r>
              <a:rPr lang="hu-HU" sz="2000" dirty="0"/>
              <a:t>is</a:t>
            </a:r>
            <a:r>
              <a:rPr lang="en-US" sz="2000" dirty="0"/>
              <a:t> </a:t>
            </a:r>
            <a:r>
              <a:rPr lang="hu-HU" sz="2000" dirty="0"/>
              <a:t>Gamma</a:t>
            </a:r>
            <a:r>
              <a:rPr lang="en-US" sz="2000" dirty="0"/>
              <a:t>?</a:t>
            </a:r>
          </a:p>
        </p:txBody>
      </p:sp>
      <p:pic>
        <p:nvPicPr>
          <p:cNvPr id="7" name="Kép 6" descr="A képen szöveg, képernyőkép, diagram, Betűtípus látható&#10;&#10;Automatikusan generált leírás">
            <a:extLst>
              <a:ext uri="{FF2B5EF4-FFF2-40B4-BE49-F238E27FC236}">
                <a16:creationId xmlns:a16="http://schemas.microsoft.com/office/drawing/2014/main" id="{C354C432-7702-8245-5703-A7EB490CC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73" y="2592279"/>
            <a:ext cx="4077269" cy="28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4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Efficiency </a:t>
            </a:r>
            <a:r>
              <a:rPr lang="en-US" dirty="0"/>
              <a:t>- no need for manual coding</a:t>
            </a:r>
            <a:endParaRPr lang="en-US" dirty="0">
              <a:solidFill>
                <a:schemeClr val="accent1"/>
              </a:solidFill>
            </a:endParaRPr>
          </a:p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 -  reduce the risk of human error</a:t>
            </a:r>
            <a:endParaRPr lang="en-US" dirty="0">
              <a:solidFill>
                <a:schemeClr val="accent1"/>
              </a:solidFill>
            </a:endParaRPr>
          </a:p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Consistency</a:t>
            </a:r>
            <a:r>
              <a:rPr lang="en-US" dirty="0"/>
              <a:t> - enforcing model-code behavior consistency</a:t>
            </a:r>
            <a:endParaRPr lang="en-US" dirty="0">
              <a:solidFill>
                <a:schemeClr val="accent1"/>
              </a:solidFill>
            </a:endParaRPr>
          </a:p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Maintainability</a:t>
            </a:r>
            <a:r>
              <a:rPr lang="en-US" dirty="0"/>
              <a:t> - code maintenance by regenerating code</a:t>
            </a:r>
          </a:p>
          <a:p>
            <a:pPr>
              <a:spcAft>
                <a:spcPts val="1500"/>
              </a:spcAft>
            </a:pPr>
            <a:r>
              <a:rPr lang="en-US" dirty="0">
                <a:solidFill>
                  <a:schemeClr val="accent1"/>
                </a:solidFill>
              </a:rPr>
              <a:t>Portability</a:t>
            </a:r>
            <a:r>
              <a:rPr lang="en-US" dirty="0"/>
              <a:t> - can generate code for different platforms</a:t>
            </a:r>
            <a:endParaRPr lang="hu-HU" dirty="0"/>
          </a:p>
          <a:p>
            <a:pPr marL="0" indent="0">
              <a:spcAft>
                <a:spcPts val="1500"/>
              </a:spcAft>
              <a:buNone/>
            </a:pPr>
            <a:r>
              <a:rPr lang="en-US" dirty="0"/>
              <a:t>Potential presence of bugs in code generators, could we </a:t>
            </a:r>
            <a:r>
              <a:rPr lang="en-US" dirty="0">
                <a:solidFill>
                  <a:schemeClr val="accent1"/>
                </a:solidFill>
              </a:rPr>
              <a:t>verify</a:t>
            </a:r>
            <a:r>
              <a:rPr lang="en-US" dirty="0"/>
              <a:t> the results?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en-US" dirty="0"/>
              <a:t>Code Generators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143B628B-17A1-0BC3-9763-AFF9CEA6E533}"/>
              </a:ext>
            </a:extLst>
          </p:cNvPr>
          <p:cNvSpPr/>
          <p:nvPr/>
        </p:nvSpPr>
        <p:spPr>
          <a:xfrm>
            <a:off x="9694416" y="355304"/>
            <a:ext cx="2497584" cy="638175"/>
          </a:xfrm>
          <a:custGeom>
            <a:avLst/>
            <a:gdLst>
              <a:gd name="connsiteX0" fmla="*/ 344624 w 3740988"/>
              <a:gd name="connsiteY0" fmla="*/ 0 h 876910"/>
              <a:gd name="connsiteX1" fmla="*/ 3740988 w 3740988"/>
              <a:gd name="connsiteY1" fmla="*/ 0 h 876910"/>
              <a:gd name="connsiteX2" fmla="*/ 3740988 w 3740988"/>
              <a:gd name="connsiteY2" fmla="*/ 31293 h 876910"/>
              <a:gd name="connsiteX3" fmla="*/ 366715 w 3740988"/>
              <a:gd name="connsiteY3" fmla="*/ 31293 h 876910"/>
              <a:gd name="connsiteX4" fmla="*/ 46687 w 3740988"/>
              <a:gd name="connsiteY4" fmla="*/ 845617 h 876910"/>
              <a:gd name="connsiteX5" fmla="*/ 3740988 w 3740988"/>
              <a:gd name="connsiteY5" fmla="*/ 845617 h 876910"/>
              <a:gd name="connsiteX6" fmla="*/ 3740988 w 3740988"/>
              <a:gd name="connsiteY6" fmla="*/ 876910 h 876910"/>
              <a:gd name="connsiteX7" fmla="*/ 0 w 3740988"/>
              <a:gd name="connsiteY7" fmla="*/ 87691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0988" h="876910">
                <a:moveTo>
                  <a:pt x="344624" y="0"/>
                </a:moveTo>
                <a:lnTo>
                  <a:pt x="3740988" y="0"/>
                </a:lnTo>
                <a:lnTo>
                  <a:pt x="3740988" y="31293"/>
                </a:lnTo>
                <a:lnTo>
                  <a:pt x="366715" y="31293"/>
                </a:lnTo>
                <a:lnTo>
                  <a:pt x="46687" y="845617"/>
                </a:lnTo>
                <a:lnTo>
                  <a:pt x="3740988" y="845617"/>
                </a:lnTo>
                <a:lnTo>
                  <a:pt x="3740988" y="876910"/>
                </a:lnTo>
                <a:lnTo>
                  <a:pt x="0" y="8769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01EF672-FF10-B9C8-2823-FDFF50E82D22}"/>
              </a:ext>
            </a:extLst>
          </p:cNvPr>
          <p:cNvSpPr txBox="1"/>
          <p:nvPr/>
        </p:nvSpPr>
        <p:spPr>
          <a:xfrm>
            <a:off x="9895032" y="474336"/>
            <a:ext cx="2678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Why</a:t>
            </a:r>
            <a:r>
              <a:rPr lang="en-US" sz="2000" dirty="0"/>
              <a:t> do we need?</a:t>
            </a:r>
          </a:p>
        </p:txBody>
      </p:sp>
    </p:spTree>
    <p:extLst>
      <p:ext uri="{BB962C8B-B14F-4D97-AF65-F5344CB8AC3E}">
        <p14:creationId xmlns:p14="http://schemas.microsoft.com/office/powerpoint/2010/main" val="9490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XSTS</a:t>
            </a:r>
            <a:r>
              <a:rPr lang="en-US" dirty="0"/>
              <a:t> language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Intermediate representation of our model</a:t>
            </a:r>
          </a:p>
          <a:p>
            <a:r>
              <a:rPr lang="en-US" dirty="0">
                <a:solidFill>
                  <a:schemeClr val="accent1"/>
                </a:solidFill>
              </a:rPr>
              <a:t>Eclipse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Gamma is an eclipse plugin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XSTS language is implemented using EMF, serialized to XML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Dependencies integrated into Eclipse: </a:t>
            </a:r>
            <a:r>
              <a:rPr lang="en-US" dirty="0">
                <a:solidFill>
                  <a:schemeClr val="accent1"/>
                </a:solidFill>
              </a:rPr>
              <a:t>Yakindu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PlantUML</a:t>
            </a:r>
            <a:r>
              <a:rPr lang="en-US" dirty="0"/>
              <a:t>, etc.. </a:t>
            </a:r>
          </a:p>
          <a:p>
            <a:r>
              <a:rPr lang="en-US" dirty="0">
                <a:solidFill>
                  <a:schemeClr val="accent1"/>
                </a:solidFill>
              </a:rPr>
              <a:t>Xtend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Java dialect, java code is being generated in the background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Commonly used in code generators, serializers instead of instanceof</a:t>
            </a:r>
          </a:p>
          <a:p>
            <a:pPr lvl="1">
              <a:spcAft>
                <a:spcPts val="15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74CB7F96-F7F1-3726-0148-1C911B4257BD}"/>
              </a:ext>
            </a:extLst>
          </p:cNvPr>
          <p:cNvSpPr/>
          <p:nvPr/>
        </p:nvSpPr>
        <p:spPr>
          <a:xfrm>
            <a:off x="9694416" y="355304"/>
            <a:ext cx="2497584" cy="638175"/>
          </a:xfrm>
          <a:custGeom>
            <a:avLst/>
            <a:gdLst>
              <a:gd name="connsiteX0" fmla="*/ 344624 w 3740988"/>
              <a:gd name="connsiteY0" fmla="*/ 0 h 876910"/>
              <a:gd name="connsiteX1" fmla="*/ 3740988 w 3740988"/>
              <a:gd name="connsiteY1" fmla="*/ 0 h 876910"/>
              <a:gd name="connsiteX2" fmla="*/ 3740988 w 3740988"/>
              <a:gd name="connsiteY2" fmla="*/ 31293 h 876910"/>
              <a:gd name="connsiteX3" fmla="*/ 366715 w 3740988"/>
              <a:gd name="connsiteY3" fmla="*/ 31293 h 876910"/>
              <a:gd name="connsiteX4" fmla="*/ 46687 w 3740988"/>
              <a:gd name="connsiteY4" fmla="*/ 845617 h 876910"/>
              <a:gd name="connsiteX5" fmla="*/ 3740988 w 3740988"/>
              <a:gd name="connsiteY5" fmla="*/ 845617 h 876910"/>
              <a:gd name="connsiteX6" fmla="*/ 3740988 w 3740988"/>
              <a:gd name="connsiteY6" fmla="*/ 876910 h 876910"/>
              <a:gd name="connsiteX7" fmla="*/ 0 w 3740988"/>
              <a:gd name="connsiteY7" fmla="*/ 87691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0988" h="876910">
                <a:moveTo>
                  <a:pt x="344624" y="0"/>
                </a:moveTo>
                <a:lnTo>
                  <a:pt x="3740988" y="0"/>
                </a:lnTo>
                <a:lnTo>
                  <a:pt x="3740988" y="31293"/>
                </a:lnTo>
                <a:lnTo>
                  <a:pt x="366715" y="31293"/>
                </a:lnTo>
                <a:lnTo>
                  <a:pt x="46687" y="845617"/>
                </a:lnTo>
                <a:lnTo>
                  <a:pt x="3740988" y="845617"/>
                </a:lnTo>
                <a:lnTo>
                  <a:pt x="3740988" y="876910"/>
                </a:lnTo>
                <a:lnTo>
                  <a:pt x="0" y="8769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1A42E72-3404-24A8-AA1E-B14138765CF7}"/>
              </a:ext>
            </a:extLst>
          </p:cNvPr>
          <p:cNvSpPr txBox="1"/>
          <p:nvPr/>
        </p:nvSpPr>
        <p:spPr>
          <a:xfrm>
            <a:off x="9911355" y="489725"/>
            <a:ext cx="2678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en-US" dirty="0"/>
              <a:t>technologies</a:t>
            </a:r>
            <a:r>
              <a:rPr lang="hu-HU" dirty="0"/>
              <a:t>?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</p:txBody>
      </p:sp>
      <p:pic>
        <p:nvPicPr>
          <p:cNvPr id="7" name="Kép 6" descr="A képen szöveg, képernyőkép, diagram, Téglalap látható&#10;&#10;Automatikusan generált leírás">
            <a:extLst>
              <a:ext uri="{FF2B5EF4-FFF2-40B4-BE49-F238E27FC236}">
                <a16:creationId xmlns:a16="http://schemas.microsoft.com/office/drawing/2014/main" id="{3832E829-430A-EBE4-CFD5-788BA7506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57" y="1077491"/>
            <a:ext cx="341995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1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Declarations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Type, Variable declarations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Variable groups, annotations, e.g.: input groups, clock variables</a:t>
            </a:r>
          </a:p>
          <a:p>
            <a:r>
              <a:rPr lang="en-US" dirty="0">
                <a:solidFill>
                  <a:schemeClr val="accent1"/>
                </a:solidFill>
              </a:rPr>
              <a:t>Initializations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Initial values, initialize the component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Reset inputs, outputs between cycles</a:t>
            </a:r>
          </a:p>
          <a:p>
            <a:r>
              <a:rPr lang="en-US" dirty="0">
                <a:solidFill>
                  <a:schemeClr val="accent1"/>
                </a:solidFill>
              </a:rPr>
              <a:t>Transitions</a:t>
            </a:r>
            <a:r>
              <a:rPr lang="en-US" dirty="0"/>
              <a:t> - the internal mechanism of the model</a:t>
            </a:r>
          </a:p>
          <a:p>
            <a:r>
              <a:rPr lang="en-US" dirty="0">
                <a:solidFill>
                  <a:schemeClr val="accent1"/>
                </a:solidFill>
              </a:rPr>
              <a:t>Consists of..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Actions,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en-US" dirty="0"/>
              <a:t>The XSTS Language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74CB7F96-F7F1-3726-0148-1C911B4257BD}"/>
              </a:ext>
            </a:extLst>
          </p:cNvPr>
          <p:cNvSpPr/>
          <p:nvPr/>
        </p:nvSpPr>
        <p:spPr>
          <a:xfrm>
            <a:off x="9694416" y="355304"/>
            <a:ext cx="2497584" cy="638175"/>
          </a:xfrm>
          <a:custGeom>
            <a:avLst/>
            <a:gdLst>
              <a:gd name="connsiteX0" fmla="*/ 344624 w 3740988"/>
              <a:gd name="connsiteY0" fmla="*/ 0 h 876910"/>
              <a:gd name="connsiteX1" fmla="*/ 3740988 w 3740988"/>
              <a:gd name="connsiteY1" fmla="*/ 0 h 876910"/>
              <a:gd name="connsiteX2" fmla="*/ 3740988 w 3740988"/>
              <a:gd name="connsiteY2" fmla="*/ 31293 h 876910"/>
              <a:gd name="connsiteX3" fmla="*/ 366715 w 3740988"/>
              <a:gd name="connsiteY3" fmla="*/ 31293 h 876910"/>
              <a:gd name="connsiteX4" fmla="*/ 46687 w 3740988"/>
              <a:gd name="connsiteY4" fmla="*/ 845617 h 876910"/>
              <a:gd name="connsiteX5" fmla="*/ 3740988 w 3740988"/>
              <a:gd name="connsiteY5" fmla="*/ 845617 h 876910"/>
              <a:gd name="connsiteX6" fmla="*/ 3740988 w 3740988"/>
              <a:gd name="connsiteY6" fmla="*/ 876910 h 876910"/>
              <a:gd name="connsiteX7" fmla="*/ 0 w 3740988"/>
              <a:gd name="connsiteY7" fmla="*/ 87691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0988" h="876910">
                <a:moveTo>
                  <a:pt x="344624" y="0"/>
                </a:moveTo>
                <a:lnTo>
                  <a:pt x="3740988" y="0"/>
                </a:lnTo>
                <a:lnTo>
                  <a:pt x="3740988" y="31293"/>
                </a:lnTo>
                <a:lnTo>
                  <a:pt x="366715" y="31293"/>
                </a:lnTo>
                <a:lnTo>
                  <a:pt x="46687" y="845617"/>
                </a:lnTo>
                <a:lnTo>
                  <a:pt x="3740988" y="845617"/>
                </a:lnTo>
                <a:lnTo>
                  <a:pt x="3740988" y="876910"/>
                </a:lnTo>
                <a:lnTo>
                  <a:pt x="0" y="8769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1A42E72-3404-24A8-AA1E-B14138765CF7}"/>
              </a:ext>
            </a:extLst>
          </p:cNvPr>
          <p:cNvSpPr txBox="1"/>
          <p:nvPr/>
        </p:nvSpPr>
        <p:spPr>
          <a:xfrm>
            <a:off x="9911355" y="489725"/>
            <a:ext cx="2678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en-US" dirty="0"/>
              <a:t>technologies</a:t>
            </a:r>
            <a:r>
              <a:rPr lang="hu-HU" dirty="0"/>
              <a:t>?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34D57CF-5202-5A3C-ACD4-8732003BD50B}"/>
              </a:ext>
            </a:extLst>
          </p:cNvPr>
          <p:cNvSpPr txBox="1"/>
          <p:nvPr/>
        </p:nvSpPr>
        <p:spPr>
          <a:xfrm>
            <a:off x="5485215" y="1497192"/>
            <a:ext cx="6131807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Main_region_Controller : </a:t>
            </a:r>
            <a:r>
              <a:rPr lang="en-GB" sz="12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__Inactive__, Operating, Interrupted </a:t>
            </a:r>
            <a:r>
              <a:rPr lang="en-GB" sz="12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2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PoliceInterrupt_police_In_controller : </a:t>
            </a:r>
            <a:r>
              <a:rPr lang="en-GB" sz="12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false</a:t>
            </a:r>
          </a:p>
          <a:p>
            <a:r>
              <a:rPr lang="en-GB" sz="12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BlinkingYellowTimeout3_secondary : </a:t>
            </a:r>
            <a:r>
              <a:rPr lang="en-GB" sz="12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2A15324-11C3-BE87-962A-43D523280402}"/>
              </a:ext>
            </a:extLst>
          </p:cNvPr>
          <p:cNvSpPr txBox="1"/>
          <p:nvPr/>
        </p:nvSpPr>
        <p:spPr>
          <a:xfrm>
            <a:off x="6817261" y="2813423"/>
            <a:ext cx="5232902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typeDeclarations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name=</a:t>
            </a:r>
            <a:r>
              <a:rPr lang="en-GB" sz="12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"Main_region_Controller"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hu-HU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xsi:type=</a:t>
            </a:r>
            <a:r>
              <a:rPr lang="en-GB" sz="12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GB" sz="12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.expression:EnumerationTypeDefinition"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hu-HU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literals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name=</a:t>
            </a:r>
            <a:r>
              <a:rPr lang="en-GB" sz="12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"__Inactive__"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hu-HU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literals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name=</a:t>
            </a:r>
            <a:r>
              <a:rPr lang="en-GB" sz="12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"Operating"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hu-HU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literals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name=</a:t>
            </a:r>
            <a:r>
              <a:rPr lang="en-GB" sz="12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"Interrupted"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hu-HU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typeDeclarations</a:t>
            </a:r>
            <a:r>
              <a:rPr lang="en-GB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</a:t>
            </a:r>
            <a:endParaRPr lang="en-GB" sz="12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ular Callout 17">
            <a:extLst>
              <a:ext uri="{FF2B5EF4-FFF2-40B4-BE49-F238E27FC236}">
                <a16:creationId xmlns:a16="http://schemas.microsoft.com/office/drawing/2014/main" id="{F723E254-21DC-FAE5-E89A-7BEFD9333774}"/>
              </a:ext>
            </a:extLst>
          </p:cNvPr>
          <p:cNvSpPr/>
          <p:nvPr/>
        </p:nvSpPr>
        <p:spPr>
          <a:xfrm>
            <a:off x="6166817" y="439294"/>
            <a:ext cx="2787588" cy="507956"/>
          </a:xfrm>
          <a:prstGeom prst="wedgeRectCallout">
            <a:avLst>
              <a:gd name="adj1" fmla="val 44318"/>
              <a:gd name="adj2" fmla="val 129688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dirty="0">
                <a:ln>
                  <a:noFill/>
                </a:ln>
                <a:solidFill>
                  <a:srgbClr val="1446A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XSTS</a:t>
            </a:r>
            <a:r>
              <a:rPr lang="en-US" sz="2400" dirty="0">
                <a:solidFill>
                  <a:srgbClr val="1446A0"/>
                </a:solidFill>
                <a:latin typeface="Open Sans"/>
              </a:rPr>
              <a:t> </a:t>
            </a:r>
            <a:r>
              <a:rPr lang="hu-HU" sz="2400" dirty="0">
                <a:solidFill>
                  <a:schemeClr val="tx1"/>
                </a:solidFill>
                <a:latin typeface="Open Sans"/>
              </a:rPr>
              <a:t>definitions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1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en-US" dirty="0"/>
              <a:t>Model Transformation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74CB7F96-F7F1-3726-0148-1C911B4257BD}"/>
              </a:ext>
            </a:extLst>
          </p:cNvPr>
          <p:cNvSpPr/>
          <p:nvPr/>
        </p:nvSpPr>
        <p:spPr>
          <a:xfrm>
            <a:off x="9694416" y="355304"/>
            <a:ext cx="2497584" cy="638175"/>
          </a:xfrm>
          <a:custGeom>
            <a:avLst/>
            <a:gdLst>
              <a:gd name="connsiteX0" fmla="*/ 344624 w 3740988"/>
              <a:gd name="connsiteY0" fmla="*/ 0 h 876910"/>
              <a:gd name="connsiteX1" fmla="*/ 3740988 w 3740988"/>
              <a:gd name="connsiteY1" fmla="*/ 0 h 876910"/>
              <a:gd name="connsiteX2" fmla="*/ 3740988 w 3740988"/>
              <a:gd name="connsiteY2" fmla="*/ 31293 h 876910"/>
              <a:gd name="connsiteX3" fmla="*/ 366715 w 3740988"/>
              <a:gd name="connsiteY3" fmla="*/ 31293 h 876910"/>
              <a:gd name="connsiteX4" fmla="*/ 46687 w 3740988"/>
              <a:gd name="connsiteY4" fmla="*/ 845617 h 876910"/>
              <a:gd name="connsiteX5" fmla="*/ 3740988 w 3740988"/>
              <a:gd name="connsiteY5" fmla="*/ 845617 h 876910"/>
              <a:gd name="connsiteX6" fmla="*/ 3740988 w 3740988"/>
              <a:gd name="connsiteY6" fmla="*/ 876910 h 876910"/>
              <a:gd name="connsiteX7" fmla="*/ 0 w 3740988"/>
              <a:gd name="connsiteY7" fmla="*/ 87691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0988" h="876910">
                <a:moveTo>
                  <a:pt x="344624" y="0"/>
                </a:moveTo>
                <a:lnTo>
                  <a:pt x="3740988" y="0"/>
                </a:lnTo>
                <a:lnTo>
                  <a:pt x="3740988" y="31293"/>
                </a:lnTo>
                <a:lnTo>
                  <a:pt x="366715" y="31293"/>
                </a:lnTo>
                <a:lnTo>
                  <a:pt x="46687" y="845617"/>
                </a:lnTo>
                <a:lnTo>
                  <a:pt x="3740988" y="845617"/>
                </a:lnTo>
                <a:lnTo>
                  <a:pt x="3740988" y="876910"/>
                </a:lnTo>
                <a:lnTo>
                  <a:pt x="0" y="8769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1A42E72-3404-24A8-AA1E-B14138765CF7}"/>
              </a:ext>
            </a:extLst>
          </p:cNvPr>
          <p:cNvSpPr txBox="1"/>
          <p:nvPr/>
        </p:nvSpPr>
        <p:spPr>
          <a:xfrm>
            <a:off x="10257585" y="456325"/>
            <a:ext cx="2678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From where</a:t>
            </a:r>
            <a:r>
              <a:rPr lang="en-US" sz="2000" dirty="0"/>
              <a:t>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6A49D0A-C941-AFE1-FB7E-C11B8D8FACD1}"/>
              </a:ext>
            </a:extLst>
          </p:cNvPr>
          <p:cNvSpPr txBox="1">
            <a:spLocks/>
          </p:cNvSpPr>
          <p:nvPr/>
        </p:nvSpPr>
        <p:spPr>
          <a:xfrm>
            <a:off x="574979" y="1201994"/>
            <a:ext cx="5793036" cy="5051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Open Sans" panose="020B0606030504020204" pitchFamily="34" charset="0"/>
              <a:buChar char="–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Open Sans" panose="020B0606030504020204" pitchFamily="34" charset="0"/>
              <a:buChar char="–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Open Sans" panose="020B0606030504020204" pitchFamily="34" charset="0"/>
              <a:buChar char="–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Open Sans" panose="020B0606030504020204" pitchFamily="34" charset="0"/>
              <a:buChar char="–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hu-HU" dirty="0">
                <a:solidFill>
                  <a:schemeClr val="accent1"/>
                </a:solidFill>
              </a:rPr>
              <a:t>UML</a:t>
            </a:r>
            <a:r>
              <a:rPr lang="en-US" dirty="0"/>
              <a:t> Statecharts</a:t>
            </a:r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en-US" dirty="0"/>
              <a:t>Transformed to </a:t>
            </a:r>
            <a:r>
              <a:rPr lang="en-US" i="1" dirty="0"/>
              <a:t>gamma </a:t>
            </a:r>
            <a:r>
              <a:rPr lang="hu-HU" i="1" dirty="0"/>
              <a:t>statechart </a:t>
            </a:r>
            <a:r>
              <a:rPr lang="en-US" i="1" dirty="0"/>
              <a:t>language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Gamma </a:t>
            </a:r>
            <a:r>
              <a:rPr lang="en-US" dirty="0"/>
              <a:t>Components</a:t>
            </a:r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en-US" dirty="0"/>
              <a:t>Transformed into XSTS with an extra intermediate step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XSTS </a:t>
            </a:r>
            <a:r>
              <a:rPr lang="en-US" dirty="0"/>
              <a:t>Model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Used to generate C code</a:t>
            </a:r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en-US" dirty="0"/>
              <a:t>Can be used to formally verify the component</a:t>
            </a:r>
          </a:p>
          <a:p>
            <a:pPr>
              <a:spcAft>
                <a:spcPts val="1500"/>
              </a:spcAft>
            </a:pPr>
            <a:endParaRPr lang="en-US" dirty="0"/>
          </a:p>
        </p:txBody>
      </p:sp>
      <p:pic>
        <p:nvPicPr>
          <p:cNvPr id="10" name="Tartalom helye 9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AB3890E9-D7A5-8C8E-2B9E-BB024183C3F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15" y="1230649"/>
            <a:ext cx="5285714" cy="4390476"/>
          </a:xfrm>
        </p:spPr>
      </p:pic>
    </p:spTree>
    <p:extLst>
      <p:ext uri="{BB962C8B-B14F-4D97-AF65-F5344CB8AC3E}">
        <p14:creationId xmlns:p14="http://schemas.microsoft.com/office/powerpoint/2010/main" val="333502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dirty="0"/>
              <a:t>each component..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2 source &amp; 2 header files are being generated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Statechart</a:t>
            </a:r>
            <a:r>
              <a:rPr lang="en-US" dirty="0"/>
              <a:t> component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Implements the behavior of its model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Resets in-, outputs between cycles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Declares all required structure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Wrapper </a:t>
            </a:r>
            <a:r>
              <a:rPr lang="en-US" dirty="0"/>
              <a:t>component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Handles timing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Hides the internal mechanism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Provides Ports (in the form of setters/getters)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74CB7F96-F7F1-3726-0148-1C911B4257BD}"/>
              </a:ext>
            </a:extLst>
          </p:cNvPr>
          <p:cNvSpPr/>
          <p:nvPr/>
        </p:nvSpPr>
        <p:spPr>
          <a:xfrm>
            <a:off x="9694416" y="355304"/>
            <a:ext cx="2497584" cy="638175"/>
          </a:xfrm>
          <a:custGeom>
            <a:avLst/>
            <a:gdLst>
              <a:gd name="connsiteX0" fmla="*/ 344624 w 3740988"/>
              <a:gd name="connsiteY0" fmla="*/ 0 h 876910"/>
              <a:gd name="connsiteX1" fmla="*/ 3740988 w 3740988"/>
              <a:gd name="connsiteY1" fmla="*/ 0 h 876910"/>
              <a:gd name="connsiteX2" fmla="*/ 3740988 w 3740988"/>
              <a:gd name="connsiteY2" fmla="*/ 31293 h 876910"/>
              <a:gd name="connsiteX3" fmla="*/ 366715 w 3740988"/>
              <a:gd name="connsiteY3" fmla="*/ 31293 h 876910"/>
              <a:gd name="connsiteX4" fmla="*/ 46687 w 3740988"/>
              <a:gd name="connsiteY4" fmla="*/ 845617 h 876910"/>
              <a:gd name="connsiteX5" fmla="*/ 3740988 w 3740988"/>
              <a:gd name="connsiteY5" fmla="*/ 845617 h 876910"/>
              <a:gd name="connsiteX6" fmla="*/ 3740988 w 3740988"/>
              <a:gd name="connsiteY6" fmla="*/ 876910 h 876910"/>
              <a:gd name="connsiteX7" fmla="*/ 0 w 3740988"/>
              <a:gd name="connsiteY7" fmla="*/ 87691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0988" h="876910">
                <a:moveTo>
                  <a:pt x="344624" y="0"/>
                </a:moveTo>
                <a:lnTo>
                  <a:pt x="3740988" y="0"/>
                </a:lnTo>
                <a:lnTo>
                  <a:pt x="3740988" y="31293"/>
                </a:lnTo>
                <a:lnTo>
                  <a:pt x="366715" y="31293"/>
                </a:lnTo>
                <a:lnTo>
                  <a:pt x="46687" y="845617"/>
                </a:lnTo>
                <a:lnTo>
                  <a:pt x="3740988" y="845617"/>
                </a:lnTo>
                <a:lnTo>
                  <a:pt x="3740988" y="876910"/>
                </a:lnTo>
                <a:lnTo>
                  <a:pt x="0" y="8769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1A42E72-3404-24A8-AA1E-B14138765CF7}"/>
              </a:ext>
            </a:extLst>
          </p:cNvPr>
          <p:cNvSpPr txBox="1"/>
          <p:nvPr/>
        </p:nvSpPr>
        <p:spPr>
          <a:xfrm>
            <a:off x="9911355" y="489725"/>
            <a:ext cx="2678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en-US" dirty="0"/>
              <a:t>technologies</a:t>
            </a:r>
            <a:r>
              <a:rPr lang="hu-HU" dirty="0"/>
              <a:t>?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B530D06-EEB1-24B3-F4EB-2F732DE1940A}"/>
              </a:ext>
            </a:extLst>
          </p:cNvPr>
          <p:cNvSpPr txBox="1"/>
          <p:nvPr/>
        </p:nvSpPr>
        <p:spPr>
          <a:xfrm>
            <a:off x="8375518" y="1342121"/>
            <a:ext cx="3071674" cy="10156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/>
                </a:solidFill>
              </a:rPr>
              <a:t>enum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bg1"/>
                </a:solidFill>
              </a:rPr>
              <a:t>Main_Region_Controller </a:t>
            </a:r>
            <a:r>
              <a:rPr lang="en-GB" sz="1200" dirty="0">
                <a:solidFill>
                  <a:schemeClr val="accent4"/>
                </a:solidFill>
              </a:rPr>
              <a:t>{</a:t>
            </a:r>
          </a:p>
          <a:p>
            <a:r>
              <a:rPr lang="hu-HU" sz="1200" dirty="0">
                <a:solidFill>
                  <a:schemeClr val="bg1"/>
                </a:solidFill>
              </a:rPr>
              <a:t>      </a:t>
            </a:r>
            <a:r>
              <a:rPr lang="en-GB" sz="1200" dirty="0">
                <a:solidFill>
                  <a:schemeClr val="bg1"/>
                </a:solidFill>
              </a:rPr>
              <a:t>__Inactive___main_region_controller,</a:t>
            </a:r>
          </a:p>
          <a:p>
            <a:r>
              <a:rPr lang="hu-HU" sz="1200" dirty="0">
                <a:solidFill>
                  <a:schemeClr val="bg1"/>
                </a:solidFill>
              </a:rPr>
              <a:t>      </a:t>
            </a:r>
            <a:r>
              <a:rPr lang="en-GB" sz="1200" dirty="0">
                <a:solidFill>
                  <a:schemeClr val="bg1"/>
                </a:solidFill>
              </a:rPr>
              <a:t>Operating_main_region_controller,</a:t>
            </a:r>
          </a:p>
          <a:p>
            <a:r>
              <a:rPr lang="hu-HU" sz="1200" dirty="0">
                <a:solidFill>
                  <a:schemeClr val="bg1"/>
                </a:solidFill>
              </a:rPr>
              <a:t>      </a:t>
            </a:r>
            <a:r>
              <a:rPr lang="en-GB" sz="1200" dirty="0">
                <a:solidFill>
                  <a:schemeClr val="bg1"/>
                </a:solidFill>
              </a:rPr>
              <a:t>Interrupted_main_region_controller</a:t>
            </a:r>
          </a:p>
          <a:p>
            <a:r>
              <a:rPr lang="en-GB" sz="1200" dirty="0">
                <a:solidFill>
                  <a:schemeClr val="accent4"/>
                </a:solidFill>
              </a:rPr>
              <a:t>}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bg1"/>
                </a:solidFill>
              </a:rPr>
              <a:t>main_region_controller;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14A12D6-026D-D7D0-D233-B9CAEAC35D28}"/>
              </a:ext>
            </a:extLst>
          </p:cNvPr>
          <p:cNvSpPr txBox="1"/>
          <p:nvPr/>
        </p:nvSpPr>
        <p:spPr>
          <a:xfrm>
            <a:off x="6943512" y="2886011"/>
            <a:ext cx="4379393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typedef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/>
                </a:solidFill>
              </a:rPr>
              <a:t>struct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4"/>
                </a:solidFill>
              </a:rPr>
              <a:t>{</a:t>
            </a:r>
          </a:p>
          <a:p>
            <a:r>
              <a:rPr lang="hu-HU" sz="1200" dirty="0"/>
              <a:t>      </a:t>
            </a:r>
            <a:r>
              <a:rPr lang="en-US" sz="1200" dirty="0">
                <a:solidFill>
                  <a:schemeClr val="accent4"/>
                </a:solidFill>
              </a:rPr>
              <a:t>bool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/>
                </a:solidFill>
              </a:rPr>
              <a:t>PoliceInterrupt_police_In_controller;</a:t>
            </a:r>
            <a:endParaRPr lang="hu-HU" sz="1200" dirty="0">
              <a:solidFill>
                <a:schemeClr val="bg1"/>
              </a:solidFill>
            </a:endParaRPr>
          </a:p>
          <a:p>
            <a:r>
              <a:rPr lang="hu-HU" sz="1200" dirty="0">
                <a:solidFill>
                  <a:schemeClr val="bg1"/>
                </a:solidFill>
              </a:rPr>
              <a:t>      </a:t>
            </a:r>
            <a:r>
              <a:rPr lang="en-US" sz="1200" dirty="0">
                <a:solidFill>
                  <a:schemeClr val="accent4"/>
                </a:solidFill>
              </a:rPr>
              <a:t>enum</a:t>
            </a:r>
            <a:r>
              <a:rPr lang="en-US" sz="1200" dirty="0">
                <a:solidFill>
                  <a:schemeClr val="bg1"/>
                </a:solidFill>
              </a:rPr>
              <a:t> Main_Region_Controller main_region_controller;</a:t>
            </a:r>
          </a:p>
          <a:p>
            <a:r>
              <a:rPr lang="hu-HU" sz="1200" dirty="0">
                <a:solidFill>
                  <a:schemeClr val="bg1"/>
                </a:solidFill>
              </a:rPr>
              <a:t>      </a:t>
            </a:r>
            <a:r>
              <a:rPr lang="en-US" sz="1200" dirty="0">
                <a:solidFill>
                  <a:schemeClr val="accent4"/>
                </a:solidFill>
              </a:rPr>
              <a:t>enum</a:t>
            </a:r>
            <a:r>
              <a:rPr lang="en-US" sz="1200" dirty="0">
                <a:solidFill>
                  <a:schemeClr val="bg1"/>
                </a:solidFill>
              </a:rPr>
              <a:t> Operating_Controller operating_controller;</a:t>
            </a:r>
            <a:endParaRPr lang="hu-HU" sz="1200" dirty="0">
              <a:solidFill>
                <a:schemeClr val="bg1"/>
              </a:solidFill>
            </a:endParaRPr>
          </a:p>
          <a:p>
            <a:r>
              <a:rPr lang="hu-HU" sz="1200" dirty="0"/>
              <a:t>      </a:t>
            </a:r>
            <a:r>
              <a:rPr lang="hu-HU" sz="1200" dirty="0">
                <a:solidFill>
                  <a:srgbClr val="92D050"/>
                </a:solidFill>
              </a:rPr>
              <a:t>/* … */</a:t>
            </a:r>
          </a:p>
          <a:p>
            <a:r>
              <a:rPr lang="hu-HU" sz="1200" dirty="0"/>
              <a:t>      </a:t>
            </a:r>
            <a:r>
              <a:rPr lang="en-GB" sz="1200" dirty="0">
                <a:solidFill>
                  <a:schemeClr val="accent4"/>
                </a:solidFill>
              </a:rPr>
              <a:t>bool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bg1"/>
                </a:solidFill>
              </a:rPr>
              <a:t>__id_Green_9_Yellow__secondary;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hu-HU" sz="1200" dirty="0"/>
              <a:t>      </a:t>
            </a:r>
            <a:r>
              <a:rPr lang="en-US" sz="1200" dirty="0">
                <a:solidFill>
                  <a:schemeClr val="accent4"/>
                </a:solidFill>
              </a:rPr>
              <a:t>bool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/>
                </a:solidFill>
              </a:rPr>
              <a:t>__id_Normal_18_Interrupted__secondary;</a:t>
            </a:r>
          </a:p>
          <a:p>
            <a:r>
              <a:rPr lang="hu-HU" sz="1200" dirty="0"/>
              <a:t>      </a:t>
            </a:r>
            <a:r>
              <a:rPr lang="en-US" sz="1200" dirty="0">
                <a:solidFill>
                  <a:schemeClr val="accent4"/>
                </a:solidFill>
              </a:rPr>
              <a:t>unsigned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4"/>
                </a:solidFill>
              </a:rPr>
              <a:t>int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/>
                </a:solidFill>
              </a:rPr>
              <a:t>BlinkingYellowTimeout3_secondary;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}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/>
                </a:solidFill>
              </a:rPr>
              <a:t>CrossroadStatechart;</a:t>
            </a:r>
          </a:p>
        </p:txBody>
      </p:sp>
      <p:sp>
        <p:nvSpPr>
          <p:cNvPr id="10" name="Rectangular Callout 17">
            <a:extLst>
              <a:ext uri="{FF2B5EF4-FFF2-40B4-BE49-F238E27FC236}">
                <a16:creationId xmlns:a16="http://schemas.microsoft.com/office/drawing/2014/main" id="{F61F6AF3-270D-6469-3F2D-B30995C086D8}"/>
              </a:ext>
            </a:extLst>
          </p:cNvPr>
          <p:cNvSpPr/>
          <p:nvPr/>
        </p:nvSpPr>
        <p:spPr>
          <a:xfrm>
            <a:off x="5415379" y="694038"/>
            <a:ext cx="2787588" cy="507956"/>
          </a:xfrm>
          <a:prstGeom prst="wedgeRectCallout">
            <a:avLst>
              <a:gd name="adj1" fmla="val 49514"/>
              <a:gd name="adj2" fmla="val 106518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dirty="0">
                <a:ln>
                  <a:noFill/>
                </a:ln>
                <a:solidFill>
                  <a:srgbClr val="1446A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Regions</a:t>
            </a:r>
            <a:r>
              <a:rPr lang="en-US" sz="2400" dirty="0">
                <a:solidFill>
                  <a:srgbClr val="1446A0"/>
                </a:solidFill>
                <a:latin typeface="Open Sans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Open Sans"/>
              </a:rPr>
              <a:t>as enums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1" name="Rectangular Callout 17">
            <a:extLst>
              <a:ext uri="{FF2B5EF4-FFF2-40B4-BE49-F238E27FC236}">
                <a16:creationId xmlns:a16="http://schemas.microsoft.com/office/drawing/2014/main" id="{5E0D9362-1873-AD11-21BC-EC7C0345F07F}"/>
              </a:ext>
            </a:extLst>
          </p:cNvPr>
          <p:cNvSpPr/>
          <p:nvPr/>
        </p:nvSpPr>
        <p:spPr>
          <a:xfrm>
            <a:off x="8202967" y="5261901"/>
            <a:ext cx="3622087" cy="507956"/>
          </a:xfrm>
          <a:prstGeom prst="wedgeRectCallout">
            <a:avLst>
              <a:gd name="adj1" fmla="val -45232"/>
              <a:gd name="adj2" fmla="val -141659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1446A0"/>
                </a:solidFill>
                <a:latin typeface="Open Sans"/>
              </a:rPr>
              <a:t>Components </a:t>
            </a:r>
            <a:r>
              <a:rPr lang="en-US" sz="2400" dirty="0">
                <a:solidFill>
                  <a:schemeClr val="tx1"/>
                </a:solidFill>
                <a:latin typeface="Open Sans"/>
              </a:rPr>
              <a:t>as structs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27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A28B9B-0C36-4B0C-9E4A-C3A158CBB1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F2D2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ISO Standard</a:t>
            </a:r>
            <a:r>
              <a:rPr lang="en-US" dirty="0"/>
              <a:t> - standards for the C programming language</a:t>
            </a:r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en-US" dirty="0"/>
              <a:t>Extensive support from compilers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Timing</a:t>
            </a:r>
            <a:r>
              <a:rPr lang="en-US" dirty="0"/>
              <a:t> - measure time elapsed</a:t>
            </a:r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en-US" dirty="0"/>
              <a:t>Little-to-no overlap between platforms</a:t>
            </a:r>
          </a:p>
          <a:p>
            <a:pPr marL="457200" lvl="1" indent="0">
              <a:spcBef>
                <a:spcPts val="0"/>
              </a:spcBef>
              <a:spcAft>
                <a:spcPts val="1500"/>
              </a:spcAft>
              <a:buNone/>
            </a:pPr>
            <a:endParaRPr lang="en-US" dirty="0"/>
          </a:p>
          <a:p>
            <a:pPr lvl="1">
              <a:spcBef>
                <a:spcPts val="3000"/>
              </a:spcBef>
              <a:spcAft>
                <a:spcPts val="1500"/>
              </a:spcAft>
            </a:pPr>
            <a:r>
              <a:rPr lang="en-US" dirty="0"/>
              <a:t>Similar structure between platforms</a:t>
            </a:r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en-US" dirty="0"/>
              <a:t>One class for each platform, contains the implementation</a:t>
            </a:r>
          </a:p>
          <a:p>
            <a:pPr lvl="1">
              <a:spcBef>
                <a:spcPts val="0"/>
              </a:spcBef>
              <a:spcAft>
                <a:spcPts val="1500"/>
              </a:spcAft>
            </a:pPr>
            <a:r>
              <a:rPr lang="en-US" dirty="0"/>
              <a:t>Central platform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en-US" dirty="0"/>
              <a:t>Platform independence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F2D2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BSc Project Laboratory 1. (VIMIAL01)</a:t>
            </a:r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74CB7F96-F7F1-3726-0148-1C911B4257BD}"/>
              </a:ext>
            </a:extLst>
          </p:cNvPr>
          <p:cNvSpPr/>
          <p:nvPr/>
        </p:nvSpPr>
        <p:spPr>
          <a:xfrm>
            <a:off x="9694416" y="355304"/>
            <a:ext cx="2497584" cy="638175"/>
          </a:xfrm>
          <a:custGeom>
            <a:avLst/>
            <a:gdLst>
              <a:gd name="connsiteX0" fmla="*/ 344624 w 3740988"/>
              <a:gd name="connsiteY0" fmla="*/ 0 h 876910"/>
              <a:gd name="connsiteX1" fmla="*/ 3740988 w 3740988"/>
              <a:gd name="connsiteY1" fmla="*/ 0 h 876910"/>
              <a:gd name="connsiteX2" fmla="*/ 3740988 w 3740988"/>
              <a:gd name="connsiteY2" fmla="*/ 31293 h 876910"/>
              <a:gd name="connsiteX3" fmla="*/ 366715 w 3740988"/>
              <a:gd name="connsiteY3" fmla="*/ 31293 h 876910"/>
              <a:gd name="connsiteX4" fmla="*/ 46687 w 3740988"/>
              <a:gd name="connsiteY4" fmla="*/ 845617 h 876910"/>
              <a:gd name="connsiteX5" fmla="*/ 3740988 w 3740988"/>
              <a:gd name="connsiteY5" fmla="*/ 845617 h 876910"/>
              <a:gd name="connsiteX6" fmla="*/ 3740988 w 3740988"/>
              <a:gd name="connsiteY6" fmla="*/ 876910 h 876910"/>
              <a:gd name="connsiteX7" fmla="*/ 0 w 3740988"/>
              <a:gd name="connsiteY7" fmla="*/ 87691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0988" h="876910">
                <a:moveTo>
                  <a:pt x="344624" y="0"/>
                </a:moveTo>
                <a:lnTo>
                  <a:pt x="3740988" y="0"/>
                </a:lnTo>
                <a:lnTo>
                  <a:pt x="3740988" y="31293"/>
                </a:lnTo>
                <a:lnTo>
                  <a:pt x="366715" y="31293"/>
                </a:lnTo>
                <a:lnTo>
                  <a:pt x="46687" y="845617"/>
                </a:lnTo>
                <a:lnTo>
                  <a:pt x="3740988" y="845617"/>
                </a:lnTo>
                <a:lnTo>
                  <a:pt x="3740988" y="876910"/>
                </a:lnTo>
                <a:lnTo>
                  <a:pt x="0" y="8769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1A42E72-3404-24A8-AA1E-B14138765CF7}"/>
              </a:ext>
            </a:extLst>
          </p:cNvPr>
          <p:cNvSpPr txBox="1"/>
          <p:nvPr/>
        </p:nvSpPr>
        <p:spPr>
          <a:xfrm>
            <a:off x="9911355" y="489725"/>
            <a:ext cx="2678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dirty="0"/>
              <a:t>do we achieve?</a:t>
            </a:r>
          </a:p>
        </p:txBody>
      </p:sp>
      <p:sp>
        <p:nvSpPr>
          <p:cNvPr id="6" name="Freeform 23">
            <a:extLst>
              <a:ext uri="{FF2B5EF4-FFF2-40B4-BE49-F238E27FC236}">
                <a16:creationId xmlns:a16="http://schemas.microsoft.com/office/drawing/2014/main" id="{54228C26-7D72-48C3-67B9-B625A477A11D}"/>
              </a:ext>
            </a:extLst>
          </p:cNvPr>
          <p:cNvSpPr/>
          <p:nvPr/>
        </p:nvSpPr>
        <p:spPr>
          <a:xfrm>
            <a:off x="1808611" y="3429000"/>
            <a:ext cx="10383389" cy="876910"/>
          </a:xfrm>
          <a:custGeom>
            <a:avLst/>
            <a:gdLst>
              <a:gd name="connsiteX0" fmla="*/ 344624 w 10383389"/>
              <a:gd name="connsiteY0" fmla="*/ 0 h 876910"/>
              <a:gd name="connsiteX1" fmla="*/ 10383389 w 10383389"/>
              <a:gd name="connsiteY1" fmla="*/ 0 h 876910"/>
              <a:gd name="connsiteX2" fmla="*/ 10383389 w 10383389"/>
              <a:gd name="connsiteY2" fmla="*/ 876910 h 876910"/>
              <a:gd name="connsiteX3" fmla="*/ 0 w 10383389"/>
              <a:gd name="connsiteY3" fmla="*/ 876910 h 876910"/>
              <a:gd name="connsiteX4" fmla="*/ 344624 w 10383389"/>
              <a:gd name="connsiteY4" fmla="*/ 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3389" h="876910">
                <a:moveTo>
                  <a:pt x="344624" y="0"/>
                </a:moveTo>
                <a:lnTo>
                  <a:pt x="10383389" y="0"/>
                </a:lnTo>
                <a:lnTo>
                  <a:pt x="10383389" y="876910"/>
                </a:lnTo>
                <a:lnTo>
                  <a:pt x="0" y="876910"/>
                </a:lnTo>
                <a:lnTo>
                  <a:pt x="34462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Introduce a </a:t>
            </a:r>
            <a:r>
              <a:rPr lang="en-US" sz="2400" b="1" dirty="0">
                <a:solidFill>
                  <a:schemeClr val="tx1"/>
                </a:solidFill>
              </a:rPr>
              <a:t>package</a:t>
            </a:r>
            <a:r>
              <a:rPr lang="en-US" sz="2400" dirty="0">
                <a:solidFill>
                  <a:schemeClr val="tx1"/>
                </a:solidFill>
              </a:rPr>
              <a:t> for customized </a:t>
            </a:r>
            <a:r>
              <a:rPr lang="hu-HU" sz="2400" dirty="0">
                <a:solidFill>
                  <a:schemeClr val="tx1"/>
                </a:solidFill>
              </a:rPr>
              <a:t>platform &amp; </a:t>
            </a:r>
            <a:r>
              <a:rPr lang="en-US" sz="2400" dirty="0">
                <a:solidFill>
                  <a:schemeClr val="tx1"/>
                </a:solidFill>
              </a:rPr>
              <a:t>timing handling</a:t>
            </a:r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73C46701-6442-2B88-C8CC-B63B12E54000}"/>
              </a:ext>
            </a:extLst>
          </p:cNvPr>
          <p:cNvSpPr/>
          <p:nvPr/>
        </p:nvSpPr>
        <p:spPr>
          <a:xfrm>
            <a:off x="-1" y="3429558"/>
            <a:ext cx="2036541" cy="876352"/>
          </a:xfrm>
          <a:custGeom>
            <a:avLst/>
            <a:gdLst>
              <a:gd name="connsiteX0" fmla="*/ 0 w 2036541"/>
              <a:gd name="connsiteY0" fmla="*/ 0 h 876352"/>
              <a:gd name="connsiteX1" fmla="*/ 2036541 w 2036541"/>
              <a:gd name="connsiteY1" fmla="*/ 0 h 876352"/>
              <a:gd name="connsiteX2" fmla="*/ 1692137 w 2036541"/>
              <a:gd name="connsiteY2" fmla="*/ 876352 h 876352"/>
              <a:gd name="connsiteX3" fmla="*/ 0 w 2036541"/>
              <a:gd name="connsiteY3" fmla="*/ 876352 h 876352"/>
              <a:gd name="connsiteX4" fmla="*/ 0 w 2036541"/>
              <a:gd name="connsiteY4" fmla="*/ 0 h 87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541" h="876352">
                <a:moveTo>
                  <a:pt x="0" y="0"/>
                </a:moveTo>
                <a:lnTo>
                  <a:pt x="2036541" y="0"/>
                </a:lnTo>
                <a:lnTo>
                  <a:pt x="1692137" y="876352"/>
                </a:lnTo>
                <a:lnTo>
                  <a:pt x="0" y="8763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rgbClr val="283C88"/>
              </a:gs>
              <a:gs pos="100000">
                <a:srgbClr val="5F2C60"/>
              </a:gs>
            </a:gsLst>
            <a:lin ang="3852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2743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72765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TSRG">
  <a:themeElements>
    <a:clrScheme name="FTSRG">
      <a:dk1>
        <a:srgbClr val="000000"/>
      </a:dk1>
      <a:lt1>
        <a:srgbClr val="FFFFFF"/>
      </a:lt1>
      <a:dk2>
        <a:srgbClr val="2F2D2E"/>
      </a:dk2>
      <a:lt2>
        <a:srgbClr val="A7A8A7"/>
      </a:lt2>
      <a:accent1>
        <a:srgbClr val="1446A0"/>
      </a:accent1>
      <a:accent2>
        <a:srgbClr val="960018"/>
      </a:accent2>
      <a:accent3>
        <a:srgbClr val="522B47"/>
      </a:accent3>
      <a:accent4>
        <a:srgbClr val="FB8B2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TSRG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974</Words>
  <Application>Microsoft Office PowerPoint</Application>
  <PresentationFormat>Szélesvásznú</PresentationFormat>
  <Paragraphs>177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Open Sans</vt:lpstr>
      <vt:lpstr>Open Sans ExtraBold</vt:lpstr>
      <vt:lpstr>Office-téma</vt:lpstr>
      <vt:lpstr>FTSRG</vt:lpstr>
      <vt:lpstr>Design and Implementation of a C Code Generator Module for the Gamma Statechart Composition Framework</vt:lpstr>
      <vt:lpstr>Fancy title, but..</vt:lpstr>
      <vt:lpstr>The Gamma Framework</vt:lpstr>
      <vt:lpstr>Code Generators</vt:lpstr>
      <vt:lpstr>Technologies used</vt:lpstr>
      <vt:lpstr>The XSTS Language</vt:lpstr>
      <vt:lpstr>Model Transformation</vt:lpstr>
      <vt:lpstr>Implementation</vt:lpstr>
      <vt:lpstr>Platform independence</vt:lpstr>
      <vt:lpstr>Case Study</vt:lpstr>
      <vt:lpstr>Utilization</vt:lpstr>
      <vt:lpstr>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a C Code Generator Module for the Gamma Statechart Composition Framework</dc:title>
  <dc:creator>Nagy Levente Márk</dc:creator>
  <cp:lastModifiedBy>Nagy Levente Márk</cp:lastModifiedBy>
  <cp:revision>108</cp:revision>
  <dcterms:created xsi:type="dcterms:W3CDTF">2023-05-31T10:20:18Z</dcterms:created>
  <dcterms:modified xsi:type="dcterms:W3CDTF">2023-06-06T22:25:17Z</dcterms:modified>
</cp:coreProperties>
</file>