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bruttó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5"/>
                <c:pt idx="0">
                  <c:v>1.jövedelmi</c:v>
                </c:pt>
                <c:pt idx="1">
                  <c:v>2.jövedelmi</c:v>
                </c:pt>
                <c:pt idx="2">
                  <c:v>3.jövedelmi</c:v>
                </c:pt>
                <c:pt idx="3">
                  <c:v>4.jövedelmi</c:v>
                </c:pt>
                <c:pt idx="4">
                  <c:v>5.jövedelmi</c:v>
                </c:pt>
              </c:strCache>
            </c:strRef>
          </c:cat>
          <c:val>
            <c:numRef>
              <c:f>Munka1!$B$2:$B$6</c:f>
              <c:numCache>
                <c:formatCode>General</c:formatCode>
                <c:ptCount val="5"/>
                <c:pt idx="0" formatCode="#,##0">
                  <c:v>1143556</c:v>
                </c:pt>
                <c:pt idx="1">
                  <c:v>1780889</c:v>
                </c:pt>
                <c:pt idx="2">
                  <c:v>2283809</c:v>
                </c:pt>
                <c:pt idx="3" formatCode="#,##0">
                  <c:v>2296946</c:v>
                </c:pt>
                <c:pt idx="4" formatCode="#,##0">
                  <c:v>5104929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37-4D51-AFCD-600CCFBE9689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nettó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5"/>
                <c:pt idx="0">
                  <c:v>1.jövedelmi</c:v>
                </c:pt>
                <c:pt idx="1">
                  <c:v>2.jövedelmi</c:v>
                </c:pt>
                <c:pt idx="2">
                  <c:v>3.jövedelmi</c:v>
                </c:pt>
                <c:pt idx="3">
                  <c:v>4.jövedelmi</c:v>
                </c:pt>
                <c:pt idx="4">
                  <c:v>5.jövedelmi</c:v>
                </c:pt>
              </c:strCache>
            </c:strRef>
          </c:cat>
          <c:val>
            <c:numRef>
              <c:f>Munka1!$C$2:$C$6</c:f>
              <c:numCache>
                <c:formatCode>General</c:formatCode>
                <c:ptCount val="5"/>
                <c:pt idx="0" formatCode="#,##0">
                  <c:v>852853</c:v>
                </c:pt>
                <c:pt idx="1">
                  <c:v>1271319</c:v>
                </c:pt>
                <c:pt idx="2">
                  <c:v>1697922</c:v>
                </c:pt>
                <c:pt idx="3" formatCode="#,##0">
                  <c:v>2117960</c:v>
                </c:pt>
                <c:pt idx="4">
                  <c:v>3665975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37-4D51-AFCD-600CCFBE96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2058559"/>
        <c:axId val="1123176319"/>
      </c:barChart>
      <c:catAx>
        <c:axId val="1042058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123176319"/>
        <c:crosses val="autoZero"/>
        <c:auto val="1"/>
        <c:lblAlgn val="ctr"/>
        <c:lblOffset val="100"/>
        <c:noMultiLvlLbl val="0"/>
      </c:catAx>
      <c:valAx>
        <c:axId val="1123176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042058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>
        <c:manualLayout>
          <c:layoutTarget val="inner"/>
          <c:xMode val="edge"/>
          <c:yMode val="edge"/>
          <c:x val="7.3742344706911642E-2"/>
          <c:y val="0.13435982219721843"/>
          <c:w val="0.91418036060709806"/>
          <c:h val="0.710453887976525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bruttó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5"/>
                <c:pt idx="0">
                  <c:v>1.jövedelmi</c:v>
                </c:pt>
                <c:pt idx="1">
                  <c:v>2.jövedelmi</c:v>
                </c:pt>
                <c:pt idx="2">
                  <c:v>3.jövedelmi</c:v>
                </c:pt>
                <c:pt idx="3">
                  <c:v>4.jövedelmi</c:v>
                </c:pt>
                <c:pt idx="4">
                  <c:v>5.jövedelmi</c:v>
                </c:pt>
              </c:strCache>
            </c:strRef>
          </c:cat>
          <c:val>
            <c:numRef>
              <c:f>Munka1!$B$2:$B$6</c:f>
              <c:numCache>
                <c:formatCode>General</c:formatCode>
                <c:ptCount val="5"/>
                <c:pt idx="0">
                  <c:v>1245951</c:v>
                </c:pt>
                <c:pt idx="1">
                  <c:v>2075456</c:v>
                </c:pt>
                <c:pt idx="2">
                  <c:v>2731287</c:v>
                </c:pt>
                <c:pt idx="3">
                  <c:v>6026815</c:v>
                </c:pt>
                <c:pt idx="4">
                  <c:v>3084472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15-4013-87B5-0A6F35E0D49C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nettó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5"/>
                <c:pt idx="0">
                  <c:v>1.jövedelmi</c:v>
                </c:pt>
                <c:pt idx="1">
                  <c:v>2.jövedelmi</c:v>
                </c:pt>
                <c:pt idx="2">
                  <c:v>3.jövedelmi</c:v>
                </c:pt>
                <c:pt idx="3">
                  <c:v>4.jövedelmi</c:v>
                </c:pt>
                <c:pt idx="4">
                  <c:v>5.jövedelmi</c:v>
                </c:pt>
              </c:strCache>
            </c:strRef>
          </c:cat>
          <c:val>
            <c:numRef>
              <c:f>Munka1!$C$2:$C$6</c:f>
              <c:numCache>
                <c:formatCode>#,##0</c:formatCode>
                <c:ptCount val="5"/>
                <c:pt idx="0">
                  <c:v>925667</c:v>
                </c:pt>
                <c:pt idx="1">
                  <c:v>1475880</c:v>
                </c:pt>
                <c:pt idx="2">
                  <c:v>2015348</c:v>
                </c:pt>
                <c:pt idx="3">
                  <c:v>2507107</c:v>
                </c:pt>
                <c:pt idx="4">
                  <c:v>4298100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15-4013-87B5-0A6F35E0D4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2045759"/>
        <c:axId val="1123196703"/>
      </c:barChart>
      <c:catAx>
        <c:axId val="1042045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123196703"/>
        <c:crosses val="autoZero"/>
        <c:auto val="1"/>
        <c:lblAlgn val="ctr"/>
        <c:lblOffset val="100"/>
        <c:noMultiLvlLbl val="0"/>
      </c:catAx>
      <c:valAx>
        <c:axId val="1123196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042045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5EDEA3-91B1-4BC5-AF25-CE31FC335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2703E46-8256-48D5-9DF9-1AEA45A42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E26A67-52F9-4830-A186-7E5FD7A5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BAD7-893E-4838-8EE6-89E8F0171B05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2A06A5-BB19-4231-AE78-F51AD400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90AEAF-C89B-41B3-950A-477AA67F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D32C-90D0-43AD-9DA1-9D550FA2D7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751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132B2B-C9EB-48F3-A0DE-3B9697FB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B714E15-F2C9-4169-ADBC-5B74959F6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3C16966-3134-4875-BD5A-1CBD1DAC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BAD7-893E-4838-8EE6-89E8F0171B05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1F8F41-964A-4492-AE0F-8EC2F452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99EC83-32BF-4611-91E7-1190C96A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D32C-90D0-43AD-9DA1-9D550FA2D7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182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64BC7AE-D910-424D-9329-3A50BB4B2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3077371-FB1A-424C-9C55-C6B77CD1C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186895-AF96-4991-A5E8-DA464233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BAD7-893E-4838-8EE6-89E8F0171B05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700C21E-B60C-4ED1-8FD4-A7E1E670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F29868-709C-444A-9666-4AC29035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D32C-90D0-43AD-9DA1-9D550FA2D7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19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E8D958-304B-4364-9C82-8A37F265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E9DC51-D0A9-4333-8DAC-87B15592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9CB6D3-9BB1-410D-B03E-2B2944BC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BAD7-893E-4838-8EE6-89E8F0171B05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88FA16-8B76-4AD2-A8B0-26FA60BB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32045F-FDCB-475C-BFD2-F0359E0D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D32C-90D0-43AD-9DA1-9D550FA2D7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038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EB66BA-3139-482B-98CE-58AF776F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C3C5439-5E09-49EB-AA8B-DAC8D7829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844989-5C30-41C5-9367-6A9DF9D8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BAD7-893E-4838-8EE6-89E8F0171B05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F044511-C872-4F7E-872E-F9F4CCE3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77E056-327C-4CCF-B522-24EA81F0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D32C-90D0-43AD-9DA1-9D550FA2D7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47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55C8-103D-4D5A-A430-0B16E37A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71BD20-A7F8-494B-8466-B1F56B5C1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722AEA-5D3D-4F4D-8540-2A2616BAF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3BB2CF4-EEC4-453E-8686-D784E675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BAD7-893E-4838-8EE6-89E8F0171B05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E176AAA-A00F-470E-A302-51B4DE43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34E0A37-87E6-4A62-8E58-19F38EE6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D32C-90D0-43AD-9DA1-9D550FA2D7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77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898A06-6AF3-4421-82A6-C0655A4D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A78FD39-B43F-4326-BFA9-857D02551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531E07C-D78C-4702-90E6-90C297A46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FF7463A-0181-4FFE-9C84-AC73CF04F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16AF770-4274-4FE2-86FE-FC824AA53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DED9123-C53D-447F-A962-71C9920D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BAD7-893E-4838-8EE6-89E8F0171B05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D68F129-14E1-49B2-8B07-C7E8F860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951ADBA-9539-4F70-B657-29F7AA6B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D32C-90D0-43AD-9DA1-9D550FA2D7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21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EE2E7F-9C96-4941-B2BD-0D973BAD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3031638-3349-4FCA-B647-F97CD94E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BAD7-893E-4838-8EE6-89E8F0171B05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41D79DD-87DB-44F8-B414-A3EDD1E0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7382557-1A1A-40A4-B240-DAB7603F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D32C-90D0-43AD-9DA1-9D550FA2D7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341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546BEBB-CA26-46BA-BEC8-B8535D93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BAD7-893E-4838-8EE6-89E8F0171B05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5F2BFAD-5DBC-4C78-8984-E11E3579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922E392-99CE-444F-B95B-9EAE1F28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D32C-90D0-43AD-9DA1-9D550FA2D7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07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8EC7CC-EDB4-44EC-98B9-5317818B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F0225F-7BC2-43F4-9E89-B34202FE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EE1366B-063B-463D-9D73-F755E8ABA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351657-807A-49F4-8E9F-55DD6F3B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BAD7-893E-4838-8EE6-89E8F0171B05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EA6B411-6585-4297-9B4D-1DDD380A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83F01D-69D7-4BB0-9391-1BC013C1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D32C-90D0-43AD-9DA1-9D550FA2D7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60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5635CA-61BD-40E3-8EBE-28714A8C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A783132-B7B5-438B-907C-B892A9857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45B75C0-32FD-4AA5-906C-209DBEAFF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737F36F-81DD-40F9-97BE-C2EDE4DA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BAD7-893E-4838-8EE6-89E8F0171B05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0C96E4D-2FF6-489F-BFAF-FFA99471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10CC06-1B5B-44B2-8194-3FCBCCB9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D32C-90D0-43AD-9DA1-9D550FA2D7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371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26262AE-ED3B-4775-B28D-05FCCC33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F44906-E380-4612-84F3-F697662E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54D3C27-7438-4E19-B9DC-2138912D9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2BAD7-893E-4838-8EE6-89E8F0171B05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D6BBCF-72BB-449D-B9ED-898BE27C5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F54C4F-DB47-4574-8663-219521D99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1D32C-90D0-43AD-9DA1-9D550FA2D7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055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CF4E35-66E5-4FB8-8608-3576FB15F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bruttó és nettó jövedelem</a:t>
            </a:r>
            <a:br>
              <a:rPr lang="hu-HU" b="1" dirty="0"/>
            </a:br>
            <a:r>
              <a:rPr lang="hu-HU" b="1" dirty="0"/>
              <a:t>napjainkban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6B82565-69F6-484B-8DA1-BE52BE91E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8176" y="6437376"/>
            <a:ext cx="3279648" cy="420624"/>
          </a:xfrm>
        </p:spPr>
        <p:txBody>
          <a:bodyPr/>
          <a:lstStyle/>
          <a:p>
            <a:r>
              <a:rPr lang="hu-HU" dirty="0"/>
              <a:t>Készített: Nagy Máté</a:t>
            </a:r>
          </a:p>
        </p:txBody>
      </p:sp>
    </p:spTree>
    <p:extLst>
      <p:ext uri="{BB962C8B-B14F-4D97-AF65-F5344CB8AC3E}">
        <p14:creationId xmlns:p14="http://schemas.microsoft.com/office/powerpoint/2010/main" val="400001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44C2EB-0A39-445F-BA3E-86B794BA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u-HU" b="1" dirty="0"/>
              <a:t>Egy főre jutó bruttó és nettó jövedelem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924EFC60-FD28-475B-9070-DAD84C658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78087"/>
              </p:ext>
            </p:extLst>
          </p:nvPr>
        </p:nvGraphicFramePr>
        <p:xfrm>
          <a:off x="1252728" y="117252"/>
          <a:ext cx="10101070" cy="701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107">
                  <a:extLst>
                    <a:ext uri="{9D8B030D-6E8A-4147-A177-3AD203B41FA5}">
                      <a16:colId xmlns:a16="http://schemas.microsoft.com/office/drawing/2014/main" val="2929959558"/>
                    </a:ext>
                  </a:extLst>
                </a:gridCol>
                <a:gridCol w="1010107">
                  <a:extLst>
                    <a:ext uri="{9D8B030D-6E8A-4147-A177-3AD203B41FA5}">
                      <a16:colId xmlns:a16="http://schemas.microsoft.com/office/drawing/2014/main" val="1657876211"/>
                    </a:ext>
                  </a:extLst>
                </a:gridCol>
                <a:gridCol w="1010107">
                  <a:extLst>
                    <a:ext uri="{9D8B030D-6E8A-4147-A177-3AD203B41FA5}">
                      <a16:colId xmlns:a16="http://schemas.microsoft.com/office/drawing/2014/main" val="1833447676"/>
                    </a:ext>
                  </a:extLst>
                </a:gridCol>
                <a:gridCol w="1010107">
                  <a:extLst>
                    <a:ext uri="{9D8B030D-6E8A-4147-A177-3AD203B41FA5}">
                      <a16:colId xmlns:a16="http://schemas.microsoft.com/office/drawing/2014/main" val="597139909"/>
                    </a:ext>
                  </a:extLst>
                </a:gridCol>
                <a:gridCol w="1010107">
                  <a:extLst>
                    <a:ext uri="{9D8B030D-6E8A-4147-A177-3AD203B41FA5}">
                      <a16:colId xmlns:a16="http://schemas.microsoft.com/office/drawing/2014/main" val="207215958"/>
                    </a:ext>
                  </a:extLst>
                </a:gridCol>
                <a:gridCol w="1010107">
                  <a:extLst>
                    <a:ext uri="{9D8B030D-6E8A-4147-A177-3AD203B41FA5}">
                      <a16:colId xmlns:a16="http://schemas.microsoft.com/office/drawing/2014/main" val="2335201014"/>
                    </a:ext>
                  </a:extLst>
                </a:gridCol>
                <a:gridCol w="1010107">
                  <a:extLst>
                    <a:ext uri="{9D8B030D-6E8A-4147-A177-3AD203B41FA5}">
                      <a16:colId xmlns:a16="http://schemas.microsoft.com/office/drawing/2014/main" val="3047255241"/>
                    </a:ext>
                  </a:extLst>
                </a:gridCol>
                <a:gridCol w="1010107">
                  <a:extLst>
                    <a:ext uri="{9D8B030D-6E8A-4147-A177-3AD203B41FA5}">
                      <a16:colId xmlns:a16="http://schemas.microsoft.com/office/drawing/2014/main" val="432604018"/>
                    </a:ext>
                  </a:extLst>
                </a:gridCol>
                <a:gridCol w="1010107">
                  <a:extLst>
                    <a:ext uri="{9D8B030D-6E8A-4147-A177-3AD203B41FA5}">
                      <a16:colId xmlns:a16="http://schemas.microsoft.com/office/drawing/2014/main" val="1409621449"/>
                    </a:ext>
                  </a:extLst>
                </a:gridCol>
                <a:gridCol w="1010107">
                  <a:extLst>
                    <a:ext uri="{9D8B030D-6E8A-4147-A177-3AD203B41FA5}">
                      <a16:colId xmlns:a16="http://schemas.microsoft.com/office/drawing/2014/main" val="4203165065"/>
                    </a:ext>
                  </a:extLst>
                </a:gridCol>
              </a:tblGrid>
              <a:tr h="3369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Megnevezés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Összesen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Referenciaszemély korcsoportja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Referenciaszemély iskolai végzettsége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040850"/>
                  </a:ext>
                </a:extLst>
              </a:tr>
              <a:tr h="1600283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25 évesnél fiatalabb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25–54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55–64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65 éves és idősebb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alapfokú vagy nincs iskolai végzettsége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középfokú érettségi nélkül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középfokú érettségivel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felsőfokú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7169"/>
                  </a:ext>
                </a:extLst>
              </a:tr>
              <a:tr h="336902">
                <a:tc gridSpan="10"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FFFFFF"/>
                          </a:solidFill>
                          <a:effectLst/>
                        </a:rPr>
                        <a:t>2020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1870"/>
                  </a:ext>
                </a:extLst>
              </a:tr>
              <a:tr h="589578">
                <a:tc>
                  <a:txBody>
                    <a:bodyPr/>
                    <a:lstStyle/>
                    <a:p>
                      <a:pPr algn="l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2 238 468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1 838 688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2 262 346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2 468 750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2 010 891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1 388 832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1 969 400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2 293 809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2 982 867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14844300"/>
                  </a:ext>
                </a:extLst>
              </a:tr>
              <a:tr h="589578">
                <a:tc>
                  <a:txBody>
                    <a:bodyPr/>
                    <a:lstStyle/>
                    <a:p>
                      <a:pPr algn="l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1 766 965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1 250 211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1 725 540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1 954 148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1 829 732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1 091 747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1 550 012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1 810 487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2 362 492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31840827"/>
                  </a:ext>
                </a:extLst>
              </a:tr>
              <a:tr h="280751">
                <a:tc gridSpan="10"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rgbClr val="FFFFFF"/>
                          </a:solidFill>
                          <a:effectLst/>
                        </a:rPr>
                        <a:t>2021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40310"/>
                  </a:ext>
                </a:extLst>
              </a:tr>
              <a:tr h="589578">
                <a:tc>
                  <a:txBody>
                    <a:bodyPr/>
                    <a:lstStyle/>
                    <a:p>
                      <a:pPr algn="l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2 622 150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2 399 717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2 651 343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2 930 969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2 278 673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1 683 265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2 225 512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2 650 473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3 560 718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73903879"/>
                  </a:ext>
                </a:extLst>
              </a:tr>
              <a:tr h="589578">
                <a:tc>
                  <a:txBody>
                    <a:bodyPr/>
                    <a:lstStyle/>
                    <a:p>
                      <a:pPr algn="l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1 921 306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1 719 217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1 844 504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2 093 019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2 057 831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1 331 498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1 658 550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1 956 955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2 503 100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94032360"/>
                  </a:ext>
                </a:extLst>
              </a:tr>
              <a:tr h="364977">
                <a:tc gridSpan="10"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solidFill>
                            <a:srgbClr val="FFFFFF"/>
                          </a:solidFill>
                          <a:effectLst/>
                        </a:rPr>
                        <a:t>2022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42816"/>
                  </a:ext>
                </a:extLst>
              </a:tr>
              <a:tr h="589578">
                <a:tc>
                  <a:txBody>
                    <a:bodyPr/>
                    <a:lstStyle/>
                    <a:p>
                      <a:pPr algn="l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3 084 472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2 246 851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3 079 507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3 464 445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2 923 251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1 793 317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2 488 468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3 058 614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4 310 251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95247619"/>
                  </a:ext>
                </a:extLst>
              </a:tr>
              <a:tr h="589578">
                <a:tc>
                  <a:txBody>
                    <a:bodyPr/>
                    <a:lstStyle/>
                    <a:p>
                      <a:pPr algn="l"/>
                      <a:r>
                        <a:rPr lang="hu-HU" sz="1400" b="0" dirty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2 244 806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1 641 548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2 220 916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2 537 813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2 180 207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1 358 795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1 836 182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2 235 544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3 075 996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4920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66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7A8B16-7B96-4834-A064-2CAE508F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graphicFrame>
        <p:nvGraphicFramePr>
          <p:cNvPr id="10" name="Tartalom helye 9">
            <a:extLst>
              <a:ext uri="{FF2B5EF4-FFF2-40B4-BE49-F238E27FC236}">
                <a16:creationId xmlns:a16="http://schemas.microsoft.com/office/drawing/2014/main" id="{680B0548-8176-4C6C-B4B8-A1A5B8D51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9679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953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A313CF-64D1-4FB1-8865-06ED4A4C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1E827F35-5373-45A8-B92D-630412333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4574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315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3D7998-8D86-4300-8476-8FEA3FEE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600" b="1" dirty="0"/>
              <a:t>Köszönöm a figyelmet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C597F9-43B7-4C21-A24A-9646F690A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21608"/>
            <a:ext cx="12192000" cy="3136392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26" name="Picture 2" descr="Hogyan nyomtatják a pénzt, és miért olyan nehéz hamisítani? |  TonerPartners.hu">
            <a:extLst>
              <a:ext uri="{FF2B5EF4-FFF2-40B4-BE49-F238E27FC236}">
                <a16:creationId xmlns:a16="http://schemas.microsoft.com/office/drawing/2014/main" id="{F5DA69E2-0C3B-46F9-ACBC-EF9B1B177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2096"/>
            <a:ext cx="4611402" cy="307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öldrajz 10. - II. A világgazdaság jellemző folyamatai - 9. Pénz és  értékpapír">
            <a:extLst>
              <a:ext uri="{FF2B5EF4-FFF2-40B4-BE49-F238E27FC236}">
                <a16:creationId xmlns:a16="http://schemas.microsoft.com/office/drawing/2014/main" id="{32D4925A-6D8B-4177-885A-6781D73C7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338" y="3883720"/>
            <a:ext cx="5296662" cy="297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715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227</Words>
  <Application>Microsoft Office PowerPoint</Application>
  <PresentationFormat>Szélesvásznú</PresentationFormat>
  <Paragraphs>82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bruttó és nettó jövedelem napjainkban</vt:lpstr>
      <vt:lpstr>Egy főre jutó bruttó és nettó jövedelem</vt:lpstr>
      <vt:lpstr>PowerPoint-bemutató</vt:lpstr>
      <vt:lpstr>PowerPoint-bemutató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bruttó és nettó jövedelem napjainkban</dc:title>
  <dc:creator>Nagy Máté</dc:creator>
  <cp:lastModifiedBy>Nagy Máté</cp:lastModifiedBy>
  <cp:revision>5</cp:revision>
  <dcterms:created xsi:type="dcterms:W3CDTF">2024-02-19T13:45:05Z</dcterms:created>
  <dcterms:modified xsi:type="dcterms:W3CDTF">2024-02-19T14:16:18Z</dcterms:modified>
</cp:coreProperties>
</file>