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57" r:id="rId5"/>
    <p:sldId id="258" r:id="rId6"/>
    <p:sldId id="259" r:id="rId7"/>
    <p:sldId id="260" r:id="rId8"/>
    <p:sldId id="279" r:id="rId9"/>
    <p:sldId id="286" r:id="rId10"/>
    <p:sldId id="281" r:id="rId11"/>
    <p:sldId id="282" r:id="rId12"/>
    <p:sldId id="283" r:id="rId13"/>
    <p:sldId id="265" r:id="rId14"/>
    <p:sldId id="266" r:id="rId15"/>
    <p:sldId id="268" r:id="rId16"/>
    <p:sldId id="269" r:id="rId17"/>
    <p:sldId id="270" r:id="rId18"/>
    <p:sldId id="272" r:id="rId19"/>
    <p:sldId id="273" r:id="rId20"/>
    <p:sldId id="274" r:id="rId21"/>
    <p:sldId id="277" r:id="rId22"/>
    <p:sldId id="278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1F623-762C-8DF8-B919-84043E08C486}" v="591" dt="2025-04-15T17:36:08.350"/>
    <p1510:client id="{980397A5-890F-621A-84B7-5CE50353899E}" v="1" dt="2025-04-14T11:09:23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2025. 04. 15.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C0A0E2-E603-EFDA-6F4A-DEC2B2710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9B57427-B2A2-1015-6029-38A96BFF8F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 descr="A képen rajzfilm, clipart, Animációs film, Animáci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8888E7-445E-E048-7215-A71FB9A7B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7B2BC55D-576E-09F3-1F3D-0AF6A9315A16}"/>
              </a:ext>
            </a:extLst>
          </p:cNvPr>
          <p:cNvSpPr txBox="1"/>
          <p:nvPr/>
        </p:nvSpPr>
        <p:spPr>
          <a:xfrm>
            <a:off x="1214507" y="841874"/>
            <a:ext cx="977126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8000" err="1">
                <a:solidFill>
                  <a:schemeClr val="accent6"/>
                </a:solidFill>
                <a:latin typeface="Book Antiqua"/>
              </a:rPr>
              <a:t>Mudskip</a:t>
            </a:r>
            <a:r>
              <a:rPr lang="hu-HU" sz="8000">
                <a:solidFill>
                  <a:schemeClr val="accent6"/>
                </a:solidFill>
                <a:latin typeface="Book Antiqua"/>
              </a:rPr>
              <a:t> </a:t>
            </a:r>
            <a:r>
              <a:rPr lang="hu-HU" sz="8000" err="1">
                <a:solidFill>
                  <a:schemeClr val="accent6"/>
                </a:solidFill>
                <a:latin typeface="Book Antiqua"/>
              </a:rPr>
              <a:t>the</a:t>
            </a:r>
            <a:r>
              <a:rPr lang="hu-HU" sz="8000">
                <a:solidFill>
                  <a:schemeClr val="accent6"/>
                </a:solidFill>
                <a:latin typeface="Book Antiqua"/>
              </a:rPr>
              <a:t> </a:t>
            </a:r>
            <a:r>
              <a:rPr lang="hu-HU" sz="8000" err="1">
                <a:solidFill>
                  <a:schemeClr val="accent6"/>
                </a:solidFill>
                <a:latin typeface="Book Antiqua"/>
              </a:rPr>
              <a:t>slime</a:t>
            </a:r>
            <a:endParaRPr lang="hu-HU" sz="8000">
              <a:solidFill>
                <a:schemeClr val="accent6"/>
              </a:solidFill>
              <a:latin typeface="Book Antiqua"/>
            </a:endParaRPr>
          </a:p>
        </p:txBody>
      </p:sp>
      <p:pic>
        <p:nvPicPr>
          <p:cNvPr id="6" name="Kép 5" descr="A képen rajzfilm, clipart, Animáció, Animációs fil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31014B4-B29D-F73D-2E8A-27267B1DA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175DF474-2FF6-DEDF-494F-6FDD57DCEFCE}"/>
              </a:ext>
            </a:extLst>
          </p:cNvPr>
          <p:cNvSpPr txBox="1"/>
          <p:nvPr/>
        </p:nvSpPr>
        <p:spPr>
          <a:xfrm>
            <a:off x="1356912" y="476363"/>
            <a:ext cx="935403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6000" err="1"/>
              <a:t>Mudskip</a:t>
            </a:r>
            <a:r>
              <a:rPr lang="hu-HU" sz="6000"/>
              <a:t> </a:t>
            </a:r>
            <a:r>
              <a:rPr lang="hu-HU" sz="6000" err="1"/>
              <a:t>the</a:t>
            </a:r>
            <a:r>
              <a:rPr lang="hu-HU" sz="6000"/>
              <a:t> </a:t>
            </a:r>
            <a:r>
              <a:rPr lang="hu-HU" sz="6000" err="1"/>
              <a:t>slime</a:t>
            </a:r>
            <a:endParaRPr lang="hu-HU" sz="6000"/>
          </a:p>
        </p:txBody>
      </p:sp>
    </p:spTree>
    <p:extLst>
      <p:ext uri="{BB962C8B-B14F-4D97-AF65-F5344CB8AC3E}">
        <p14:creationId xmlns:p14="http://schemas.microsoft.com/office/powerpoint/2010/main" val="63946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C86893-AF74-39B6-6FA5-163FD531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99" y="1173030"/>
            <a:ext cx="8101070" cy="5778212"/>
          </a:xfrm>
        </p:spPr>
        <p:txBody>
          <a:bodyPr>
            <a:normAutofit fontScale="90000"/>
          </a:bodyPr>
          <a:lstStyle/>
          <a:p>
            <a:r>
              <a:rPr lang="hu-HU" b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Ranglista képernyő:</a:t>
            </a:r>
            <a:b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</a:br>
            <a:r>
              <a:rPr lang="hu-HU" b="1">
                <a:solidFill>
                  <a:schemeClr val="accent6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Ezen a felületen a játékos megtekintheti a különböző pályákhoz tartozó toplistákat, illetve saját pontjait. Minden gomb egy adott pályához tartozik, megnyomásával az adott szint legjobb eredményei jelennek meg.</a:t>
            </a:r>
            <a:endParaRPr lang="hu-HU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hu-HU" dirty="0">
                <a:ea typeface="+mj-lt"/>
                <a:cs typeface="+mj-lt"/>
              </a:rPr>
              <a:t>4o</a:t>
            </a:r>
            <a:endParaRPr lang="hu-HU" dirty="0"/>
          </a:p>
          <a:p>
            <a:endParaRPr lang="hu-HU" dirty="0"/>
          </a:p>
        </p:txBody>
      </p:sp>
      <p:pic>
        <p:nvPicPr>
          <p:cNvPr id="4" name="Tartalom helye 3" descr="A képen szöveg, képernyőkép látható&#10;&#10;Lehet, hogy az AI által létrehozott tartalom helytelen.">
            <a:extLst>
              <a:ext uri="{FF2B5EF4-FFF2-40B4-BE49-F238E27FC236}">
                <a16:creationId xmlns:a16="http://schemas.microsoft.com/office/drawing/2014/main" id="{2836F90A-D3D5-05B3-CCD1-7291D4417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0456" y="1880710"/>
            <a:ext cx="2934364" cy="4351338"/>
          </a:xfrm>
        </p:spPr>
      </p:pic>
    </p:spTree>
    <p:extLst>
      <p:ext uri="{BB962C8B-B14F-4D97-AF65-F5344CB8AC3E}">
        <p14:creationId xmlns:p14="http://schemas.microsoft.com/office/powerpoint/2010/main" val="2296598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307B8A-4250-F2D8-F900-CBDE19B8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Highscore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menü </a:t>
            </a:r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kepernyő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Kép 4" descr="Feltöltött kép">
            <a:extLst>
              <a:ext uri="{FF2B5EF4-FFF2-40B4-BE49-F238E27FC236}">
                <a16:creationId xmlns:a16="http://schemas.microsoft.com/office/drawing/2014/main" id="{C3043CF9-83FE-E4C9-2CE4-B14B51C02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056" y="1922443"/>
            <a:ext cx="1851935" cy="4114799"/>
          </a:xfrm>
          <a:prstGeom prst="rect">
            <a:avLst/>
          </a:prstGeom>
        </p:spPr>
      </p:pic>
      <p:sp>
        <p:nvSpPr>
          <p:cNvPr id="7" name="Tartalom helye 6">
            <a:extLst>
              <a:ext uri="{FF2B5EF4-FFF2-40B4-BE49-F238E27FC236}">
                <a16:creationId xmlns:a16="http://schemas.microsoft.com/office/drawing/2014/main" id="{2143892A-CB94-CFDA-4F1E-80F85713D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743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 játékos ezen a képernyőn választhat, hogy saját pontjait szeretné megnézni, vagy az egyes pályák (1–5 + oktatópálya) ranglistáit. A menü célja az átlátható pontszám-kezelés.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62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5DE7E5-F963-27F3-C999-69485EF5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Pontszámok képernyő</a:t>
            </a:r>
            <a:endParaRPr lang="hu-HU" dirty="0" err="1"/>
          </a:p>
        </p:txBody>
      </p:sp>
      <p:pic>
        <p:nvPicPr>
          <p:cNvPr id="4" name="Tartalom helye 3" descr="Feltöltött kép">
            <a:extLst>
              <a:ext uri="{FF2B5EF4-FFF2-40B4-BE49-F238E27FC236}">
                <a16:creationId xmlns:a16="http://schemas.microsoft.com/office/drawing/2014/main" id="{CAC43839-FD81-C5A1-72C0-3EED3B853F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8046" y="1944974"/>
            <a:ext cx="2280486" cy="4351338"/>
          </a:xfr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31D11E32-A500-C872-39BA-2766402210FD}"/>
              </a:ext>
            </a:extLst>
          </p:cNvPr>
          <p:cNvSpPr txBox="1"/>
          <p:nvPr/>
        </p:nvSpPr>
        <p:spPr>
          <a:xfrm>
            <a:off x="701841" y="2175710"/>
            <a:ext cx="7493402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Ez a képernyő az adott pályához tartozó top játékosokat és pontszámaikat mutatja. A rangsor csökkenő sorrendben jelenik meg, segítve az összehasonlítást.</a:t>
            </a:r>
          </a:p>
          <a:p>
            <a:pPr algn="l"/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099630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A0E128-26C3-3F91-EAB6-6F5F9054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>
                <a:ea typeface="+mj-lt"/>
                <a:cs typeface="+mj-lt"/>
              </a:rPr>
              <a:t>A játék adatbázisát és REST API-t Modell-</a:t>
            </a:r>
            <a:r>
              <a:rPr lang="hu-HU" err="1">
                <a:ea typeface="+mj-lt"/>
                <a:cs typeface="+mj-lt"/>
              </a:rPr>
              <a:t>View</a:t>
            </a:r>
            <a:r>
              <a:rPr lang="hu-HU">
                <a:ea typeface="+mj-lt"/>
                <a:cs typeface="+mj-lt"/>
              </a:rPr>
              <a:t>-</a:t>
            </a:r>
            <a:r>
              <a:rPr lang="hu-HU" err="1">
                <a:ea typeface="+mj-lt"/>
                <a:cs typeface="+mj-lt"/>
              </a:rPr>
              <a:t>Controller</a:t>
            </a:r>
            <a:r>
              <a:rPr lang="hu-HU">
                <a:ea typeface="+mj-lt"/>
                <a:cs typeface="+mj-lt"/>
              </a:rPr>
              <a:t> (MVC) módszerrel készítettük el.</a:t>
            </a:r>
            <a:endParaRPr lang="hu-HU"/>
          </a:p>
        </p:txBody>
      </p:sp>
      <p:pic>
        <p:nvPicPr>
          <p:cNvPr id="4" name="Tartalom helye 3" descr="A képen rajzfilm, képernyőkép, clipart, Grafik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83D4BAE7-89A1-DD4B-3D5D-8D43472AA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2186"/>
            <a:ext cx="12191998" cy="6845513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6E88084-08CA-B006-3DEA-C6E1A2CCFD3E}"/>
              </a:ext>
            </a:extLst>
          </p:cNvPr>
          <p:cNvSpPr txBox="1"/>
          <p:nvPr/>
        </p:nvSpPr>
        <p:spPr>
          <a:xfrm>
            <a:off x="717663" y="3933348"/>
            <a:ext cx="1044752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4000">
                <a:latin typeface="Aptos Display"/>
              </a:rPr>
              <a:t>A játék adatbázisát és REST API-t Modell-</a:t>
            </a:r>
            <a:r>
              <a:rPr lang="hu-HU" sz="4000" err="1">
                <a:latin typeface="Aptos Display"/>
              </a:rPr>
              <a:t>View</a:t>
            </a:r>
            <a:r>
              <a:rPr lang="hu-HU" sz="4000">
                <a:latin typeface="Aptos Display"/>
              </a:rPr>
              <a:t>-</a:t>
            </a:r>
            <a:r>
              <a:rPr lang="hu-HU" sz="4000" err="1">
                <a:latin typeface="Aptos Display"/>
              </a:rPr>
              <a:t>Controller</a:t>
            </a:r>
            <a:r>
              <a:rPr lang="hu-HU" sz="4000">
                <a:latin typeface="Aptos Display"/>
              </a:rPr>
              <a:t> (MVC) módszerrel készítettük el.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37844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6B1D48-F087-EBF7-2570-90092550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5626" cy="2015481"/>
          </a:xfrm>
        </p:spPr>
        <p:txBody>
          <a:bodyPr>
            <a:normAutofit fontScale="90000"/>
          </a:bodyPr>
          <a:lstStyle/>
          <a:p>
            <a:r>
              <a:rPr lang="hu-HU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Az adatbázisban a következő adatokat tároljuk és kezeljük a különböző API végpontok segítségével:</a:t>
            </a:r>
            <a:endParaRPr lang="hu-HU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hu-HU" b="1" err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Highscore</a:t>
            </a:r>
            <a:endParaRPr lang="hu-HU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491D1DD-EC1D-5366-58A8-F4DEB49A899B}"/>
              </a:ext>
            </a:extLst>
          </p:cNvPr>
          <p:cNvSpPr txBox="1"/>
          <p:nvPr/>
        </p:nvSpPr>
        <p:spPr>
          <a:xfrm>
            <a:off x="745265" y="4361185"/>
            <a:ext cx="106131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 </a:t>
            </a:r>
            <a:r>
              <a:rPr lang="hu-HU" sz="240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Highscore</a:t>
            </a:r>
            <a:r>
              <a:rPr lang="hu-HU" sz="240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adatbázis tárolja a játékosok legmagasabb pontszámait, lehetővé téve azok lekérdezését, hozzáadását és törlését. A rendszer biztosítja a legjobb eredmények könnyű hozzáférhetőségét.</a:t>
            </a:r>
            <a:endParaRPr lang="hu-HU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Tartalom helye 6" descr="A képen szöveg, képernyőkép, Betűtípus, szám látható&#10;&#10;Lehet, hogy az AI által létrehozott tartalom helytelen.">
            <a:extLst>
              <a:ext uri="{FF2B5EF4-FFF2-40B4-BE49-F238E27FC236}">
                <a16:creationId xmlns:a16="http://schemas.microsoft.com/office/drawing/2014/main" id="{0C440299-56B1-3EA8-C137-68C1FBD7C8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81" y="1970259"/>
            <a:ext cx="10515600" cy="2299372"/>
          </a:xfrm>
        </p:spPr>
      </p:pic>
    </p:spTree>
    <p:extLst>
      <p:ext uri="{BB962C8B-B14F-4D97-AF65-F5344CB8AC3E}">
        <p14:creationId xmlns:p14="http://schemas.microsoft.com/office/powerpoint/2010/main" val="86776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BCCFAA-E7F2-EAF2-68A3-1DF0B346D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25626" cy="1335589"/>
          </a:xfrm>
        </p:spPr>
        <p:txBody>
          <a:bodyPr/>
          <a:lstStyle/>
          <a:p>
            <a:pPr algn="ctr"/>
            <a:r>
              <a:rPr lang="hu-HU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Review</a:t>
            </a:r>
            <a:endParaRPr lang="hu-H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Tartalom helye 3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F3BA2A4-6008-5A8A-DED0-2196F106B7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06" b="54167"/>
          <a:stretch/>
        </p:blipFill>
        <p:spPr>
          <a:xfrm>
            <a:off x="1347305" y="2166534"/>
            <a:ext cx="9507419" cy="1545203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F0E8D82-9D68-93C9-919C-07C02AF4E5F7}"/>
              </a:ext>
            </a:extLst>
          </p:cNvPr>
          <p:cNvSpPr txBox="1"/>
          <p:nvPr/>
        </p:nvSpPr>
        <p:spPr>
          <a:xfrm>
            <a:off x="839543" y="3988552"/>
            <a:ext cx="112357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 </a:t>
            </a:r>
            <a:r>
              <a:rPr lang="hu-HU" sz="240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Review</a:t>
            </a:r>
            <a:r>
              <a:rPr lang="hu-HU" sz="240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adatbázis a játék értékeléseit tárolja, lehetővé téve azok hozzáadását, lekérdezését és törlését. Ez segíti a játékosok véleményeinek gyűjtését és kezelését.</a:t>
            </a:r>
            <a:endParaRPr lang="hu-HU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495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C06922-1E33-E898-FC5C-A9E92340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6336" cy="1335589"/>
          </a:xfrm>
        </p:spPr>
        <p:txBody>
          <a:bodyPr/>
          <a:lstStyle/>
          <a:p>
            <a:pPr algn="ctr"/>
            <a:r>
              <a:rPr lang="hu-HU">
                <a:solidFill>
                  <a:schemeClr val="accent3">
                    <a:lumMod val="60000"/>
                    <a:lumOff val="40000"/>
                  </a:schemeClr>
                </a:solidFill>
              </a:rPr>
              <a:t>USER</a:t>
            </a:r>
          </a:p>
        </p:txBody>
      </p:sp>
      <p:pic>
        <p:nvPicPr>
          <p:cNvPr id="4" name="Tartalom helye 3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4B18407-A0EC-A7F2-B006-776B54A9D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37" b="32812"/>
          <a:stretch/>
        </p:blipFill>
        <p:spPr>
          <a:xfrm>
            <a:off x="1292087" y="1892266"/>
            <a:ext cx="9860478" cy="2151386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6CD70CE-48EC-904B-9E88-032C4A9ED4FA}"/>
              </a:ext>
            </a:extLst>
          </p:cNvPr>
          <p:cNvSpPr txBox="1"/>
          <p:nvPr/>
        </p:nvSpPr>
        <p:spPr>
          <a:xfrm>
            <a:off x="745265" y="4333584"/>
            <a:ext cx="1040612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 </a:t>
            </a:r>
            <a:r>
              <a:rPr lang="hu-HU" sz="240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User</a:t>
            </a:r>
            <a:r>
              <a:rPr lang="hu-HU" sz="240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adatbázis a felhasználói adatokat kezeli, beleértve a regisztrációt, bejelentkezést, adatok frissítését, kijelentkezést és törlést. Ez biztosítja a felhasználók kezelését és </a:t>
            </a:r>
            <a:r>
              <a:rPr lang="hu-HU" sz="240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autentikációját</a:t>
            </a:r>
            <a:r>
              <a:rPr lang="hu-HU" sz="240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 rendszerben.</a:t>
            </a:r>
            <a:endParaRPr lang="hu-HU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52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FCF3F-6BD1-E2AD-45E0-F017ECA2F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84" y="365125"/>
            <a:ext cx="10375232" cy="1335589"/>
          </a:xfrm>
        </p:spPr>
        <p:txBody>
          <a:bodyPr/>
          <a:lstStyle/>
          <a:p>
            <a:pPr algn="ctr"/>
            <a:r>
              <a:rPr lang="hu-HU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LevelStats</a:t>
            </a:r>
            <a:endParaRPr lang="hu-H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Tartalom helye 3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FCF1E16-8E19-A642-5DF1-608CF5776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745" y="2022671"/>
            <a:ext cx="9059981" cy="1997081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332411A-30BB-2F61-DE06-3AFF31D259B1}"/>
              </a:ext>
            </a:extLst>
          </p:cNvPr>
          <p:cNvSpPr txBox="1"/>
          <p:nvPr/>
        </p:nvSpPr>
        <p:spPr>
          <a:xfrm>
            <a:off x="909611" y="4129114"/>
            <a:ext cx="1046554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 </a:t>
            </a:r>
            <a:r>
              <a:rPr lang="hu-HU" sz="240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LevelStats</a:t>
            </a:r>
            <a:r>
              <a:rPr lang="hu-HU" sz="240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adatbázis a játék szintjeinek statisztikáit tárolja, beleértve a teljesítések számát, így segít nyomon követni, hányszor fejezték be a játékosok az egyes pályákat.</a:t>
            </a:r>
            <a:endParaRPr lang="hu-H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090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165C24-2C9C-CE80-F2DE-6848E248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Aptos"/>
              </a:rPr>
              <a:t>SWOT Elemzés – </a:t>
            </a:r>
            <a:r>
              <a:rPr lang="hu-HU" sz="4000" b="1" err="1">
                <a:solidFill>
                  <a:schemeClr val="accent3">
                    <a:lumMod val="60000"/>
                    <a:lumOff val="40000"/>
                  </a:schemeClr>
                </a:solidFill>
                <a:latin typeface="Aptos"/>
              </a:rPr>
              <a:t>Mudskip</a:t>
            </a:r>
            <a:r>
              <a:rPr lang="hu-HU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Aptos"/>
              </a:rPr>
              <a:t> </a:t>
            </a:r>
            <a:r>
              <a:rPr lang="hu-HU" sz="4000" b="1" err="1">
                <a:solidFill>
                  <a:schemeClr val="accent3">
                    <a:lumMod val="60000"/>
                    <a:lumOff val="40000"/>
                  </a:schemeClr>
                </a:solidFill>
                <a:latin typeface="Aptos"/>
              </a:rPr>
              <a:t>the</a:t>
            </a:r>
            <a:r>
              <a:rPr lang="hu-HU"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Aptos"/>
              </a:rPr>
              <a:t> </a:t>
            </a:r>
            <a:r>
              <a:rPr lang="hu-HU" sz="4000" b="1" err="1">
                <a:solidFill>
                  <a:schemeClr val="accent3">
                    <a:lumMod val="60000"/>
                    <a:lumOff val="40000"/>
                  </a:schemeClr>
                </a:solidFill>
                <a:latin typeface="Aptos"/>
              </a:rPr>
              <a:t>Slime</a:t>
            </a:r>
            <a:endParaRPr lang="hu-HU" sz="4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D2D383-A1A4-3543-19B4-00DED6B5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20" y="1201336"/>
            <a:ext cx="10524780" cy="52969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 b="1"/>
          </a:p>
          <a:p>
            <a:r>
              <a:rPr lang="hu-HU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Erősségek:</a:t>
            </a:r>
            <a:endParaRPr lang="hu-HU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 sz="2400" b="1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Egyedi mozgásmechanika:</a:t>
            </a:r>
            <a:r>
              <a:rPr lang="hu-HU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Ugrás és </a:t>
            </a:r>
            <a:r>
              <a:rPr lang="hu-HU" sz="24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dash</a:t>
            </a:r>
            <a:r>
              <a:rPr lang="hu-HU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, különleges </a:t>
            </a:r>
            <a:r>
              <a:rPr lang="hu-HU" sz="2400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platformer</a:t>
            </a:r>
            <a:r>
              <a:rPr lang="hu-HU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élmény.</a:t>
            </a:r>
            <a:endParaRPr lang="hu-HU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 sz="2400" b="1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Intuitív irányítás:</a:t>
            </a:r>
            <a:r>
              <a:rPr lang="hu-HU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Könnyen tanulható, mégis kihívást jelentő játékmenet.</a:t>
            </a:r>
            <a:endParaRPr lang="hu-HU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 sz="2400" b="1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Kiegyensúlyozott pályatervezés:</a:t>
            </a:r>
            <a:r>
              <a:rPr lang="hu-HU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Fokozatos kihívások és fejlődés.</a:t>
            </a:r>
            <a:endParaRPr lang="hu-HU" sz="240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hu-HU" sz="2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 sz="2000" b="1" dirty="0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890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975E7E-52F9-D3B7-DDE2-346337FC2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CC708D-ACA8-4CAA-A88A-230EA99B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020" y="1710933"/>
            <a:ext cx="10524780" cy="38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Gyengeségek:</a:t>
            </a:r>
            <a:endParaRPr lang="hu-HU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 sz="2400" b="1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Nincs harcrendszer:</a:t>
            </a:r>
            <a:r>
              <a:rPr lang="hu-HU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Hiányzik a harci élmény, ami csökkentheti az izgalmat.</a:t>
            </a:r>
            <a:endParaRPr lang="hu-HU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 sz="2400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Korlátozott mechanikai variáció:</a:t>
            </a:r>
            <a:r>
              <a:rPr lang="hu-HU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 játékmenet hosszú távon ismétlődhet.</a:t>
            </a:r>
            <a:endParaRPr lang="hu-HU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 sz="2400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sz="2400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Célközönség szűkössége:</a:t>
            </a:r>
            <a:r>
              <a:rPr lang="hu-HU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 harc nélküli </a:t>
            </a:r>
            <a:r>
              <a:rPr lang="hu-HU" sz="240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platformerek</a:t>
            </a:r>
            <a:r>
              <a:rPr lang="hu-HU" sz="24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réteg közönséget vonzanak.</a:t>
            </a:r>
            <a:endParaRPr lang="hu-HU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4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rtalom helye 7">
            <a:extLst>
              <a:ext uri="{FF2B5EF4-FFF2-40B4-BE49-F238E27FC236}">
                <a16:creationId xmlns:a16="http://schemas.microsoft.com/office/drawing/2014/main" id="{AEDE3164-5AA3-5199-4D11-007EF72E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84582" y="4332494"/>
            <a:ext cx="13331686" cy="1965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dirty="0"/>
              <a:t>Tamás </a:t>
            </a:r>
            <a:r>
              <a:rPr lang="hu-HU"/>
              <a:t>Szántó:</a:t>
            </a:r>
            <a:r>
              <a:rPr lang="hu-HU" dirty="0">
                <a:latin typeface="Aptos"/>
                <a:cs typeface="Arial"/>
              </a:rPr>
              <a:t> </a:t>
            </a:r>
            <a:r>
              <a:rPr lang="hu-HU" sz="2400" dirty="0">
                <a:latin typeface="Arial"/>
                <a:cs typeface="Arial"/>
              </a:rPr>
              <a:t>Frontend, Tesztelés , Dokumentáció</a:t>
            </a:r>
          </a:p>
          <a:p>
            <a:pPr marL="0" indent="0" algn="ctr">
              <a:buNone/>
            </a:pPr>
            <a:r>
              <a:rPr lang="hu-HU" sz="2400" dirty="0">
                <a:latin typeface="Arial"/>
                <a:cs typeface="Arial"/>
              </a:rPr>
              <a:t>Nagy Máté </a:t>
            </a:r>
            <a:r>
              <a:rPr lang="hu-HU" sz="2400">
                <a:latin typeface="Arial"/>
                <a:cs typeface="Arial"/>
              </a:rPr>
              <a:t>Károly: Frontend, Backend, Tesztelés, Dokumentáció</a:t>
            </a:r>
            <a:endParaRPr lang="hu-HU" sz="2400" dirty="0">
              <a:latin typeface="Arial"/>
              <a:cs typeface="Arial"/>
            </a:endParaRPr>
          </a:p>
          <a:p>
            <a:pPr marL="0" indent="0" algn="ctr">
              <a:buNone/>
            </a:pPr>
            <a:r>
              <a:rPr lang="hu-HU" sz="2400" dirty="0">
                <a:latin typeface="Arial"/>
                <a:cs typeface="Arial"/>
              </a:rPr>
              <a:t>Rózsa Kevin: Frontend, Backend, Dokumentáció, PPT </a:t>
            </a:r>
            <a:r>
              <a:rPr lang="hu-HU" sz="2400" dirty="0">
                <a:latin typeface="Arial"/>
                <a:ea typeface="Open Sans"/>
                <a:cs typeface="Open Sans"/>
              </a:rPr>
              <a:t>felelős</a:t>
            </a:r>
            <a:endParaRPr lang="hu-HU" sz="2400" dirty="0">
              <a:latin typeface="Arial"/>
              <a:ea typeface="+mn-lt"/>
              <a:cs typeface="+mn-lt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52D846C-BEDA-C5C6-CE79-A4E66510F8F2}"/>
              </a:ext>
            </a:extLst>
          </p:cNvPr>
          <p:cNvSpPr txBox="1"/>
          <p:nvPr/>
        </p:nvSpPr>
        <p:spPr>
          <a:xfrm>
            <a:off x="2307474" y="220819"/>
            <a:ext cx="9114933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400" b="1">
                <a:ea typeface="+mn-lt"/>
                <a:cs typeface="+mn-lt"/>
              </a:rPr>
              <a:t>Csapattagok és szerepeik</a:t>
            </a:r>
            <a:endParaRPr lang="hu-HU" sz="4400"/>
          </a:p>
          <a:p>
            <a:pPr marL="285750" indent="-285750">
              <a:buFont typeface="Arial"/>
              <a:buChar char="•"/>
            </a:pPr>
            <a:endParaRPr lang="hu-HU"/>
          </a:p>
          <a:p>
            <a:pPr algn="l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183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55D2E8-832A-7722-D051-930B8FF9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45C807-F116-0364-67A6-11F30C9F8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2957"/>
            <a:ext cx="10515600" cy="599615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hu-HU" b="1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Lehetőségek:</a:t>
            </a:r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Új mechanikák bevezetése: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További játékelemekkel bővíthető a játék.</a:t>
            </a:r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Szélesebb közönség elérése: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További népszerű </a:t>
            </a:r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platformer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közönséget célozhat.</a:t>
            </a:r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Fenyegetések:</a:t>
            </a:r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Piaci verseny: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Sok más </a:t>
            </a:r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platformer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játék hasonló mechanikákkal.</a:t>
            </a:r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hu-HU" b="1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Játékosok érdeklődésének csökkenése:</a:t>
            </a:r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Az ismétlődő mechanikák hosszú távon csökkenthetik az élvezetet.</a:t>
            </a:r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894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317A67-42E4-91BD-57FF-9A2BC3BD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6000" b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Tesztelés</a:t>
            </a:r>
            <a:endParaRPr lang="hu-HU" sz="60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152ED6-5ABF-7F7A-A02E-091D80933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3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 sz="4000" b="1">
              <a:latin typeface="Arial"/>
              <a:cs typeface="Arial"/>
            </a:endParaRPr>
          </a:p>
          <a:p>
            <a:pPr marL="571500" indent="-571500"/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Manuális</a:t>
            </a:r>
          </a:p>
          <a:p>
            <a:pPr marL="571500" indent="-571500"/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571500" indent="-571500"/>
            <a:r>
              <a:rPr lang="hu-HU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XUnit</a:t>
            </a:r>
            <a:endParaRPr lang="hu-HU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571500" indent="-571500"/>
            <a:endParaRPr lang="hu-HU" dirty="0">
              <a:solidFill>
                <a:schemeClr val="accent3">
                  <a:lumMod val="60000"/>
                  <a:lumOff val="40000"/>
                </a:schemeClr>
              </a:solidFill>
              <a:latin typeface="Arial"/>
              <a:cs typeface="Arial"/>
            </a:endParaRPr>
          </a:p>
          <a:p>
            <a:pPr marL="571500" indent="-571500"/>
            <a:r>
              <a:rPr lang="hu-HU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DebugLog</a:t>
            </a:r>
          </a:p>
        </p:txBody>
      </p:sp>
    </p:spTree>
    <p:extLst>
      <p:ext uri="{BB962C8B-B14F-4D97-AF65-F5344CB8AC3E}">
        <p14:creationId xmlns:p14="http://schemas.microsoft.com/office/powerpoint/2010/main" val="410331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8F8E5B-FFC8-E652-589A-8F978C5BE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 descr="A képen szöveg, képernyőkép, szoftver, Multimédiás szoftver látható&#10;&#10;Lehet, hogy az AI által létrehozott tartalom helytelen.">
            <a:extLst>
              <a:ext uri="{FF2B5EF4-FFF2-40B4-BE49-F238E27FC236}">
                <a16:creationId xmlns:a16="http://schemas.microsoft.com/office/drawing/2014/main" id="{6190DCB2-053C-7F03-A8E7-298452BA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164" y="1028347"/>
            <a:ext cx="9900491" cy="4917654"/>
          </a:xfrm>
        </p:spPr>
      </p:pic>
    </p:spTree>
    <p:extLst>
      <p:ext uri="{BB962C8B-B14F-4D97-AF65-F5344CB8AC3E}">
        <p14:creationId xmlns:p14="http://schemas.microsoft.com/office/powerpoint/2010/main" val="590178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A618C0-AA26-6ECE-8C6B-BB8CA426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Kommunikáció és Menedzsment</a:t>
            </a:r>
            <a:endParaRPr lang="hu-H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D6E9EF-3D74-5B7A-2853-500BE8000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674"/>
            <a:ext cx="10515600" cy="5232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hu-HU" sz="1200" b="1" dirty="0">
              <a:latin typeface="Open Sans"/>
              <a:ea typeface="Open Sans"/>
              <a:cs typeface="Open Sans"/>
            </a:endParaRPr>
          </a:p>
          <a:p>
            <a:pPr marL="0" indent="0">
              <a:buNone/>
            </a:pPr>
            <a:r>
              <a:rPr lang="hu-HU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A csapaton belüli kommunikációhoz </a:t>
            </a:r>
            <a:r>
              <a:rPr lang="hu-HU" sz="3600" err="1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Discordot</a:t>
            </a:r>
            <a:r>
              <a:rPr lang="hu-HU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 használtunk, amely egyszerű, gyors és megbízható módot biztosított a valós idejű egyeztetésre. A projekt feladatait és azok állapotát </a:t>
            </a:r>
            <a:r>
              <a:rPr lang="hu-HU" sz="3600" err="1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Trello</a:t>
            </a:r>
            <a:r>
              <a:rPr lang="hu-HU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 táblákon keresztül kezeltük. Ez lehetővé tette az átlátható munkamegosztást, a határidők követését, és a feladatok priorizálását, különösen az agilis szemlélet mentén.</a:t>
            </a:r>
            <a:endParaRPr lang="hu-HU" sz="36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53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7395E5-26A9-F4B0-E7EB-F7CF1A38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Kommunikációs problémák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F3E3C5-6F3E-C5F1-3B0F-C09FF6C28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9866"/>
            <a:ext cx="10515600" cy="54346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A legnagyobb kihívást a csapattagok eltérő személyisége és szakmai tapasztalata jelentette. Egyesek önállóan és gyorsan dolgoztak, míg mások több támogatást igényeltek, ami időnként félreértésekhez és lassabb haladáshoz vezetett.</a:t>
            </a:r>
            <a:endParaRPr lang="hu-HU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A rendszeres egyeztetések és a türelmes kommunikáció segített abban, hogy jobban megértsük egymást, és fokozatosan kialakult egy működő csapatdinamika.</a:t>
            </a:r>
            <a:endParaRPr lang="hu-HU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A projekt során nemcsak szakmailag fejlődtünk, hanem csapatmunkában és konfliktuskezelésben is értékes tapasztalatokat szereztünk.</a:t>
            </a:r>
            <a:endParaRPr lang="hu-HU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83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23CEDA-8FD4-B98B-A59C-3D039835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</a:rPr>
              <a:t>Összegzés</a:t>
            </a:r>
            <a:endParaRPr lang="hu-HU" sz="400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3EEA8C3-B7B6-FEEC-A5E1-D3E422F5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Csapatunk a projekt során kiegyensúlyozottan és határidőre dolgozott. A kezdeti szakaszban </a:t>
            </a:r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Rédai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Tanár Úr szakmai útmutatása és a tanári támogatás segítette a biztos indulást. A tervezés és megvalósítás során nagy hangsúlyt fektettünk az ellenőrzésre, hogy a projekt lezárása is magas színvonalú legyen. A munka során nemcsak egy stabil és továbbfejleszthető rendszert hoztunk létre, hanem a gyakorlati tapasztalatok révén szakmai tudásunk is jelentősen fejlődött.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82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2EB708-8452-DF46-4F3C-1CC7473A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>
                <a:solidFill>
                  <a:schemeClr val="accent3">
                    <a:lumMod val="60000"/>
                    <a:lumOff val="40000"/>
                  </a:schemeClr>
                </a:solidFill>
              </a:rPr>
              <a:t>Használt technológiák</a:t>
            </a:r>
          </a:p>
        </p:txBody>
      </p:sp>
      <p:pic>
        <p:nvPicPr>
          <p:cNvPr id="4" name="Tartalom helye 3" descr="A képen Betűtípus, Grafika, képernyőkép, Grafikus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3EBCE92-0535-9C5E-B24C-133B616E3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7434" y="1555268"/>
            <a:ext cx="7235536" cy="2158423"/>
          </a:xfrm>
        </p:spPr>
      </p:pic>
      <p:pic>
        <p:nvPicPr>
          <p:cNvPr id="8" name="Kép 7" descr="File:Csharp Logo.png - Wikimedia Commons">
            <a:extLst>
              <a:ext uri="{FF2B5EF4-FFF2-40B4-BE49-F238E27FC236}">
                <a16:creationId xmlns:a16="http://schemas.microsoft.com/office/drawing/2014/main" id="{AFD8A963-92E8-271E-FAC0-B2395D149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82" y="787400"/>
            <a:ext cx="2743200" cy="2743200"/>
          </a:xfrm>
          <a:prstGeom prst="rect">
            <a:avLst/>
          </a:prstGeom>
        </p:spPr>
      </p:pic>
      <p:pic>
        <p:nvPicPr>
          <p:cNvPr id="6" name="Kép 5" descr="Blazor Tutorial Create A Video Game Web App With Blazor - Vrogue">
            <a:extLst>
              <a:ext uri="{FF2B5EF4-FFF2-40B4-BE49-F238E27FC236}">
                <a16:creationId xmlns:a16="http://schemas.microsoft.com/office/drawing/2014/main" id="{5AF9D8F7-8FDB-80C2-5C93-9E1C7A631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74" y="3528693"/>
            <a:ext cx="2743200" cy="2150880"/>
          </a:xfrm>
          <a:prstGeom prst="rect">
            <a:avLst/>
          </a:prstGeom>
        </p:spPr>
      </p:pic>
      <p:pic>
        <p:nvPicPr>
          <p:cNvPr id="10" name="Kép 9" descr="Bootstrap Logo PNG Transparent Bootstrap Logo.PNG Images. | PlusPNG">
            <a:extLst>
              <a:ext uri="{FF2B5EF4-FFF2-40B4-BE49-F238E27FC236}">
                <a16:creationId xmlns:a16="http://schemas.microsoft.com/office/drawing/2014/main" id="{0B203162-92A4-639E-E18F-052D917A4B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4400" y="4322285"/>
            <a:ext cx="27432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10BD77-BB12-EB40-C02E-86399A71F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E77D629-B37A-6F6F-5B2E-7F75A2D997E2}"/>
              </a:ext>
            </a:extLst>
          </p:cNvPr>
          <p:cNvSpPr txBox="1"/>
          <p:nvPr/>
        </p:nvSpPr>
        <p:spPr>
          <a:xfrm>
            <a:off x="1214507" y="2325315"/>
            <a:ext cx="971606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 </a:t>
            </a:r>
            <a:r>
              <a:rPr lang="hu-HU" sz="2400" i="1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Mudskip</a:t>
            </a:r>
            <a:r>
              <a:rPr lang="hu-HU" sz="24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hu-HU" sz="2400" i="1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the</a:t>
            </a:r>
            <a:r>
              <a:rPr lang="hu-HU" sz="2400" i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hu-HU" sz="2400" i="1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Slime</a:t>
            </a:r>
            <a:r>
              <a:rPr lang="hu-HU" sz="24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egy </a:t>
            </a:r>
            <a:r>
              <a:rPr lang="hu-HU" sz="240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platformer</a:t>
            </a:r>
            <a:r>
              <a:rPr lang="hu-HU" sz="24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játék, amelynek célja egy könnyed, szórakoztató és kihívásokkal teli élmény biztosítása a játékosok számára. A játék középpontjában </a:t>
            </a:r>
            <a:r>
              <a:rPr lang="hu-HU" sz="2400" b="1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Mudskip</a:t>
            </a:r>
            <a:r>
              <a:rPr lang="hu-HU" sz="24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, a kis nyálkás lény áll, aki veszélyes pályákon halad végig, hogy megtalálja elveszett háziállatát, </a:t>
            </a:r>
            <a:r>
              <a:rPr lang="hu-HU" sz="2400" b="1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Skipper</a:t>
            </a:r>
            <a:r>
              <a:rPr lang="hu-HU" sz="2400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-t.</a:t>
            </a:r>
            <a:endParaRPr lang="hu-HU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E4A30FC-561E-8C27-3CDD-D41CBE356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03431"/>
            <a:ext cx="10515600" cy="1973532"/>
          </a:xfr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993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D30499-864A-A89A-6795-4EECE9673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157" y="144256"/>
            <a:ext cx="11548310" cy="251825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hu-HU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Játékos Ügyességi Kihívások</a:t>
            </a:r>
            <a:br>
              <a:rPr lang="hu-HU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</a:br>
            <a:r>
              <a:rPr lang="hu-HU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</a:t>
            </a:r>
            <a:r>
              <a:rPr lang="hu-HU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A játékos ügyességi akadályokat leküzdve gyűjthető tárgyakkal és folyamatos kihívásokkal találkozik.</a:t>
            </a:r>
            <a:endParaRPr lang="hu-HU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Tartalom helye 3" descr="A képen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16C1067-C69C-B8B6-4801-3B2E23B77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8323" y="2669270"/>
            <a:ext cx="9485600" cy="3074448"/>
          </a:xfrm>
        </p:spPr>
      </p:pic>
    </p:spTree>
    <p:extLst>
      <p:ext uri="{BB962C8B-B14F-4D97-AF65-F5344CB8AC3E}">
        <p14:creationId xmlns:p14="http://schemas.microsoft.com/office/powerpoint/2010/main" val="3214585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E5C9FD-6A62-7D64-52FD-35940554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722" y="-577348"/>
            <a:ext cx="10767420" cy="4010870"/>
          </a:xfrm>
        </p:spPr>
        <p:txBody>
          <a:bodyPr>
            <a:normAutofit/>
          </a:bodyPr>
          <a:lstStyle/>
          <a:p>
            <a:pPr algn="ctr"/>
            <a:r>
              <a:rPr lang="hu-HU" sz="32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Játék Világa</a:t>
            </a:r>
            <a:br>
              <a:rPr lang="hu-HU" sz="32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</a:br>
            <a:r>
              <a:rPr lang="hu-HU" sz="32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</a:t>
            </a:r>
            <a:r>
              <a:rPr lang="hu-HU" sz="3200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A játék világát élénk pixel-art stílusban terveztük, színes és kontrasztos környezettel a könnyű navigáció érdekében.</a:t>
            </a:r>
            <a:endParaRPr lang="hu-HU">
              <a:solidFill>
                <a:schemeClr val="accent3">
                  <a:lumMod val="60000"/>
                  <a:lumOff val="40000"/>
                </a:schemeClr>
              </a:solidFill>
              <a:ea typeface="+mj-lt"/>
              <a:cs typeface="+mj-lt"/>
            </a:endParaRPr>
          </a:p>
        </p:txBody>
      </p:sp>
      <p:pic>
        <p:nvPicPr>
          <p:cNvPr id="4" name="Kép 3" descr="A képen gyümölcs, képernyőkép, rajzfilm, zöldség látható&#10;&#10;Lehet, hogy az AI által létrehozott tartalom helytelen.">
            <a:extLst>
              <a:ext uri="{FF2B5EF4-FFF2-40B4-BE49-F238E27FC236}">
                <a16:creationId xmlns:a16="http://schemas.microsoft.com/office/drawing/2014/main" id="{155A74B8-0756-118E-6AFA-35B6E90F7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687" y="2712574"/>
            <a:ext cx="5836172" cy="345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57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AE77B5-4167-6EFA-A7BA-22639A0E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911" y="-1361921"/>
            <a:ext cx="11508204" cy="4795335"/>
          </a:xfrm>
        </p:spPr>
        <p:txBody>
          <a:bodyPr>
            <a:normAutofit/>
          </a:bodyPr>
          <a:lstStyle/>
          <a:p>
            <a:pPr algn="ctr"/>
            <a:r>
              <a:rPr lang="hu-HU" sz="32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Irányítás és Kihívások</a:t>
            </a:r>
            <a:br>
              <a:rPr lang="hu-HU" sz="32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</a:br>
            <a:r>
              <a:rPr lang="hu-HU" sz="3200" b="1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 </a:t>
            </a:r>
            <a:r>
              <a:rPr lang="hu-HU" sz="3200">
                <a:solidFill>
                  <a:schemeClr val="accent3">
                    <a:lumMod val="60000"/>
                    <a:lumOff val="40000"/>
                  </a:schemeClr>
                </a:solidFill>
                <a:ea typeface="+mj-lt"/>
                <a:cs typeface="+mj-lt"/>
              </a:rPr>
              <a:t>Az irányítás egyszerű, az akadályok és mechanikák pedig fokozatosan nehezednek, hogy fenntartsák az érdeklődést.</a:t>
            </a:r>
          </a:p>
        </p:txBody>
      </p:sp>
      <p:pic>
        <p:nvPicPr>
          <p:cNvPr id="7" name="Tartalom helye 6" descr="A képen képernyőkép, ég látható&#10;&#10;Lehet, hogy az AI által létrehozott tartalom helytelen.">
            <a:extLst>
              <a:ext uri="{FF2B5EF4-FFF2-40B4-BE49-F238E27FC236}">
                <a16:creationId xmlns:a16="http://schemas.microsoft.com/office/drawing/2014/main" id="{73D1CBF4-8C4E-BAAE-620C-B8C1BD836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325" y="2676075"/>
            <a:ext cx="9735856" cy="3908891"/>
          </a:xfrm>
        </p:spPr>
      </p:pic>
    </p:spTree>
    <p:extLst>
      <p:ext uri="{BB962C8B-B14F-4D97-AF65-F5344CB8AC3E}">
        <p14:creationId xmlns:p14="http://schemas.microsoft.com/office/powerpoint/2010/main" val="2415151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B7B02E9-728A-B87D-5E3B-FB1F811AA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 descr="A képen szöveg, képernyőkép látható&#10;&#10;Lehet, hogy az AI által létrehozott tartalom helytelen.">
            <a:extLst>
              <a:ext uri="{FF2B5EF4-FFF2-40B4-BE49-F238E27FC236}">
                <a16:creationId xmlns:a16="http://schemas.microsoft.com/office/drawing/2014/main" id="{6665E9AF-A4C4-3622-F9AE-8A2752AC2F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60" y="209818"/>
            <a:ext cx="11927878" cy="6444542"/>
          </a:xfrm>
        </p:spPr>
      </p:pic>
    </p:spTree>
    <p:extLst>
      <p:ext uri="{BB962C8B-B14F-4D97-AF65-F5344CB8AC3E}">
        <p14:creationId xmlns:p14="http://schemas.microsoft.com/office/powerpoint/2010/main" val="1433580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853F5-F9A5-B2C2-E6DF-0455FE2E4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Landing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page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12CE7E-1564-9335-987B-906CFE82D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Ezen</a:t>
            </a: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az oldalon érhető el a felhasználói bejelentkezés, valamint innen navigálhatunk át az új fiók regisztrációjához is.</a:t>
            </a:r>
            <a:b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</a:br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Emellett az oldal alján található két letöltési lehetőség, amelyek segítségével a játék telepítője elérhető: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Android rendszerre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(.</a:t>
            </a:r>
            <a:r>
              <a:rPr lang="hu-HU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apk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fájl formájában)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r>
              <a:rPr lang="hu-HU" b="1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Számítógépre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(.</a:t>
            </a:r>
            <a:r>
              <a:rPr lang="hu-HU" dirty="0" err="1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zip</a:t>
            </a:r>
            <a:r>
              <a:rPr lang="hu-HU" dirty="0">
                <a:solidFill>
                  <a:schemeClr val="accent6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csomagban)</a:t>
            </a:r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hu-H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569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04CDC9F-BA7E-428D-A244-15B83AD9434E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Szélesvásznú</PresentationFormat>
  <Slides>25</Slides>
  <Notes>0</Notes>
  <HiddenSlides>0</HiddenSlide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6" baseType="lpstr">
      <vt:lpstr>Office-téma</vt:lpstr>
      <vt:lpstr>PowerPoint-bemutató</vt:lpstr>
      <vt:lpstr>PowerPoint-bemutató</vt:lpstr>
      <vt:lpstr>Használt technológiák</vt:lpstr>
      <vt:lpstr>PowerPoint-bemutató</vt:lpstr>
      <vt:lpstr>Játékos Ügyességi Kihívások  A játékos ügyességi akadályokat leküzdve gyűjthető tárgyakkal és folyamatos kihívásokkal találkozik.</vt:lpstr>
      <vt:lpstr>Játék Világa  A játék világát élénk pixel-art stílusban terveztük, színes és kontrasztos környezettel a könnyű navigáció érdekében.</vt:lpstr>
      <vt:lpstr>Irányítás és Kihívások  Az irányítás egyszerű, az akadályok és mechanikák pedig fokozatosan nehezednek, hogy fenntartsák az érdeklődést.</vt:lpstr>
      <vt:lpstr>PowerPoint-bemutató</vt:lpstr>
      <vt:lpstr>Landing page</vt:lpstr>
      <vt:lpstr>Ranglista képernyő:  Ezen a felületen a játékos megtekintheti a különböző pályákhoz tartozó toplistákat, illetve saját pontjait. Minden gomb egy adott pályához tartozik, megnyomásával az adott szint legjobb eredményei jelennek meg. 4o </vt:lpstr>
      <vt:lpstr>Highscore menü kepernyő</vt:lpstr>
      <vt:lpstr>Pontszámok képernyő</vt:lpstr>
      <vt:lpstr>A játék adatbázisát és REST API-t Modell-View-Controller (MVC) módszerrel készítettük el.</vt:lpstr>
      <vt:lpstr>Az adatbázisban a következő adatokat tároljuk és kezeljük a különböző API végpontok segítségével: Highscore </vt:lpstr>
      <vt:lpstr>Review</vt:lpstr>
      <vt:lpstr>USER</vt:lpstr>
      <vt:lpstr>LevelStats</vt:lpstr>
      <vt:lpstr>SWOT Elemzés – Mudskip the Slime</vt:lpstr>
      <vt:lpstr>PowerPoint-bemutató</vt:lpstr>
      <vt:lpstr>PowerPoint-bemutató</vt:lpstr>
      <vt:lpstr>Tesztelés</vt:lpstr>
      <vt:lpstr>PowerPoint-bemutató</vt:lpstr>
      <vt:lpstr>Kommunikáció és Menedzsment</vt:lpstr>
      <vt:lpstr>Kommunikációs problémák</vt:lpstr>
      <vt:lpstr>Összegzés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219</cp:revision>
  <dcterms:created xsi:type="dcterms:W3CDTF">2025-03-26T14:25:04Z</dcterms:created>
  <dcterms:modified xsi:type="dcterms:W3CDTF">2025-04-15T17:37:57Z</dcterms:modified>
</cp:coreProperties>
</file>