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331" r:id="rId3"/>
    <p:sldId id="324" r:id="rId4"/>
    <p:sldId id="370" r:id="rId5"/>
    <p:sldId id="330" r:id="rId6"/>
    <p:sldId id="319" r:id="rId7"/>
    <p:sldId id="267" r:id="rId8"/>
    <p:sldId id="355" r:id="rId9"/>
    <p:sldId id="268" r:id="rId10"/>
    <p:sldId id="350" r:id="rId11"/>
    <p:sldId id="363" r:id="rId12"/>
    <p:sldId id="279" r:id="rId13"/>
    <p:sldId id="351" r:id="rId14"/>
    <p:sldId id="372" r:id="rId15"/>
    <p:sldId id="373" r:id="rId16"/>
    <p:sldId id="283" r:id="rId17"/>
    <p:sldId id="353" r:id="rId18"/>
    <p:sldId id="291" r:id="rId19"/>
    <p:sldId id="354" r:id="rId20"/>
    <p:sldId id="348" r:id="rId21"/>
    <p:sldId id="359" r:id="rId22"/>
    <p:sldId id="367" r:id="rId23"/>
    <p:sldId id="34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B9B7"/>
    <a:srgbClr val="F9F6F5"/>
    <a:srgbClr val="595959"/>
    <a:srgbClr val="FBFFFF"/>
    <a:srgbClr val="E9FDFC"/>
    <a:srgbClr val="C6C6C6"/>
    <a:srgbClr val="B1F5F5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4" autoAdjust="0"/>
    <p:restoredTop sz="87776" autoAdjust="0"/>
  </p:normalViewPr>
  <p:slideViewPr>
    <p:cSldViewPr snapToGrid="0">
      <p:cViewPr varScale="1">
        <p:scale>
          <a:sx n="48" d="100"/>
          <a:sy n="48" d="100"/>
        </p:scale>
        <p:origin x="86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1708D-08F8-4FA2-8255-F4F81295DDE4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A5BE9-2AF7-4350-AEC8-48A40B8C3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817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A5BE9-2AF7-4350-AEC8-48A40B8C311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572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3200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A5BE9-2AF7-4350-AEC8-48A40B8C311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973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직업선택요인에 대한 </a:t>
            </a:r>
            <a:r>
              <a:rPr lang="ko-KR" altLang="en-US" dirty="0" err="1" smtClean="0"/>
              <a:t>주요변인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아닌가</a:t>
            </a:r>
            <a:r>
              <a:rPr lang="en-US" altLang="ko-KR" dirty="0" smtClean="0"/>
              <a:t>..?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A5BE9-2AF7-4350-AEC8-48A40B8C311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305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A5BE9-2AF7-4350-AEC8-48A40B8C311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728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A5BE9-2AF7-4350-AEC8-48A40B8C311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37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A5BE9-2AF7-4350-AEC8-48A40B8C311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56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연구 방법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분석 방법</a:t>
            </a:r>
            <a:r>
              <a:rPr lang="en-US" altLang="ko-KR" dirty="0" smtClean="0"/>
              <a:t>…….?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A5BE9-2AF7-4350-AEC8-48A40B8C311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336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독립변수를 </a:t>
            </a:r>
            <a:r>
              <a:rPr lang="ko-KR" altLang="en-US" dirty="0" err="1" smtClean="0"/>
              <a:t>배경변수로</a:t>
            </a:r>
            <a:r>
              <a:rPr lang="ko-KR" altLang="en-US" dirty="0" smtClean="0"/>
              <a:t> 바꿔야 하지 않을까</a:t>
            </a:r>
            <a:r>
              <a:rPr lang="en-US" altLang="ko-KR" dirty="0" smtClean="0"/>
              <a:t>..?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A5BE9-2AF7-4350-AEC8-48A40B8C311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42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삭제</a:t>
            </a:r>
            <a:r>
              <a:rPr lang="en-US" altLang="ko-KR" dirty="0" smtClean="0"/>
              <a:t>…?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A5BE9-2AF7-4350-AEC8-48A40B8C311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540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독립변수를 </a:t>
            </a:r>
            <a:r>
              <a:rPr lang="ko-KR" altLang="en-US" dirty="0" err="1" smtClean="0"/>
              <a:t>배경변수로</a:t>
            </a:r>
            <a:r>
              <a:rPr lang="ko-KR" altLang="en-US" dirty="0" smtClean="0"/>
              <a:t> 바꿔야 하지 않을까</a:t>
            </a:r>
            <a:r>
              <a:rPr lang="en-US" altLang="ko-KR" dirty="0" smtClean="0"/>
              <a:t>..?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A5BE9-2AF7-4350-AEC8-48A40B8C311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013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뭔가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실험 결과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분석 결과</a:t>
            </a:r>
            <a:r>
              <a:rPr lang="en-US" altLang="ko-KR" dirty="0" smtClean="0"/>
              <a:t>＇</a:t>
            </a:r>
            <a:r>
              <a:rPr lang="ko-KR" altLang="en-US" dirty="0" smtClean="0"/>
              <a:t>가 나을 것 같아</a:t>
            </a:r>
            <a:r>
              <a:rPr lang="en-US" altLang="ko-KR" dirty="0" smtClean="0"/>
              <a:t>,, </a:t>
            </a:r>
            <a:r>
              <a:rPr lang="ko-KR" altLang="en-US" dirty="0" smtClean="0"/>
              <a:t>아니면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연구결과</a:t>
            </a:r>
            <a:r>
              <a:rPr lang="en-US" altLang="ko-KR" dirty="0" smtClean="0"/>
              <a:t>’..?(</a:t>
            </a:r>
            <a:r>
              <a:rPr lang="ko-KR" altLang="en-US" dirty="0" smtClean="0"/>
              <a:t>앞에 연구 방법이라서</a:t>
            </a:r>
            <a:r>
              <a:rPr lang="en-US" altLang="ko-KR" dirty="0" smtClean="0"/>
              <a:t>..)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A5BE9-2AF7-4350-AEC8-48A40B8C311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348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6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14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45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28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72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88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41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37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13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09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81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0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/>
          <p:cNvGrpSpPr/>
          <p:nvPr/>
        </p:nvGrpSpPr>
        <p:grpSpPr>
          <a:xfrm>
            <a:off x="998979" y="1862880"/>
            <a:ext cx="9935155" cy="2262571"/>
            <a:chOff x="2925528" y="76509"/>
            <a:chExt cx="6796349" cy="974398"/>
          </a:xfrm>
        </p:grpSpPr>
        <p:sp>
          <p:nvSpPr>
            <p:cNvPr id="80" name="직사각형 79"/>
            <p:cNvSpPr/>
            <p:nvPr/>
          </p:nvSpPr>
          <p:spPr>
            <a:xfrm>
              <a:off x="3242614" y="279420"/>
              <a:ext cx="6479263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i="1" kern="0" smtClean="0">
                  <a:solidFill>
                    <a:srgbClr val="14B9B7"/>
                  </a:solidFill>
                </a:rPr>
                <a:t>부산시 </a:t>
              </a:r>
              <a:r>
                <a:rPr lang="ko-KR" altLang="en-US" sz="3200" b="1" i="1" kern="0" dirty="0" err="1" smtClean="0">
                  <a:solidFill>
                    <a:srgbClr val="14B9B7"/>
                  </a:solidFill>
                </a:rPr>
                <a:t>정주의사</a:t>
              </a:r>
              <a:r>
                <a:rPr lang="ko-KR" altLang="en-US" sz="3200" b="1" i="1" kern="0" dirty="0" smtClean="0">
                  <a:solidFill>
                    <a:srgbClr val="14B9B7"/>
                  </a:solidFill>
                </a:rPr>
                <a:t> 분석을 통한 인구유입 방안 연구</a:t>
              </a:r>
              <a:endParaRPr lang="en-US" altLang="ko-KR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925528" y="76509"/>
              <a:ext cx="648000" cy="405822"/>
            </a:xfrm>
            <a:prstGeom prst="rect">
              <a:avLst/>
            </a:prstGeom>
            <a:solidFill>
              <a:srgbClr val="14B9B7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000" b="1" kern="0" dirty="0" smtClean="0">
                  <a:solidFill>
                    <a:prstClr val="white"/>
                  </a:solidFill>
                </a:rPr>
                <a:t>R</a:t>
              </a:r>
              <a:endParaRPr lang="ko-KR" altLang="en-US" sz="2000" b="1" kern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190983" y="4468378"/>
            <a:ext cx="4014674" cy="415498"/>
            <a:chOff x="4678554" y="3827134"/>
            <a:chExt cx="4014674" cy="415498"/>
          </a:xfrm>
        </p:grpSpPr>
        <p:sp>
          <p:nvSpPr>
            <p:cNvPr id="86" name="타원 85"/>
            <p:cNvSpPr/>
            <p:nvPr/>
          </p:nvSpPr>
          <p:spPr>
            <a:xfrm>
              <a:off x="4678554" y="3956742"/>
              <a:ext cx="156283" cy="156283"/>
            </a:xfrm>
            <a:prstGeom prst="ellipse">
              <a:avLst/>
            </a:prstGeom>
            <a:solidFill>
              <a:schemeClr val="bg1"/>
            </a:solidFill>
            <a:ln w="47625">
              <a:solidFill>
                <a:srgbClr val="14B9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000781" y="3827134"/>
              <a:ext cx="723275" cy="3738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박지영</a:t>
              </a:r>
              <a:endPara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96" name="타원 95"/>
            <p:cNvSpPr/>
            <p:nvPr/>
          </p:nvSpPr>
          <p:spPr>
            <a:xfrm>
              <a:off x="6197149" y="3956742"/>
              <a:ext cx="156283" cy="156283"/>
            </a:xfrm>
            <a:prstGeom prst="ellipse">
              <a:avLst/>
            </a:prstGeom>
            <a:solidFill>
              <a:schemeClr val="bg1"/>
            </a:solidFill>
            <a:ln w="47625">
              <a:solidFill>
                <a:srgbClr val="14B9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6519376" y="3827134"/>
              <a:ext cx="723275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성채원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647726" y="3956742"/>
              <a:ext cx="156283" cy="156283"/>
            </a:xfrm>
            <a:prstGeom prst="ellipse">
              <a:avLst/>
            </a:prstGeom>
            <a:solidFill>
              <a:schemeClr val="bg1"/>
            </a:solidFill>
            <a:ln w="47625">
              <a:solidFill>
                <a:srgbClr val="14B9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969953" y="3827134"/>
              <a:ext cx="723275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조주영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68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9" name="직사각형 8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i="1" kern="0" dirty="0">
                  <a:solidFill>
                    <a:srgbClr val="14B9B7"/>
                  </a:solidFill>
                </a:rPr>
                <a:t> </a:t>
              </a:r>
              <a:r>
                <a:rPr lang="en-US" altLang="ko-KR" sz="2800" b="1" i="1" kern="0" dirty="0" smtClean="0">
                  <a:solidFill>
                    <a:srgbClr val="14B9B7"/>
                  </a:solidFill>
                </a:rPr>
                <a:t>    </a:t>
              </a: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연령대에 따른 </a:t>
              </a:r>
              <a:r>
                <a:rPr lang="ko-KR" altLang="en-US" sz="2800" b="1" i="1" kern="0" dirty="0" err="1" smtClean="0">
                  <a:solidFill>
                    <a:srgbClr val="14B9B7"/>
                  </a:solidFill>
                </a:rPr>
                <a:t>주요변수</a:t>
              </a:r>
              <a:endParaRPr lang="ko-KR" altLang="en-US" sz="40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 smtClean="0">
                  <a:solidFill>
                    <a:prstClr val="white"/>
                  </a:solidFill>
                </a:rPr>
                <a:t>02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Freeform 6"/>
          <p:cNvSpPr>
            <a:spLocks/>
          </p:cNvSpPr>
          <p:nvPr/>
        </p:nvSpPr>
        <p:spPr bwMode="auto">
          <a:xfrm>
            <a:off x="8112846" y="1508136"/>
            <a:ext cx="319807" cy="28354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F186CF-180D-40FA-BAFB-93573B352295}"/>
              </a:ext>
            </a:extLst>
          </p:cNvPr>
          <p:cNvSpPr/>
          <p:nvPr/>
        </p:nvSpPr>
        <p:spPr>
          <a:xfrm>
            <a:off x="8272750" y="1628866"/>
            <a:ext cx="3600000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연령대 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age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15 ~ 19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→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10s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 ~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29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→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20s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30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~ 39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→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30s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40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~ 49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→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40s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~ 59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→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50s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60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이상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→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over 60s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9" y="1226761"/>
            <a:ext cx="6236151" cy="5340662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350526F-55A5-44FE-84EF-B7BC62084432}"/>
              </a:ext>
            </a:extLst>
          </p:cNvPr>
          <p:cNvCxnSpPr>
            <a:cxnSpLocks/>
          </p:cNvCxnSpPr>
          <p:nvPr/>
        </p:nvCxnSpPr>
        <p:spPr>
          <a:xfrm flipV="1">
            <a:off x="6743584" y="2275760"/>
            <a:ext cx="1141410" cy="10240"/>
          </a:xfrm>
          <a:prstGeom prst="line">
            <a:avLst/>
          </a:prstGeom>
          <a:ln w="15875">
            <a:solidFill>
              <a:schemeClr val="tx2">
                <a:lumMod val="75000"/>
              </a:schemeClr>
            </a:solidFill>
            <a:prstDash val="sys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5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617176" y="279420"/>
            <a:ext cx="6126230" cy="771487"/>
            <a:chOff x="2540976" y="279420"/>
            <a:chExt cx="6967064" cy="771487"/>
          </a:xfrm>
        </p:grpSpPr>
        <p:sp>
          <p:nvSpPr>
            <p:cNvPr id="18" name="직사각형 17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i="1" kern="0" dirty="0" smtClean="0">
                  <a:solidFill>
                    <a:srgbClr val="14B9B7"/>
                  </a:solidFill>
                </a:rPr>
                <a:t>     연령대에 따른 주요변수들의 차이</a:t>
              </a:r>
              <a:endParaRPr lang="ko-KR" altLang="en-US" sz="2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 smtClean="0">
                  <a:solidFill>
                    <a:prstClr val="white"/>
                  </a:solidFill>
                </a:rPr>
                <a:t>02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89388" y="1771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631038"/>
              </p:ext>
            </p:extLst>
          </p:nvPr>
        </p:nvGraphicFramePr>
        <p:xfrm>
          <a:off x="661605" y="1299410"/>
          <a:ext cx="10936836" cy="5034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188">
                  <a:extLst>
                    <a:ext uri="{9D8B030D-6E8A-4147-A177-3AD203B41FA5}">
                      <a16:colId xmlns:a16="http://schemas.microsoft.com/office/drawing/2014/main" val="2785396517"/>
                    </a:ext>
                  </a:extLst>
                </a:gridCol>
                <a:gridCol w="606594">
                  <a:extLst>
                    <a:ext uri="{9D8B030D-6E8A-4147-A177-3AD203B41FA5}">
                      <a16:colId xmlns:a16="http://schemas.microsoft.com/office/drawing/2014/main" val="2255431421"/>
                    </a:ext>
                  </a:extLst>
                </a:gridCol>
                <a:gridCol w="606594">
                  <a:extLst>
                    <a:ext uri="{9D8B030D-6E8A-4147-A177-3AD203B41FA5}">
                      <a16:colId xmlns:a16="http://schemas.microsoft.com/office/drawing/2014/main" val="2836003647"/>
                    </a:ext>
                  </a:extLst>
                </a:gridCol>
                <a:gridCol w="606594">
                  <a:extLst>
                    <a:ext uri="{9D8B030D-6E8A-4147-A177-3AD203B41FA5}">
                      <a16:colId xmlns:a16="http://schemas.microsoft.com/office/drawing/2014/main" val="3169775021"/>
                    </a:ext>
                  </a:extLst>
                </a:gridCol>
                <a:gridCol w="606594">
                  <a:extLst>
                    <a:ext uri="{9D8B030D-6E8A-4147-A177-3AD203B41FA5}">
                      <a16:colId xmlns:a16="http://schemas.microsoft.com/office/drawing/2014/main" val="152606026"/>
                    </a:ext>
                  </a:extLst>
                </a:gridCol>
                <a:gridCol w="606594">
                  <a:extLst>
                    <a:ext uri="{9D8B030D-6E8A-4147-A177-3AD203B41FA5}">
                      <a16:colId xmlns:a16="http://schemas.microsoft.com/office/drawing/2014/main" val="3861013198"/>
                    </a:ext>
                  </a:extLst>
                </a:gridCol>
                <a:gridCol w="606594">
                  <a:extLst>
                    <a:ext uri="{9D8B030D-6E8A-4147-A177-3AD203B41FA5}">
                      <a16:colId xmlns:a16="http://schemas.microsoft.com/office/drawing/2014/main" val="3150052475"/>
                    </a:ext>
                  </a:extLst>
                </a:gridCol>
                <a:gridCol w="606594">
                  <a:extLst>
                    <a:ext uri="{9D8B030D-6E8A-4147-A177-3AD203B41FA5}">
                      <a16:colId xmlns:a16="http://schemas.microsoft.com/office/drawing/2014/main" val="1014837369"/>
                    </a:ext>
                  </a:extLst>
                </a:gridCol>
                <a:gridCol w="606594">
                  <a:extLst>
                    <a:ext uri="{9D8B030D-6E8A-4147-A177-3AD203B41FA5}">
                      <a16:colId xmlns:a16="http://schemas.microsoft.com/office/drawing/2014/main" val="825240322"/>
                    </a:ext>
                  </a:extLst>
                </a:gridCol>
                <a:gridCol w="606594">
                  <a:extLst>
                    <a:ext uri="{9D8B030D-6E8A-4147-A177-3AD203B41FA5}">
                      <a16:colId xmlns:a16="http://schemas.microsoft.com/office/drawing/2014/main" val="1937800511"/>
                    </a:ext>
                  </a:extLst>
                </a:gridCol>
                <a:gridCol w="606594">
                  <a:extLst>
                    <a:ext uri="{9D8B030D-6E8A-4147-A177-3AD203B41FA5}">
                      <a16:colId xmlns:a16="http://schemas.microsoft.com/office/drawing/2014/main" val="786983762"/>
                    </a:ext>
                  </a:extLst>
                </a:gridCol>
                <a:gridCol w="606594">
                  <a:extLst>
                    <a:ext uri="{9D8B030D-6E8A-4147-A177-3AD203B41FA5}">
                      <a16:colId xmlns:a16="http://schemas.microsoft.com/office/drawing/2014/main" val="2009656959"/>
                    </a:ext>
                  </a:extLst>
                </a:gridCol>
                <a:gridCol w="606594">
                  <a:extLst>
                    <a:ext uri="{9D8B030D-6E8A-4147-A177-3AD203B41FA5}">
                      <a16:colId xmlns:a16="http://schemas.microsoft.com/office/drawing/2014/main" val="3538468578"/>
                    </a:ext>
                  </a:extLst>
                </a:gridCol>
                <a:gridCol w="1213188">
                  <a:extLst>
                    <a:ext uri="{9D8B030D-6E8A-4147-A177-3AD203B41FA5}">
                      <a16:colId xmlns:a16="http://schemas.microsoft.com/office/drawing/2014/main" val="1196711886"/>
                    </a:ext>
                  </a:extLst>
                </a:gridCol>
                <a:gridCol w="1231332">
                  <a:extLst>
                    <a:ext uri="{9D8B030D-6E8A-4147-A177-3AD203B41FA5}">
                      <a16:colId xmlns:a16="http://schemas.microsoft.com/office/drawing/2014/main" val="3321141779"/>
                    </a:ext>
                  </a:extLst>
                </a:gridCol>
              </a:tblGrid>
              <a:tr h="105327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변수</a:t>
                      </a:r>
                      <a:endParaRPr lang="ko-KR" alt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r>
                        <a:rPr lang="ko-KR" altLang="en-US" sz="1400" dirty="0" smtClean="0"/>
                        <a:t>대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(1)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r>
                        <a:rPr lang="ko-KR" altLang="en-US" sz="1400" dirty="0" smtClean="0"/>
                        <a:t>대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(2)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</a:t>
                      </a:r>
                      <a:r>
                        <a:rPr lang="ko-KR" altLang="en-US" sz="1400" dirty="0" smtClean="0"/>
                        <a:t>대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(3)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40</a:t>
                      </a:r>
                      <a:r>
                        <a:rPr lang="ko-KR" altLang="en-US" sz="1400" dirty="0" smtClean="0"/>
                        <a:t>대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(4)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r>
                        <a:rPr lang="ko-KR" altLang="en-US" sz="1400" dirty="0" smtClean="0"/>
                        <a:t>대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(5)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60</a:t>
                      </a:r>
                      <a:r>
                        <a:rPr lang="ko-KR" altLang="en-US" sz="1400" dirty="0" smtClean="0"/>
                        <a:t>대 이상</a:t>
                      </a:r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(6)</a:t>
                      </a:r>
                    </a:p>
                    <a:p>
                      <a:pPr algn="ctr" latinLnBrk="1"/>
                      <a:endParaRPr lang="ko-KR" altLang="en-US" sz="1600" i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i="1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i="1" dirty="0" smtClean="0"/>
                        <a:t>F</a:t>
                      </a:r>
                      <a:endParaRPr lang="ko-KR" altLang="en-US" sz="1600" i="1" dirty="0" smtClean="0"/>
                    </a:p>
                    <a:p>
                      <a:pPr algn="ctr" latinLnBrk="1"/>
                      <a:endParaRPr lang="ko-KR" altLang="en-US" sz="1600" i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사후검정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결과</a:t>
                      </a:r>
                      <a:endParaRPr lang="en-US" altLang="ko-KR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110386"/>
                  </a:ext>
                </a:extLst>
              </a:tr>
              <a:tr h="45691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218875"/>
                  </a:ext>
                </a:extLst>
              </a:tr>
              <a:tr h="1178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595959"/>
                          </a:solidFill>
                        </a:rPr>
                        <a:t>삶에 대한 만족도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5.94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1.65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5.77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1.75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5.92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1.80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5.81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1.76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5.60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1.74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5.48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>
                        <a:solidFill>
                          <a:srgbClr val="595959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1.64</a:t>
                      </a:r>
                      <a:endParaRPr lang="ko-KR" altLang="en-US" sz="14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>
                        <a:solidFill>
                          <a:srgbClr val="595959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66.76***</a:t>
                      </a:r>
                      <a:endParaRPr lang="ko-KR" altLang="en-US" sz="14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404040"/>
                          </a:solidFill>
                        </a:rPr>
                        <a:t>d&lt;c&lt;b&lt;a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rgbClr val="595959"/>
                          </a:solidFill>
                        </a:rPr>
                        <a:t> : 1,3</a:t>
                      </a:r>
                    </a:p>
                    <a:p>
                      <a:pPr algn="l" latinLnBrk="1"/>
                      <a:r>
                        <a:rPr lang="en-US" altLang="ko-KR" sz="1400" baseline="0" dirty="0" smtClean="0">
                          <a:solidFill>
                            <a:srgbClr val="595959"/>
                          </a:solidFill>
                        </a:rPr>
                        <a:t>b : 2,4</a:t>
                      </a:r>
                    </a:p>
                    <a:p>
                      <a:pPr algn="l" latinLnBrk="1"/>
                      <a:r>
                        <a:rPr lang="en-US" altLang="ko-KR" sz="1400" baseline="0" dirty="0" smtClean="0">
                          <a:solidFill>
                            <a:srgbClr val="595959"/>
                          </a:solidFill>
                        </a:rPr>
                        <a:t>c : 5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d</a:t>
                      </a:r>
                      <a:r>
                        <a:rPr lang="en-US" altLang="ko-KR" sz="1400" baseline="0" dirty="0" smtClean="0">
                          <a:solidFill>
                            <a:srgbClr val="595959"/>
                          </a:solidFill>
                        </a:rPr>
                        <a:t> : 6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651394"/>
                  </a:ext>
                </a:extLst>
              </a:tr>
              <a:tr h="1178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595959"/>
                          </a:solidFill>
                        </a:rPr>
                        <a:t>근로여건만족도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3.04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0.93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3.22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0.72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3.36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0.76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3.32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0.80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3.17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0.84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3.06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0.83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>
                        <a:solidFill>
                          <a:srgbClr val="595959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46.73***</a:t>
                      </a:r>
                      <a:endParaRPr lang="ko-KR" altLang="en-US" sz="14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c&lt;b&lt;a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rgbClr val="595959"/>
                          </a:solidFill>
                        </a:rPr>
                        <a:t> : 3,4</a:t>
                      </a:r>
                    </a:p>
                    <a:p>
                      <a:pPr algn="l" latinLnBrk="1"/>
                      <a:r>
                        <a:rPr lang="en-US" altLang="ko-KR" sz="1400" baseline="0" dirty="0" smtClean="0">
                          <a:solidFill>
                            <a:srgbClr val="595959"/>
                          </a:solidFill>
                        </a:rPr>
                        <a:t>b : 2,5</a:t>
                      </a:r>
                    </a:p>
                    <a:p>
                      <a:pPr algn="l" latinLnBrk="1"/>
                      <a:r>
                        <a:rPr lang="en-US" altLang="ko-KR" sz="1400" baseline="0" dirty="0" smtClean="0">
                          <a:solidFill>
                            <a:srgbClr val="595959"/>
                          </a:solidFill>
                        </a:rPr>
                        <a:t>c : 1,6</a:t>
                      </a:r>
                      <a:endParaRPr lang="ko-KR" altLang="en-US" sz="1400" dirty="0" smtClean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697529"/>
                  </a:ext>
                </a:extLst>
              </a:tr>
              <a:tr h="11674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595959"/>
                          </a:solidFill>
                        </a:rPr>
                        <a:t>부산시 </a:t>
                      </a:r>
                      <a:endParaRPr lang="en-US" altLang="ko-KR" sz="14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rgbClr val="595959"/>
                          </a:solidFill>
                        </a:rPr>
                        <a:t>정주의사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3.47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1.06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3.67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1.00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3.84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0.94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3.86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0.95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3.89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0.97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4.12   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0.92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>
                        <a:solidFill>
                          <a:srgbClr val="595959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223.26***</a:t>
                      </a:r>
                      <a:endParaRPr lang="ko-KR" altLang="en-US" sz="14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404040"/>
                          </a:solidFill>
                        </a:rPr>
                        <a:t>d&lt;c&lt;b&lt;a</a:t>
                      </a:r>
                      <a:endParaRPr lang="en-US" altLang="ko-KR" sz="1400" baseline="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400" baseline="0" dirty="0" smtClean="0">
                          <a:solidFill>
                            <a:srgbClr val="595959"/>
                          </a:solidFill>
                        </a:rPr>
                        <a:t>a : 6</a:t>
                      </a:r>
                    </a:p>
                    <a:p>
                      <a:pPr algn="l" latinLnBrk="1"/>
                      <a:r>
                        <a:rPr lang="en-US" altLang="ko-KR" sz="1400" baseline="0" dirty="0" smtClean="0">
                          <a:solidFill>
                            <a:srgbClr val="595959"/>
                          </a:solidFill>
                        </a:rPr>
                        <a:t>b : 3,4,5</a:t>
                      </a:r>
                    </a:p>
                    <a:p>
                      <a:pPr algn="l" latinLnBrk="1"/>
                      <a:r>
                        <a:rPr lang="en-US" altLang="ko-KR" sz="1400" baseline="0" dirty="0" smtClean="0">
                          <a:solidFill>
                            <a:srgbClr val="595959"/>
                          </a:solidFill>
                        </a:rPr>
                        <a:t>c : 2</a:t>
                      </a:r>
                    </a:p>
                    <a:p>
                      <a:pPr algn="l" latinLnBrk="1"/>
                      <a:r>
                        <a:rPr lang="en-US" altLang="ko-KR" sz="1400" baseline="0" dirty="0" smtClean="0">
                          <a:solidFill>
                            <a:srgbClr val="595959"/>
                          </a:solidFill>
                        </a:rPr>
                        <a:t>d : 1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377048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F186CF-180D-40FA-BAFB-93573B352295}"/>
              </a:ext>
            </a:extLst>
          </p:cNvPr>
          <p:cNvSpPr/>
          <p:nvPr/>
        </p:nvSpPr>
        <p:spPr>
          <a:xfrm>
            <a:off x="654406" y="6285503"/>
            <a:ext cx="42545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*</a:t>
            </a:r>
            <a:r>
              <a:rPr lang="en-US" altLang="ko-KR" sz="16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&lt;.05, *</a:t>
            </a:r>
            <a:r>
              <a:rPr lang="en-US" altLang="ko-KR" sz="16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&lt;.01, ***</a:t>
            </a:r>
            <a:r>
              <a:rPr lang="en-US" altLang="ko-KR" sz="16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&lt;.001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11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49" y="1207008"/>
            <a:ext cx="5638046" cy="5550408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2617175" y="279420"/>
            <a:ext cx="7408567" cy="771487"/>
            <a:chOff x="2540976" y="279420"/>
            <a:chExt cx="6967064" cy="771487"/>
          </a:xfrm>
        </p:grpSpPr>
        <p:sp>
          <p:nvSpPr>
            <p:cNvPr id="18" name="직사각형 17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       </a:t>
              </a:r>
              <a:r>
                <a:rPr lang="en-US" altLang="ko-KR" sz="2800" b="1" i="1" kern="0" dirty="0" smtClean="0">
                  <a:solidFill>
                    <a:srgbClr val="14B9B7"/>
                  </a:solidFill>
                </a:rPr>
                <a:t> </a:t>
              </a: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월평균 </a:t>
              </a:r>
              <a:r>
                <a:rPr lang="ko-KR" altLang="en-US" sz="2800" b="1" i="1" kern="0" dirty="0" err="1" smtClean="0">
                  <a:solidFill>
                    <a:srgbClr val="14B9B7"/>
                  </a:solidFill>
                </a:rPr>
                <a:t>가구소득에</a:t>
              </a: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 따른 </a:t>
              </a:r>
              <a:r>
                <a:rPr lang="ko-KR" altLang="en-US" sz="2800" b="1" i="1" kern="0" dirty="0" err="1" smtClean="0">
                  <a:solidFill>
                    <a:srgbClr val="14B9B7"/>
                  </a:solidFill>
                </a:rPr>
                <a:t>주요변</a:t>
              </a:r>
              <a:r>
                <a:rPr lang="ko-KR" altLang="en-US" sz="2800" b="1" i="1" kern="0" dirty="0" err="1">
                  <a:solidFill>
                    <a:srgbClr val="14B9B7"/>
                  </a:solidFill>
                </a:rPr>
                <a:t>수</a:t>
              </a:r>
              <a:endParaRPr lang="ko-KR" altLang="en-US" sz="40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540976" y="279420"/>
              <a:ext cx="751720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 smtClean="0">
                  <a:solidFill>
                    <a:prstClr val="white"/>
                  </a:solidFill>
                </a:rPr>
                <a:t>02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350526F-55A5-44FE-84EF-B7BC62084432}"/>
              </a:ext>
            </a:extLst>
          </p:cNvPr>
          <p:cNvCxnSpPr>
            <a:cxnSpLocks/>
          </p:cNvCxnSpPr>
          <p:nvPr/>
        </p:nvCxnSpPr>
        <p:spPr>
          <a:xfrm>
            <a:off x="6743584" y="2286000"/>
            <a:ext cx="563303" cy="0"/>
          </a:xfrm>
          <a:prstGeom prst="line">
            <a:avLst/>
          </a:prstGeom>
          <a:ln w="15875">
            <a:solidFill>
              <a:schemeClr val="tx2">
                <a:lumMod val="75000"/>
              </a:schemeClr>
            </a:solidFill>
            <a:prstDash val="sys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"/>
          <p:cNvSpPr>
            <a:spLocks/>
          </p:cNvSpPr>
          <p:nvPr/>
        </p:nvSpPr>
        <p:spPr bwMode="auto">
          <a:xfrm>
            <a:off x="7226936" y="1188928"/>
            <a:ext cx="319807" cy="28354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F186CF-180D-40FA-BAFB-93573B352295}"/>
              </a:ext>
            </a:extLst>
          </p:cNvPr>
          <p:cNvSpPr/>
          <p:nvPr/>
        </p:nvSpPr>
        <p:spPr>
          <a:xfrm>
            <a:off x="7501576" y="1384913"/>
            <a:ext cx="2909249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595959"/>
                </a:solidFill>
              </a:rPr>
              <a:t>월평균 가구소득 </a:t>
            </a:r>
            <a:r>
              <a:rPr lang="en-US" altLang="ko-KR" b="1" dirty="0">
                <a:solidFill>
                  <a:srgbClr val="595959"/>
                </a:solidFill>
              </a:rPr>
              <a:t>f42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>
                <a:solidFill>
                  <a:srgbClr val="595959"/>
                </a:solidFill>
              </a:rPr>
              <a:t>0~200</a:t>
            </a:r>
            <a:r>
              <a:rPr lang="ko-KR" altLang="en-US" sz="1600" dirty="0">
                <a:solidFill>
                  <a:srgbClr val="595959"/>
                </a:solidFill>
              </a:rPr>
              <a:t>만원 미만</a:t>
            </a:r>
            <a:endParaRPr lang="en-US" altLang="ko-KR" sz="1600" dirty="0">
              <a:solidFill>
                <a:srgbClr val="595959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>
                <a:solidFill>
                  <a:srgbClr val="595959"/>
                </a:solidFill>
              </a:rPr>
              <a:t>200~400</a:t>
            </a:r>
            <a:r>
              <a:rPr lang="ko-KR" altLang="en-US" sz="1600" dirty="0">
                <a:solidFill>
                  <a:srgbClr val="595959"/>
                </a:solidFill>
              </a:rPr>
              <a:t>만원 미만</a:t>
            </a:r>
            <a:endParaRPr lang="en-US" altLang="ko-KR" sz="1600" dirty="0">
              <a:solidFill>
                <a:srgbClr val="595959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>
                <a:solidFill>
                  <a:srgbClr val="595959"/>
                </a:solidFill>
              </a:rPr>
              <a:t>400~600</a:t>
            </a:r>
            <a:r>
              <a:rPr lang="ko-KR" altLang="en-US" sz="1600" dirty="0">
                <a:solidFill>
                  <a:srgbClr val="595959"/>
                </a:solidFill>
              </a:rPr>
              <a:t>만원 미만</a:t>
            </a:r>
            <a:endParaRPr lang="en-US" altLang="ko-KR" sz="1600" dirty="0">
              <a:solidFill>
                <a:srgbClr val="595959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>
                <a:solidFill>
                  <a:srgbClr val="595959"/>
                </a:solidFill>
              </a:rPr>
              <a:t>600~800</a:t>
            </a:r>
            <a:r>
              <a:rPr lang="ko-KR" altLang="en-US" sz="1600" dirty="0">
                <a:solidFill>
                  <a:srgbClr val="595959"/>
                </a:solidFill>
              </a:rPr>
              <a:t>만원 미만</a:t>
            </a:r>
            <a:endParaRPr lang="en-US" altLang="ko-KR" sz="1600" dirty="0">
              <a:solidFill>
                <a:srgbClr val="595959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>
                <a:solidFill>
                  <a:srgbClr val="595959"/>
                </a:solidFill>
              </a:rPr>
              <a:t>800</a:t>
            </a:r>
            <a:r>
              <a:rPr lang="ko-KR" altLang="en-US" sz="1600" dirty="0">
                <a:solidFill>
                  <a:srgbClr val="595959"/>
                </a:solidFill>
              </a:rPr>
              <a:t>만원 이상</a:t>
            </a:r>
            <a:endParaRPr lang="en-US" altLang="ko-KR" sz="1600" dirty="0">
              <a:solidFill>
                <a:srgbClr val="595959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15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167914" y="317519"/>
            <a:ext cx="7917474" cy="771488"/>
            <a:chOff x="2540976" y="279419"/>
            <a:chExt cx="9004159" cy="771488"/>
          </a:xfrm>
        </p:grpSpPr>
        <p:sp>
          <p:nvSpPr>
            <p:cNvPr id="18" name="직사각형 17"/>
            <p:cNvSpPr/>
            <p:nvPr/>
          </p:nvSpPr>
          <p:spPr>
            <a:xfrm>
              <a:off x="2540976" y="279419"/>
              <a:ext cx="9004159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i="1" kern="0" dirty="0" smtClean="0">
                  <a:solidFill>
                    <a:srgbClr val="14B9B7"/>
                  </a:solidFill>
                </a:rPr>
                <a:t> </a:t>
              </a:r>
              <a:r>
                <a:rPr lang="ko-KR" altLang="en-US" sz="2400" b="1" i="1" kern="0" dirty="0">
                  <a:solidFill>
                    <a:srgbClr val="14B9B7"/>
                  </a:solidFill>
                </a:rPr>
                <a:t>월평균 </a:t>
              </a:r>
              <a:r>
                <a:rPr lang="ko-KR" altLang="en-US" sz="2400" b="1" i="1" kern="0" dirty="0" err="1" smtClean="0">
                  <a:solidFill>
                    <a:srgbClr val="14B9B7"/>
                  </a:solidFill>
                </a:rPr>
                <a:t>가구소득에</a:t>
              </a:r>
              <a:r>
                <a:rPr lang="ko-KR" altLang="en-US" sz="2400" b="1" i="1" kern="0" dirty="0" smtClean="0">
                  <a:solidFill>
                    <a:srgbClr val="14B9B7"/>
                  </a:solidFill>
                </a:rPr>
                <a:t> 따른 주요변수들의 차이</a:t>
              </a:r>
              <a:endParaRPr lang="ko-KR" altLang="en-US" sz="2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 smtClean="0">
                  <a:solidFill>
                    <a:prstClr val="white"/>
                  </a:solidFill>
                </a:rPr>
                <a:t>02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89388" y="1771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811822"/>
              </p:ext>
            </p:extLst>
          </p:nvPr>
        </p:nvGraphicFramePr>
        <p:xfrm>
          <a:off x="1002054" y="1301603"/>
          <a:ext cx="10095873" cy="503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629">
                  <a:extLst>
                    <a:ext uri="{9D8B030D-6E8A-4147-A177-3AD203B41FA5}">
                      <a16:colId xmlns:a16="http://schemas.microsoft.com/office/drawing/2014/main" val="2785396517"/>
                    </a:ext>
                  </a:extLst>
                </a:gridCol>
                <a:gridCol w="629815">
                  <a:extLst>
                    <a:ext uri="{9D8B030D-6E8A-4147-A177-3AD203B41FA5}">
                      <a16:colId xmlns:a16="http://schemas.microsoft.com/office/drawing/2014/main" val="2255431421"/>
                    </a:ext>
                  </a:extLst>
                </a:gridCol>
                <a:gridCol w="629815">
                  <a:extLst>
                    <a:ext uri="{9D8B030D-6E8A-4147-A177-3AD203B41FA5}">
                      <a16:colId xmlns:a16="http://schemas.microsoft.com/office/drawing/2014/main" val="2836003647"/>
                    </a:ext>
                  </a:extLst>
                </a:gridCol>
                <a:gridCol w="629815">
                  <a:extLst>
                    <a:ext uri="{9D8B030D-6E8A-4147-A177-3AD203B41FA5}">
                      <a16:colId xmlns:a16="http://schemas.microsoft.com/office/drawing/2014/main" val="3169775021"/>
                    </a:ext>
                  </a:extLst>
                </a:gridCol>
                <a:gridCol w="629815">
                  <a:extLst>
                    <a:ext uri="{9D8B030D-6E8A-4147-A177-3AD203B41FA5}">
                      <a16:colId xmlns:a16="http://schemas.microsoft.com/office/drawing/2014/main" val="152606026"/>
                    </a:ext>
                  </a:extLst>
                </a:gridCol>
                <a:gridCol w="629815">
                  <a:extLst>
                    <a:ext uri="{9D8B030D-6E8A-4147-A177-3AD203B41FA5}">
                      <a16:colId xmlns:a16="http://schemas.microsoft.com/office/drawing/2014/main" val="3861013198"/>
                    </a:ext>
                  </a:extLst>
                </a:gridCol>
                <a:gridCol w="629815">
                  <a:extLst>
                    <a:ext uri="{9D8B030D-6E8A-4147-A177-3AD203B41FA5}">
                      <a16:colId xmlns:a16="http://schemas.microsoft.com/office/drawing/2014/main" val="3150052475"/>
                    </a:ext>
                  </a:extLst>
                </a:gridCol>
                <a:gridCol w="629815">
                  <a:extLst>
                    <a:ext uri="{9D8B030D-6E8A-4147-A177-3AD203B41FA5}">
                      <a16:colId xmlns:a16="http://schemas.microsoft.com/office/drawing/2014/main" val="1014837369"/>
                    </a:ext>
                  </a:extLst>
                </a:gridCol>
                <a:gridCol w="629815">
                  <a:extLst>
                    <a:ext uri="{9D8B030D-6E8A-4147-A177-3AD203B41FA5}">
                      <a16:colId xmlns:a16="http://schemas.microsoft.com/office/drawing/2014/main" val="825240322"/>
                    </a:ext>
                  </a:extLst>
                </a:gridCol>
                <a:gridCol w="629815">
                  <a:extLst>
                    <a:ext uri="{9D8B030D-6E8A-4147-A177-3AD203B41FA5}">
                      <a16:colId xmlns:a16="http://schemas.microsoft.com/office/drawing/2014/main" val="1937800511"/>
                    </a:ext>
                  </a:extLst>
                </a:gridCol>
                <a:gridCol w="629815">
                  <a:extLst>
                    <a:ext uri="{9D8B030D-6E8A-4147-A177-3AD203B41FA5}">
                      <a16:colId xmlns:a16="http://schemas.microsoft.com/office/drawing/2014/main" val="786983762"/>
                    </a:ext>
                  </a:extLst>
                </a:gridCol>
                <a:gridCol w="1259629">
                  <a:extLst>
                    <a:ext uri="{9D8B030D-6E8A-4147-A177-3AD203B41FA5}">
                      <a16:colId xmlns:a16="http://schemas.microsoft.com/office/drawing/2014/main" val="2009656959"/>
                    </a:ext>
                  </a:extLst>
                </a:gridCol>
                <a:gridCol w="1278465">
                  <a:extLst>
                    <a:ext uri="{9D8B030D-6E8A-4147-A177-3AD203B41FA5}">
                      <a16:colId xmlns:a16="http://schemas.microsoft.com/office/drawing/2014/main" val="3321141779"/>
                    </a:ext>
                  </a:extLst>
                </a:gridCol>
              </a:tblGrid>
              <a:tr h="105456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변수</a:t>
                      </a:r>
                      <a:endParaRPr lang="ko-KR" alt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0~200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만원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(1)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200~400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만원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(2)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400~600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만원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(3)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600~800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만원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(4)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800</a:t>
                      </a:r>
                      <a:r>
                        <a:rPr lang="ko-KR" altLang="en-US" sz="1400" dirty="0" smtClean="0"/>
                        <a:t>만원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이상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(5)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/>
                        <a:t>F</a:t>
                      </a:r>
                      <a:endParaRPr lang="ko-KR" altLang="en-US" sz="1600" i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사후검정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결과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110386"/>
                  </a:ext>
                </a:extLst>
              </a:tr>
              <a:tr h="45333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218875"/>
                  </a:ext>
                </a:extLst>
              </a:tr>
              <a:tr h="1169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rgbClr val="595959"/>
                          </a:solidFill>
                        </a:rPr>
                        <a:t>삶에 대한 만족도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5.20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1.67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5.69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1.66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6.02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1.67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6.24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1.70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6.60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1.79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443.99***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404040"/>
                          </a:solidFill>
                        </a:rPr>
                        <a:t>e&lt;d&lt;c&lt;b&lt;a</a:t>
                      </a: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a</a:t>
                      </a:r>
                      <a:r>
                        <a:rPr lang="en-US" altLang="ko-KR" sz="1200" baseline="0" dirty="0" smtClean="0">
                          <a:solidFill>
                            <a:srgbClr val="595959"/>
                          </a:solidFill>
                        </a:rPr>
                        <a:t> : 5</a:t>
                      </a:r>
                    </a:p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rgbClr val="595959"/>
                          </a:solidFill>
                        </a:rPr>
                        <a:t>b : 4</a:t>
                      </a:r>
                    </a:p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rgbClr val="595959"/>
                          </a:solidFill>
                        </a:rPr>
                        <a:t>c : 3</a:t>
                      </a:r>
                    </a:p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rgbClr val="595959"/>
                          </a:solidFill>
                        </a:rPr>
                        <a:t>d : 2</a:t>
                      </a:r>
                    </a:p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rgbClr val="595959"/>
                          </a:solidFill>
                        </a:rPr>
                        <a:t>e : 1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651394"/>
                  </a:ext>
                </a:extLst>
              </a:tr>
              <a:tr h="1169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rgbClr val="595959"/>
                          </a:solidFill>
                        </a:rPr>
                        <a:t>근로여건만족도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2.94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0.82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3.15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0.76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3.33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0.78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3.53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0.77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3.77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0.78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234.16***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404040"/>
                          </a:solidFill>
                        </a:rPr>
                        <a:t>e&lt;d&lt;c&lt;b&lt;a</a:t>
                      </a:r>
                    </a:p>
                    <a:p>
                      <a:pPr algn="l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a</a:t>
                      </a:r>
                      <a:r>
                        <a:rPr lang="en-US" altLang="ko-KR" sz="1200" baseline="0" dirty="0" smtClean="0">
                          <a:solidFill>
                            <a:srgbClr val="595959"/>
                          </a:solidFill>
                        </a:rPr>
                        <a:t> : 5</a:t>
                      </a:r>
                    </a:p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rgbClr val="595959"/>
                          </a:solidFill>
                        </a:rPr>
                        <a:t>b : 4</a:t>
                      </a:r>
                    </a:p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rgbClr val="595959"/>
                          </a:solidFill>
                        </a:rPr>
                        <a:t>c : 3</a:t>
                      </a:r>
                    </a:p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rgbClr val="595959"/>
                          </a:solidFill>
                        </a:rPr>
                        <a:t>d : 2</a:t>
                      </a:r>
                    </a:p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rgbClr val="595959"/>
                          </a:solidFill>
                        </a:rPr>
                        <a:t>e : 1</a:t>
                      </a:r>
                      <a:endParaRPr lang="ko-KR" altLang="en-US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l" latinLnBrk="1"/>
                      <a:endParaRPr lang="en-US" altLang="ko-KR" sz="1600" dirty="0" smtClean="0">
                        <a:solidFill>
                          <a:srgbClr val="404040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697529"/>
                  </a:ext>
                </a:extLst>
              </a:tr>
              <a:tr h="901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rgbClr val="595959"/>
                          </a:solidFill>
                        </a:rPr>
                        <a:t>부산시 </a:t>
                      </a:r>
                      <a:endParaRPr lang="en-US" altLang="ko-KR" sz="16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rgbClr val="595959"/>
                          </a:solidFill>
                        </a:rPr>
                        <a:t>정주의사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4.05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0.96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3.83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0.97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3.88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0.96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3.88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0.97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4.01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0.93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  78.81***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c&lt;b</a:t>
                      </a:r>
                      <a:r>
                        <a:rPr lang="en-US" altLang="ko-KR" sz="1200" baseline="0" dirty="0" smtClean="0">
                          <a:solidFill>
                            <a:srgbClr val="595959"/>
                          </a:solidFill>
                        </a:rPr>
                        <a:t>&lt;a</a:t>
                      </a:r>
                    </a:p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rgbClr val="595959"/>
                          </a:solidFill>
                        </a:rPr>
                        <a:t>a : 1,5</a:t>
                      </a:r>
                    </a:p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rgbClr val="595959"/>
                          </a:solidFill>
                        </a:rPr>
                        <a:t>b : 3,4</a:t>
                      </a:r>
                    </a:p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rgbClr val="595959"/>
                          </a:solidFill>
                        </a:rPr>
                        <a:t>c : 2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37704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0F186CF-180D-40FA-BAFB-93573B352295}"/>
              </a:ext>
            </a:extLst>
          </p:cNvPr>
          <p:cNvSpPr/>
          <p:nvPr/>
        </p:nvSpPr>
        <p:spPr>
          <a:xfrm>
            <a:off x="1002054" y="6332582"/>
            <a:ext cx="42545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*</a:t>
            </a:r>
            <a:r>
              <a:rPr lang="en-US" altLang="ko-KR" sz="16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&lt;.05, *</a:t>
            </a:r>
            <a:r>
              <a:rPr lang="en-US" altLang="ko-KR" sz="16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&lt;.01, ***</a:t>
            </a:r>
            <a:r>
              <a:rPr lang="en-US" altLang="ko-KR" sz="16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&lt;.001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15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617176" y="279420"/>
            <a:ext cx="6126230" cy="771487"/>
            <a:chOff x="2540976" y="279420"/>
            <a:chExt cx="6967064" cy="771487"/>
          </a:xfrm>
        </p:grpSpPr>
        <p:sp>
          <p:nvSpPr>
            <p:cNvPr id="18" name="직사각형 17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     </a:t>
              </a:r>
              <a:r>
                <a:rPr lang="ko-KR" altLang="en-US" sz="2800" b="1" i="1" kern="0" dirty="0" err="1" smtClean="0">
                  <a:solidFill>
                    <a:srgbClr val="14B9B7"/>
                  </a:solidFill>
                </a:rPr>
                <a:t>직업군에</a:t>
              </a: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 따른 </a:t>
              </a:r>
              <a:r>
                <a:rPr lang="ko-KR" altLang="en-US" sz="2800" b="1" i="1" kern="0" dirty="0" err="1" smtClean="0">
                  <a:solidFill>
                    <a:srgbClr val="14B9B7"/>
                  </a:solidFill>
                </a:rPr>
                <a:t>주요변수</a:t>
              </a:r>
              <a:endParaRPr lang="ko-KR" altLang="en-US" sz="40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 smtClean="0">
                  <a:solidFill>
                    <a:prstClr val="white"/>
                  </a:solidFill>
                </a:rPr>
                <a:t>02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350526F-55A5-44FE-84EF-B7BC62084432}"/>
              </a:ext>
            </a:extLst>
          </p:cNvPr>
          <p:cNvCxnSpPr>
            <a:cxnSpLocks/>
          </p:cNvCxnSpPr>
          <p:nvPr/>
        </p:nvCxnSpPr>
        <p:spPr>
          <a:xfrm flipV="1">
            <a:off x="6743584" y="2275760"/>
            <a:ext cx="1141410" cy="10240"/>
          </a:xfrm>
          <a:prstGeom prst="line">
            <a:avLst/>
          </a:prstGeom>
          <a:ln w="15875">
            <a:solidFill>
              <a:schemeClr val="tx2">
                <a:lumMod val="75000"/>
              </a:schemeClr>
            </a:solidFill>
            <a:prstDash val="sys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"/>
          <p:cNvSpPr>
            <a:spLocks/>
          </p:cNvSpPr>
          <p:nvPr/>
        </p:nvSpPr>
        <p:spPr bwMode="auto">
          <a:xfrm>
            <a:off x="8112846" y="1508136"/>
            <a:ext cx="319807" cy="28354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F186CF-180D-40FA-BAFB-93573B352295}"/>
              </a:ext>
            </a:extLst>
          </p:cNvPr>
          <p:cNvSpPr/>
          <p:nvPr/>
        </p:nvSpPr>
        <p:spPr>
          <a:xfrm>
            <a:off x="8272750" y="1628866"/>
            <a:ext cx="425453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직업군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job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전문관리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사무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서비스 판매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농어업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기능노무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23" y="1508136"/>
            <a:ext cx="6325483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64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974858" y="270748"/>
            <a:ext cx="6126230" cy="771487"/>
            <a:chOff x="2540976" y="279420"/>
            <a:chExt cx="6967064" cy="771487"/>
          </a:xfrm>
        </p:grpSpPr>
        <p:sp>
          <p:nvSpPr>
            <p:cNvPr id="18" name="직사각형 17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i="1" kern="0" dirty="0" smtClean="0">
                  <a:solidFill>
                    <a:srgbClr val="14B9B7"/>
                  </a:solidFill>
                </a:rPr>
                <a:t>     </a:t>
              </a:r>
              <a:r>
                <a:rPr lang="ko-KR" altLang="en-US" sz="2400" b="1" i="1" kern="0" dirty="0" err="1" smtClean="0">
                  <a:solidFill>
                    <a:srgbClr val="14B9B7"/>
                  </a:solidFill>
                </a:rPr>
                <a:t>직업군에</a:t>
              </a:r>
              <a:r>
                <a:rPr lang="ko-KR" altLang="en-US" sz="2400" b="1" i="1" kern="0" dirty="0" smtClean="0">
                  <a:solidFill>
                    <a:srgbClr val="14B9B7"/>
                  </a:solidFill>
                </a:rPr>
                <a:t> 따른 주요변수들의 차이</a:t>
              </a:r>
              <a:endParaRPr lang="ko-KR" altLang="en-US" sz="2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 smtClean="0">
                  <a:solidFill>
                    <a:prstClr val="white"/>
                  </a:solidFill>
                </a:rPr>
                <a:t>02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89388" y="1771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489376" y="1406379"/>
          <a:ext cx="9097194" cy="4747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027">
                  <a:extLst>
                    <a:ext uri="{9D8B030D-6E8A-4147-A177-3AD203B41FA5}">
                      <a16:colId xmlns:a16="http://schemas.microsoft.com/office/drawing/2014/main" val="2785396517"/>
                    </a:ext>
                  </a:extLst>
                </a:gridCol>
                <a:gridCol w="567514">
                  <a:extLst>
                    <a:ext uri="{9D8B030D-6E8A-4147-A177-3AD203B41FA5}">
                      <a16:colId xmlns:a16="http://schemas.microsoft.com/office/drawing/2014/main" val="2255431421"/>
                    </a:ext>
                  </a:extLst>
                </a:gridCol>
                <a:gridCol w="567514">
                  <a:extLst>
                    <a:ext uri="{9D8B030D-6E8A-4147-A177-3AD203B41FA5}">
                      <a16:colId xmlns:a16="http://schemas.microsoft.com/office/drawing/2014/main" val="2836003647"/>
                    </a:ext>
                  </a:extLst>
                </a:gridCol>
                <a:gridCol w="567514">
                  <a:extLst>
                    <a:ext uri="{9D8B030D-6E8A-4147-A177-3AD203B41FA5}">
                      <a16:colId xmlns:a16="http://schemas.microsoft.com/office/drawing/2014/main" val="3169775021"/>
                    </a:ext>
                  </a:extLst>
                </a:gridCol>
                <a:gridCol w="567514">
                  <a:extLst>
                    <a:ext uri="{9D8B030D-6E8A-4147-A177-3AD203B41FA5}">
                      <a16:colId xmlns:a16="http://schemas.microsoft.com/office/drawing/2014/main" val="152606026"/>
                    </a:ext>
                  </a:extLst>
                </a:gridCol>
                <a:gridCol w="567514">
                  <a:extLst>
                    <a:ext uri="{9D8B030D-6E8A-4147-A177-3AD203B41FA5}">
                      <a16:colId xmlns:a16="http://schemas.microsoft.com/office/drawing/2014/main" val="3861013198"/>
                    </a:ext>
                  </a:extLst>
                </a:gridCol>
                <a:gridCol w="567514">
                  <a:extLst>
                    <a:ext uri="{9D8B030D-6E8A-4147-A177-3AD203B41FA5}">
                      <a16:colId xmlns:a16="http://schemas.microsoft.com/office/drawing/2014/main" val="3150052475"/>
                    </a:ext>
                  </a:extLst>
                </a:gridCol>
                <a:gridCol w="567514">
                  <a:extLst>
                    <a:ext uri="{9D8B030D-6E8A-4147-A177-3AD203B41FA5}">
                      <a16:colId xmlns:a16="http://schemas.microsoft.com/office/drawing/2014/main" val="1014837369"/>
                    </a:ext>
                  </a:extLst>
                </a:gridCol>
                <a:gridCol w="567514">
                  <a:extLst>
                    <a:ext uri="{9D8B030D-6E8A-4147-A177-3AD203B41FA5}">
                      <a16:colId xmlns:a16="http://schemas.microsoft.com/office/drawing/2014/main" val="825240322"/>
                    </a:ext>
                  </a:extLst>
                </a:gridCol>
                <a:gridCol w="567514">
                  <a:extLst>
                    <a:ext uri="{9D8B030D-6E8A-4147-A177-3AD203B41FA5}">
                      <a16:colId xmlns:a16="http://schemas.microsoft.com/office/drawing/2014/main" val="1937800511"/>
                    </a:ext>
                  </a:extLst>
                </a:gridCol>
                <a:gridCol w="567514">
                  <a:extLst>
                    <a:ext uri="{9D8B030D-6E8A-4147-A177-3AD203B41FA5}">
                      <a16:colId xmlns:a16="http://schemas.microsoft.com/office/drawing/2014/main" val="786983762"/>
                    </a:ext>
                  </a:extLst>
                </a:gridCol>
                <a:gridCol w="1135027">
                  <a:extLst>
                    <a:ext uri="{9D8B030D-6E8A-4147-A177-3AD203B41FA5}">
                      <a16:colId xmlns:a16="http://schemas.microsoft.com/office/drawing/2014/main" val="2009656959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321141779"/>
                    </a:ext>
                  </a:extLst>
                </a:gridCol>
              </a:tblGrid>
              <a:tr h="105456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변수</a:t>
                      </a:r>
                      <a:endParaRPr lang="ko-KR" alt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전문관리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(1)</a:t>
                      </a:r>
                      <a:endParaRPr lang="ko-KR" alt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사무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(2)</a:t>
                      </a:r>
                      <a:endParaRPr lang="ko-KR" alt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서비스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판매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(3)</a:t>
                      </a:r>
                      <a:endParaRPr lang="ko-KR" alt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농어업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(4)</a:t>
                      </a:r>
                      <a:endParaRPr lang="ko-KR" alt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기능노무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(5)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/>
                        <a:t>F</a:t>
                      </a:r>
                      <a:endParaRPr lang="ko-KR" altLang="en-US" sz="1600" i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사후검정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결과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110386"/>
                  </a:ext>
                </a:extLst>
              </a:tr>
              <a:tr h="45333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218875"/>
                  </a:ext>
                </a:extLst>
              </a:tr>
              <a:tr h="1169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rgbClr val="595959"/>
                          </a:solidFill>
                        </a:rPr>
                        <a:t>삶에 대한 만족도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6.44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1.73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6.03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1.71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5.80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1.69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5.88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1.62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5.55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1.69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145.19***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c&lt;b&lt;a</a:t>
                      </a:r>
                    </a:p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a</a:t>
                      </a:r>
                      <a:r>
                        <a:rPr lang="en-US" altLang="ko-KR" sz="1600" baseline="0" dirty="0" smtClean="0">
                          <a:solidFill>
                            <a:srgbClr val="595959"/>
                          </a:solidFill>
                        </a:rPr>
                        <a:t> : 1</a:t>
                      </a:r>
                    </a:p>
                    <a:p>
                      <a:pPr algn="l" latinLnBrk="1"/>
                      <a:r>
                        <a:rPr lang="en-US" altLang="ko-KR" sz="1600" baseline="0" dirty="0" smtClean="0">
                          <a:solidFill>
                            <a:srgbClr val="595959"/>
                          </a:solidFill>
                        </a:rPr>
                        <a:t>b : 2</a:t>
                      </a:r>
                    </a:p>
                    <a:p>
                      <a:pPr algn="l" latinLnBrk="1"/>
                      <a:r>
                        <a:rPr lang="en-US" altLang="ko-KR" sz="1600" baseline="0" dirty="0" smtClean="0">
                          <a:solidFill>
                            <a:srgbClr val="595959"/>
                          </a:solidFill>
                        </a:rPr>
                        <a:t>c : 3,4,5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651394"/>
                  </a:ext>
                </a:extLst>
              </a:tr>
              <a:tr h="1169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rgbClr val="595959"/>
                          </a:solidFill>
                        </a:rPr>
                        <a:t>근로여건만족도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3.52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0.77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3.49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0.75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3.17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0.73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3.11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0.81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2.96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0.77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324.61***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c&lt;b&lt;a</a:t>
                      </a:r>
                    </a:p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a</a:t>
                      </a:r>
                      <a:r>
                        <a:rPr lang="en-US" altLang="ko-KR" sz="1600" baseline="0" dirty="0" smtClean="0">
                          <a:solidFill>
                            <a:srgbClr val="595959"/>
                          </a:solidFill>
                        </a:rPr>
                        <a:t> : 1,2</a:t>
                      </a:r>
                    </a:p>
                    <a:p>
                      <a:pPr algn="l" latinLnBrk="1"/>
                      <a:r>
                        <a:rPr lang="en-US" altLang="ko-KR" sz="1600" baseline="0" dirty="0" smtClean="0">
                          <a:solidFill>
                            <a:srgbClr val="595959"/>
                          </a:solidFill>
                        </a:rPr>
                        <a:t>b : 3,4</a:t>
                      </a:r>
                    </a:p>
                    <a:p>
                      <a:pPr algn="l" latinLnBrk="1"/>
                      <a:r>
                        <a:rPr lang="en-US" altLang="ko-KR" sz="1600" baseline="0" dirty="0" smtClean="0">
                          <a:solidFill>
                            <a:srgbClr val="595959"/>
                          </a:solidFill>
                        </a:rPr>
                        <a:t>c : 5</a:t>
                      </a:r>
                      <a:endParaRPr lang="ko-KR" altLang="en-US" sz="1600" dirty="0" smtClean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697529"/>
                  </a:ext>
                </a:extLst>
              </a:tr>
              <a:tr h="901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rgbClr val="595959"/>
                          </a:solidFill>
                        </a:rPr>
                        <a:t>부산시 </a:t>
                      </a:r>
                      <a:endParaRPr lang="en-US" altLang="ko-KR" sz="16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rgbClr val="595959"/>
                          </a:solidFill>
                        </a:rPr>
                        <a:t>정주의사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3.94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0.95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3.92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0.94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3.90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0.96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4.21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0.87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3.90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0.96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   5.81***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b</a:t>
                      </a:r>
                      <a:r>
                        <a:rPr lang="en-US" altLang="ko-KR" sz="1600" baseline="0" dirty="0" smtClean="0">
                          <a:solidFill>
                            <a:srgbClr val="595959"/>
                          </a:solidFill>
                        </a:rPr>
                        <a:t>&lt;a</a:t>
                      </a:r>
                    </a:p>
                    <a:p>
                      <a:pPr algn="l" latinLnBrk="1"/>
                      <a:r>
                        <a:rPr lang="en-US" altLang="ko-KR" sz="1600" baseline="0" dirty="0" smtClean="0">
                          <a:solidFill>
                            <a:srgbClr val="595959"/>
                          </a:solidFill>
                        </a:rPr>
                        <a:t>a : 4</a:t>
                      </a:r>
                    </a:p>
                    <a:p>
                      <a:pPr algn="l" latinLnBrk="1"/>
                      <a:r>
                        <a:rPr lang="en-US" altLang="ko-KR" sz="1600" baseline="0" dirty="0" smtClean="0">
                          <a:solidFill>
                            <a:srgbClr val="595959"/>
                          </a:solidFill>
                        </a:rPr>
                        <a:t>b : 1,2,3,5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37704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0F186CF-180D-40FA-BAFB-93573B352295}"/>
              </a:ext>
            </a:extLst>
          </p:cNvPr>
          <p:cNvSpPr/>
          <p:nvPr/>
        </p:nvSpPr>
        <p:spPr>
          <a:xfrm>
            <a:off x="1425761" y="6154096"/>
            <a:ext cx="30114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*</a:t>
            </a:r>
            <a:r>
              <a:rPr lang="en-US" altLang="ko-KR" sz="16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&lt;.05, *</a:t>
            </a:r>
            <a:r>
              <a:rPr lang="en-US" altLang="ko-KR" sz="16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&lt;.01, ***</a:t>
            </a:r>
            <a:r>
              <a:rPr lang="en-US" altLang="ko-KR" sz="16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&lt;.001</a:t>
            </a:r>
          </a:p>
        </p:txBody>
      </p:sp>
    </p:spTree>
    <p:extLst>
      <p:ext uri="{BB962C8B-B14F-4D97-AF65-F5344CB8AC3E}">
        <p14:creationId xmlns:p14="http://schemas.microsoft.com/office/powerpoint/2010/main" val="346724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18" name="직사각형 17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     </a:t>
              </a:r>
              <a:r>
                <a:rPr lang="en-US" altLang="ko-KR" sz="2800" b="1" i="1" kern="0" dirty="0">
                  <a:solidFill>
                    <a:srgbClr val="14B9B7"/>
                  </a:solidFill>
                </a:rPr>
                <a:t> </a:t>
              </a: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직업선택요인에 따른 </a:t>
              </a:r>
              <a:r>
                <a:rPr lang="ko-KR" altLang="en-US" sz="2800" b="1" i="1" kern="0" dirty="0" err="1" smtClean="0">
                  <a:solidFill>
                    <a:srgbClr val="14B9B7"/>
                  </a:solidFill>
                </a:rPr>
                <a:t>주요변수</a:t>
              </a:r>
              <a:endParaRPr lang="ko-KR" altLang="en-US" sz="40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540976" y="279420"/>
              <a:ext cx="874169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 smtClean="0">
                  <a:solidFill>
                    <a:prstClr val="white"/>
                  </a:solidFill>
                </a:rPr>
                <a:t>02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350526F-55A5-44FE-84EF-B7BC62084432}"/>
              </a:ext>
            </a:extLst>
          </p:cNvPr>
          <p:cNvCxnSpPr>
            <a:cxnSpLocks/>
          </p:cNvCxnSpPr>
          <p:nvPr/>
        </p:nvCxnSpPr>
        <p:spPr>
          <a:xfrm flipV="1">
            <a:off x="6743584" y="2275760"/>
            <a:ext cx="1141410" cy="10240"/>
          </a:xfrm>
          <a:prstGeom prst="line">
            <a:avLst/>
          </a:prstGeom>
          <a:ln w="15875">
            <a:solidFill>
              <a:schemeClr val="tx2">
                <a:lumMod val="75000"/>
              </a:schemeClr>
            </a:solidFill>
            <a:prstDash val="sys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"/>
          <p:cNvSpPr>
            <a:spLocks/>
          </p:cNvSpPr>
          <p:nvPr/>
        </p:nvSpPr>
        <p:spPr bwMode="auto">
          <a:xfrm>
            <a:off x="7884994" y="1482736"/>
            <a:ext cx="319807" cy="28354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F186CF-180D-40FA-BAFB-93573B352295}"/>
              </a:ext>
            </a:extLst>
          </p:cNvPr>
          <p:cNvSpPr/>
          <p:nvPr/>
        </p:nvSpPr>
        <p:spPr>
          <a:xfrm>
            <a:off x="8044898" y="1603466"/>
            <a:ext cx="4039729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직업선택요인 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w4_0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명예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〮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명성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고용안정성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임 금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수입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적성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〮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흥미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보람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〮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자아성취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근무환경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출퇴근 편의성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복지제도등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발전성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〮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장래성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근로시간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9.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기타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&amp; 10.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잘 모르겠다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→ </a:t>
            </a:r>
            <a:r>
              <a:rPr lang="ko-KR" altLang="en-US" sz="16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결측치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제거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8" y="1215500"/>
            <a:ext cx="6501384" cy="518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9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89388" y="1771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860820"/>
              </p:ext>
            </p:extLst>
          </p:nvPr>
        </p:nvGraphicFramePr>
        <p:xfrm>
          <a:off x="419610" y="1357161"/>
          <a:ext cx="11352087" cy="4891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649">
                  <a:extLst>
                    <a:ext uri="{9D8B030D-6E8A-4147-A177-3AD203B41FA5}">
                      <a16:colId xmlns:a16="http://schemas.microsoft.com/office/drawing/2014/main" val="2785396517"/>
                    </a:ext>
                  </a:extLst>
                </a:gridCol>
                <a:gridCol w="537729">
                  <a:extLst>
                    <a:ext uri="{9D8B030D-6E8A-4147-A177-3AD203B41FA5}">
                      <a16:colId xmlns:a16="http://schemas.microsoft.com/office/drawing/2014/main" val="2255431421"/>
                    </a:ext>
                  </a:extLst>
                </a:gridCol>
                <a:gridCol w="537729">
                  <a:extLst>
                    <a:ext uri="{9D8B030D-6E8A-4147-A177-3AD203B41FA5}">
                      <a16:colId xmlns:a16="http://schemas.microsoft.com/office/drawing/2014/main" val="2836003647"/>
                    </a:ext>
                  </a:extLst>
                </a:gridCol>
                <a:gridCol w="537729">
                  <a:extLst>
                    <a:ext uri="{9D8B030D-6E8A-4147-A177-3AD203B41FA5}">
                      <a16:colId xmlns:a16="http://schemas.microsoft.com/office/drawing/2014/main" val="3169775021"/>
                    </a:ext>
                  </a:extLst>
                </a:gridCol>
                <a:gridCol w="537729">
                  <a:extLst>
                    <a:ext uri="{9D8B030D-6E8A-4147-A177-3AD203B41FA5}">
                      <a16:colId xmlns:a16="http://schemas.microsoft.com/office/drawing/2014/main" val="152606026"/>
                    </a:ext>
                  </a:extLst>
                </a:gridCol>
                <a:gridCol w="537729">
                  <a:extLst>
                    <a:ext uri="{9D8B030D-6E8A-4147-A177-3AD203B41FA5}">
                      <a16:colId xmlns:a16="http://schemas.microsoft.com/office/drawing/2014/main" val="3861013198"/>
                    </a:ext>
                  </a:extLst>
                </a:gridCol>
                <a:gridCol w="537729">
                  <a:extLst>
                    <a:ext uri="{9D8B030D-6E8A-4147-A177-3AD203B41FA5}">
                      <a16:colId xmlns:a16="http://schemas.microsoft.com/office/drawing/2014/main" val="3150052475"/>
                    </a:ext>
                  </a:extLst>
                </a:gridCol>
                <a:gridCol w="537729">
                  <a:extLst>
                    <a:ext uri="{9D8B030D-6E8A-4147-A177-3AD203B41FA5}">
                      <a16:colId xmlns:a16="http://schemas.microsoft.com/office/drawing/2014/main" val="1014837369"/>
                    </a:ext>
                  </a:extLst>
                </a:gridCol>
                <a:gridCol w="537729">
                  <a:extLst>
                    <a:ext uri="{9D8B030D-6E8A-4147-A177-3AD203B41FA5}">
                      <a16:colId xmlns:a16="http://schemas.microsoft.com/office/drawing/2014/main" val="825240322"/>
                    </a:ext>
                  </a:extLst>
                </a:gridCol>
                <a:gridCol w="537729">
                  <a:extLst>
                    <a:ext uri="{9D8B030D-6E8A-4147-A177-3AD203B41FA5}">
                      <a16:colId xmlns:a16="http://schemas.microsoft.com/office/drawing/2014/main" val="1937800511"/>
                    </a:ext>
                  </a:extLst>
                </a:gridCol>
                <a:gridCol w="537729">
                  <a:extLst>
                    <a:ext uri="{9D8B030D-6E8A-4147-A177-3AD203B41FA5}">
                      <a16:colId xmlns:a16="http://schemas.microsoft.com/office/drawing/2014/main" val="786983762"/>
                    </a:ext>
                  </a:extLst>
                </a:gridCol>
                <a:gridCol w="537729">
                  <a:extLst>
                    <a:ext uri="{9D8B030D-6E8A-4147-A177-3AD203B41FA5}">
                      <a16:colId xmlns:a16="http://schemas.microsoft.com/office/drawing/2014/main" val="2009656959"/>
                    </a:ext>
                  </a:extLst>
                </a:gridCol>
                <a:gridCol w="537729">
                  <a:extLst>
                    <a:ext uri="{9D8B030D-6E8A-4147-A177-3AD203B41FA5}">
                      <a16:colId xmlns:a16="http://schemas.microsoft.com/office/drawing/2014/main" val="3538468578"/>
                    </a:ext>
                  </a:extLst>
                </a:gridCol>
                <a:gridCol w="537729">
                  <a:extLst>
                    <a:ext uri="{9D8B030D-6E8A-4147-A177-3AD203B41FA5}">
                      <a16:colId xmlns:a16="http://schemas.microsoft.com/office/drawing/2014/main" val="3240743415"/>
                    </a:ext>
                  </a:extLst>
                </a:gridCol>
                <a:gridCol w="537729">
                  <a:extLst>
                    <a:ext uri="{9D8B030D-6E8A-4147-A177-3AD203B41FA5}">
                      <a16:colId xmlns:a16="http://schemas.microsoft.com/office/drawing/2014/main" val="1613558267"/>
                    </a:ext>
                  </a:extLst>
                </a:gridCol>
                <a:gridCol w="537729">
                  <a:extLst>
                    <a:ext uri="{9D8B030D-6E8A-4147-A177-3AD203B41FA5}">
                      <a16:colId xmlns:a16="http://schemas.microsoft.com/office/drawing/2014/main" val="4017085236"/>
                    </a:ext>
                  </a:extLst>
                </a:gridCol>
                <a:gridCol w="537729">
                  <a:extLst>
                    <a:ext uri="{9D8B030D-6E8A-4147-A177-3AD203B41FA5}">
                      <a16:colId xmlns:a16="http://schemas.microsoft.com/office/drawing/2014/main" val="3238185487"/>
                    </a:ext>
                  </a:extLst>
                </a:gridCol>
                <a:gridCol w="735356">
                  <a:extLst>
                    <a:ext uri="{9D8B030D-6E8A-4147-A177-3AD203B41FA5}">
                      <a16:colId xmlns:a16="http://schemas.microsoft.com/office/drawing/2014/main" val="1196711886"/>
                    </a:ext>
                  </a:extLst>
                </a:gridCol>
                <a:gridCol w="861418">
                  <a:extLst>
                    <a:ext uri="{9D8B030D-6E8A-4147-A177-3AD203B41FA5}">
                      <a16:colId xmlns:a16="http://schemas.microsoft.com/office/drawing/2014/main" val="3321141779"/>
                    </a:ext>
                  </a:extLst>
                </a:gridCol>
              </a:tblGrid>
              <a:tr h="10791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변수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err="1" smtClean="0"/>
                        <a:t>명예</a:t>
                      </a:r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</a:rPr>
                        <a:t>〮</a:t>
                      </a:r>
                      <a:r>
                        <a:rPr lang="ko-KR" altLang="en-US" sz="1200" dirty="0" err="1" smtClean="0"/>
                        <a:t>명성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(1)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고용안정성</a:t>
                      </a:r>
                      <a:r>
                        <a:rPr lang="en-US" altLang="ko-KR" sz="1200" dirty="0" smtClean="0"/>
                        <a:t>(2)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임금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수입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(3)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err="1" smtClean="0"/>
                        <a:t>적성</a:t>
                      </a:r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</a:rPr>
                        <a:t>〮</a:t>
                      </a:r>
                      <a:r>
                        <a:rPr lang="ko-KR" altLang="en-US" sz="1200" dirty="0" err="1" smtClean="0"/>
                        <a:t>흥미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(4)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보람 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/>
                        <a:t>자아성취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(5)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근무환경</a:t>
                      </a:r>
                      <a:endParaRPr lang="en-US" altLang="ko-KR" sz="12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(6)</a:t>
                      </a:r>
                    </a:p>
                    <a:p>
                      <a:pPr algn="ctr" latinLnBrk="1"/>
                      <a:endParaRPr lang="ko-KR" altLang="en-US" sz="1200" i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발전성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장래성</a:t>
                      </a:r>
                      <a:endParaRPr lang="en-US" altLang="ko-KR" sz="12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(7)</a:t>
                      </a:r>
                    </a:p>
                    <a:p>
                      <a:pPr algn="ctr" latinLnBrk="1"/>
                      <a:endParaRPr lang="ko-KR" altLang="en-US" sz="1200" i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근로시간</a:t>
                      </a:r>
                      <a:endParaRPr lang="en-US" altLang="ko-KR" sz="12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(8)</a:t>
                      </a:r>
                    </a:p>
                    <a:p>
                      <a:pPr algn="ctr" latinLnBrk="1"/>
                      <a:endParaRPr lang="ko-KR" altLang="en-US" sz="1200" i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i="1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1" dirty="0" smtClean="0"/>
                        <a:t>F</a:t>
                      </a:r>
                      <a:endParaRPr lang="ko-KR" altLang="en-US" sz="1200" i="1" dirty="0" smtClean="0"/>
                    </a:p>
                    <a:p>
                      <a:pPr algn="ctr" latinLnBrk="1"/>
                      <a:endParaRPr lang="ko-KR" altLang="en-US" sz="1200" i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사후검정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결과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110386"/>
                  </a:ext>
                </a:extLst>
              </a:tr>
              <a:tr h="46388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218875"/>
                  </a:ext>
                </a:extLst>
              </a:tr>
              <a:tr h="1196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595959"/>
                          </a:solidFill>
                        </a:rPr>
                        <a:t>삶에 대한 만족도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5.78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1.62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5.71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1.64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5.50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1.71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6.08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1.76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6.23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1.76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5.62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1.74</a:t>
                      </a:r>
                      <a:endParaRPr lang="ko-KR" altLang="en-US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5.60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1.72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5.58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1.74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70.88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***</a:t>
                      </a:r>
                      <a:endParaRPr lang="ko-KR" altLang="en-US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404040"/>
                          </a:solidFill>
                        </a:rPr>
                        <a:t>e&lt;d&lt;c&lt;b&lt;a</a:t>
                      </a:r>
                    </a:p>
                    <a:p>
                      <a:pPr algn="ctr" latinLnBrk="1"/>
                      <a:endParaRPr lang="en-US" altLang="ko-KR" sz="900" dirty="0" smtClean="0">
                        <a:solidFill>
                          <a:srgbClr val="40404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dirty="0" smtClean="0">
                          <a:solidFill>
                            <a:srgbClr val="595959"/>
                          </a:solidFill>
                        </a:rPr>
                        <a:t>a</a:t>
                      </a:r>
                      <a:r>
                        <a:rPr lang="en-US" altLang="ko-KR" sz="900" baseline="0" dirty="0" smtClean="0">
                          <a:solidFill>
                            <a:srgbClr val="595959"/>
                          </a:solidFill>
                        </a:rPr>
                        <a:t> : 5</a:t>
                      </a:r>
                    </a:p>
                    <a:p>
                      <a:pPr algn="l" latinLnBrk="1"/>
                      <a:r>
                        <a:rPr lang="en-US" altLang="ko-KR" sz="900" baseline="0" dirty="0" smtClean="0">
                          <a:solidFill>
                            <a:srgbClr val="595959"/>
                          </a:solidFill>
                        </a:rPr>
                        <a:t>b : 4,7</a:t>
                      </a:r>
                    </a:p>
                    <a:p>
                      <a:pPr algn="l" latinLnBrk="1"/>
                      <a:r>
                        <a:rPr lang="en-US" altLang="ko-KR" sz="900" baseline="0" dirty="0" smtClean="0">
                          <a:solidFill>
                            <a:srgbClr val="595959"/>
                          </a:solidFill>
                        </a:rPr>
                        <a:t>c : 1</a:t>
                      </a:r>
                    </a:p>
                    <a:p>
                      <a:pPr algn="l" latinLnBrk="1"/>
                      <a:r>
                        <a:rPr lang="en-US" altLang="ko-KR" sz="900" dirty="0" smtClean="0">
                          <a:solidFill>
                            <a:srgbClr val="595959"/>
                          </a:solidFill>
                        </a:rPr>
                        <a:t>d</a:t>
                      </a:r>
                      <a:r>
                        <a:rPr lang="en-US" altLang="ko-KR" sz="900" baseline="0" dirty="0" smtClean="0">
                          <a:solidFill>
                            <a:srgbClr val="595959"/>
                          </a:solidFill>
                        </a:rPr>
                        <a:t> : 2,6,8</a:t>
                      </a:r>
                    </a:p>
                    <a:p>
                      <a:pPr algn="l" latinLnBrk="1"/>
                      <a:r>
                        <a:rPr lang="en-US" altLang="ko-KR" sz="900" baseline="0" dirty="0" smtClean="0">
                          <a:solidFill>
                            <a:srgbClr val="595959"/>
                          </a:solidFill>
                        </a:rPr>
                        <a:t>e : 3</a:t>
                      </a:r>
                      <a:endParaRPr lang="ko-KR" altLang="en-US" sz="9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651394"/>
                  </a:ext>
                </a:extLst>
              </a:tr>
              <a:tr h="12164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595959"/>
                          </a:solidFill>
                        </a:rPr>
                        <a:t>근로여건만족도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3.47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0.94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3.32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0.81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3.08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0.78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3.42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0.78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3.55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0.76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3.26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0.79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3.37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0.78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3.16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0.80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59.78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***</a:t>
                      </a:r>
                      <a:endParaRPr lang="ko-KR" altLang="en-US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404040"/>
                          </a:solidFill>
                        </a:rPr>
                        <a:t>e&lt;d&lt;c&lt;b&lt;a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dirty="0" smtClean="0">
                          <a:solidFill>
                            <a:srgbClr val="595959"/>
                          </a:solidFill>
                        </a:rPr>
                        <a:t>a</a:t>
                      </a:r>
                      <a:r>
                        <a:rPr lang="en-US" altLang="ko-KR" sz="900" baseline="0" dirty="0" smtClean="0">
                          <a:solidFill>
                            <a:srgbClr val="595959"/>
                          </a:solidFill>
                        </a:rPr>
                        <a:t> : 5</a:t>
                      </a:r>
                    </a:p>
                    <a:p>
                      <a:pPr algn="l" latinLnBrk="1"/>
                      <a:r>
                        <a:rPr lang="en-US" altLang="ko-KR" sz="900" baseline="0" dirty="0" smtClean="0">
                          <a:solidFill>
                            <a:srgbClr val="595959"/>
                          </a:solidFill>
                        </a:rPr>
                        <a:t>b : 1,4</a:t>
                      </a:r>
                    </a:p>
                    <a:p>
                      <a:pPr algn="l" latinLnBrk="1"/>
                      <a:r>
                        <a:rPr lang="en-US" altLang="ko-KR" sz="900" baseline="0" dirty="0" smtClean="0">
                          <a:solidFill>
                            <a:srgbClr val="595959"/>
                          </a:solidFill>
                        </a:rPr>
                        <a:t>c : 2,7</a:t>
                      </a:r>
                    </a:p>
                    <a:p>
                      <a:pPr algn="l" latinLnBrk="1"/>
                      <a:r>
                        <a:rPr lang="en-US" altLang="ko-KR" sz="900" dirty="0" smtClean="0">
                          <a:solidFill>
                            <a:srgbClr val="595959"/>
                          </a:solidFill>
                        </a:rPr>
                        <a:t>d</a:t>
                      </a:r>
                      <a:r>
                        <a:rPr lang="en-US" altLang="ko-KR" sz="900" baseline="0" dirty="0" smtClean="0">
                          <a:solidFill>
                            <a:srgbClr val="595959"/>
                          </a:solidFill>
                        </a:rPr>
                        <a:t> : 6</a:t>
                      </a:r>
                    </a:p>
                    <a:p>
                      <a:pPr algn="l" latinLnBrk="1"/>
                      <a:r>
                        <a:rPr lang="en-US" altLang="ko-KR" sz="900" baseline="0" dirty="0" smtClean="0">
                          <a:solidFill>
                            <a:srgbClr val="595959"/>
                          </a:solidFill>
                        </a:rPr>
                        <a:t>e : 3,8</a:t>
                      </a:r>
                      <a:endParaRPr lang="ko-KR" altLang="en-US" sz="9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l" latinLnBrk="1"/>
                      <a:endParaRPr lang="ko-KR" altLang="en-US" sz="900" dirty="0" smtClean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697529"/>
                  </a:ext>
                </a:extLst>
              </a:tr>
              <a:tr h="9356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595959"/>
                          </a:solidFill>
                        </a:rPr>
                        <a:t>부산시 </a:t>
                      </a: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rgbClr val="595959"/>
                          </a:solidFill>
                        </a:rPr>
                        <a:t>정주의사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3.92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1.03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3.96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0.96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3.93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0.96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3.88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1.00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3.85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1.00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3.92   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0.97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3.92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0.96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3.98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1.01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4.01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***</a:t>
                      </a:r>
                      <a:endParaRPr lang="ko-KR" altLang="en-US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404040"/>
                          </a:solidFill>
                        </a:rPr>
                        <a:t>b&lt;a</a:t>
                      </a:r>
                    </a:p>
                    <a:p>
                      <a:pPr algn="ctr" latinLnBrk="1"/>
                      <a:endParaRPr lang="en-US" altLang="ko-KR" sz="900" baseline="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baseline="0" dirty="0" smtClean="0">
                          <a:solidFill>
                            <a:srgbClr val="595959"/>
                          </a:solidFill>
                        </a:rPr>
                        <a:t>a : 2,8</a:t>
                      </a:r>
                    </a:p>
                    <a:p>
                      <a:pPr algn="l" latinLnBrk="1"/>
                      <a:r>
                        <a:rPr lang="en-US" altLang="ko-KR" sz="900" baseline="0" dirty="0" smtClean="0">
                          <a:solidFill>
                            <a:srgbClr val="595959"/>
                          </a:solidFill>
                        </a:rPr>
                        <a:t>b : 1,3,4,5,6,7</a:t>
                      </a:r>
                    </a:p>
                    <a:p>
                      <a:pPr algn="l" latinLnBrk="1"/>
                      <a:endParaRPr lang="en-US" altLang="ko-KR" sz="900" baseline="0" dirty="0" smtClean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377048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2167914" y="317519"/>
            <a:ext cx="7917474" cy="771488"/>
            <a:chOff x="2540976" y="279419"/>
            <a:chExt cx="9004159" cy="771488"/>
          </a:xfrm>
        </p:grpSpPr>
        <p:sp>
          <p:nvSpPr>
            <p:cNvPr id="9" name="직사각형 8"/>
            <p:cNvSpPr/>
            <p:nvPr/>
          </p:nvSpPr>
          <p:spPr>
            <a:xfrm>
              <a:off x="2540976" y="279419"/>
              <a:ext cx="9004159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i="1" kern="0" dirty="0" smtClean="0">
                  <a:solidFill>
                    <a:srgbClr val="14B9B7"/>
                  </a:solidFill>
                </a:rPr>
                <a:t>직업선택요인에 따른 주요변수들의 차이</a:t>
              </a:r>
              <a:endParaRPr lang="ko-KR" altLang="en-US" sz="2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 smtClean="0">
                  <a:solidFill>
                    <a:prstClr val="white"/>
                  </a:solidFill>
                </a:rPr>
                <a:t>02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F186CF-180D-40FA-BAFB-93573B352295}"/>
              </a:ext>
            </a:extLst>
          </p:cNvPr>
          <p:cNvSpPr/>
          <p:nvPr/>
        </p:nvSpPr>
        <p:spPr>
          <a:xfrm>
            <a:off x="419610" y="6247492"/>
            <a:ext cx="42545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*</a:t>
            </a:r>
            <a:r>
              <a:rPr lang="en-US" altLang="ko-KR" sz="16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&lt;.05, *</a:t>
            </a:r>
            <a:r>
              <a:rPr lang="en-US" altLang="ko-KR" sz="16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&lt;.01, ***</a:t>
            </a:r>
            <a:r>
              <a:rPr lang="en-US" altLang="ko-KR" sz="16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&lt;.001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49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617176" y="206684"/>
            <a:ext cx="6967064" cy="771487"/>
            <a:chOff x="2540976" y="279420"/>
            <a:chExt cx="6967064" cy="771487"/>
          </a:xfrm>
        </p:grpSpPr>
        <p:sp>
          <p:nvSpPr>
            <p:cNvPr id="18" name="직사각형 17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     </a:t>
              </a:r>
              <a:r>
                <a:rPr lang="en-US" altLang="ko-KR" sz="2800" b="1" i="1" kern="0" dirty="0">
                  <a:solidFill>
                    <a:srgbClr val="14B9B7"/>
                  </a:solidFill>
                </a:rPr>
                <a:t> </a:t>
              </a: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취업애로요인에 따른 </a:t>
              </a:r>
              <a:r>
                <a:rPr lang="ko-KR" altLang="en-US" sz="2800" b="1" i="1" kern="0" dirty="0" err="1" smtClean="0">
                  <a:solidFill>
                    <a:srgbClr val="14B9B7"/>
                  </a:solidFill>
                </a:rPr>
                <a:t>주요변수</a:t>
              </a:r>
              <a:endParaRPr lang="ko-KR" altLang="en-US" sz="40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540976" y="279420"/>
              <a:ext cx="79658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 smtClean="0">
                  <a:solidFill>
                    <a:prstClr val="white"/>
                  </a:solidFill>
                </a:rPr>
                <a:t>02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350526F-55A5-44FE-84EF-B7BC62084432}"/>
              </a:ext>
            </a:extLst>
          </p:cNvPr>
          <p:cNvCxnSpPr>
            <a:cxnSpLocks/>
          </p:cNvCxnSpPr>
          <p:nvPr/>
        </p:nvCxnSpPr>
        <p:spPr>
          <a:xfrm flipV="1">
            <a:off x="6743584" y="2275760"/>
            <a:ext cx="1141410" cy="10240"/>
          </a:xfrm>
          <a:prstGeom prst="line">
            <a:avLst/>
          </a:prstGeom>
          <a:ln w="15875">
            <a:solidFill>
              <a:schemeClr val="tx2">
                <a:lumMod val="75000"/>
              </a:schemeClr>
            </a:solidFill>
            <a:prstDash val="sys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"/>
          <p:cNvSpPr>
            <a:spLocks/>
          </p:cNvSpPr>
          <p:nvPr/>
        </p:nvSpPr>
        <p:spPr bwMode="auto">
          <a:xfrm>
            <a:off x="8112846" y="1508136"/>
            <a:ext cx="319807" cy="28354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F186CF-180D-40FA-BAFB-93573B352295}"/>
              </a:ext>
            </a:extLst>
          </p:cNvPr>
          <p:cNvSpPr/>
          <p:nvPr/>
        </p:nvSpPr>
        <p:spPr>
          <a:xfrm>
            <a:off x="8272750" y="1628866"/>
            <a:ext cx="3759923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취업애로요인 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w2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공개채용시험 기회 부족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취업정보 </a:t>
            </a:r>
            <a:r>
              <a:rPr lang="ko-KR" altLang="en-US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습득곤란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취업을 위한 기술교육 기회 부족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인력을 흡수할 산업기반 부족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지방대학 출신자의 불리한 대우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경제력 및 </a:t>
            </a:r>
            <a:r>
              <a:rPr lang="ko-KR" altLang="en-US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취업연줄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부족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경제사회 전반적인 불안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성차별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연령제한 같은 각종 차별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9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기타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→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결측치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제거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24" y="1334400"/>
            <a:ext cx="6240120" cy="513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3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89388" y="1771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177941"/>
              </p:ext>
            </p:extLst>
          </p:nvPr>
        </p:nvGraphicFramePr>
        <p:xfrm>
          <a:off x="525488" y="1242075"/>
          <a:ext cx="11202325" cy="5188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456">
                  <a:extLst>
                    <a:ext uri="{9D8B030D-6E8A-4147-A177-3AD203B41FA5}">
                      <a16:colId xmlns:a16="http://schemas.microsoft.com/office/drawing/2014/main" val="2785396517"/>
                    </a:ext>
                  </a:extLst>
                </a:gridCol>
                <a:gridCol w="530635">
                  <a:extLst>
                    <a:ext uri="{9D8B030D-6E8A-4147-A177-3AD203B41FA5}">
                      <a16:colId xmlns:a16="http://schemas.microsoft.com/office/drawing/2014/main" val="2255431421"/>
                    </a:ext>
                  </a:extLst>
                </a:gridCol>
                <a:gridCol w="530635">
                  <a:extLst>
                    <a:ext uri="{9D8B030D-6E8A-4147-A177-3AD203B41FA5}">
                      <a16:colId xmlns:a16="http://schemas.microsoft.com/office/drawing/2014/main" val="2836003647"/>
                    </a:ext>
                  </a:extLst>
                </a:gridCol>
                <a:gridCol w="530635">
                  <a:extLst>
                    <a:ext uri="{9D8B030D-6E8A-4147-A177-3AD203B41FA5}">
                      <a16:colId xmlns:a16="http://schemas.microsoft.com/office/drawing/2014/main" val="3169775021"/>
                    </a:ext>
                  </a:extLst>
                </a:gridCol>
                <a:gridCol w="530635">
                  <a:extLst>
                    <a:ext uri="{9D8B030D-6E8A-4147-A177-3AD203B41FA5}">
                      <a16:colId xmlns:a16="http://schemas.microsoft.com/office/drawing/2014/main" val="152606026"/>
                    </a:ext>
                  </a:extLst>
                </a:gridCol>
                <a:gridCol w="530635">
                  <a:extLst>
                    <a:ext uri="{9D8B030D-6E8A-4147-A177-3AD203B41FA5}">
                      <a16:colId xmlns:a16="http://schemas.microsoft.com/office/drawing/2014/main" val="3861013198"/>
                    </a:ext>
                  </a:extLst>
                </a:gridCol>
                <a:gridCol w="530635">
                  <a:extLst>
                    <a:ext uri="{9D8B030D-6E8A-4147-A177-3AD203B41FA5}">
                      <a16:colId xmlns:a16="http://schemas.microsoft.com/office/drawing/2014/main" val="3150052475"/>
                    </a:ext>
                  </a:extLst>
                </a:gridCol>
                <a:gridCol w="530635">
                  <a:extLst>
                    <a:ext uri="{9D8B030D-6E8A-4147-A177-3AD203B41FA5}">
                      <a16:colId xmlns:a16="http://schemas.microsoft.com/office/drawing/2014/main" val="1014837369"/>
                    </a:ext>
                  </a:extLst>
                </a:gridCol>
                <a:gridCol w="530635">
                  <a:extLst>
                    <a:ext uri="{9D8B030D-6E8A-4147-A177-3AD203B41FA5}">
                      <a16:colId xmlns:a16="http://schemas.microsoft.com/office/drawing/2014/main" val="825240322"/>
                    </a:ext>
                  </a:extLst>
                </a:gridCol>
                <a:gridCol w="530635">
                  <a:extLst>
                    <a:ext uri="{9D8B030D-6E8A-4147-A177-3AD203B41FA5}">
                      <a16:colId xmlns:a16="http://schemas.microsoft.com/office/drawing/2014/main" val="1937800511"/>
                    </a:ext>
                  </a:extLst>
                </a:gridCol>
                <a:gridCol w="530635">
                  <a:extLst>
                    <a:ext uri="{9D8B030D-6E8A-4147-A177-3AD203B41FA5}">
                      <a16:colId xmlns:a16="http://schemas.microsoft.com/office/drawing/2014/main" val="786983762"/>
                    </a:ext>
                  </a:extLst>
                </a:gridCol>
                <a:gridCol w="530635">
                  <a:extLst>
                    <a:ext uri="{9D8B030D-6E8A-4147-A177-3AD203B41FA5}">
                      <a16:colId xmlns:a16="http://schemas.microsoft.com/office/drawing/2014/main" val="2009656959"/>
                    </a:ext>
                  </a:extLst>
                </a:gridCol>
                <a:gridCol w="530635">
                  <a:extLst>
                    <a:ext uri="{9D8B030D-6E8A-4147-A177-3AD203B41FA5}">
                      <a16:colId xmlns:a16="http://schemas.microsoft.com/office/drawing/2014/main" val="3538468578"/>
                    </a:ext>
                  </a:extLst>
                </a:gridCol>
                <a:gridCol w="530635">
                  <a:extLst>
                    <a:ext uri="{9D8B030D-6E8A-4147-A177-3AD203B41FA5}">
                      <a16:colId xmlns:a16="http://schemas.microsoft.com/office/drawing/2014/main" val="3240743415"/>
                    </a:ext>
                  </a:extLst>
                </a:gridCol>
                <a:gridCol w="530635">
                  <a:extLst>
                    <a:ext uri="{9D8B030D-6E8A-4147-A177-3AD203B41FA5}">
                      <a16:colId xmlns:a16="http://schemas.microsoft.com/office/drawing/2014/main" val="1613558267"/>
                    </a:ext>
                  </a:extLst>
                </a:gridCol>
                <a:gridCol w="530635">
                  <a:extLst>
                    <a:ext uri="{9D8B030D-6E8A-4147-A177-3AD203B41FA5}">
                      <a16:colId xmlns:a16="http://schemas.microsoft.com/office/drawing/2014/main" val="4017085236"/>
                    </a:ext>
                  </a:extLst>
                </a:gridCol>
                <a:gridCol w="530635">
                  <a:extLst>
                    <a:ext uri="{9D8B030D-6E8A-4147-A177-3AD203B41FA5}">
                      <a16:colId xmlns:a16="http://schemas.microsoft.com/office/drawing/2014/main" val="3238185487"/>
                    </a:ext>
                  </a:extLst>
                </a:gridCol>
                <a:gridCol w="725655">
                  <a:extLst>
                    <a:ext uri="{9D8B030D-6E8A-4147-A177-3AD203B41FA5}">
                      <a16:colId xmlns:a16="http://schemas.microsoft.com/office/drawing/2014/main" val="1196711886"/>
                    </a:ext>
                  </a:extLst>
                </a:gridCol>
                <a:gridCol w="850054">
                  <a:extLst>
                    <a:ext uri="{9D8B030D-6E8A-4147-A177-3AD203B41FA5}">
                      <a16:colId xmlns:a16="http://schemas.microsoft.com/office/drawing/2014/main" val="3321141779"/>
                    </a:ext>
                  </a:extLst>
                </a:gridCol>
              </a:tblGrid>
              <a:tr h="105456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변수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공개채용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시험 기회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부족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(1)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취업정보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err="1" smtClean="0"/>
                        <a:t>습득곤란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(2)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기술교육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err="1" smtClean="0"/>
                        <a:t>기회부족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(3)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산업기반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부족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(4)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지방대학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출신자의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불리한 대우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(5)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경제력 및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err="1" smtClean="0"/>
                        <a:t>취업연줄</a:t>
                      </a:r>
                      <a:r>
                        <a:rPr lang="ko-KR" altLang="en-US" sz="1200" dirty="0" smtClean="0"/>
                        <a:t>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부족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(6)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경제사회</a:t>
                      </a:r>
                      <a:endParaRPr lang="en-US" altLang="ko-KR" sz="12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전반적인</a:t>
                      </a:r>
                      <a:endParaRPr lang="en-US" altLang="ko-KR" sz="12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불안</a:t>
                      </a:r>
                      <a:endParaRPr lang="en-US" altLang="ko-KR" sz="12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(7)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성차별</a:t>
                      </a:r>
                      <a:endParaRPr lang="en-US" altLang="ko-KR" sz="12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연령제한</a:t>
                      </a:r>
                      <a:endParaRPr lang="en-US" altLang="ko-KR" sz="12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각종 차별</a:t>
                      </a:r>
                      <a:endParaRPr lang="en-US" altLang="ko-KR" sz="12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(8)</a:t>
                      </a:r>
                    </a:p>
                    <a:p>
                      <a:pPr algn="ctr" latinLnBrk="1"/>
                      <a:endParaRPr lang="ko-KR" altLang="en-US" sz="1200" i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i="1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1" dirty="0" smtClean="0"/>
                        <a:t>F</a:t>
                      </a:r>
                      <a:endParaRPr lang="ko-KR" altLang="en-US" sz="1200" i="1" dirty="0" smtClean="0"/>
                    </a:p>
                    <a:p>
                      <a:pPr algn="ctr" latinLnBrk="1"/>
                      <a:endParaRPr lang="ko-KR" altLang="en-US" sz="1200" i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사후검정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결과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110386"/>
                  </a:ext>
                </a:extLst>
              </a:tr>
              <a:tr h="45333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218875"/>
                  </a:ext>
                </a:extLst>
              </a:tr>
              <a:tr h="1169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595959"/>
                          </a:solidFill>
                        </a:rPr>
                        <a:t>삶에 대한 만족도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5.81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1.67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5.59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1.66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5.64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1.66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5.85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1.76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5.95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1.68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5.39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1.68</a:t>
                      </a:r>
                      <a:endParaRPr lang="ko-KR" altLang="en-US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5.62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1.72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5.32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1.71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53.71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***</a:t>
                      </a:r>
                      <a:endParaRPr lang="ko-KR" altLang="en-US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404040"/>
                          </a:solidFill>
                        </a:rPr>
                        <a:t>c&lt;b&lt;a</a:t>
                      </a: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rgbClr val="40404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a</a:t>
                      </a:r>
                      <a:r>
                        <a:rPr lang="en-US" altLang="ko-KR" sz="1200" baseline="0" dirty="0" smtClean="0">
                          <a:solidFill>
                            <a:srgbClr val="595959"/>
                          </a:solidFill>
                        </a:rPr>
                        <a:t> : 1,4,5</a:t>
                      </a:r>
                    </a:p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rgbClr val="595959"/>
                          </a:solidFill>
                        </a:rPr>
                        <a:t>b : 2,3,7</a:t>
                      </a:r>
                    </a:p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rgbClr val="595959"/>
                          </a:solidFill>
                        </a:rPr>
                        <a:t>c : 6,8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651394"/>
                  </a:ext>
                </a:extLst>
              </a:tr>
              <a:tr h="1169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595959"/>
                          </a:solidFill>
                        </a:rPr>
                        <a:t>근로여건만족도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3.39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0.78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3.16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0.82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3.17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0.77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3.32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0.82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3.29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0.75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3.07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0.78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3.19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0.81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3.06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0.77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29.42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***</a:t>
                      </a:r>
                      <a:endParaRPr lang="ko-KR" altLang="en-US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404040"/>
                          </a:solidFill>
                        </a:rPr>
                        <a:t>c&lt;b&lt;a</a:t>
                      </a: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rgbClr val="40404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a</a:t>
                      </a:r>
                      <a:r>
                        <a:rPr lang="en-US" altLang="ko-KR" sz="1200" baseline="0" dirty="0" smtClean="0">
                          <a:solidFill>
                            <a:srgbClr val="595959"/>
                          </a:solidFill>
                        </a:rPr>
                        <a:t> : 1,4,5</a:t>
                      </a:r>
                    </a:p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rgbClr val="595959"/>
                          </a:solidFill>
                        </a:rPr>
                        <a:t>b : 2,3,7</a:t>
                      </a:r>
                    </a:p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rgbClr val="595959"/>
                          </a:solidFill>
                        </a:rPr>
                        <a:t>c : 6,8</a:t>
                      </a:r>
                    </a:p>
                    <a:p>
                      <a:pPr algn="l" latinLnBrk="1"/>
                      <a:endParaRPr lang="ko-KR" altLang="en-US" sz="1200" dirty="0" smtClean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697529"/>
                  </a:ext>
                </a:extLst>
              </a:tr>
              <a:tr h="901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595959"/>
                          </a:solidFill>
                        </a:rPr>
                        <a:t>부산시 </a:t>
                      </a: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rgbClr val="595959"/>
                          </a:solidFill>
                        </a:rPr>
                        <a:t>정주의사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3.90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0.96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3.97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0.96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3.91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0.96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3.94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0.97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3.79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1.00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3.90   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0.93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3.96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0.97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3.92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0.99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7.79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***</a:t>
                      </a:r>
                      <a:endParaRPr lang="ko-KR" altLang="en-US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404040"/>
                          </a:solidFill>
                        </a:rPr>
                        <a:t>b&lt;a</a:t>
                      </a:r>
                    </a:p>
                    <a:p>
                      <a:pPr algn="ctr" latinLnBrk="1"/>
                      <a:endParaRPr lang="en-US" altLang="ko-KR" sz="1200" baseline="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rgbClr val="595959"/>
                          </a:solidFill>
                        </a:rPr>
                        <a:t>a : 1,2,3,4,6,7,8</a:t>
                      </a:r>
                    </a:p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rgbClr val="595959"/>
                          </a:solidFill>
                        </a:rPr>
                        <a:t>b : 5</a:t>
                      </a: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377048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2167914" y="182765"/>
            <a:ext cx="7917474" cy="771488"/>
            <a:chOff x="2540976" y="279419"/>
            <a:chExt cx="9004159" cy="771488"/>
          </a:xfrm>
        </p:grpSpPr>
        <p:sp>
          <p:nvSpPr>
            <p:cNvPr id="9" name="직사각형 8"/>
            <p:cNvSpPr/>
            <p:nvPr/>
          </p:nvSpPr>
          <p:spPr>
            <a:xfrm>
              <a:off x="2540976" y="279419"/>
              <a:ext cx="9004159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i="1" kern="0" dirty="0" smtClean="0">
                  <a:solidFill>
                    <a:srgbClr val="14B9B7"/>
                  </a:solidFill>
                </a:rPr>
                <a:t>취업애로요인에 따른 주요변수들의 차이</a:t>
              </a:r>
              <a:endParaRPr lang="ko-KR" altLang="en-US" sz="2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 smtClean="0">
                  <a:solidFill>
                    <a:prstClr val="white"/>
                  </a:solidFill>
                </a:rPr>
                <a:t>02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F186CF-180D-40FA-BAFB-93573B352295}"/>
              </a:ext>
            </a:extLst>
          </p:cNvPr>
          <p:cNvSpPr/>
          <p:nvPr/>
        </p:nvSpPr>
        <p:spPr>
          <a:xfrm>
            <a:off x="525488" y="6430574"/>
            <a:ext cx="42545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*</a:t>
            </a:r>
            <a:r>
              <a:rPr lang="en-US" altLang="ko-KR" sz="16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&lt;.05, *</a:t>
            </a:r>
            <a:r>
              <a:rPr lang="en-US" altLang="ko-KR" sz="16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&lt;.01, ***</a:t>
            </a:r>
            <a:r>
              <a:rPr lang="en-US" altLang="ko-KR" sz="16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&lt;.001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50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67" name="직사각형 66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목차</a:t>
              </a:r>
              <a:endParaRPr lang="en-US" altLang="ko-KR" sz="2800" b="1" i="1" kern="0" dirty="0" smtClean="0">
                <a:solidFill>
                  <a:srgbClr val="14B9B7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 smtClean="0">
                  <a:solidFill>
                    <a:prstClr val="white"/>
                  </a:solidFill>
                </a:rPr>
                <a:t>R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756551" y="5473387"/>
            <a:ext cx="3778290" cy="1217968"/>
            <a:chOff x="4342049" y="5272122"/>
            <a:chExt cx="3482502" cy="966280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8DAE3DAA-6FB8-4ED6-BDD9-4C5C5B925674}"/>
                </a:ext>
              </a:extLst>
            </p:cNvPr>
            <p:cNvSpPr/>
            <p:nvPr/>
          </p:nvSpPr>
          <p:spPr>
            <a:xfrm>
              <a:off x="4342049" y="5353185"/>
              <a:ext cx="3482502" cy="885217"/>
            </a:xfrm>
            <a:prstGeom prst="ellipse">
              <a:avLst/>
            </a:prstGeom>
            <a:solidFill>
              <a:srgbClr val="0E7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4C090A12-5D2E-4688-964B-A13E27A24C14}"/>
                </a:ext>
              </a:extLst>
            </p:cNvPr>
            <p:cNvSpPr/>
            <p:nvPr/>
          </p:nvSpPr>
          <p:spPr>
            <a:xfrm>
              <a:off x="4342049" y="5272122"/>
              <a:ext cx="3482502" cy="885217"/>
            </a:xfrm>
            <a:prstGeom prst="ellipse">
              <a:avLst/>
            </a:prstGeom>
            <a:solidFill>
              <a:srgbClr val="14B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E4DD1C12-BEE4-4A7E-B534-6A7F70076B13}"/>
                </a:ext>
              </a:extLst>
            </p:cNvPr>
            <p:cNvSpPr/>
            <p:nvPr/>
          </p:nvSpPr>
          <p:spPr>
            <a:xfrm>
              <a:off x="4911117" y="5416773"/>
              <a:ext cx="2344366" cy="5006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307922B1-90BA-4FD6-8A96-EF24D7A4277E}"/>
                </a:ext>
              </a:extLst>
            </p:cNvPr>
            <p:cNvSpPr/>
            <p:nvPr/>
          </p:nvSpPr>
          <p:spPr>
            <a:xfrm>
              <a:off x="5442085" y="5533722"/>
              <a:ext cx="1282430" cy="236237"/>
            </a:xfrm>
            <a:prstGeom prst="ellipse">
              <a:avLst/>
            </a:prstGeom>
            <a:solidFill>
              <a:srgbClr val="14B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C758B9E4-949F-4145-BA5F-2FE3A6F80B59}"/>
                </a:ext>
              </a:extLst>
            </p:cNvPr>
            <p:cNvSpPr/>
            <p:nvPr/>
          </p:nvSpPr>
          <p:spPr>
            <a:xfrm>
              <a:off x="5833528" y="5600877"/>
              <a:ext cx="505056" cy="696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407153" y="1294603"/>
            <a:ext cx="510090" cy="4637080"/>
            <a:chOff x="5848221" y="1973098"/>
            <a:chExt cx="470157" cy="3678847"/>
          </a:xfrm>
        </p:grpSpPr>
        <p:sp>
          <p:nvSpPr>
            <p:cNvPr id="87" name="자유형: 도형 15">
              <a:extLst>
                <a:ext uri="{FF2B5EF4-FFF2-40B4-BE49-F238E27FC236}">
                  <a16:creationId xmlns:a16="http://schemas.microsoft.com/office/drawing/2014/main" id="{CE1D4662-F1F4-409E-AF0E-FC1268E7ABD3}"/>
                </a:ext>
              </a:extLst>
            </p:cNvPr>
            <p:cNvSpPr/>
            <p:nvPr/>
          </p:nvSpPr>
          <p:spPr>
            <a:xfrm rot="16200000">
              <a:off x="5479797" y="2341524"/>
              <a:ext cx="971927" cy="235076"/>
            </a:xfrm>
            <a:custGeom>
              <a:avLst/>
              <a:gdLst>
                <a:gd name="connsiteX0" fmla="*/ 971927 w 971927"/>
                <a:gd name="connsiteY0" fmla="*/ 0 h 235076"/>
                <a:gd name="connsiteX1" fmla="*/ 822635 w 971927"/>
                <a:gd name="connsiteY1" fmla="*/ 143583 h 235076"/>
                <a:gd name="connsiteX2" fmla="*/ 809907 w 971927"/>
                <a:gd name="connsiteY2" fmla="*/ 235076 h 235076"/>
                <a:gd name="connsiteX3" fmla="*/ 0 w 971927"/>
                <a:gd name="connsiteY3" fmla="*/ 235076 h 235076"/>
                <a:gd name="connsiteX4" fmla="*/ 12728 w 971927"/>
                <a:gd name="connsiteY4" fmla="*/ 143583 h 235076"/>
                <a:gd name="connsiteX5" fmla="*/ 162020 w 971927"/>
                <a:gd name="connsiteY5" fmla="*/ 0 h 235076"/>
                <a:gd name="connsiteX6" fmla="*/ 971927 w 971927"/>
                <a:gd name="connsiteY6" fmla="*/ 0 h 235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1927" h="235076">
                  <a:moveTo>
                    <a:pt x="971927" y="0"/>
                  </a:moveTo>
                  <a:cubicBezTo>
                    <a:pt x="904791" y="0"/>
                    <a:pt x="847223" y="59213"/>
                    <a:pt x="822635" y="143583"/>
                  </a:cubicBezTo>
                  <a:lnTo>
                    <a:pt x="809907" y="235076"/>
                  </a:lnTo>
                  <a:lnTo>
                    <a:pt x="0" y="235076"/>
                  </a:lnTo>
                  <a:lnTo>
                    <a:pt x="12728" y="143583"/>
                  </a:lnTo>
                  <a:cubicBezTo>
                    <a:pt x="37316" y="59213"/>
                    <a:pt x="94885" y="0"/>
                    <a:pt x="162020" y="0"/>
                  </a:cubicBezTo>
                  <a:lnTo>
                    <a:pt x="971927" y="0"/>
                  </a:lnTo>
                  <a:close/>
                </a:path>
              </a:pathLst>
            </a:custGeom>
            <a:solidFill>
              <a:srgbClr val="14B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: 도형 13">
              <a:extLst>
                <a:ext uri="{FF2B5EF4-FFF2-40B4-BE49-F238E27FC236}">
                  <a16:creationId xmlns:a16="http://schemas.microsoft.com/office/drawing/2014/main" id="{403B4AE2-61E9-41EE-9E5C-5FBB7A2561ED}"/>
                </a:ext>
              </a:extLst>
            </p:cNvPr>
            <p:cNvSpPr/>
            <p:nvPr/>
          </p:nvSpPr>
          <p:spPr>
            <a:xfrm rot="16200000">
              <a:off x="5714873" y="2341524"/>
              <a:ext cx="971927" cy="235077"/>
            </a:xfrm>
            <a:custGeom>
              <a:avLst/>
              <a:gdLst>
                <a:gd name="connsiteX0" fmla="*/ 971927 w 971927"/>
                <a:gd name="connsiteY0" fmla="*/ 235077 h 235077"/>
                <a:gd name="connsiteX1" fmla="*/ 162020 w 971927"/>
                <a:gd name="connsiteY1" fmla="*/ 235077 h 235077"/>
                <a:gd name="connsiteX2" fmla="*/ 0 w 971927"/>
                <a:gd name="connsiteY2" fmla="*/ 1 h 235077"/>
                <a:gd name="connsiteX3" fmla="*/ 0 w 971927"/>
                <a:gd name="connsiteY3" fmla="*/ 0 h 235077"/>
                <a:gd name="connsiteX4" fmla="*/ 809907 w 971927"/>
                <a:gd name="connsiteY4" fmla="*/ 0 h 235077"/>
                <a:gd name="connsiteX5" fmla="*/ 809907 w 971927"/>
                <a:gd name="connsiteY5" fmla="*/ 1 h 235077"/>
                <a:gd name="connsiteX6" fmla="*/ 971927 w 971927"/>
                <a:gd name="connsiteY6" fmla="*/ 235077 h 235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1927" h="235077">
                  <a:moveTo>
                    <a:pt x="971927" y="235077"/>
                  </a:moveTo>
                  <a:lnTo>
                    <a:pt x="162020" y="235077"/>
                  </a:lnTo>
                  <a:cubicBezTo>
                    <a:pt x="72506" y="235077"/>
                    <a:pt x="0" y="129810"/>
                    <a:pt x="0" y="1"/>
                  </a:cubicBezTo>
                  <a:lnTo>
                    <a:pt x="0" y="0"/>
                  </a:lnTo>
                  <a:lnTo>
                    <a:pt x="809907" y="0"/>
                  </a:lnTo>
                  <a:lnTo>
                    <a:pt x="809907" y="1"/>
                  </a:lnTo>
                  <a:cubicBezTo>
                    <a:pt x="809907" y="129810"/>
                    <a:pt x="882412" y="235077"/>
                    <a:pt x="971927" y="235077"/>
                  </a:cubicBezTo>
                  <a:close/>
                </a:path>
              </a:pathLst>
            </a:custGeom>
            <a:solidFill>
              <a:srgbClr val="14B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43C4A57-A9FE-498D-BD2B-E9C068E71570}"/>
                </a:ext>
              </a:extLst>
            </p:cNvPr>
            <p:cNvSpPr/>
            <p:nvPr/>
          </p:nvSpPr>
          <p:spPr>
            <a:xfrm>
              <a:off x="6060440" y="2051945"/>
              <a:ext cx="45719" cy="3600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직각 삼각형 89">
              <a:extLst>
                <a:ext uri="{FF2B5EF4-FFF2-40B4-BE49-F238E27FC236}">
                  <a16:creationId xmlns:a16="http://schemas.microsoft.com/office/drawing/2014/main" id="{40AD5CCA-7FB5-4F24-9B88-7A68556FB407}"/>
                </a:ext>
              </a:extLst>
            </p:cNvPr>
            <p:cNvSpPr/>
            <p:nvPr/>
          </p:nvSpPr>
          <p:spPr>
            <a:xfrm rot="16200000">
              <a:off x="6130211" y="1949048"/>
              <a:ext cx="164118" cy="212217"/>
            </a:xfrm>
            <a:prstGeom prst="rtTriangle">
              <a:avLst/>
            </a:prstGeom>
            <a:solidFill>
              <a:srgbClr val="14B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직각 삼각형 90">
              <a:extLst>
                <a:ext uri="{FF2B5EF4-FFF2-40B4-BE49-F238E27FC236}">
                  <a16:creationId xmlns:a16="http://schemas.microsoft.com/office/drawing/2014/main" id="{387A7CDF-8E09-465B-B2BF-7C4F4A0071B4}"/>
                </a:ext>
              </a:extLst>
            </p:cNvPr>
            <p:cNvSpPr/>
            <p:nvPr/>
          </p:nvSpPr>
          <p:spPr>
            <a:xfrm rot="5400000" flipH="1">
              <a:off x="5872271" y="1949048"/>
              <a:ext cx="164118" cy="212217"/>
            </a:xfrm>
            <a:prstGeom prst="rtTriangle">
              <a:avLst/>
            </a:prstGeom>
            <a:solidFill>
              <a:srgbClr val="14B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5350526F-55A5-44FE-84EF-B7BC62084432}"/>
              </a:ext>
            </a:extLst>
          </p:cNvPr>
          <p:cNvCxnSpPr>
            <a:cxnSpLocks/>
          </p:cNvCxnSpPr>
          <p:nvPr/>
        </p:nvCxnSpPr>
        <p:spPr>
          <a:xfrm flipV="1">
            <a:off x="3972275" y="3751215"/>
            <a:ext cx="1953411" cy="4719"/>
          </a:xfrm>
          <a:prstGeom prst="line">
            <a:avLst/>
          </a:prstGeom>
          <a:ln w="15875">
            <a:solidFill>
              <a:schemeClr val="tx2">
                <a:lumMod val="75000"/>
              </a:schemeClr>
            </a:solidFill>
            <a:prstDash val="sys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0279FEC-0DB1-4F6E-9E55-AD015E4A111B}"/>
              </a:ext>
            </a:extLst>
          </p:cNvPr>
          <p:cNvSpPr/>
          <p:nvPr/>
        </p:nvSpPr>
        <p:spPr>
          <a:xfrm>
            <a:off x="6191676" y="3262051"/>
            <a:ext cx="253037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본론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분석 방법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분석 도구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자료 분석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0279FEC-0DB1-4F6E-9E55-AD015E4A111B}"/>
              </a:ext>
            </a:extLst>
          </p:cNvPr>
          <p:cNvSpPr/>
          <p:nvPr/>
        </p:nvSpPr>
        <p:spPr>
          <a:xfrm>
            <a:off x="6770069" y="4894362"/>
            <a:ext cx="253037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결론 및 시사점</a:t>
            </a:r>
            <a:endParaRPr lang="en-US" altLang="ko-KR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5350526F-55A5-44FE-84EF-B7BC62084432}"/>
              </a:ext>
            </a:extLst>
          </p:cNvPr>
          <p:cNvCxnSpPr>
            <a:cxnSpLocks/>
          </p:cNvCxnSpPr>
          <p:nvPr/>
        </p:nvCxnSpPr>
        <p:spPr>
          <a:xfrm flipV="1">
            <a:off x="3972275" y="2544807"/>
            <a:ext cx="1103864" cy="13353"/>
          </a:xfrm>
          <a:prstGeom prst="line">
            <a:avLst/>
          </a:prstGeom>
          <a:ln w="15875">
            <a:solidFill>
              <a:schemeClr val="tx2">
                <a:lumMod val="75000"/>
              </a:schemeClr>
            </a:solidFill>
            <a:prstDash val="sys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0279FEC-0DB1-4F6E-9E55-AD015E4A111B}"/>
              </a:ext>
            </a:extLst>
          </p:cNvPr>
          <p:cNvSpPr/>
          <p:nvPr/>
        </p:nvSpPr>
        <p:spPr>
          <a:xfrm flipH="1">
            <a:off x="5342129" y="1896441"/>
            <a:ext cx="253037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서론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분석 필요성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선행연구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350526F-55A5-44FE-84EF-B7BC62084432}"/>
              </a:ext>
            </a:extLst>
          </p:cNvPr>
          <p:cNvCxnSpPr>
            <a:cxnSpLocks/>
          </p:cNvCxnSpPr>
          <p:nvPr/>
        </p:nvCxnSpPr>
        <p:spPr>
          <a:xfrm flipV="1">
            <a:off x="3954423" y="5197877"/>
            <a:ext cx="2580863" cy="1"/>
          </a:xfrm>
          <a:prstGeom prst="line">
            <a:avLst/>
          </a:prstGeom>
          <a:ln w="15875">
            <a:solidFill>
              <a:schemeClr val="tx2">
                <a:lumMod val="75000"/>
              </a:schemeClr>
            </a:solidFill>
            <a:prstDash val="sys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24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617176" y="279420"/>
            <a:ext cx="6126230" cy="771487"/>
            <a:chOff x="2540976" y="279420"/>
            <a:chExt cx="6967064" cy="771487"/>
          </a:xfrm>
        </p:grpSpPr>
        <p:sp>
          <p:nvSpPr>
            <p:cNvPr id="18" name="직사각형 17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i="1" kern="0" dirty="0" smtClean="0">
                  <a:solidFill>
                    <a:srgbClr val="14B9B7"/>
                  </a:solidFill>
                </a:rPr>
                <a:t>     </a:t>
              </a:r>
              <a:r>
                <a:rPr lang="ko-KR" altLang="en-US" sz="2400" b="1" i="1" kern="0" dirty="0" err="1" smtClean="0">
                  <a:solidFill>
                    <a:srgbClr val="14B9B7"/>
                  </a:solidFill>
                </a:rPr>
                <a:t>주요변수</a:t>
              </a:r>
              <a:r>
                <a:rPr lang="ko-KR" altLang="en-US" sz="2400" b="1" i="1" kern="0" dirty="0" smtClean="0">
                  <a:solidFill>
                    <a:srgbClr val="14B9B7"/>
                  </a:solidFill>
                </a:rPr>
                <a:t> 다중회귀분석</a:t>
              </a:r>
              <a:endParaRPr lang="ko-KR" altLang="en-US" sz="2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 smtClean="0">
                  <a:solidFill>
                    <a:prstClr val="white"/>
                  </a:solidFill>
                </a:rPr>
                <a:t>02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89388" y="1771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307205"/>
              </p:ext>
            </p:extLst>
          </p:nvPr>
        </p:nvGraphicFramePr>
        <p:xfrm>
          <a:off x="88900" y="1778001"/>
          <a:ext cx="3902502" cy="3921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78539651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25543142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83600364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16977502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9656959"/>
                    </a:ext>
                  </a:extLst>
                </a:gridCol>
                <a:gridCol w="698502">
                  <a:extLst>
                    <a:ext uri="{9D8B030D-6E8A-4147-A177-3AD203B41FA5}">
                      <a16:colId xmlns:a16="http://schemas.microsoft.com/office/drawing/2014/main" val="3321141779"/>
                    </a:ext>
                  </a:extLst>
                </a:gridCol>
              </a:tblGrid>
              <a:tr h="52372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변수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비표준화계수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표준화 계수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 smtClean="0"/>
                        <a:t>t</a:t>
                      </a:r>
                      <a:endParaRPr lang="ko-KR" altLang="en-US" sz="1200" i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 smtClean="0"/>
                        <a:t>VIF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110386"/>
                  </a:ext>
                </a:extLst>
              </a:tr>
              <a:tr h="309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 sz="12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 smtClean="0">
                          <a:solidFill>
                            <a:schemeClr val="bg1"/>
                          </a:solidFill>
                        </a:rPr>
                        <a:t>SE</a:t>
                      </a:r>
                      <a:endParaRPr lang="ko-KR" altLang="en-US" sz="12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 smtClean="0">
                          <a:solidFill>
                            <a:schemeClr val="bg1"/>
                          </a:solidFill>
                        </a:rPr>
                        <a:t>β</a:t>
                      </a:r>
                      <a:endParaRPr lang="ko-KR" altLang="en-US" sz="12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218875"/>
                  </a:ext>
                </a:extLst>
              </a:tr>
              <a:tr h="846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595959"/>
                          </a:solidFill>
                        </a:rPr>
                        <a:t>지역민</a:t>
                      </a: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595959"/>
                          </a:solidFill>
                        </a:rPr>
                        <a:t>자부심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0.24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0.03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0.11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8.78***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1.47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651394"/>
                  </a:ext>
                </a:extLst>
              </a:tr>
              <a:tr h="846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595959"/>
                          </a:solidFill>
                        </a:rPr>
                        <a:t>지역</a:t>
                      </a: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595959"/>
                          </a:solidFill>
                        </a:rPr>
                        <a:t>정체성</a:t>
                      </a: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0.15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0.03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0.06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4.77***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1.44</a:t>
                      </a:r>
                      <a:endParaRPr lang="ko-KR" altLang="en-US" sz="1200" dirty="0" smtClean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697529"/>
                  </a:ext>
                </a:extLst>
              </a:tr>
              <a:tr h="744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595959"/>
                          </a:solidFill>
                        </a:rPr>
                        <a:t>소득 </a:t>
                      </a: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595959"/>
                          </a:solidFill>
                        </a:rPr>
                        <a:t>만족도</a:t>
                      </a: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0.62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0.02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0.32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29.06***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1.15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377048"/>
                  </a:ext>
                </a:extLst>
              </a:tr>
              <a:tr h="652645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adj.</a:t>
                      </a:r>
                      <a:r>
                        <a:rPr lang="en-US" altLang="ko-KR" sz="1200" i="1" dirty="0" smtClean="0">
                          <a:solidFill>
                            <a:srgbClr val="595959"/>
                          </a:solidFill>
                        </a:rPr>
                        <a:t>R</a:t>
                      </a:r>
                      <a:r>
                        <a:rPr lang="en-US" altLang="ko-KR" sz="1200" i="1" baseline="30000" dirty="0" smtClean="0">
                          <a:solidFill>
                            <a:srgbClr val="595959"/>
                          </a:solidFill>
                        </a:rPr>
                        <a:t>2 </a:t>
                      </a:r>
                      <a:r>
                        <a:rPr lang="en-US" altLang="ko-KR" sz="1200" i="0" baseline="0" dirty="0" smtClean="0">
                          <a:solidFill>
                            <a:srgbClr val="595959"/>
                          </a:solidFill>
                        </a:rPr>
                        <a:t>= 0.22</a:t>
                      </a:r>
                      <a:r>
                        <a:rPr lang="en-US" altLang="ko-KR" sz="1200" i="1" baseline="0" dirty="0" smtClean="0">
                          <a:solidFill>
                            <a:srgbClr val="595959"/>
                          </a:solidFill>
                        </a:rPr>
                        <a:t>, F </a:t>
                      </a:r>
                      <a:r>
                        <a:rPr lang="en-US" altLang="ko-KR" sz="1200" i="0" baseline="0" dirty="0" smtClean="0">
                          <a:solidFill>
                            <a:srgbClr val="595959"/>
                          </a:solidFill>
                        </a:rPr>
                        <a:t>= 360.5***</a:t>
                      </a:r>
                      <a:endParaRPr lang="ko-KR" altLang="en-US" sz="1200" i="0" baseline="300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418343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F186CF-180D-40FA-BAFB-93573B352295}"/>
              </a:ext>
            </a:extLst>
          </p:cNvPr>
          <p:cNvSpPr/>
          <p:nvPr/>
        </p:nvSpPr>
        <p:spPr>
          <a:xfrm>
            <a:off x="190500" y="5693407"/>
            <a:ext cx="425453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*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&lt;.05, *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&lt;.01, ***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&lt;.001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410235"/>
              </p:ext>
            </p:extLst>
          </p:nvPr>
        </p:nvGraphicFramePr>
        <p:xfrm>
          <a:off x="4065588" y="1778000"/>
          <a:ext cx="3902502" cy="3921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78539651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25543142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83600364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16977502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9656959"/>
                    </a:ext>
                  </a:extLst>
                </a:gridCol>
                <a:gridCol w="698502">
                  <a:extLst>
                    <a:ext uri="{9D8B030D-6E8A-4147-A177-3AD203B41FA5}">
                      <a16:colId xmlns:a16="http://schemas.microsoft.com/office/drawing/2014/main" val="3321141779"/>
                    </a:ext>
                  </a:extLst>
                </a:gridCol>
              </a:tblGrid>
              <a:tr h="52372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변수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비표준화계수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표준화 계수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 smtClean="0"/>
                        <a:t>t</a:t>
                      </a:r>
                      <a:endParaRPr lang="ko-KR" altLang="en-US" sz="1200" i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 smtClean="0"/>
                        <a:t>VIF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110386"/>
                  </a:ext>
                </a:extLst>
              </a:tr>
              <a:tr h="309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 sz="12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 smtClean="0">
                          <a:solidFill>
                            <a:schemeClr val="bg1"/>
                          </a:solidFill>
                        </a:rPr>
                        <a:t>SE</a:t>
                      </a:r>
                      <a:endParaRPr lang="ko-KR" altLang="en-US" sz="12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 smtClean="0">
                          <a:solidFill>
                            <a:schemeClr val="bg1"/>
                          </a:solidFill>
                        </a:rPr>
                        <a:t>β</a:t>
                      </a:r>
                      <a:endParaRPr lang="ko-KR" altLang="en-US" sz="12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218875"/>
                  </a:ext>
                </a:extLst>
              </a:tr>
              <a:tr h="846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595959"/>
                          </a:solidFill>
                        </a:rPr>
                        <a:t>지역민</a:t>
                      </a: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595959"/>
                          </a:solidFill>
                        </a:rPr>
                        <a:t>자부심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0.09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0.01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0.08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7.13***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1.47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651394"/>
                  </a:ext>
                </a:extLst>
              </a:tr>
              <a:tr h="846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595959"/>
                          </a:solidFill>
                        </a:rPr>
                        <a:t>지역</a:t>
                      </a: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595959"/>
                          </a:solidFill>
                        </a:rPr>
                        <a:t>정체성</a:t>
                      </a: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0.04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0.01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0.03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2.82**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1.44</a:t>
                      </a:r>
                      <a:endParaRPr lang="ko-KR" altLang="en-US" sz="1200" dirty="0" smtClean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697529"/>
                  </a:ext>
                </a:extLst>
              </a:tr>
              <a:tr h="744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595959"/>
                          </a:solidFill>
                        </a:rPr>
                        <a:t>소득 </a:t>
                      </a: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595959"/>
                          </a:solidFill>
                        </a:rPr>
                        <a:t>만족도</a:t>
                      </a: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0.41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0.01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0.43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42.36***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1.15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377048"/>
                  </a:ext>
                </a:extLst>
              </a:tr>
              <a:tr h="652645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adj.</a:t>
                      </a:r>
                      <a:r>
                        <a:rPr lang="en-US" altLang="ko-KR" sz="1200" i="1" dirty="0" smtClean="0">
                          <a:solidFill>
                            <a:srgbClr val="595959"/>
                          </a:solidFill>
                        </a:rPr>
                        <a:t>R</a:t>
                      </a:r>
                      <a:r>
                        <a:rPr lang="en-US" altLang="ko-KR" sz="1200" i="1" baseline="30000" dirty="0" smtClean="0">
                          <a:solidFill>
                            <a:srgbClr val="595959"/>
                          </a:solidFill>
                        </a:rPr>
                        <a:t>2 </a:t>
                      </a:r>
                      <a:r>
                        <a:rPr lang="en-US" altLang="ko-KR" sz="1200" i="0" baseline="0" dirty="0" smtClean="0">
                          <a:solidFill>
                            <a:srgbClr val="595959"/>
                          </a:solidFill>
                        </a:rPr>
                        <a:t>= 0.30</a:t>
                      </a:r>
                      <a:r>
                        <a:rPr lang="en-US" altLang="ko-KR" sz="1200" i="1" baseline="0" dirty="0" smtClean="0">
                          <a:solidFill>
                            <a:srgbClr val="595959"/>
                          </a:solidFill>
                        </a:rPr>
                        <a:t>, F </a:t>
                      </a:r>
                      <a:r>
                        <a:rPr lang="en-US" altLang="ko-KR" sz="1200" i="0" baseline="0" dirty="0" smtClean="0">
                          <a:solidFill>
                            <a:srgbClr val="595959"/>
                          </a:solidFill>
                        </a:rPr>
                        <a:t>= 557.3***</a:t>
                      </a:r>
                      <a:endParaRPr lang="ko-KR" altLang="en-US" sz="1200" i="0" baseline="300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418343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293596"/>
              </p:ext>
            </p:extLst>
          </p:nvPr>
        </p:nvGraphicFramePr>
        <p:xfrm>
          <a:off x="8054976" y="1771650"/>
          <a:ext cx="4082502" cy="4665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78539651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25543142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83600364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16977502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9656959"/>
                    </a:ext>
                  </a:extLst>
                </a:gridCol>
                <a:gridCol w="698502">
                  <a:extLst>
                    <a:ext uri="{9D8B030D-6E8A-4147-A177-3AD203B41FA5}">
                      <a16:colId xmlns:a16="http://schemas.microsoft.com/office/drawing/2014/main" val="3321141779"/>
                    </a:ext>
                  </a:extLst>
                </a:gridCol>
              </a:tblGrid>
              <a:tr h="52372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변수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비표준화계수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표준화 계수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 smtClean="0"/>
                        <a:t>t</a:t>
                      </a:r>
                      <a:endParaRPr lang="ko-KR" altLang="en-US" sz="1200" i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 smtClean="0"/>
                        <a:t>VIF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110386"/>
                  </a:ext>
                </a:extLst>
              </a:tr>
              <a:tr h="309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 sz="12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 smtClean="0">
                          <a:solidFill>
                            <a:schemeClr val="bg1"/>
                          </a:solidFill>
                        </a:rPr>
                        <a:t>SE</a:t>
                      </a:r>
                      <a:endParaRPr lang="ko-KR" altLang="en-US" sz="12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 smtClean="0">
                          <a:solidFill>
                            <a:schemeClr val="bg1"/>
                          </a:solidFill>
                        </a:rPr>
                        <a:t>β</a:t>
                      </a:r>
                      <a:endParaRPr lang="ko-KR" altLang="en-US" sz="12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218875"/>
                  </a:ext>
                </a:extLst>
              </a:tr>
              <a:tr h="846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595959"/>
                          </a:solidFill>
                        </a:rPr>
                        <a:t>지역민</a:t>
                      </a: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595959"/>
                          </a:solidFill>
                        </a:rPr>
                        <a:t>자부심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0.32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0.02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0.26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20.33***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1.49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651394"/>
                  </a:ext>
                </a:extLst>
              </a:tr>
              <a:tr h="846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595959"/>
                          </a:solidFill>
                        </a:rPr>
                        <a:t>지역</a:t>
                      </a: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595959"/>
                          </a:solidFill>
                        </a:rPr>
                        <a:t>정체성</a:t>
                      </a: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0.23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0.02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0.16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13.17***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1.45</a:t>
                      </a:r>
                      <a:endParaRPr lang="ko-KR" altLang="en-US" sz="1200" dirty="0" smtClean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697529"/>
                  </a:ext>
                </a:extLst>
              </a:tr>
              <a:tr h="744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595959"/>
                          </a:solidFill>
                        </a:rPr>
                        <a:t>삶에 대한 </a:t>
                      </a: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595959"/>
                          </a:solidFill>
                        </a:rPr>
                        <a:t>만족도</a:t>
                      </a: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0.02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0.01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0.03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2.69**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1.35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377048"/>
                  </a:ext>
                </a:extLst>
              </a:tr>
              <a:tr h="744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595959"/>
                          </a:solidFill>
                        </a:rPr>
                        <a:t>근로여건</a:t>
                      </a: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595959"/>
                          </a:solidFill>
                        </a:rPr>
                        <a:t>만족도</a:t>
                      </a: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0.06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0.02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0.05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3.70***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1.51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290033"/>
                  </a:ext>
                </a:extLst>
              </a:tr>
              <a:tr h="652645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adj.</a:t>
                      </a:r>
                      <a:r>
                        <a:rPr lang="en-US" altLang="ko-KR" sz="1200" i="1" dirty="0" smtClean="0">
                          <a:solidFill>
                            <a:srgbClr val="595959"/>
                          </a:solidFill>
                        </a:rPr>
                        <a:t>R</a:t>
                      </a:r>
                      <a:r>
                        <a:rPr lang="en-US" altLang="ko-KR" sz="1200" i="1" baseline="30000" dirty="0" smtClean="0">
                          <a:solidFill>
                            <a:srgbClr val="595959"/>
                          </a:solidFill>
                        </a:rPr>
                        <a:t>2 </a:t>
                      </a:r>
                      <a:r>
                        <a:rPr lang="en-US" altLang="ko-KR" sz="1200" i="0" baseline="0" dirty="0" smtClean="0">
                          <a:solidFill>
                            <a:srgbClr val="595959"/>
                          </a:solidFill>
                        </a:rPr>
                        <a:t>= 0.18</a:t>
                      </a:r>
                      <a:r>
                        <a:rPr lang="en-US" altLang="ko-KR" sz="1200" i="1" baseline="0" dirty="0" smtClean="0">
                          <a:solidFill>
                            <a:srgbClr val="595959"/>
                          </a:solidFill>
                        </a:rPr>
                        <a:t>, F </a:t>
                      </a:r>
                      <a:r>
                        <a:rPr lang="en-US" altLang="ko-KR" sz="1200" i="0" baseline="0" dirty="0" smtClean="0">
                          <a:solidFill>
                            <a:srgbClr val="595959"/>
                          </a:solidFill>
                        </a:rPr>
                        <a:t>= 212***</a:t>
                      </a:r>
                      <a:endParaRPr lang="ko-KR" altLang="en-US" sz="1200" i="0" baseline="300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418343"/>
                  </a:ext>
                </a:extLst>
              </a:tr>
            </a:tbl>
          </a:graphicData>
        </a:graphic>
      </p:graphicFrame>
      <p:sp>
        <p:nvSpPr>
          <p:cNvPr id="21" name="모서리가 둥근 직사각형 20"/>
          <p:cNvSpPr/>
          <p:nvPr/>
        </p:nvSpPr>
        <p:spPr>
          <a:xfrm>
            <a:off x="1253892" y="1213078"/>
            <a:ext cx="1631718" cy="452663"/>
          </a:xfrm>
          <a:prstGeom prst="roundRect">
            <a:avLst>
              <a:gd name="adj" fmla="val 50000"/>
            </a:avLst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white"/>
                </a:solidFill>
              </a:rPr>
              <a:t>삶에 대한 만족도</a:t>
            </a:r>
            <a:endParaRPr lang="en-US" altLang="ko-KR" sz="1200" dirty="0" smtClean="0">
              <a:solidFill>
                <a:prstClr val="white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243280" y="1197574"/>
            <a:ext cx="1631718" cy="452663"/>
          </a:xfrm>
          <a:prstGeom prst="roundRect">
            <a:avLst>
              <a:gd name="adj" fmla="val 50000"/>
            </a:avLst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white"/>
                </a:solidFill>
              </a:rPr>
              <a:t>근로여건 만족도</a:t>
            </a:r>
            <a:endParaRPr lang="en-US" altLang="ko-KR" sz="1200" dirty="0" smtClean="0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269529" y="1175195"/>
            <a:ext cx="1631718" cy="452663"/>
          </a:xfrm>
          <a:prstGeom prst="roundRect">
            <a:avLst>
              <a:gd name="adj" fmla="val 50000"/>
            </a:avLst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white"/>
                </a:solidFill>
              </a:rPr>
              <a:t>부산시 </a:t>
            </a:r>
            <a:r>
              <a:rPr lang="ko-KR" altLang="en-US" sz="1200" dirty="0" err="1" smtClean="0">
                <a:solidFill>
                  <a:prstClr val="white"/>
                </a:solidFill>
              </a:rPr>
              <a:t>정주의사</a:t>
            </a:r>
            <a:endParaRPr lang="en-US" altLang="ko-KR" sz="12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4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14" name="직사각형 13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결론 </a:t>
              </a:r>
              <a:endParaRPr lang="ko-KR" altLang="en-US" sz="40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540976" y="279420"/>
              <a:ext cx="839256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 smtClean="0">
                  <a:solidFill>
                    <a:prstClr val="white"/>
                  </a:solidFill>
                </a:rPr>
                <a:t>03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372139" y="1797713"/>
            <a:ext cx="9180095" cy="4136362"/>
          </a:xfrm>
          <a:prstGeom prst="rect">
            <a:avLst/>
          </a:prstGeom>
          <a:solidFill>
            <a:schemeClr val="bg1"/>
          </a:solidFill>
          <a:ln w="19050"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srgbClr val="595959"/>
                </a:solidFill>
              </a:rPr>
              <a:t>삶에 </a:t>
            </a:r>
            <a:r>
              <a:rPr lang="ko-KR" altLang="en-US" sz="2000" b="1" i="1" kern="0" dirty="0">
                <a:solidFill>
                  <a:srgbClr val="595959"/>
                </a:solidFill>
              </a:rPr>
              <a:t>대한 만족도와 근로여건 </a:t>
            </a:r>
            <a:r>
              <a:rPr lang="ko-KR" altLang="en-US" sz="2000" b="1" i="1" kern="0" dirty="0" smtClean="0">
                <a:solidFill>
                  <a:srgbClr val="595959"/>
                </a:solidFill>
              </a:rPr>
              <a:t>만족도가 </a:t>
            </a:r>
            <a:endParaRPr lang="en-US" altLang="ko-KR" sz="2000" b="1" i="1" kern="0" dirty="0" smtClean="0">
              <a:solidFill>
                <a:srgbClr val="595959"/>
              </a:solidFill>
            </a:endParaRPr>
          </a:p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srgbClr val="595959"/>
                </a:solidFill>
              </a:rPr>
              <a:t>부산시 </a:t>
            </a:r>
            <a:r>
              <a:rPr lang="ko-KR" altLang="en-US" sz="2000" b="1" i="1" kern="0" dirty="0" err="1">
                <a:solidFill>
                  <a:srgbClr val="595959"/>
                </a:solidFill>
              </a:rPr>
              <a:t>정주의사에</a:t>
            </a:r>
            <a:r>
              <a:rPr lang="ko-KR" altLang="en-US" sz="2000" b="1" i="1" kern="0" dirty="0">
                <a:solidFill>
                  <a:srgbClr val="595959"/>
                </a:solidFill>
              </a:rPr>
              <a:t> 미치는 </a:t>
            </a:r>
            <a:r>
              <a:rPr lang="ko-KR" altLang="en-US" sz="2000" b="1" i="1" kern="0" dirty="0" smtClean="0">
                <a:solidFill>
                  <a:srgbClr val="595959"/>
                </a:solidFill>
              </a:rPr>
              <a:t>영향을 분석한 결과</a:t>
            </a:r>
            <a:r>
              <a:rPr lang="en-US" altLang="ko-KR" sz="2000" b="1" i="1" kern="0" dirty="0" smtClean="0">
                <a:solidFill>
                  <a:srgbClr val="595959"/>
                </a:solidFill>
              </a:rPr>
              <a:t>,</a:t>
            </a:r>
          </a:p>
          <a:p>
            <a:pPr algn="ctr" latinLnBrk="0">
              <a:defRPr/>
            </a:pPr>
            <a:endParaRPr lang="en-US" altLang="ko-KR" sz="2000" b="1" i="1" kern="0" dirty="0">
              <a:solidFill>
                <a:srgbClr val="595959"/>
              </a:solidFill>
            </a:endParaRPr>
          </a:p>
          <a:p>
            <a:pPr algn="ctr"/>
            <a:endParaRPr lang="en-US" altLang="ko-KR" sz="2000" dirty="0" smtClean="0">
              <a:solidFill>
                <a:srgbClr val="595959"/>
              </a:solidFill>
            </a:endParaRPr>
          </a:p>
          <a:p>
            <a:pPr algn="ctr"/>
            <a:endParaRPr lang="en-US" altLang="ko-KR" sz="2000" dirty="0" smtClean="0">
              <a:solidFill>
                <a:srgbClr val="595959"/>
              </a:solidFill>
            </a:endParaRPr>
          </a:p>
          <a:p>
            <a:pPr algn="ctr"/>
            <a:endParaRPr lang="en-US" altLang="ko-KR" sz="2000" dirty="0">
              <a:solidFill>
                <a:srgbClr val="595959"/>
              </a:solidFill>
            </a:endParaRPr>
          </a:p>
          <a:p>
            <a:pPr algn="ctr"/>
            <a:endParaRPr lang="en-US" altLang="ko-KR" sz="2000" dirty="0" smtClean="0">
              <a:solidFill>
                <a:srgbClr val="595959"/>
              </a:solidFill>
            </a:endParaRPr>
          </a:p>
          <a:p>
            <a:pPr algn="ctr"/>
            <a:endParaRPr lang="en-US" altLang="ko-KR" sz="2000" dirty="0">
              <a:solidFill>
                <a:srgbClr val="595959"/>
              </a:solidFill>
            </a:endParaRPr>
          </a:p>
          <a:p>
            <a:pPr algn="ctr"/>
            <a:endParaRPr lang="en-US" altLang="ko-KR" sz="2000" dirty="0" smtClean="0">
              <a:solidFill>
                <a:srgbClr val="595959"/>
              </a:solidFill>
            </a:endParaRPr>
          </a:p>
          <a:p>
            <a:pPr algn="ctr"/>
            <a:endParaRPr lang="en-US" altLang="ko-KR" sz="2000" dirty="0">
              <a:solidFill>
                <a:srgbClr val="595959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endParaRPr lang="en-US" altLang="ko-KR" sz="2000" b="1" dirty="0" smtClean="0">
              <a:solidFill>
                <a:srgbClr val="595959"/>
              </a:solidFill>
            </a:endParaRPr>
          </a:p>
          <a:p>
            <a:pPr algn="ctr"/>
            <a:r>
              <a:rPr lang="ko-KR" altLang="en-US" sz="2000" b="1" dirty="0">
                <a:solidFill>
                  <a:srgbClr val="595959"/>
                </a:solidFill>
              </a:rPr>
              <a:t>→</a:t>
            </a:r>
            <a:r>
              <a:rPr lang="en-US" altLang="ko-KR" sz="2000" b="1" dirty="0" smtClean="0">
                <a:solidFill>
                  <a:srgbClr val="595959"/>
                </a:solidFill>
              </a:rPr>
              <a:t> </a:t>
            </a:r>
            <a:r>
              <a:rPr lang="ko-KR" altLang="en-US" sz="2800" b="1" i="1" dirty="0" err="1" smtClean="0">
                <a:solidFill>
                  <a:srgbClr val="595959"/>
                </a:solidFill>
              </a:rPr>
              <a:t>스마트팜</a:t>
            </a:r>
            <a:r>
              <a:rPr lang="ko-KR" altLang="en-US" sz="2400" i="1" dirty="0" err="1" smtClean="0">
                <a:solidFill>
                  <a:srgbClr val="595959"/>
                </a:solidFill>
              </a:rPr>
              <a:t>을</a:t>
            </a:r>
            <a:r>
              <a:rPr lang="ko-KR" altLang="en-US" sz="2400" b="1" i="1" dirty="0" smtClean="0">
                <a:solidFill>
                  <a:srgbClr val="595959"/>
                </a:solidFill>
              </a:rPr>
              <a:t> </a:t>
            </a:r>
            <a:r>
              <a:rPr lang="ko-KR" altLang="en-US" sz="2400" i="1" dirty="0" smtClean="0">
                <a:solidFill>
                  <a:srgbClr val="595959"/>
                </a:solidFill>
              </a:rPr>
              <a:t>통해</a:t>
            </a:r>
            <a:r>
              <a:rPr lang="ko-KR" altLang="en-US" sz="2400" b="1" i="1" dirty="0" smtClean="0">
                <a:solidFill>
                  <a:srgbClr val="595959"/>
                </a:solidFill>
              </a:rPr>
              <a:t> </a:t>
            </a:r>
            <a:r>
              <a:rPr lang="ko-KR" altLang="en-US" sz="2400" b="1" i="1" kern="0" dirty="0" smtClean="0">
                <a:solidFill>
                  <a:srgbClr val="595959"/>
                </a:solidFill>
              </a:rPr>
              <a:t>부산의 일자리 창출</a:t>
            </a:r>
            <a:r>
              <a:rPr lang="ko-KR" altLang="en-US" sz="2400" i="1" kern="0" dirty="0" smtClean="0">
                <a:solidFill>
                  <a:srgbClr val="595959"/>
                </a:solidFill>
              </a:rPr>
              <a:t>과</a:t>
            </a:r>
            <a:r>
              <a:rPr lang="ko-KR" altLang="en-US" sz="2400" b="1" i="1" kern="0" dirty="0" smtClean="0">
                <a:solidFill>
                  <a:srgbClr val="595959"/>
                </a:solidFill>
              </a:rPr>
              <a:t> </a:t>
            </a:r>
            <a:r>
              <a:rPr lang="ko-KR" altLang="en-US" sz="2400" b="1" i="1" kern="0" dirty="0" err="1" smtClean="0">
                <a:solidFill>
                  <a:srgbClr val="595959"/>
                </a:solidFill>
              </a:rPr>
              <a:t>청년인구</a:t>
            </a:r>
            <a:r>
              <a:rPr lang="ko-KR" altLang="en-US" sz="2400" b="1" i="1" kern="0" dirty="0" smtClean="0">
                <a:solidFill>
                  <a:srgbClr val="595959"/>
                </a:solidFill>
              </a:rPr>
              <a:t> 유입 </a:t>
            </a:r>
            <a:r>
              <a:rPr lang="ko-KR" altLang="en-US" sz="2400" i="1" kern="0" dirty="0" smtClean="0">
                <a:solidFill>
                  <a:srgbClr val="595959"/>
                </a:solidFill>
              </a:rPr>
              <a:t>장려</a:t>
            </a:r>
            <a:endParaRPr lang="en-US" altLang="ko-KR" sz="2400" i="1" kern="0" dirty="0">
              <a:solidFill>
                <a:srgbClr val="59595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09958" y="2990850"/>
            <a:ext cx="61815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595959"/>
                </a:solidFill>
              </a:rPr>
              <a:t>1) </a:t>
            </a:r>
            <a:r>
              <a:rPr lang="ko-KR" altLang="en-US" dirty="0">
                <a:solidFill>
                  <a:srgbClr val="595959"/>
                </a:solidFill>
              </a:rPr>
              <a:t>부산시에서는 </a:t>
            </a:r>
            <a:r>
              <a:rPr lang="ko-KR" altLang="en-US" dirty="0" err="1">
                <a:solidFill>
                  <a:srgbClr val="595959"/>
                </a:solidFill>
              </a:rPr>
              <a:t>농어업</a:t>
            </a:r>
            <a:r>
              <a:rPr lang="ko-KR" altLang="en-US" dirty="0">
                <a:solidFill>
                  <a:srgbClr val="595959"/>
                </a:solidFill>
              </a:rPr>
              <a:t> 종사자의 </a:t>
            </a:r>
            <a:r>
              <a:rPr lang="ko-KR" altLang="en-US" b="1" dirty="0" err="1">
                <a:solidFill>
                  <a:srgbClr val="595959"/>
                </a:solidFill>
              </a:rPr>
              <a:t>정주의사</a:t>
            </a:r>
            <a:r>
              <a:rPr lang="ko-KR" altLang="en-US" b="1" dirty="0">
                <a:solidFill>
                  <a:srgbClr val="595959"/>
                </a:solidFill>
              </a:rPr>
              <a:t> 높음</a:t>
            </a:r>
            <a:endParaRPr lang="en-US" altLang="ko-KR" dirty="0">
              <a:solidFill>
                <a:srgbClr val="595959"/>
              </a:solidFill>
            </a:endParaRPr>
          </a:p>
          <a:p>
            <a:r>
              <a:rPr lang="en-US" altLang="ko-KR" dirty="0">
                <a:solidFill>
                  <a:srgbClr val="595959"/>
                </a:solidFill>
              </a:rPr>
              <a:t>2) </a:t>
            </a:r>
            <a:r>
              <a:rPr lang="ko-KR" altLang="en-US" dirty="0">
                <a:solidFill>
                  <a:srgbClr val="595959"/>
                </a:solidFill>
              </a:rPr>
              <a:t>부산시 청년 </a:t>
            </a:r>
            <a:r>
              <a:rPr lang="ko-KR" altLang="en-US" dirty="0" err="1">
                <a:solidFill>
                  <a:srgbClr val="595959"/>
                </a:solidFill>
              </a:rPr>
              <a:t>취업애로</a:t>
            </a:r>
            <a:r>
              <a:rPr lang="ko-KR" altLang="en-US" dirty="0">
                <a:solidFill>
                  <a:srgbClr val="595959"/>
                </a:solidFill>
              </a:rPr>
              <a:t> 요인 </a:t>
            </a:r>
            <a:r>
              <a:rPr lang="en-US" altLang="ko-KR" dirty="0">
                <a:solidFill>
                  <a:srgbClr val="595959"/>
                </a:solidFill>
              </a:rPr>
              <a:t>1</a:t>
            </a:r>
            <a:r>
              <a:rPr lang="ko-KR" altLang="en-US" dirty="0">
                <a:solidFill>
                  <a:srgbClr val="595959"/>
                </a:solidFill>
              </a:rPr>
              <a:t>위는 </a:t>
            </a:r>
            <a:r>
              <a:rPr lang="ko-KR" altLang="en-US" b="1" dirty="0">
                <a:solidFill>
                  <a:srgbClr val="595959"/>
                </a:solidFill>
              </a:rPr>
              <a:t>산업기반</a:t>
            </a:r>
            <a:r>
              <a:rPr lang="ko-KR" altLang="en-US" dirty="0">
                <a:solidFill>
                  <a:srgbClr val="595959"/>
                </a:solidFill>
              </a:rPr>
              <a:t> </a:t>
            </a:r>
            <a:r>
              <a:rPr lang="ko-KR" altLang="en-US" b="1" dirty="0" smtClean="0">
                <a:solidFill>
                  <a:srgbClr val="595959"/>
                </a:solidFill>
              </a:rPr>
              <a:t>부족</a:t>
            </a:r>
            <a:endParaRPr lang="en-US" altLang="ko-KR" b="1" dirty="0" smtClean="0">
              <a:solidFill>
                <a:srgbClr val="595959"/>
              </a:solidFill>
            </a:endParaRPr>
          </a:p>
          <a:p>
            <a:r>
              <a:rPr lang="ko-KR" altLang="en-US" b="1" dirty="0">
                <a:solidFill>
                  <a:srgbClr val="595959"/>
                </a:solidFill>
              </a:rPr>
              <a:t> </a:t>
            </a:r>
            <a:r>
              <a:rPr lang="ko-KR" altLang="en-US" b="1" dirty="0" smtClean="0">
                <a:solidFill>
                  <a:srgbClr val="595959"/>
                </a:solidFill>
              </a:rPr>
              <a:t>   → 청년층을 </a:t>
            </a:r>
            <a:r>
              <a:rPr lang="ko-KR" altLang="en-US" b="1" dirty="0">
                <a:solidFill>
                  <a:srgbClr val="595959"/>
                </a:solidFill>
              </a:rPr>
              <a:t>위한 </a:t>
            </a:r>
            <a:r>
              <a:rPr lang="ko-KR" altLang="en-US" b="1" dirty="0" err="1">
                <a:solidFill>
                  <a:srgbClr val="595959"/>
                </a:solidFill>
              </a:rPr>
              <a:t>농어업</a:t>
            </a:r>
            <a:r>
              <a:rPr lang="ko-KR" altLang="en-US" b="1" dirty="0">
                <a:solidFill>
                  <a:srgbClr val="595959"/>
                </a:solidFill>
              </a:rPr>
              <a:t> 산업기반 필요</a:t>
            </a:r>
            <a:r>
              <a:rPr lang="en-US" altLang="ko-KR" dirty="0">
                <a:solidFill>
                  <a:srgbClr val="595959"/>
                </a:solidFill>
              </a:rPr>
              <a:t> </a:t>
            </a:r>
            <a:endParaRPr lang="en-US" altLang="ko-KR" dirty="0" smtClean="0">
              <a:solidFill>
                <a:srgbClr val="595959"/>
              </a:solidFill>
            </a:endParaRPr>
          </a:p>
          <a:p>
            <a:endParaRPr lang="en-US" altLang="ko-KR" dirty="0" smtClean="0">
              <a:solidFill>
                <a:srgbClr val="595959"/>
              </a:solidFill>
            </a:endParaRPr>
          </a:p>
          <a:p>
            <a:r>
              <a:rPr lang="en-US" altLang="ko-KR" dirty="0">
                <a:solidFill>
                  <a:srgbClr val="595959"/>
                </a:solidFill>
              </a:rPr>
              <a:t>3) </a:t>
            </a:r>
            <a:r>
              <a:rPr lang="ko-KR" altLang="en-US" dirty="0">
                <a:solidFill>
                  <a:srgbClr val="595959"/>
                </a:solidFill>
              </a:rPr>
              <a:t>부산시</a:t>
            </a:r>
            <a:r>
              <a:rPr lang="en-US" altLang="ko-KR" dirty="0">
                <a:solidFill>
                  <a:srgbClr val="595959"/>
                </a:solidFill>
              </a:rPr>
              <a:t> </a:t>
            </a:r>
            <a:r>
              <a:rPr lang="ko-KR" altLang="en-US" dirty="0" err="1">
                <a:solidFill>
                  <a:srgbClr val="595959"/>
                </a:solidFill>
              </a:rPr>
              <a:t>정주의사는</a:t>
            </a:r>
            <a:r>
              <a:rPr lang="ko-KR" altLang="en-US" dirty="0">
                <a:solidFill>
                  <a:srgbClr val="595959"/>
                </a:solidFill>
              </a:rPr>
              <a:t> </a:t>
            </a:r>
            <a:r>
              <a:rPr lang="ko-KR" altLang="en-US" b="1" dirty="0">
                <a:solidFill>
                  <a:srgbClr val="595959"/>
                </a:solidFill>
              </a:rPr>
              <a:t>노년층이 높고 </a:t>
            </a:r>
            <a:r>
              <a:rPr lang="ko-KR" altLang="en-US" b="1" dirty="0" err="1">
                <a:solidFill>
                  <a:srgbClr val="595959"/>
                </a:solidFill>
              </a:rPr>
              <a:t>젊은층이</a:t>
            </a:r>
            <a:r>
              <a:rPr lang="ko-KR" altLang="en-US" b="1" dirty="0">
                <a:solidFill>
                  <a:srgbClr val="595959"/>
                </a:solidFill>
              </a:rPr>
              <a:t> 낮음</a:t>
            </a:r>
            <a:endParaRPr lang="en-US" altLang="ko-KR" b="1" dirty="0">
              <a:solidFill>
                <a:srgbClr val="595959"/>
              </a:solidFill>
            </a:endParaRPr>
          </a:p>
          <a:p>
            <a:r>
              <a:rPr lang="en-US" altLang="ko-KR" dirty="0">
                <a:solidFill>
                  <a:srgbClr val="595959"/>
                </a:solidFill>
              </a:rPr>
              <a:t>4)</a:t>
            </a:r>
            <a:r>
              <a:rPr lang="ko-KR" altLang="en-US" dirty="0">
                <a:solidFill>
                  <a:srgbClr val="595959"/>
                </a:solidFill>
              </a:rPr>
              <a:t> 부산시 </a:t>
            </a:r>
            <a:r>
              <a:rPr lang="ko-KR" altLang="en-US" dirty="0" err="1">
                <a:solidFill>
                  <a:srgbClr val="595959"/>
                </a:solidFill>
              </a:rPr>
              <a:t>직업군의</a:t>
            </a:r>
            <a:r>
              <a:rPr lang="ko-KR" altLang="en-US" dirty="0">
                <a:solidFill>
                  <a:srgbClr val="595959"/>
                </a:solidFill>
              </a:rPr>
              <a:t> 노년층은 </a:t>
            </a:r>
            <a:r>
              <a:rPr lang="ko-KR" altLang="en-US" b="1" dirty="0">
                <a:solidFill>
                  <a:srgbClr val="595959"/>
                </a:solidFill>
              </a:rPr>
              <a:t>농어업종사자의 비율이 높음</a:t>
            </a:r>
            <a:endParaRPr lang="en-US" altLang="ko-KR" b="1" dirty="0">
              <a:solidFill>
                <a:srgbClr val="595959"/>
              </a:solidFill>
            </a:endParaRPr>
          </a:p>
          <a:p>
            <a:r>
              <a:rPr lang="ko-KR" altLang="en-US" b="1" dirty="0" smtClean="0">
                <a:solidFill>
                  <a:srgbClr val="595959"/>
                </a:solidFill>
              </a:rPr>
              <a:t>    →</a:t>
            </a:r>
            <a:r>
              <a:rPr lang="en-US" altLang="ko-KR" b="1" dirty="0" smtClean="0">
                <a:solidFill>
                  <a:srgbClr val="595959"/>
                </a:solidFill>
              </a:rPr>
              <a:t> </a:t>
            </a:r>
            <a:r>
              <a:rPr lang="ko-KR" altLang="en-US" b="1" dirty="0">
                <a:solidFill>
                  <a:srgbClr val="595959"/>
                </a:solidFill>
              </a:rPr>
              <a:t>노년층의 </a:t>
            </a:r>
            <a:r>
              <a:rPr lang="ko-KR" altLang="en-US" b="1" dirty="0" err="1">
                <a:solidFill>
                  <a:srgbClr val="595959"/>
                </a:solidFill>
              </a:rPr>
              <a:t>농어업</a:t>
            </a:r>
            <a:r>
              <a:rPr lang="ko-KR" altLang="en-US" b="1" dirty="0">
                <a:solidFill>
                  <a:srgbClr val="595959"/>
                </a:solidFill>
              </a:rPr>
              <a:t> 노하우 청년층에 전수 </a:t>
            </a:r>
            <a:r>
              <a:rPr lang="ko-KR" altLang="en-US" b="1" dirty="0" smtClean="0">
                <a:solidFill>
                  <a:srgbClr val="595959"/>
                </a:solidFill>
              </a:rPr>
              <a:t>가능</a:t>
            </a:r>
            <a:endParaRPr lang="en-US" altLang="ko-KR" b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87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14" name="직사각형 13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시사점 </a:t>
              </a:r>
              <a:endParaRPr lang="ko-KR" altLang="en-US" sz="40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540976" y="279420"/>
              <a:ext cx="839256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 smtClean="0">
                  <a:solidFill>
                    <a:prstClr val="white"/>
                  </a:solidFill>
                </a:rPr>
                <a:t>03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F186CF-180D-40FA-BAFB-93573B352295}"/>
              </a:ext>
            </a:extLst>
          </p:cNvPr>
          <p:cNvSpPr/>
          <p:nvPr/>
        </p:nvSpPr>
        <p:spPr>
          <a:xfrm>
            <a:off x="2997204" y="1064005"/>
            <a:ext cx="6135221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</a:t>
            </a:r>
            <a:r>
              <a:rPr lang="ko-KR" altLang="en-US" sz="28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스마트팜</a:t>
            </a:r>
            <a:r>
              <a:rPr lang="ko-KR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지역 조성 </a:t>
            </a:r>
            <a:endParaRPr lang="en-US" altLang="ko-KR" sz="28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청년 구직자 대상 </a:t>
            </a:r>
            <a:r>
              <a:rPr lang="ko-KR" altLang="en-US" sz="20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스마트팜</a:t>
            </a: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지원 사업 추진</a:t>
            </a:r>
            <a:endParaRPr lang="en-US" altLang="ko-KR" sz="20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청년 임대형 </a:t>
            </a:r>
            <a:r>
              <a:rPr lang="ko-KR" altLang="en-US" sz="20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스마트팜</a:t>
            </a: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지역 조성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→ </a:t>
            </a: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소속감 ↑</a:t>
            </a:r>
            <a:endParaRPr lang="en-US" altLang="ko-KR" sz="20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임대료 및 운영비 지원</a:t>
            </a:r>
            <a:endParaRPr lang="en-US" altLang="ko-KR" sz="20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농어업</a:t>
            </a: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직군 노년층과 </a:t>
            </a:r>
            <a:r>
              <a:rPr lang="ko-KR" altLang="en-US" sz="2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스마트팜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교육생 </a:t>
            </a: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매칭</a:t>
            </a:r>
            <a:endParaRPr lang="en-US" altLang="ko-KR" sz="20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3136625" y="1455239"/>
            <a:ext cx="319807" cy="28354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997204" y="4335913"/>
            <a:ext cx="5702387" cy="1404005"/>
            <a:chOff x="2997204" y="4335913"/>
            <a:chExt cx="5702387" cy="1404005"/>
          </a:xfrm>
        </p:grpSpPr>
        <p:sp>
          <p:nvSpPr>
            <p:cNvPr id="10" name="직사각형 9"/>
            <p:cNvSpPr/>
            <p:nvPr/>
          </p:nvSpPr>
          <p:spPr>
            <a:xfrm>
              <a:off x="6945980" y="4559498"/>
              <a:ext cx="1753611" cy="10096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kern="0" dirty="0" smtClean="0">
                  <a:solidFill>
                    <a:srgbClr val="14B9B7"/>
                  </a:solidFill>
                </a:rPr>
                <a:t>교육생</a:t>
              </a:r>
              <a:endParaRPr lang="ko-KR" altLang="en-US" sz="2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97204" y="4545625"/>
              <a:ext cx="1753611" cy="10096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kern="0" dirty="0" smtClean="0">
                  <a:solidFill>
                    <a:srgbClr val="14B9B7"/>
                  </a:solidFill>
                </a:rPr>
                <a:t>노년층</a:t>
              </a:r>
              <a:endParaRPr lang="ko-KR" altLang="en-US" sz="2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" name="오른쪽 화살표 3"/>
            <p:cNvSpPr/>
            <p:nvPr/>
          </p:nvSpPr>
          <p:spPr>
            <a:xfrm>
              <a:off x="5045847" y="4777382"/>
              <a:ext cx="1628502" cy="192868"/>
            </a:xfrm>
            <a:prstGeom prst="rightArrow">
              <a:avLst/>
            </a:prstGeom>
            <a:solidFill>
              <a:srgbClr val="14B9B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화살표 15"/>
            <p:cNvSpPr/>
            <p:nvPr/>
          </p:nvSpPr>
          <p:spPr>
            <a:xfrm rot="10800000">
              <a:off x="5022446" y="5019365"/>
              <a:ext cx="1628502" cy="192868"/>
            </a:xfrm>
            <a:prstGeom prst="rightArrow">
              <a:avLst/>
            </a:prstGeom>
            <a:solidFill>
              <a:srgbClr val="14B9B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98331" y="4335913"/>
              <a:ext cx="1987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 smtClean="0">
                  <a:solidFill>
                    <a:srgbClr val="595959"/>
                  </a:solidFill>
                </a:rPr>
                <a:t>농어업</a:t>
              </a:r>
              <a:r>
                <a:rPr lang="ko-KR" altLang="en-US" b="1" dirty="0" smtClean="0">
                  <a:solidFill>
                    <a:srgbClr val="595959"/>
                  </a:solidFill>
                </a:rPr>
                <a:t> 관련 지식</a:t>
              </a:r>
              <a:endParaRPr lang="ko-KR" altLang="en-US" b="1" dirty="0">
                <a:solidFill>
                  <a:srgbClr val="595959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52644" y="5370586"/>
              <a:ext cx="2214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 smtClean="0">
                  <a:solidFill>
                    <a:srgbClr val="595959"/>
                  </a:solidFill>
                </a:rPr>
                <a:t>스마트팜</a:t>
              </a:r>
              <a:r>
                <a:rPr lang="ko-KR" altLang="en-US" b="1" dirty="0" smtClean="0">
                  <a:solidFill>
                    <a:srgbClr val="595959"/>
                  </a:solidFill>
                </a:rPr>
                <a:t> 관련 지식 </a:t>
              </a:r>
              <a:endParaRPr lang="ko-KR" altLang="en-US" b="1" dirty="0">
                <a:solidFill>
                  <a:srgbClr val="59595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95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14" name="직사각형 13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참고 문헌</a:t>
              </a:r>
              <a:endParaRPr lang="ko-KR" altLang="en-US" sz="40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540976" y="279420"/>
              <a:ext cx="839256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 smtClean="0">
                  <a:solidFill>
                    <a:prstClr val="white"/>
                  </a:solidFill>
                </a:rPr>
                <a:t>R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F186CF-180D-40FA-BAFB-93573B352295}"/>
              </a:ext>
            </a:extLst>
          </p:cNvPr>
          <p:cNvSpPr/>
          <p:nvPr/>
        </p:nvSpPr>
        <p:spPr>
          <a:xfrm>
            <a:off x="786310" y="1652656"/>
            <a:ext cx="10628796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smtClean="0"/>
              <a:t>[</a:t>
            </a:r>
            <a:r>
              <a:rPr lang="en-US" altLang="ko-KR" sz="1400" dirty="0"/>
              <a:t>1] N. H. Ha, (2020). </a:t>
            </a:r>
            <a:r>
              <a:rPr lang="en-US" altLang="ko-KR" sz="1400" i="1" dirty="0"/>
              <a:t>People flocking back to Seoul...Population in the Seoul metropolitan area, overtaking non-capital areas this year. </a:t>
            </a:r>
            <a:r>
              <a:rPr lang="en-US" altLang="ko-KR" sz="1400" dirty="0" err="1"/>
              <a:t>Joongangilbo</a:t>
            </a:r>
            <a:r>
              <a:rPr lang="en-US" altLang="ko-KR" sz="1400" dirty="0"/>
              <a:t>. Retrieved June 29, 2020, from https://</a:t>
            </a:r>
            <a:r>
              <a:rPr lang="en-US" altLang="ko-KR" sz="1400" dirty="0" smtClean="0"/>
              <a:t>mnews.joins.com/article/23812685#home</a:t>
            </a:r>
          </a:p>
          <a:p>
            <a:pPr fontAlgn="base" latinLnBrk="0"/>
            <a:endParaRPr lang="en-US" altLang="ko-KR" sz="1400" dirty="0"/>
          </a:p>
          <a:p>
            <a:pPr fontAlgn="base" latinLnBrk="0"/>
            <a:r>
              <a:rPr lang="en-US" altLang="ko-KR" sz="1400" dirty="0"/>
              <a:t>[2] </a:t>
            </a:r>
            <a:r>
              <a:rPr lang="en-US" altLang="ko-KR" sz="1400" dirty="0" err="1"/>
              <a:t>Dae</a:t>
            </a:r>
            <a:r>
              <a:rPr lang="en-US" altLang="ko-KR" sz="1400" dirty="0"/>
              <a:t>-Rae, Kim, (2019). </a:t>
            </a:r>
            <a:r>
              <a:rPr lang="en-US" altLang="ko-KR" sz="1400" i="1" dirty="0"/>
              <a:t>Migration of the Busan Population with Other Provinces during the 1970-2018 and It’s Implication, </a:t>
            </a:r>
            <a:r>
              <a:rPr lang="en-US" altLang="ko-KR" sz="1400" dirty="0"/>
              <a:t>The Korean Journal of Local Government Studies, Vol.23 No.1(2019 Spring): 1-24</a:t>
            </a:r>
          </a:p>
          <a:p>
            <a:pPr fontAlgn="base" latinLnBrk="0"/>
            <a:endParaRPr lang="en-US" altLang="ko-KR" sz="1400" dirty="0" smtClean="0"/>
          </a:p>
          <a:p>
            <a:pPr fontAlgn="base" latinLnBrk="0"/>
            <a:r>
              <a:rPr lang="en-US" altLang="ko-KR" sz="1400" dirty="0" smtClean="0"/>
              <a:t>[</a:t>
            </a:r>
            <a:r>
              <a:rPr lang="en-US" altLang="ko-KR" sz="1400" dirty="0"/>
              <a:t>3] K. S. Kim, M. S. Jung, Y. J, Yoon, (2012). </a:t>
            </a:r>
            <a:r>
              <a:rPr lang="en-US" altLang="ko-KR" sz="1400" i="1" dirty="0"/>
              <a:t>A Study on the Policy Issues and Current Status of the Youth Human Resources </a:t>
            </a:r>
            <a:r>
              <a:rPr lang="en-US" altLang="ko-KR" sz="1400" i="1" dirty="0" err="1"/>
              <a:t>leackage</a:t>
            </a:r>
            <a:r>
              <a:rPr lang="en-US" altLang="ko-KR" sz="1400" i="1" dirty="0"/>
              <a:t> in Busan, </a:t>
            </a:r>
            <a:r>
              <a:rPr lang="en-US" altLang="ko-KR" sz="1400" dirty="0"/>
              <a:t>Bank of Korea Busan </a:t>
            </a:r>
            <a:r>
              <a:rPr lang="en-US" altLang="ko-KR" sz="1400" dirty="0" err="1"/>
              <a:t>Brance</a:t>
            </a:r>
            <a:r>
              <a:rPr lang="en-US" altLang="ko-KR" sz="1400" dirty="0"/>
              <a:t>, 2012-01</a:t>
            </a:r>
          </a:p>
          <a:p>
            <a:pPr fontAlgn="base" latinLnBrk="0"/>
            <a:endParaRPr lang="en-US" altLang="ko-KR" sz="1400" dirty="0" smtClean="0"/>
          </a:p>
          <a:p>
            <a:pPr fontAlgn="base" latinLnBrk="0"/>
            <a:r>
              <a:rPr lang="en-US" altLang="ko-KR" sz="1400" dirty="0" smtClean="0"/>
              <a:t>[</a:t>
            </a:r>
            <a:r>
              <a:rPr lang="en-US" altLang="ko-KR" sz="1400" dirty="0"/>
              <a:t>4] J. Y. </a:t>
            </a:r>
            <a:r>
              <a:rPr lang="en-US" altLang="ko-KR" sz="1400" dirty="0" err="1"/>
              <a:t>Ahn</a:t>
            </a:r>
            <a:r>
              <a:rPr lang="en-US" altLang="ko-KR" sz="1400" dirty="0"/>
              <a:t>. (2019.). </a:t>
            </a:r>
            <a:r>
              <a:rPr lang="en-US" altLang="ko-KR" sz="1400" i="1" dirty="0"/>
              <a:t>[Busan, job mismatch] Current situation and diagnosis based on statistics.</a:t>
            </a:r>
            <a:r>
              <a:rPr lang="en-US" altLang="ko-KR" sz="1400" dirty="0"/>
              <a:t> Busan </a:t>
            </a:r>
            <a:r>
              <a:rPr lang="en-US" altLang="ko-KR" sz="1400" dirty="0" err="1"/>
              <a:t>Ilbo</a:t>
            </a:r>
            <a:r>
              <a:rPr lang="en-US" altLang="ko-KR" sz="1400" dirty="0"/>
              <a:t>. Retrieved July 14, 2019, from http://www.busan.com/view/busan/view.php?code=20190714000089</a:t>
            </a:r>
          </a:p>
          <a:p>
            <a:pPr fontAlgn="base" latinLnBrk="0"/>
            <a:endParaRPr lang="en-US" altLang="ko-KR" sz="1400" dirty="0" smtClean="0"/>
          </a:p>
          <a:p>
            <a:pPr fontAlgn="base" latinLnBrk="0"/>
            <a:r>
              <a:rPr lang="en-US" altLang="ko-KR" sz="1400" dirty="0" smtClean="0"/>
              <a:t>[</a:t>
            </a:r>
            <a:r>
              <a:rPr lang="en-US" altLang="ko-KR" sz="1400" dirty="0"/>
              <a:t>5] </a:t>
            </a:r>
            <a:r>
              <a:rPr lang="en-US" altLang="ko-KR" sz="1400" dirty="0" err="1"/>
              <a:t>JunHo</a:t>
            </a:r>
            <a:r>
              <a:rPr lang="en-US" altLang="ko-KR" sz="1400" dirty="0"/>
              <a:t>. Yeo, (2009). </a:t>
            </a:r>
            <a:r>
              <a:rPr lang="en-US" altLang="ko-KR" sz="1400" i="1" dirty="0"/>
              <a:t>Analysis of Job Growth Impact on the Influx of the Population and the Self-reliance Ratio of Local Finance.</a:t>
            </a:r>
            <a:r>
              <a:rPr lang="en-US" altLang="ko-KR" sz="1400" dirty="0"/>
              <a:t> The Korean Journal of Agricultural Economics, 50(4), 87-101.</a:t>
            </a:r>
          </a:p>
          <a:p>
            <a:pPr fontAlgn="base" latinLnBrk="0"/>
            <a:endParaRPr lang="en-US" altLang="ko-KR" sz="1400" dirty="0"/>
          </a:p>
          <a:p>
            <a:pPr fontAlgn="base" latinLnBrk="0"/>
            <a:r>
              <a:rPr lang="en-US" altLang="ko-KR" sz="1400" dirty="0" smtClean="0"/>
              <a:t>[</a:t>
            </a:r>
            <a:r>
              <a:rPr lang="en-US" altLang="ko-KR" sz="1400" dirty="0"/>
              <a:t>6] Busan Metropolitan City, (2019). </a:t>
            </a:r>
            <a:r>
              <a:rPr lang="en-US" altLang="ko-KR" sz="1400" i="1" dirty="0"/>
              <a:t>Social Survey of Busan City,</a:t>
            </a:r>
            <a:r>
              <a:rPr lang="en-US" altLang="ko-KR" sz="1400" dirty="0"/>
              <a:t> Statics Korea.</a:t>
            </a:r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</p:txBody>
      </p:sp>
      <p:pic>
        <p:nvPicPr>
          <p:cNvPr id="1029" name="Picture 5" descr="http://linkback.khan.co.kr/images/onebyone.gif?action_id=f0164a90b2f365ebafc9d448bdb52f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2063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29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22" y="3487556"/>
            <a:ext cx="6774915" cy="2050727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426949" y="311022"/>
            <a:ext cx="7806984" cy="771487"/>
            <a:chOff x="2540976" y="279420"/>
            <a:chExt cx="7806984" cy="771487"/>
          </a:xfrm>
        </p:grpSpPr>
        <p:sp>
          <p:nvSpPr>
            <p:cNvPr id="11" name="직사각형 10"/>
            <p:cNvSpPr/>
            <p:nvPr/>
          </p:nvSpPr>
          <p:spPr>
            <a:xfrm>
              <a:off x="2540976" y="279420"/>
              <a:ext cx="780698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      분석 필요성 </a:t>
              </a:r>
              <a:r>
                <a:rPr lang="en-US" altLang="ko-KR" sz="2800" b="1" i="1" kern="0" dirty="0" smtClean="0">
                  <a:solidFill>
                    <a:srgbClr val="404040"/>
                  </a:solidFill>
                </a:rPr>
                <a:t>– </a:t>
              </a:r>
              <a:r>
                <a:rPr lang="ko-KR" altLang="en-US" sz="2800" b="1" i="1" kern="0" dirty="0" smtClean="0">
                  <a:solidFill>
                    <a:srgbClr val="404040"/>
                  </a:solidFill>
                </a:rPr>
                <a:t>수도권 </a:t>
              </a:r>
              <a:r>
                <a:rPr lang="ko-KR" altLang="en-US" sz="2800" b="1" i="1" kern="0" dirty="0" err="1" smtClean="0">
                  <a:solidFill>
                    <a:srgbClr val="404040"/>
                  </a:solidFill>
                </a:rPr>
                <a:t>인구역전</a:t>
              </a:r>
              <a:r>
                <a:rPr lang="ko-KR" altLang="en-US" sz="2800" b="1" i="1" kern="0" dirty="0" smtClean="0">
                  <a:solidFill>
                    <a:srgbClr val="404040"/>
                  </a:solidFill>
                </a:rPr>
                <a:t> 현상</a:t>
              </a:r>
              <a:endParaRPr lang="en-US" altLang="ko-KR" sz="2800" b="1" i="1" kern="0" dirty="0">
                <a:solidFill>
                  <a:srgbClr val="40404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 smtClean="0">
                  <a:solidFill>
                    <a:prstClr val="white"/>
                  </a:solidFill>
                </a:rPr>
                <a:t>01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6468172" y="3247836"/>
            <a:ext cx="5304040" cy="1496184"/>
            <a:chOff x="6468172" y="3247836"/>
            <a:chExt cx="5304040" cy="1496184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68172" y="3247836"/>
              <a:ext cx="5304040" cy="1496184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10085832" y="3995928"/>
              <a:ext cx="1654781" cy="2286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468172" y="4224528"/>
              <a:ext cx="640388" cy="2286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368472" y="4992233"/>
            <a:ext cx="7235263" cy="1558212"/>
            <a:chOff x="4368472" y="4992233"/>
            <a:chExt cx="7235263" cy="155821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8472" y="4992233"/>
              <a:ext cx="7235263" cy="1558212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4368472" y="6213536"/>
              <a:ext cx="1858592" cy="2286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400596" y="5786496"/>
              <a:ext cx="5203139" cy="28867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51180" y="1222515"/>
            <a:ext cx="5406657" cy="2255263"/>
            <a:chOff x="251180" y="1222515"/>
            <a:chExt cx="5406657" cy="2255263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1180" y="1222515"/>
              <a:ext cx="5406657" cy="2255263"/>
            </a:xfrm>
            <a:prstGeom prst="rect">
              <a:avLst/>
            </a:prstGeom>
          </p:spPr>
        </p:pic>
        <p:grpSp>
          <p:nvGrpSpPr>
            <p:cNvPr id="7" name="그룹 6"/>
            <p:cNvGrpSpPr/>
            <p:nvPr/>
          </p:nvGrpSpPr>
          <p:grpSpPr>
            <a:xfrm>
              <a:off x="1813280" y="2896399"/>
              <a:ext cx="1685263" cy="152758"/>
              <a:chOff x="1813280" y="2896399"/>
              <a:chExt cx="1685263" cy="152758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2979420" y="2896399"/>
                <a:ext cx="519123" cy="152758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1813280" y="2905359"/>
                <a:ext cx="781396" cy="143798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" name="그룹 22"/>
          <p:cNvGrpSpPr/>
          <p:nvPr/>
        </p:nvGrpSpPr>
        <p:grpSpPr>
          <a:xfrm>
            <a:off x="5937004" y="1252727"/>
            <a:ext cx="5943576" cy="2064611"/>
            <a:chOff x="5937004" y="1252727"/>
            <a:chExt cx="5943576" cy="206461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37004" y="1252727"/>
              <a:ext cx="5943576" cy="2064611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8454044" y="2069869"/>
              <a:ext cx="349134" cy="15794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554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426949" y="311022"/>
            <a:ext cx="7806984" cy="771487"/>
            <a:chOff x="2540976" y="279420"/>
            <a:chExt cx="7806984" cy="771487"/>
          </a:xfrm>
        </p:grpSpPr>
        <p:sp>
          <p:nvSpPr>
            <p:cNvPr id="11" name="직사각형 10"/>
            <p:cNvSpPr/>
            <p:nvPr/>
          </p:nvSpPr>
          <p:spPr>
            <a:xfrm>
              <a:off x="2540976" y="279420"/>
              <a:ext cx="780698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      선행연구</a:t>
              </a:r>
              <a:endParaRPr lang="en-US" altLang="ko-KR" sz="2800" b="1" i="1" kern="0" dirty="0">
                <a:solidFill>
                  <a:srgbClr val="40404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 smtClean="0">
                  <a:solidFill>
                    <a:prstClr val="white"/>
                  </a:solidFill>
                </a:rPr>
                <a:t>01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86038" y="1771793"/>
            <a:ext cx="2873435" cy="4030980"/>
            <a:chOff x="888631" y="1905469"/>
            <a:chExt cx="2873435" cy="403098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631" y="1905469"/>
              <a:ext cx="2873435" cy="4030980"/>
            </a:xfrm>
            <a:prstGeom prst="rect">
              <a:avLst/>
            </a:prstGeom>
          </p:spPr>
        </p:pic>
        <p:sp>
          <p:nvSpPr>
            <p:cNvPr id="8" name="위로 구부러진 화살표 7"/>
            <p:cNvSpPr/>
            <p:nvPr/>
          </p:nvSpPr>
          <p:spPr>
            <a:xfrm rot="14017671">
              <a:off x="1764225" y="2578285"/>
              <a:ext cx="2476497" cy="1318458"/>
            </a:xfrm>
            <a:prstGeom prst="curvedUpArrow">
              <a:avLst>
                <a:gd name="adj1" fmla="val 13194"/>
                <a:gd name="adj2" fmla="val 46755"/>
                <a:gd name="adj3" fmla="val 459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864996" y="1436607"/>
            <a:ext cx="7537408" cy="4914541"/>
            <a:chOff x="4156752" y="1339398"/>
            <a:chExt cx="7537408" cy="4914541"/>
          </a:xfrm>
        </p:grpSpPr>
        <p:sp>
          <p:nvSpPr>
            <p:cNvPr id="16" name="TextBox 15"/>
            <p:cNvSpPr txBox="1"/>
            <p:nvPr/>
          </p:nvSpPr>
          <p:spPr>
            <a:xfrm>
              <a:off x="4267589" y="1364459"/>
              <a:ext cx="7306887" cy="4889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lnSpc>
                  <a:spcPct val="150000"/>
                </a:lnSpc>
              </a:pPr>
              <a:r>
                <a:rPr lang="ko-KR" altLang="en-US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통계청의 인구이동통계가 제공된 </a:t>
              </a:r>
              <a:r>
                <a:rPr lang="en-US" altLang="ko-KR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1970</a:t>
              </a:r>
              <a:r>
                <a:rPr lang="ko-KR" altLang="en-US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년 이후로 전출인구보다 </a:t>
              </a:r>
              <a:r>
                <a:rPr lang="ko-KR" altLang="en-US" sz="1400" i="1" dirty="0" err="1">
                  <a:latin typeface="HY신명조" panose="02030600000101010101" pitchFamily="18" charset="-127"/>
                  <a:ea typeface="HY신명조" panose="02030600000101010101" pitchFamily="18" charset="-127"/>
                </a:rPr>
                <a:t>전입인구가</a:t>
              </a:r>
              <a:r>
                <a:rPr lang="ko-KR" altLang="en-US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 항상 많던 부산시는 </a:t>
              </a:r>
              <a:r>
                <a:rPr lang="en-US" altLang="ko-KR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1989</a:t>
              </a:r>
              <a:r>
                <a:rPr lang="ko-KR" altLang="en-US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년을 기점으로 </a:t>
              </a:r>
              <a:r>
                <a:rPr lang="ko-KR" altLang="en-US" sz="1400" i="1" dirty="0" err="1">
                  <a:latin typeface="HY신명조" panose="02030600000101010101" pitchFamily="18" charset="-127"/>
                  <a:ea typeface="HY신명조" panose="02030600000101010101" pitchFamily="18" charset="-127"/>
                </a:rPr>
                <a:t>전출초과로</a:t>
              </a:r>
              <a:r>
                <a:rPr lang="ko-KR" altLang="en-US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 바뀌었다</a:t>
              </a:r>
              <a:r>
                <a:rPr lang="en-US" altLang="ko-KR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[2]. </a:t>
              </a:r>
              <a:endParaRPr lang="en-US" altLang="ko-KR" sz="1400" i="1" dirty="0" smtClean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  <a:p>
              <a:pPr latinLnBrk="0">
                <a:lnSpc>
                  <a:spcPct val="150000"/>
                </a:lnSpc>
              </a:pPr>
              <a:endParaRPr lang="en-US" altLang="ko-KR" sz="1400" i="1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  <a:p>
              <a:pPr latinLnBrk="0">
                <a:lnSpc>
                  <a:spcPct val="150000"/>
                </a:lnSpc>
              </a:pPr>
              <a:r>
                <a:rPr lang="en-US" altLang="ko-KR" sz="1400" i="1" dirty="0" smtClean="0">
                  <a:latin typeface="HY신명조" panose="02030600000101010101" pitchFamily="18" charset="-127"/>
                  <a:ea typeface="HY신명조" panose="02030600000101010101" pitchFamily="18" charset="-127"/>
                </a:rPr>
                <a:t>1989</a:t>
              </a:r>
              <a:r>
                <a:rPr lang="ko-KR" altLang="en-US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년 이후 부산지역은 인구 </a:t>
              </a:r>
              <a:r>
                <a:rPr lang="ko-KR" altLang="en-US" sz="1400" i="1" dirty="0" err="1">
                  <a:latin typeface="HY신명조" panose="02030600000101010101" pitchFamily="18" charset="-127"/>
                  <a:ea typeface="HY신명조" panose="02030600000101010101" pitchFamily="18" charset="-127"/>
                </a:rPr>
                <a:t>순유출이</a:t>
              </a:r>
              <a:r>
                <a:rPr lang="ko-KR" altLang="en-US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 지속되고 있으며 특히 청년층의 유출이 심각하다</a:t>
              </a:r>
              <a:r>
                <a:rPr lang="en-US" altLang="ko-KR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. </a:t>
              </a:r>
              <a:r>
                <a:rPr lang="ko-KR" altLang="en-US" sz="1400" i="1" dirty="0" err="1">
                  <a:latin typeface="HY신명조" panose="02030600000101010101" pitchFamily="18" charset="-127"/>
                  <a:ea typeface="HY신명조" panose="02030600000101010101" pitchFamily="18" charset="-127"/>
                </a:rPr>
                <a:t>인구유출의</a:t>
              </a:r>
              <a:r>
                <a:rPr lang="ko-KR" altLang="en-US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 심각성 정도를 평가하는 </a:t>
              </a:r>
              <a:r>
                <a:rPr lang="en-US" altLang="ko-KR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OUTPL (Outmigration-Population Loss)</a:t>
              </a:r>
              <a:r>
                <a:rPr lang="ko-KR" altLang="en-US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지수 측정결과 부산지역은 전체연령층이 </a:t>
              </a:r>
              <a:r>
                <a:rPr lang="en-US" altLang="ko-KR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–0.1, </a:t>
              </a:r>
              <a:r>
                <a:rPr lang="ko-KR" altLang="en-US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청년층이 </a:t>
              </a:r>
              <a:r>
                <a:rPr lang="en-US" altLang="ko-KR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–0.6</a:t>
              </a:r>
              <a:r>
                <a:rPr lang="ko-KR" altLang="en-US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으로 </a:t>
              </a:r>
              <a:r>
                <a:rPr lang="en-US" altLang="ko-KR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7</a:t>
              </a:r>
              <a:r>
                <a:rPr lang="ko-KR" altLang="en-US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대 도시</a:t>
              </a:r>
              <a:r>
                <a:rPr lang="en-US" altLang="ko-KR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(</a:t>
              </a:r>
              <a:r>
                <a:rPr lang="ko-KR" altLang="en-US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서울 및 </a:t>
              </a:r>
              <a:r>
                <a:rPr lang="en-US" altLang="ko-KR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6</a:t>
              </a:r>
              <a:r>
                <a:rPr lang="ko-KR" altLang="en-US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대 광역시</a:t>
              </a:r>
              <a:r>
                <a:rPr lang="en-US" altLang="ko-KR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)</a:t>
              </a:r>
              <a:r>
                <a:rPr lang="ko-KR" altLang="en-US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중 가장 낮았다</a:t>
              </a:r>
              <a:r>
                <a:rPr lang="en-US" altLang="ko-KR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[3]. </a:t>
              </a:r>
              <a:endParaRPr lang="en-US" altLang="ko-KR" sz="1400" i="1" dirty="0" smtClean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  <a:p>
              <a:pPr latinLnBrk="0">
                <a:lnSpc>
                  <a:spcPct val="150000"/>
                </a:lnSpc>
              </a:pPr>
              <a:endParaRPr lang="en-US" altLang="ko-KR" sz="1400" i="1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  <a:p>
              <a:pPr latinLnBrk="0">
                <a:lnSpc>
                  <a:spcPct val="150000"/>
                </a:lnSpc>
              </a:pPr>
              <a:r>
                <a:rPr lang="ko-KR" altLang="en-US" sz="1400" i="1" dirty="0" smtClean="0">
                  <a:latin typeface="HY신명조" panose="02030600000101010101" pitchFamily="18" charset="-127"/>
                  <a:ea typeface="HY신명조" panose="02030600000101010101" pitchFamily="18" charset="-127"/>
                </a:rPr>
                <a:t>통계청에 </a:t>
              </a:r>
              <a:r>
                <a:rPr lang="ko-KR" altLang="en-US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따르면 </a:t>
              </a:r>
              <a:r>
                <a:rPr lang="en-US" altLang="ko-KR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2018</a:t>
              </a:r>
              <a:r>
                <a:rPr lang="ko-KR" altLang="en-US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년 부산지역 </a:t>
              </a:r>
              <a:r>
                <a:rPr lang="en-US" altLang="ko-KR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15~39</a:t>
              </a:r>
              <a:r>
                <a:rPr lang="ko-KR" altLang="en-US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세 청년 경제활동인구는 </a:t>
              </a:r>
              <a:r>
                <a:rPr lang="en-US" altLang="ko-KR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104</a:t>
              </a:r>
              <a:r>
                <a:rPr lang="ko-KR" altLang="en-US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만 명으로 </a:t>
              </a:r>
              <a:r>
                <a:rPr lang="en-US" altLang="ko-KR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10</a:t>
              </a:r>
              <a:r>
                <a:rPr lang="ko-KR" altLang="en-US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년 전인 </a:t>
              </a:r>
              <a:r>
                <a:rPr lang="en-US" altLang="ko-KR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2008</a:t>
              </a:r>
              <a:r>
                <a:rPr lang="ko-KR" altLang="en-US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년 </a:t>
              </a:r>
              <a:r>
                <a:rPr lang="en-US" altLang="ko-KR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126</a:t>
              </a:r>
              <a:r>
                <a:rPr lang="ko-KR" altLang="en-US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만 명보다 </a:t>
              </a:r>
              <a:r>
                <a:rPr lang="en-US" altLang="ko-KR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21.1% </a:t>
              </a:r>
              <a:r>
                <a:rPr lang="ko-KR" altLang="en-US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줄었다</a:t>
              </a:r>
              <a:r>
                <a:rPr lang="en-US" altLang="ko-KR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. </a:t>
              </a:r>
              <a:r>
                <a:rPr lang="ko-KR" altLang="en-US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관련 통계가 집계되기 시작한 </a:t>
              </a:r>
              <a:r>
                <a:rPr lang="en-US" altLang="ko-KR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2000</a:t>
              </a:r>
              <a:r>
                <a:rPr lang="ko-KR" altLang="en-US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년 </a:t>
              </a:r>
              <a:r>
                <a:rPr lang="en-US" altLang="ko-KR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155</a:t>
              </a:r>
              <a:r>
                <a:rPr lang="ko-KR" altLang="en-US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만 </a:t>
              </a:r>
              <a:r>
                <a:rPr lang="en-US" altLang="ko-KR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5000</a:t>
              </a:r>
              <a:r>
                <a:rPr lang="ko-KR" altLang="en-US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명과 비교하면 </a:t>
              </a:r>
              <a:r>
                <a:rPr lang="en-US" altLang="ko-KR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50% </a:t>
              </a:r>
              <a:r>
                <a:rPr lang="ko-KR" altLang="en-US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가까이 감소한 셈이다</a:t>
              </a:r>
              <a:r>
                <a:rPr lang="en-US" altLang="ko-KR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[4]. </a:t>
              </a:r>
              <a:endParaRPr lang="en-US" altLang="ko-KR" sz="1400" i="1" dirty="0" smtClean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  <a:p>
              <a:pPr latinLnBrk="0">
                <a:lnSpc>
                  <a:spcPct val="150000"/>
                </a:lnSpc>
              </a:pPr>
              <a:endParaRPr lang="en-US" altLang="ko-KR" sz="1400" i="1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  <a:p>
              <a:pPr latinLnBrk="0">
                <a:lnSpc>
                  <a:spcPct val="150000"/>
                </a:lnSpc>
              </a:pPr>
              <a:r>
                <a:rPr lang="ko-KR" altLang="en-US" sz="1400" i="1" dirty="0" smtClean="0">
                  <a:latin typeface="HY신명조" panose="02030600000101010101" pitchFamily="18" charset="-127"/>
                  <a:ea typeface="HY신명조" panose="02030600000101010101" pitchFamily="18" charset="-127"/>
                </a:rPr>
                <a:t>새로운 </a:t>
              </a:r>
              <a:r>
                <a:rPr lang="ko-KR" altLang="en-US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일자리 증가는 지역 내 경제활동인구 증가뿐만 아니라 상당한 정도의 인구유입 효과도 가져온다고 볼 수 있다</a:t>
              </a:r>
              <a:r>
                <a:rPr lang="en-US" altLang="ko-KR" sz="1400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[5].</a:t>
              </a:r>
              <a:endParaRPr lang="ko-KR" altLang="en-US" sz="1400" i="1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  <a:p>
              <a:pPr>
                <a:lnSpc>
                  <a:spcPct val="150000"/>
                </a:lnSpc>
              </a:pPr>
              <a:endParaRPr lang="ko-KR" altLang="en-US" sz="1400" i="1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65600" y="5110569"/>
              <a:ext cx="7528560" cy="965200"/>
            </a:xfrm>
            <a:prstGeom prst="rect">
              <a:avLst/>
            </a:prstGeom>
            <a:noFill/>
            <a:ln>
              <a:solidFill>
                <a:srgbClr val="14B9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156752" y="3908001"/>
              <a:ext cx="7528560" cy="1071280"/>
            </a:xfrm>
            <a:prstGeom prst="rect">
              <a:avLst/>
            </a:prstGeom>
            <a:noFill/>
            <a:ln>
              <a:solidFill>
                <a:srgbClr val="14B9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165600" y="2348824"/>
              <a:ext cx="7528560" cy="1381007"/>
            </a:xfrm>
            <a:prstGeom prst="rect">
              <a:avLst/>
            </a:prstGeom>
            <a:noFill/>
            <a:ln>
              <a:solidFill>
                <a:srgbClr val="14B9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156752" y="1339398"/>
              <a:ext cx="7528560" cy="831256"/>
            </a:xfrm>
            <a:prstGeom prst="rect">
              <a:avLst/>
            </a:prstGeom>
            <a:noFill/>
            <a:ln>
              <a:solidFill>
                <a:srgbClr val="14B9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422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52" y="1241665"/>
            <a:ext cx="5406657" cy="2255263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426949" y="311022"/>
            <a:ext cx="7806984" cy="771487"/>
            <a:chOff x="2540976" y="279420"/>
            <a:chExt cx="7806984" cy="771487"/>
          </a:xfrm>
        </p:grpSpPr>
        <p:sp>
          <p:nvSpPr>
            <p:cNvPr id="11" name="직사각형 10"/>
            <p:cNvSpPr/>
            <p:nvPr/>
          </p:nvSpPr>
          <p:spPr>
            <a:xfrm>
              <a:off x="2540976" y="279420"/>
              <a:ext cx="780698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       현재 </a:t>
              </a:r>
              <a:r>
                <a:rPr lang="ko-KR" altLang="en-US" sz="2800" b="1" i="1" kern="0" dirty="0" err="1" smtClean="0">
                  <a:solidFill>
                    <a:srgbClr val="14B9B7"/>
                  </a:solidFill>
                </a:rPr>
                <a:t>인구쏠림</a:t>
              </a: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 현상 </a:t>
              </a:r>
              <a:r>
                <a:rPr lang="en-US" altLang="ko-KR" sz="2800" b="1" i="1" kern="0" dirty="0" smtClean="0">
                  <a:solidFill>
                    <a:srgbClr val="14B9B7"/>
                  </a:solidFill>
                </a:rPr>
                <a:t>&amp; </a:t>
              </a: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문제점</a:t>
              </a:r>
              <a:endPara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 smtClean="0">
                  <a:solidFill>
                    <a:prstClr val="white"/>
                  </a:solidFill>
                </a:rPr>
                <a:t>01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057" y="1252727"/>
            <a:ext cx="5943576" cy="206461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352" y="3573845"/>
            <a:ext cx="6010720" cy="183660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4496" y="3251483"/>
            <a:ext cx="5304040" cy="149618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4609" y="4901501"/>
            <a:ext cx="7626004" cy="164236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0085832" y="3995928"/>
            <a:ext cx="1654781" cy="228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468172" y="4224528"/>
            <a:ext cx="640388" cy="228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14609" y="6213536"/>
            <a:ext cx="2112455" cy="228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00596" y="5786496"/>
            <a:ext cx="5203139" cy="28867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04109" y="2923598"/>
            <a:ext cx="781396" cy="14379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840350" y="2914638"/>
            <a:ext cx="519123" cy="1527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094807" y="2923598"/>
            <a:ext cx="390698" cy="14379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904561" y="2923598"/>
            <a:ext cx="454911" cy="14379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454044" y="2069869"/>
            <a:ext cx="349134" cy="1579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83127" y="0"/>
            <a:ext cx="12352712" cy="6858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426949" y="279126"/>
            <a:ext cx="7806984" cy="771487"/>
          </a:xfrm>
          <a:prstGeom prst="rect">
            <a:avLst/>
          </a:prstGeom>
          <a:solidFill>
            <a:schemeClr val="bg1"/>
          </a:solidFill>
          <a:ln w="19050"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b="1" i="1" kern="0" dirty="0" smtClean="0">
                <a:solidFill>
                  <a:srgbClr val="14B9B7"/>
                </a:solidFill>
              </a:rPr>
              <a:t>분석 방법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26949" y="279126"/>
            <a:ext cx="932524" cy="771487"/>
          </a:xfrm>
          <a:prstGeom prst="rect">
            <a:avLst/>
          </a:prstGeom>
          <a:solidFill>
            <a:srgbClr val="14B9B7"/>
          </a:solidFill>
          <a:ln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 smtClean="0">
                <a:solidFill>
                  <a:prstClr val="white"/>
                </a:solidFill>
              </a:rPr>
              <a:t>02</a:t>
            </a:r>
            <a:endParaRPr lang="ko-KR" altLang="en-US" sz="2800" b="1" kern="0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001439" y="1574975"/>
            <a:ext cx="8733236" cy="1506290"/>
          </a:xfrm>
          <a:prstGeom prst="rect">
            <a:avLst/>
          </a:prstGeom>
          <a:solidFill>
            <a:schemeClr val="bg1"/>
          </a:solidFill>
          <a:ln w="19050"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삶에 </a:t>
            </a: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대한 만족도와 근로여건 </a:t>
            </a:r>
            <a:r>
              <a:rPr lang="ko-KR" altLang="en-US" sz="2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만족도가 </a:t>
            </a:r>
            <a:endParaRPr lang="en-US" altLang="ko-KR" sz="2000" b="1" i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srgbClr val="14B9B7"/>
                </a:solidFill>
              </a:rPr>
              <a:t>부산시 </a:t>
            </a:r>
            <a:r>
              <a:rPr lang="ko-KR" altLang="en-US" sz="2000" b="1" i="1" kern="0" dirty="0" err="1">
                <a:solidFill>
                  <a:srgbClr val="14B9B7"/>
                </a:solidFill>
              </a:rPr>
              <a:t>정주의사</a:t>
            </a:r>
            <a:r>
              <a:rPr lang="ko-KR" altLang="en-US" sz="20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에</a:t>
            </a: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미치는 </a:t>
            </a:r>
            <a:r>
              <a:rPr lang="ko-KR" altLang="en-US" sz="2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영향을 분석하여 </a:t>
            </a:r>
            <a:endParaRPr lang="en-US" altLang="ko-KR" sz="2000" b="1" i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부산의 일자리 창출과 </a:t>
            </a:r>
            <a:r>
              <a:rPr lang="ko-KR" altLang="en-US" sz="20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청년인구</a:t>
            </a:r>
            <a:r>
              <a:rPr lang="ko-KR" altLang="en-US" sz="2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유입 방안을 알아본다</a:t>
            </a:r>
            <a:r>
              <a:rPr lang="en-US" altLang="ko-KR" sz="2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altLang="ko-KR" sz="20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37708" y="3279049"/>
            <a:ext cx="8180260" cy="2651783"/>
          </a:xfrm>
          <a:prstGeom prst="rect">
            <a:avLst/>
          </a:prstGeom>
          <a:solidFill>
            <a:schemeClr val="bg1"/>
          </a:solidFill>
          <a:ln w="19050"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kern="0" dirty="0" smtClean="0">
                <a:solidFill>
                  <a:srgbClr val="404040"/>
                </a:solidFill>
              </a:rPr>
              <a:t>[</a:t>
            </a:r>
            <a:r>
              <a:rPr lang="en-US" altLang="ko-KR" sz="2400" b="1" kern="0" dirty="0">
                <a:solidFill>
                  <a:srgbClr val="404040"/>
                </a:solidFill>
              </a:rPr>
              <a:t>2019 </a:t>
            </a:r>
            <a:r>
              <a:rPr lang="ko-KR" altLang="en-US" sz="2400" b="1" kern="0" dirty="0">
                <a:solidFill>
                  <a:srgbClr val="404040"/>
                </a:solidFill>
              </a:rPr>
              <a:t>부산 </a:t>
            </a:r>
            <a:r>
              <a:rPr lang="ko-KR" altLang="en-US" sz="2400" b="1" kern="0" dirty="0" err="1">
                <a:solidFill>
                  <a:srgbClr val="404040"/>
                </a:solidFill>
              </a:rPr>
              <a:t>사회조사</a:t>
            </a:r>
            <a:r>
              <a:rPr lang="en-US" altLang="ko-KR" sz="2400" b="1" kern="0" dirty="0">
                <a:solidFill>
                  <a:srgbClr val="404040"/>
                </a:solidFill>
              </a:rPr>
              <a:t>]</a:t>
            </a:r>
          </a:p>
          <a:p>
            <a:pPr algn="ctr" latinLnBrk="0">
              <a:defRPr/>
            </a:pPr>
            <a:r>
              <a:rPr lang="en-US" altLang="ko-KR" sz="2000" kern="0" dirty="0">
                <a:solidFill>
                  <a:srgbClr val="404040"/>
                </a:solidFill>
              </a:rPr>
              <a:t>17,860 </a:t>
            </a:r>
            <a:r>
              <a:rPr lang="ko-KR" altLang="en-US" sz="2000" kern="0" dirty="0" err="1">
                <a:solidFill>
                  <a:srgbClr val="404040"/>
                </a:solidFill>
              </a:rPr>
              <a:t>표본가구</a:t>
            </a:r>
            <a:r>
              <a:rPr lang="ko-KR" altLang="en-US" sz="2000" kern="0" dirty="0">
                <a:solidFill>
                  <a:srgbClr val="404040"/>
                </a:solidFill>
              </a:rPr>
              <a:t> 내 상주하는 </a:t>
            </a:r>
          </a:p>
          <a:p>
            <a:pPr algn="ctr" latinLnBrk="0">
              <a:defRPr/>
            </a:pPr>
            <a:r>
              <a:rPr lang="ko-KR" altLang="en-US" sz="2000" b="1" kern="0" dirty="0">
                <a:solidFill>
                  <a:srgbClr val="404040"/>
                </a:solidFill>
              </a:rPr>
              <a:t>만 </a:t>
            </a:r>
            <a:r>
              <a:rPr lang="en-US" altLang="ko-KR" sz="2000" b="1" kern="0" dirty="0">
                <a:solidFill>
                  <a:srgbClr val="404040"/>
                </a:solidFill>
              </a:rPr>
              <a:t>15</a:t>
            </a:r>
            <a:r>
              <a:rPr lang="ko-KR" altLang="en-US" sz="2000" b="1" kern="0" dirty="0">
                <a:solidFill>
                  <a:srgbClr val="404040"/>
                </a:solidFill>
              </a:rPr>
              <a:t>세 이상 </a:t>
            </a:r>
            <a:r>
              <a:rPr lang="ko-KR" altLang="en-US" sz="2000" b="1" kern="0" dirty="0" err="1">
                <a:solidFill>
                  <a:srgbClr val="404040"/>
                </a:solidFill>
              </a:rPr>
              <a:t>가구원</a:t>
            </a:r>
            <a:r>
              <a:rPr lang="ko-KR" altLang="en-US" sz="2000" b="1" kern="0" dirty="0">
                <a:solidFill>
                  <a:srgbClr val="404040"/>
                </a:solidFill>
              </a:rPr>
              <a:t> 약 </a:t>
            </a:r>
            <a:r>
              <a:rPr lang="en-US" altLang="ko-KR" sz="2000" b="1" kern="0" dirty="0">
                <a:solidFill>
                  <a:srgbClr val="404040"/>
                </a:solidFill>
              </a:rPr>
              <a:t>33,004</a:t>
            </a:r>
            <a:r>
              <a:rPr lang="ko-KR" altLang="en-US" sz="2000" b="1" kern="0" dirty="0">
                <a:solidFill>
                  <a:srgbClr val="404040"/>
                </a:solidFill>
              </a:rPr>
              <a:t>명 대상</a:t>
            </a:r>
          </a:p>
          <a:p>
            <a:pPr algn="ctr" latinLnBrk="0">
              <a:defRPr/>
            </a:pPr>
            <a:r>
              <a:rPr lang="en-US" altLang="ko-KR" sz="2000" kern="0" dirty="0">
                <a:solidFill>
                  <a:srgbClr val="404040"/>
                </a:solidFill>
              </a:rPr>
              <a:t>(</a:t>
            </a:r>
            <a:r>
              <a:rPr lang="ko-KR" altLang="en-US" sz="2000" kern="0" dirty="0">
                <a:solidFill>
                  <a:srgbClr val="404040"/>
                </a:solidFill>
              </a:rPr>
              <a:t>조사기간</a:t>
            </a:r>
            <a:r>
              <a:rPr lang="en-US" altLang="ko-KR" sz="2000" kern="0" dirty="0">
                <a:solidFill>
                  <a:srgbClr val="404040"/>
                </a:solidFill>
              </a:rPr>
              <a:t>: 2019.8.19~9.8)</a:t>
            </a:r>
          </a:p>
        </p:txBody>
      </p:sp>
    </p:spTree>
    <p:extLst>
      <p:ext uri="{BB962C8B-B14F-4D97-AF65-F5344CB8AC3E}">
        <p14:creationId xmlns:p14="http://schemas.microsoft.com/office/powerpoint/2010/main" val="116697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26949" y="311022"/>
            <a:ext cx="7806984" cy="771487"/>
            <a:chOff x="2540976" y="279420"/>
            <a:chExt cx="7806984" cy="771487"/>
          </a:xfrm>
        </p:grpSpPr>
        <p:sp>
          <p:nvSpPr>
            <p:cNvPr id="67" name="직사각형 66"/>
            <p:cNvSpPr/>
            <p:nvPr/>
          </p:nvSpPr>
          <p:spPr>
            <a:xfrm>
              <a:off x="2540976" y="279420"/>
              <a:ext cx="780698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       분석 도구</a:t>
              </a:r>
              <a:endParaRPr lang="en-US" altLang="ko-KR" sz="2800" b="1" i="1" kern="0" dirty="0" smtClean="0">
                <a:solidFill>
                  <a:srgbClr val="14B9B7"/>
                </a:solidFill>
              </a:endParaRPr>
            </a:p>
            <a:p>
              <a:pPr algn="ctr" latinLnBrk="0">
                <a:defRPr/>
              </a:pPr>
              <a:r>
                <a:rPr lang="en-US" altLang="ko-KR" sz="2400" b="1" i="1" kern="0" dirty="0" smtClean="0">
                  <a:solidFill>
                    <a:srgbClr val="404040"/>
                  </a:solidFill>
                </a:rPr>
                <a:t> - </a:t>
              </a:r>
              <a:r>
                <a:rPr lang="ko-KR" altLang="en-US" sz="2400" b="1" i="1" kern="0" dirty="0" err="1" smtClean="0">
                  <a:solidFill>
                    <a:srgbClr val="404040"/>
                  </a:solidFill>
                </a:rPr>
                <a:t>주요변수</a:t>
              </a:r>
              <a:r>
                <a:rPr lang="ko-KR" altLang="en-US" sz="2400" b="1" i="1" kern="0" dirty="0" smtClean="0">
                  <a:solidFill>
                    <a:srgbClr val="404040"/>
                  </a:solidFill>
                </a:rPr>
                <a:t> </a:t>
              </a:r>
              <a:r>
                <a:rPr lang="en-US" altLang="ko-KR" sz="2400" b="1" i="1" kern="0" dirty="0" smtClean="0">
                  <a:solidFill>
                    <a:srgbClr val="404040"/>
                  </a:solidFill>
                </a:rPr>
                <a:t>&amp; </a:t>
              </a:r>
              <a:r>
                <a:rPr lang="ko-KR" altLang="en-US" sz="2400" b="1" i="1" kern="0" dirty="0" err="1" smtClean="0">
                  <a:solidFill>
                    <a:srgbClr val="404040"/>
                  </a:solidFill>
                </a:rPr>
                <a:t>배경변수</a:t>
              </a:r>
              <a:endParaRPr lang="en-US" altLang="ko-KR" sz="2400" b="1" i="1" kern="0" dirty="0">
                <a:solidFill>
                  <a:srgbClr val="404040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 smtClean="0">
                  <a:solidFill>
                    <a:prstClr val="white"/>
                  </a:solidFill>
                </a:rPr>
                <a:t>02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id="{0DA2D826-53B6-476D-BBB2-95F8A4A46A0C}"/>
              </a:ext>
            </a:extLst>
          </p:cNvPr>
          <p:cNvSpPr/>
          <p:nvPr/>
        </p:nvSpPr>
        <p:spPr>
          <a:xfrm>
            <a:off x="4185291" y="4859905"/>
            <a:ext cx="897622" cy="897622"/>
          </a:xfrm>
          <a:prstGeom prst="ellipse">
            <a:avLst/>
          </a:prstGeom>
          <a:noFill/>
          <a:ln w="254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원호 41">
            <a:extLst>
              <a:ext uri="{FF2B5EF4-FFF2-40B4-BE49-F238E27FC236}">
                <a16:creationId xmlns:a16="http://schemas.microsoft.com/office/drawing/2014/main" id="{EEBB621C-0530-4E0D-A7BA-362821E6AEDE}"/>
              </a:ext>
            </a:extLst>
          </p:cNvPr>
          <p:cNvSpPr/>
          <p:nvPr/>
        </p:nvSpPr>
        <p:spPr>
          <a:xfrm>
            <a:off x="4022404" y="4697018"/>
            <a:ext cx="1223395" cy="1223395"/>
          </a:xfrm>
          <a:prstGeom prst="arc">
            <a:avLst>
              <a:gd name="adj1" fmla="val 18838228"/>
              <a:gd name="adj2" fmla="val 5467610"/>
            </a:avLst>
          </a:prstGeom>
          <a:noFill/>
          <a:ln w="381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원호 42">
            <a:extLst>
              <a:ext uri="{FF2B5EF4-FFF2-40B4-BE49-F238E27FC236}">
                <a16:creationId xmlns:a16="http://schemas.microsoft.com/office/drawing/2014/main" id="{19B185F9-C599-4CAF-937C-42AF9ED656EC}"/>
              </a:ext>
            </a:extLst>
          </p:cNvPr>
          <p:cNvSpPr/>
          <p:nvPr/>
        </p:nvSpPr>
        <p:spPr>
          <a:xfrm>
            <a:off x="4867843" y="3811036"/>
            <a:ext cx="1223395" cy="1223395"/>
          </a:xfrm>
          <a:prstGeom prst="arc">
            <a:avLst>
              <a:gd name="adj1" fmla="val 7984670"/>
              <a:gd name="adj2" fmla="val 18578390"/>
            </a:avLst>
          </a:prstGeom>
          <a:noFill/>
          <a:ln w="381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0FF3A97-90A7-4E3E-8363-8C7245BF2E04}"/>
              </a:ext>
            </a:extLst>
          </p:cNvPr>
          <p:cNvSpPr/>
          <p:nvPr/>
        </p:nvSpPr>
        <p:spPr>
          <a:xfrm>
            <a:off x="5008620" y="3945769"/>
            <a:ext cx="897622" cy="89762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원호 44">
            <a:extLst>
              <a:ext uri="{FF2B5EF4-FFF2-40B4-BE49-F238E27FC236}">
                <a16:creationId xmlns:a16="http://schemas.microsoft.com/office/drawing/2014/main" id="{14E2DDB9-D313-4670-93DE-1D26C8D2F536}"/>
              </a:ext>
            </a:extLst>
          </p:cNvPr>
          <p:cNvSpPr/>
          <p:nvPr/>
        </p:nvSpPr>
        <p:spPr>
          <a:xfrm>
            <a:off x="5649571" y="2871827"/>
            <a:ext cx="1223395" cy="1223395"/>
          </a:xfrm>
          <a:prstGeom prst="arc">
            <a:avLst>
              <a:gd name="adj1" fmla="val 18838228"/>
              <a:gd name="adj2" fmla="val 7846142"/>
            </a:avLst>
          </a:prstGeom>
          <a:noFill/>
          <a:ln w="381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623F1FE-F9B0-4B6E-B89D-723A61CE9794}"/>
              </a:ext>
            </a:extLst>
          </p:cNvPr>
          <p:cNvSpPr/>
          <p:nvPr/>
        </p:nvSpPr>
        <p:spPr>
          <a:xfrm>
            <a:off x="5814838" y="3034714"/>
            <a:ext cx="897622" cy="897622"/>
          </a:xfrm>
          <a:prstGeom prst="ellipse">
            <a:avLst/>
          </a:prstGeom>
          <a:noFill/>
          <a:ln w="254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원호 46">
            <a:extLst>
              <a:ext uri="{FF2B5EF4-FFF2-40B4-BE49-F238E27FC236}">
                <a16:creationId xmlns:a16="http://schemas.microsoft.com/office/drawing/2014/main" id="{E336E125-B55C-4616-9F09-FAE9CA5AA3BC}"/>
              </a:ext>
            </a:extLst>
          </p:cNvPr>
          <p:cNvSpPr/>
          <p:nvPr/>
        </p:nvSpPr>
        <p:spPr>
          <a:xfrm>
            <a:off x="6509644" y="2001604"/>
            <a:ext cx="1223395" cy="1223395"/>
          </a:xfrm>
          <a:prstGeom prst="arc">
            <a:avLst>
              <a:gd name="adj1" fmla="val 7984670"/>
              <a:gd name="adj2" fmla="val 16340036"/>
            </a:avLst>
          </a:prstGeom>
          <a:noFill/>
          <a:ln w="381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CB3435E-6964-46F1-A5BC-99D712C3EE1C}"/>
              </a:ext>
            </a:extLst>
          </p:cNvPr>
          <p:cNvCxnSpPr>
            <a:cxnSpLocks/>
          </p:cNvCxnSpPr>
          <p:nvPr/>
        </p:nvCxnSpPr>
        <p:spPr>
          <a:xfrm>
            <a:off x="7121341" y="2001604"/>
            <a:ext cx="3600000" cy="0"/>
          </a:xfrm>
          <a:prstGeom prst="line">
            <a:avLst/>
          </a:prstGeom>
          <a:ln w="38100">
            <a:solidFill>
              <a:srgbClr val="14B9B7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8CD1A8B-4915-439B-9189-DDFDC9DBC067}"/>
              </a:ext>
            </a:extLst>
          </p:cNvPr>
          <p:cNvCxnSpPr>
            <a:cxnSpLocks/>
          </p:cNvCxnSpPr>
          <p:nvPr/>
        </p:nvCxnSpPr>
        <p:spPr>
          <a:xfrm>
            <a:off x="1034101" y="5920413"/>
            <a:ext cx="3600000" cy="0"/>
          </a:xfrm>
          <a:prstGeom prst="line">
            <a:avLst/>
          </a:prstGeom>
          <a:ln w="38100">
            <a:solidFill>
              <a:srgbClr val="14B9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FE5E861B-A626-431C-BE5D-76D307E4FD8A}"/>
              </a:ext>
            </a:extLst>
          </p:cNvPr>
          <p:cNvSpPr/>
          <p:nvPr/>
        </p:nvSpPr>
        <p:spPr>
          <a:xfrm>
            <a:off x="6660532" y="2164490"/>
            <a:ext cx="897622" cy="89762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7C62A71-3398-464A-976B-771BC9D2212F}"/>
              </a:ext>
            </a:extLst>
          </p:cNvPr>
          <p:cNvSpPr/>
          <p:nvPr/>
        </p:nvSpPr>
        <p:spPr>
          <a:xfrm>
            <a:off x="7128070" y="3577082"/>
            <a:ext cx="360000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주요변수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2.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삶에 대한 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만족도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75CC723-0D54-4331-B34B-3D0D7C5D6E6B}"/>
              </a:ext>
            </a:extLst>
          </p:cNvPr>
          <p:cNvSpPr/>
          <p:nvPr/>
        </p:nvSpPr>
        <p:spPr>
          <a:xfrm>
            <a:off x="5431078" y="5320805"/>
            <a:ext cx="471876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배경변수</a:t>
            </a:r>
            <a:endParaRPr lang="en-US" altLang="ko-KR" sz="14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연령대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월평균 가구소득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취업애로요인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직업선택요인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직업군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지역민 자부심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지역 정체성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소득 만족도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*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단계적 회귀분석을 통하여 </a:t>
            </a: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배경변수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도출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1B6932-CAA0-4383-B016-02E5DB54CCCE}"/>
              </a:ext>
            </a:extLst>
          </p:cNvPr>
          <p:cNvSpPr/>
          <p:nvPr/>
        </p:nvSpPr>
        <p:spPr>
          <a:xfrm>
            <a:off x="1107337" y="3660411"/>
            <a:ext cx="360000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주요변수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3.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근로여건 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만족도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0F186CF-180D-40FA-BAFB-93573B352295}"/>
              </a:ext>
            </a:extLst>
          </p:cNvPr>
          <p:cNvSpPr/>
          <p:nvPr/>
        </p:nvSpPr>
        <p:spPr>
          <a:xfrm>
            <a:off x="2658057" y="1936093"/>
            <a:ext cx="360000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주요변수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1. 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부산시 </a:t>
            </a:r>
            <a:r>
              <a:rPr lang="ko-KR" altLang="en-US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정주의사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0E18E9E2-EC7D-4205-AC11-EBD9D40F55E8}"/>
              </a:ext>
            </a:extLst>
          </p:cNvPr>
          <p:cNvSpPr/>
          <p:nvPr/>
        </p:nvSpPr>
        <p:spPr>
          <a:xfrm rot="18000000">
            <a:off x="4844277" y="3986876"/>
            <a:ext cx="146305" cy="126125"/>
          </a:xfrm>
          <a:prstGeom prst="triangle">
            <a:avLst/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63EA5BBC-1F65-4C74-B720-FC252FE369D6}"/>
              </a:ext>
            </a:extLst>
          </p:cNvPr>
          <p:cNvSpPr/>
          <p:nvPr/>
        </p:nvSpPr>
        <p:spPr>
          <a:xfrm rot="7200000">
            <a:off x="6791828" y="3747973"/>
            <a:ext cx="146305" cy="126125"/>
          </a:xfrm>
          <a:prstGeom prst="triangle">
            <a:avLst/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FE6AC4CB-D284-46A5-8C70-69B1E2329BEE}"/>
              </a:ext>
            </a:extLst>
          </p:cNvPr>
          <p:cNvSpPr/>
          <p:nvPr/>
        </p:nvSpPr>
        <p:spPr>
          <a:xfrm rot="7200000">
            <a:off x="5162899" y="5531577"/>
            <a:ext cx="146305" cy="126125"/>
          </a:xfrm>
          <a:prstGeom prst="triangle">
            <a:avLst/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5AB8C1B5-BE5D-4977-AEE7-67B73C8ADF6A}"/>
              </a:ext>
            </a:extLst>
          </p:cNvPr>
          <p:cNvSpPr/>
          <p:nvPr/>
        </p:nvSpPr>
        <p:spPr>
          <a:xfrm rot="18000000">
            <a:off x="6469278" y="2221698"/>
            <a:ext cx="146305" cy="126125"/>
          </a:xfrm>
          <a:prstGeom prst="triangle">
            <a:avLst/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Freeform 11"/>
          <p:cNvSpPr>
            <a:spLocks noEditPoints="1"/>
          </p:cNvSpPr>
          <p:nvPr/>
        </p:nvSpPr>
        <p:spPr bwMode="auto">
          <a:xfrm>
            <a:off x="6123299" y="3290248"/>
            <a:ext cx="314853" cy="386551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14B9B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Freeform 11"/>
          <p:cNvSpPr>
            <a:spLocks noEditPoints="1"/>
          </p:cNvSpPr>
          <p:nvPr/>
        </p:nvSpPr>
        <p:spPr bwMode="auto">
          <a:xfrm>
            <a:off x="6970643" y="2402201"/>
            <a:ext cx="314853" cy="386551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Freeform 11"/>
          <p:cNvSpPr>
            <a:spLocks noEditPoints="1"/>
          </p:cNvSpPr>
          <p:nvPr/>
        </p:nvSpPr>
        <p:spPr bwMode="auto">
          <a:xfrm>
            <a:off x="4515668" y="5109507"/>
            <a:ext cx="314853" cy="386551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14B9B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6" name="Freeform 11"/>
          <p:cNvSpPr>
            <a:spLocks noEditPoints="1"/>
          </p:cNvSpPr>
          <p:nvPr/>
        </p:nvSpPr>
        <p:spPr bwMode="auto">
          <a:xfrm>
            <a:off x="5322113" y="4226811"/>
            <a:ext cx="314853" cy="386551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10" y="5085691"/>
            <a:ext cx="1911000" cy="6718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36210" y="4754718"/>
            <a:ext cx="116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595959"/>
                </a:solidFill>
              </a:rPr>
              <a:t>분석 </a:t>
            </a:r>
            <a:r>
              <a:rPr lang="en-US" altLang="ko-KR" b="1" dirty="0" smtClean="0">
                <a:solidFill>
                  <a:srgbClr val="595959"/>
                </a:solidFill>
              </a:rPr>
              <a:t>tool</a:t>
            </a:r>
            <a:endParaRPr lang="ko-KR" altLang="en-US" b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75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74572" y="1314576"/>
            <a:ext cx="9829215" cy="1815167"/>
            <a:chOff x="297235" y="1292992"/>
            <a:chExt cx="9829215" cy="181516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35" y="1292992"/>
              <a:ext cx="2645990" cy="181516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1067" y="1434762"/>
              <a:ext cx="3627066" cy="498223"/>
            </a:xfrm>
            <a:prstGeom prst="rect">
              <a:avLst/>
            </a:prstGeom>
          </p:spPr>
        </p:pic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7937075" y="1292992"/>
              <a:ext cx="319807" cy="283540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350526F-55A5-44FE-84EF-B7BC62084432}"/>
                </a:ext>
              </a:extLst>
            </p:cNvPr>
            <p:cNvCxnSpPr>
              <a:cxnSpLocks/>
            </p:cNvCxnSpPr>
            <p:nvPr/>
          </p:nvCxnSpPr>
          <p:spPr>
            <a:xfrm>
              <a:off x="3038475" y="2134200"/>
              <a:ext cx="4924425" cy="0"/>
            </a:xfrm>
            <a:prstGeom prst="line">
              <a:avLst/>
            </a:prstGeom>
            <a:ln w="15875">
              <a:solidFill>
                <a:schemeClr val="tx2">
                  <a:lumMod val="75000"/>
                </a:schemeClr>
              </a:solidFill>
              <a:prstDash val="sys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0F186CF-180D-40FA-BAFB-93573B352295}"/>
                </a:ext>
              </a:extLst>
            </p:cNvPr>
            <p:cNvSpPr/>
            <p:nvPr/>
          </p:nvSpPr>
          <p:spPr>
            <a:xfrm>
              <a:off x="8096979" y="1381120"/>
              <a:ext cx="2029471" cy="16389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부산시 </a:t>
              </a:r>
              <a:r>
                <a:rPr lang="ko-KR" altLang="en-US" sz="1200" b="1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정주의사</a:t>
              </a:r>
              <a:r>
                <a:rPr lang="ko-KR" altLang="en-US" sz="12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12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opinion2</a:t>
              </a:r>
              <a:endPara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1. </a:t>
              </a:r>
              <a:r>
                <a:rPr lang="ko-KR" altLang="en-US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전혀 그렇지 않다</a:t>
              </a:r>
              <a:endPara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2. </a:t>
              </a:r>
              <a:r>
                <a:rPr lang="ko-KR" altLang="en-US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별로 그렇지 않다</a:t>
              </a:r>
              <a:endPara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3. </a:t>
              </a:r>
              <a:r>
                <a:rPr lang="ko-KR" altLang="en-US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그저 그렇다</a:t>
              </a:r>
              <a:endPara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4. </a:t>
              </a:r>
              <a:r>
                <a:rPr lang="ko-KR" altLang="en-US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약간 그렇다</a:t>
              </a:r>
              <a:endPara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5. </a:t>
              </a:r>
              <a:r>
                <a:rPr lang="ko-KR" altLang="en-US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매우 그렇다</a:t>
              </a:r>
              <a:endPara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19073" y="253711"/>
            <a:ext cx="11744325" cy="771487"/>
            <a:chOff x="2540975" y="279420"/>
            <a:chExt cx="7029779" cy="771487"/>
          </a:xfrm>
        </p:grpSpPr>
        <p:sp>
          <p:nvSpPr>
            <p:cNvPr id="23" name="직사각형 22"/>
            <p:cNvSpPr/>
            <p:nvPr/>
          </p:nvSpPr>
          <p:spPr>
            <a:xfrm>
              <a:off x="2540975" y="279420"/>
              <a:ext cx="7029779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            </a:t>
              </a:r>
              <a:r>
                <a:rPr lang="ko-KR" altLang="en-US" sz="2800" b="1" i="1" kern="0" dirty="0" err="1" smtClean="0">
                  <a:solidFill>
                    <a:srgbClr val="14B9B7"/>
                  </a:solidFill>
                </a:rPr>
                <a:t>주요변수</a:t>
              </a: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 </a:t>
              </a:r>
              <a:r>
                <a:rPr lang="ko-KR" altLang="en-US" sz="2800" b="1" i="1" kern="0" dirty="0" smtClean="0">
                  <a:solidFill>
                    <a:srgbClr val="595959"/>
                  </a:solidFill>
                </a:rPr>
                <a:t>부산시 </a:t>
              </a:r>
              <a:r>
                <a:rPr lang="ko-KR" altLang="en-US" sz="2800" b="1" i="1" kern="0" dirty="0" err="1" smtClean="0">
                  <a:solidFill>
                    <a:srgbClr val="595959"/>
                  </a:solidFill>
                </a:rPr>
                <a:t>정주의사</a:t>
              </a:r>
              <a:r>
                <a:rPr lang="en-US" altLang="ko-KR" sz="2800" b="1" i="1" kern="0" dirty="0" smtClean="0">
                  <a:solidFill>
                    <a:srgbClr val="595959"/>
                  </a:solidFill>
                </a:rPr>
                <a:t>, </a:t>
              </a:r>
              <a:r>
                <a:rPr lang="ko-KR" altLang="en-US" sz="2800" b="1" i="1" kern="0" dirty="0" smtClean="0">
                  <a:solidFill>
                    <a:srgbClr val="595959"/>
                  </a:solidFill>
                </a:rPr>
                <a:t>삶에 대한 만족도</a:t>
              </a:r>
              <a:r>
                <a:rPr lang="en-US" altLang="ko-KR" sz="2800" b="1" i="1" kern="0" dirty="0" smtClean="0">
                  <a:solidFill>
                    <a:srgbClr val="595959"/>
                  </a:solidFill>
                </a:rPr>
                <a:t>, </a:t>
              </a:r>
              <a:r>
                <a:rPr lang="ko-KR" altLang="en-US" sz="2800" b="1" i="1" kern="0" dirty="0" smtClean="0">
                  <a:solidFill>
                    <a:srgbClr val="595959"/>
                  </a:solidFill>
                </a:rPr>
                <a:t>근로여건 만족도</a:t>
              </a:r>
              <a:endParaRPr lang="ko-KR" altLang="en-US" sz="4000" kern="0" dirty="0">
                <a:solidFill>
                  <a:srgbClr val="595959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 smtClean="0">
                  <a:solidFill>
                    <a:prstClr val="white"/>
                  </a:solidFill>
                </a:rPr>
                <a:t>02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74572" y="3232896"/>
            <a:ext cx="10156782" cy="1637895"/>
            <a:chOff x="808165" y="3124604"/>
            <a:chExt cx="10156782" cy="1637895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8165" y="3124604"/>
              <a:ext cx="3728824" cy="1637895"/>
            </a:xfrm>
            <a:prstGeom prst="rect">
              <a:avLst/>
            </a:prstGeom>
          </p:spPr>
        </p:pic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5350526F-55A5-44FE-84EF-B7BC620844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5874" y="4170413"/>
              <a:ext cx="4042013" cy="731"/>
            </a:xfrm>
            <a:prstGeom prst="line">
              <a:avLst/>
            </a:prstGeom>
            <a:ln w="15875">
              <a:solidFill>
                <a:schemeClr val="tx2">
                  <a:lumMod val="75000"/>
                </a:schemeClr>
              </a:solidFill>
              <a:prstDash val="sys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0F186CF-180D-40FA-BAFB-93573B352295}"/>
                </a:ext>
              </a:extLst>
            </p:cNvPr>
            <p:cNvSpPr/>
            <p:nvPr/>
          </p:nvSpPr>
          <p:spPr>
            <a:xfrm>
              <a:off x="8634219" y="3437618"/>
              <a:ext cx="2330728" cy="107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삶에 대한 만족도 </a:t>
              </a:r>
              <a:r>
                <a:rPr lang="en-US" altLang="ko-KR" sz="11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s31</a:t>
              </a:r>
              <a:endPara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1. </a:t>
              </a:r>
              <a:r>
                <a:rPr lang="ko-KR" altLang="en-US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전혀 만족하지 않는다</a:t>
              </a:r>
              <a:endPara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5. </a:t>
              </a:r>
              <a:r>
                <a:rPr lang="ko-KR" altLang="en-US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보통</a:t>
              </a:r>
              <a:endPara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10. </a:t>
              </a:r>
              <a:r>
                <a:rPr lang="ko-KR" altLang="en-US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매우 만족한다</a:t>
              </a:r>
              <a:endPara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8554874" y="3354533"/>
              <a:ext cx="238931" cy="25658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82848" y="3541621"/>
              <a:ext cx="3398243" cy="476304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624422" y="4989572"/>
            <a:ext cx="10635029" cy="1751655"/>
            <a:chOff x="674572" y="4752363"/>
            <a:chExt cx="10635029" cy="1751655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4572" y="4752363"/>
              <a:ext cx="3948878" cy="1751655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0F186CF-180D-40FA-BAFB-93573B352295}"/>
                </a:ext>
              </a:extLst>
            </p:cNvPr>
            <p:cNvSpPr/>
            <p:nvPr/>
          </p:nvSpPr>
          <p:spPr>
            <a:xfrm>
              <a:off x="8872295" y="4836627"/>
              <a:ext cx="2437306" cy="15831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근로여건 만족도 </a:t>
              </a:r>
              <a:r>
                <a:rPr lang="en-US" altLang="ko-KR" sz="11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w7</a:t>
              </a:r>
              <a:endPara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1. </a:t>
              </a:r>
              <a:r>
                <a:rPr lang="ko-KR" altLang="en-US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매우 </a:t>
              </a:r>
              <a:r>
                <a:rPr lang="ko-KR" altLang="en-US" sz="1100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불만족한다</a:t>
              </a:r>
              <a:endPara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2. </a:t>
              </a:r>
              <a:r>
                <a:rPr lang="ko-KR" altLang="en-US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약간 </a:t>
              </a:r>
              <a:r>
                <a:rPr lang="ko-KR" altLang="en-US" sz="1100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불만족한다</a:t>
              </a:r>
              <a:endPara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3. </a:t>
              </a:r>
              <a:r>
                <a:rPr lang="ko-KR" altLang="en-US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보통이다</a:t>
              </a:r>
              <a:endPara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4. </a:t>
              </a:r>
              <a:r>
                <a:rPr lang="ko-KR" altLang="en-US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약간 만족한다</a:t>
              </a:r>
              <a:endPara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5. </a:t>
              </a:r>
              <a:r>
                <a:rPr lang="ko-KR" altLang="en-US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매우 만족한다</a:t>
              </a:r>
              <a:endPara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350526F-55A5-44FE-84EF-B7BC62084432}"/>
                </a:ext>
              </a:extLst>
            </p:cNvPr>
            <p:cNvCxnSpPr>
              <a:cxnSpLocks/>
            </p:cNvCxnSpPr>
            <p:nvPr/>
          </p:nvCxnSpPr>
          <p:spPr>
            <a:xfrm>
              <a:off x="4623450" y="5772887"/>
              <a:ext cx="4146946" cy="0"/>
            </a:xfrm>
            <a:prstGeom prst="line">
              <a:avLst/>
            </a:prstGeom>
            <a:ln w="15875">
              <a:solidFill>
                <a:schemeClr val="tx2">
                  <a:lumMod val="75000"/>
                </a:schemeClr>
              </a:solidFill>
              <a:prstDash val="sys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8818909" y="4781456"/>
              <a:ext cx="216519" cy="16543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01092" y="5129390"/>
              <a:ext cx="3991661" cy="4505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690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7679132" y="1624571"/>
            <a:ext cx="3922318" cy="4778566"/>
          </a:xfrm>
          <a:prstGeom prst="rect">
            <a:avLst/>
          </a:prstGeom>
          <a:noFill/>
          <a:ln w="28575">
            <a:solidFill>
              <a:srgbClr val="14B9B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371601" y="1624572"/>
            <a:ext cx="5152970" cy="4778566"/>
          </a:xfrm>
          <a:prstGeom prst="rect">
            <a:avLst/>
          </a:prstGeom>
          <a:noFill/>
          <a:ln w="28575">
            <a:solidFill>
              <a:srgbClr val="14B9B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13" name="직사각형 12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     </a:t>
              </a:r>
              <a:r>
                <a:rPr lang="ko-KR" altLang="en-US" sz="2800" b="1" i="1" kern="0" dirty="0" err="1" smtClean="0">
                  <a:solidFill>
                    <a:srgbClr val="14B9B7"/>
                  </a:solidFill>
                </a:rPr>
                <a:t>배경변수에</a:t>
              </a: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 따른 </a:t>
              </a:r>
              <a:r>
                <a:rPr lang="ko-KR" altLang="en-US" sz="2800" b="1" i="1" kern="0" dirty="0" err="1" smtClean="0">
                  <a:solidFill>
                    <a:srgbClr val="14B9B7"/>
                  </a:solidFill>
                </a:rPr>
                <a:t>주요변수</a:t>
              </a: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 분석</a:t>
              </a:r>
              <a:endPara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 smtClean="0">
                  <a:solidFill>
                    <a:prstClr val="white"/>
                  </a:solidFill>
                </a:rPr>
                <a:t>02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611582" y="2201369"/>
            <a:ext cx="10502000" cy="3998693"/>
            <a:chOff x="947049" y="1782269"/>
            <a:chExt cx="10502000" cy="3998693"/>
          </a:xfrm>
        </p:grpSpPr>
        <p:grpSp>
          <p:nvGrpSpPr>
            <p:cNvPr id="3" name="그룹 2"/>
            <p:cNvGrpSpPr/>
            <p:nvPr/>
          </p:nvGrpSpPr>
          <p:grpSpPr>
            <a:xfrm>
              <a:off x="947049" y="1782269"/>
              <a:ext cx="6692001" cy="3998693"/>
              <a:chOff x="1604634" y="1575825"/>
              <a:chExt cx="2424339" cy="3511127"/>
            </a:xfrm>
          </p:grpSpPr>
          <p:sp>
            <p:nvSpPr>
              <p:cNvPr id="4" name="자유형 3"/>
              <p:cNvSpPr/>
              <p:nvPr/>
            </p:nvSpPr>
            <p:spPr>
              <a:xfrm>
                <a:off x="1604634" y="1575825"/>
                <a:ext cx="1092122" cy="656465"/>
              </a:xfrm>
              <a:custGeom>
                <a:avLst/>
                <a:gdLst>
                  <a:gd name="connsiteX0" fmla="*/ 0 w 1361742"/>
                  <a:gd name="connsiteY0" fmla="*/ 109413 h 656465"/>
                  <a:gd name="connsiteX1" fmla="*/ 109413 w 1361742"/>
                  <a:gd name="connsiteY1" fmla="*/ 0 h 656465"/>
                  <a:gd name="connsiteX2" fmla="*/ 1252329 w 1361742"/>
                  <a:gd name="connsiteY2" fmla="*/ 0 h 656465"/>
                  <a:gd name="connsiteX3" fmla="*/ 1361742 w 1361742"/>
                  <a:gd name="connsiteY3" fmla="*/ 109413 h 656465"/>
                  <a:gd name="connsiteX4" fmla="*/ 1361742 w 1361742"/>
                  <a:gd name="connsiteY4" fmla="*/ 547052 h 656465"/>
                  <a:gd name="connsiteX5" fmla="*/ 1252329 w 1361742"/>
                  <a:gd name="connsiteY5" fmla="*/ 656465 h 656465"/>
                  <a:gd name="connsiteX6" fmla="*/ 109413 w 1361742"/>
                  <a:gd name="connsiteY6" fmla="*/ 656465 h 656465"/>
                  <a:gd name="connsiteX7" fmla="*/ 0 w 1361742"/>
                  <a:gd name="connsiteY7" fmla="*/ 547052 h 656465"/>
                  <a:gd name="connsiteX8" fmla="*/ 0 w 1361742"/>
                  <a:gd name="connsiteY8" fmla="*/ 109413 h 656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1742" h="656465">
                    <a:moveTo>
                      <a:pt x="0" y="109413"/>
                    </a:moveTo>
                    <a:cubicBezTo>
                      <a:pt x="0" y="48986"/>
                      <a:pt x="48986" y="0"/>
                      <a:pt x="109413" y="0"/>
                    </a:cubicBezTo>
                    <a:lnTo>
                      <a:pt x="1252329" y="0"/>
                    </a:lnTo>
                    <a:cubicBezTo>
                      <a:pt x="1312756" y="0"/>
                      <a:pt x="1361742" y="48986"/>
                      <a:pt x="1361742" y="109413"/>
                    </a:cubicBezTo>
                    <a:lnTo>
                      <a:pt x="1361742" y="547052"/>
                    </a:lnTo>
                    <a:cubicBezTo>
                      <a:pt x="1361742" y="607479"/>
                      <a:pt x="1312756" y="656465"/>
                      <a:pt x="1252329" y="656465"/>
                    </a:cubicBezTo>
                    <a:lnTo>
                      <a:pt x="109413" y="656465"/>
                    </a:lnTo>
                    <a:cubicBezTo>
                      <a:pt x="48986" y="656465"/>
                      <a:pt x="0" y="607479"/>
                      <a:pt x="0" y="547052"/>
                    </a:cubicBezTo>
                    <a:lnTo>
                      <a:pt x="0" y="109413"/>
                    </a:lnTo>
                    <a:close/>
                  </a:path>
                </a:pathLst>
              </a:custGeom>
              <a:solidFill>
                <a:srgbClr val="14B9B7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7766" tIns="77766" rIns="77766" bIns="77766" numCol="1" spcCol="1270" anchor="ctr" anchorCtr="0">
                <a:noAutofit/>
              </a:bodyPr>
              <a:lstStyle/>
              <a:p>
                <a:pPr lvl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kern="1200" dirty="0" smtClean="0"/>
                  <a:t>연령대</a:t>
                </a:r>
                <a:endParaRPr lang="ko-KR" altLang="en-US" kern="1200" dirty="0"/>
              </a:p>
            </p:txBody>
          </p:sp>
          <p:sp>
            <p:nvSpPr>
              <p:cNvPr id="6" name="자유형 5"/>
              <p:cNvSpPr/>
              <p:nvPr/>
            </p:nvSpPr>
            <p:spPr>
              <a:xfrm>
                <a:off x="1604634" y="3478027"/>
                <a:ext cx="1092122" cy="656465"/>
              </a:xfrm>
              <a:custGeom>
                <a:avLst/>
                <a:gdLst>
                  <a:gd name="connsiteX0" fmla="*/ 0 w 1361742"/>
                  <a:gd name="connsiteY0" fmla="*/ 109413 h 656465"/>
                  <a:gd name="connsiteX1" fmla="*/ 109413 w 1361742"/>
                  <a:gd name="connsiteY1" fmla="*/ 0 h 656465"/>
                  <a:gd name="connsiteX2" fmla="*/ 1252329 w 1361742"/>
                  <a:gd name="connsiteY2" fmla="*/ 0 h 656465"/>
                  <a:gd name="connsiteX3" fmla="*/ 1361742 w 1361742"/>
                  <a:gd name="connsiteY3" fmla="*/ 109413 h 656465"/>
                  <a:gd name="connsiteX4" fmla="*/ 1361742 w 1361742"/>
                  <a:gd name="connsiteY4" fmla="*/ 547052 h 656465"/>
                  <a:gd name="connsiteX5" fmla="*/ 1252329 w 1361742"/>
                  <a:gd name="connsiteY5" fmla="*/ 656465 h 656465"/>
                  <a:gd name="connsiteX6" fmla="*/ 109413 w 1361742"/>
                  <a:gd name="connsiteY6" fmla="*/ 656465 h 656465"/>
                  <a:gd name="connsiteX7" fmla="*/ 0 w 1361742"/>
                  <a:gd name="connsiteY7" fmla="*/ 547052 h 656465"/>
                  <a:gd name="connsiteX8" fmla="*/ 0 w 1361742"/>
                  <a:gd name="connsiteY8" fmla="*/ 109413 h 656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1742" h="656465">
                    <a:moveTo>
                      <a:pt x="0" y="109413"/>
                    </a:moveTo>
                    <a:cubicBezTo>
                      <a:pt x="0" y="48986"/>
                      <a:pt x="48986" y="0"/>
                      <a:pt x="109413" y="0"/>
                    </a:cubicBezTo>
                    <a:lnTo>
                      <a:pt x="1252329" y="0"/>
                    </a:lnTo>
                    <a:cubicBezTo>
                      <a:pt x="1312756" y="0"/>
                      <a:pt x="1361742" y="48986"/>
                      <a:pt x="1361742" y="109413"/>
                    </a:cubicBezTo>
                    <a:lnTo>
                      <a:pt x="1361742" y="547052"/>
                    </a:lnTo>
                    <a:cubicBezTo>
                      <a:pt x="1361742" y="607479"/>
                      <a:pt x="1312756" y="656465"/>
                      <a:pt x="1252329" y="656465"/>
                    </a:cubicBezTo>
                    <a:lnTo>
                      <a:pt x="109413" y="656465"/>
                    </a:lnTo>
                    <a:cubicBezTo>
                      <a:pt x="48986" y="656465"/>
                      <a:pt x="0" y="607479"/>
                      <a:pt x="0" y="547052"/>
                    </a:cubicBezTo>
                    <a:lnTo>
                      <a:pt x="0" y="109413"/>
                    </a:lnTo>
                    <a:close/>
                  </a:path>
                </a:pathLst>
              </a:custGeom>
              <a:solidFill>
                <a:srgbClr val="14B9B7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7766" tIns="77766" rIns="77766" bIns="77766" numCol="1" spcCol="1270" anchor="ctr" anchorCtr="0">
                <a:noAutofit/>
              </a:bodyPr>
              <a:lstStyle/>
              <a:p>
                <a:pPr lvl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kern="1200" dirty="0" smtClean="0"/>
                  <a:t>월 평균 가구 소득</a:t>
                </a:r>
                <a:endParaRPr lang="ko-KR" altLang="en-US" kern="1200" dirty="0"/>
              </a:p>
            </p:txBody>
          </p:sp>
          <p:sp>
            <p:nvSpPr>
              <p:cNvPr id="8" name="자유형 7"/>
              <p:cNvSpPr/>
              <p:nvPr/>
            </p:nvSpPr>
            <p:spPr>
              <a:xfrm>
                <a:off x="2936851" y="3478056"/>
                <a:ext cx="1092122" cy="656465"/>
              </a:xfrm>
              <a:custGeom>
                <a:avLst/>
                <a:gdLst>
                  <a:gd name="connsiteX0" fmla="*/ 0 w 1361742"/>
                  <a:gd name="connsiteY0" fmla="*/ 109413 h 656465"/>
                  <a:gd name="connsiteX1" fmla="*/ 109413 w 1361742"/>
                  <a:gd name="connsiteY1" fmla="*/ 0 h 656465"/>
                  <a:gd name="connsiteX2" fmla="*/ 1252329 w 1361742"/>
                  <a:gd name="connsiteY2" fmla="*/ 0 h 656465"/>
                  <a:gd name="connsiteX3" fmla="*/ 1361742 w 1361742"/>
                  <a:gd name="connsiteY3" fmla="*/ 109413 h 656465"/>
                  <a:gd name="connsiteX4" fmla="*/ 1361742 w 1361742"/>
                  <a:gd name="connsiteY4" fmla="*/ 547052 h 656465"/>
                  <a:gd name="connsiteX5" fmla="*/ 1252329 w 1361742"/>
                  <a:gd name="connsiteY5" fmla="*/ 656465 h 656465"/>
                  <a:gd name="connsiteX6" fmla="*/ 109413 w 1361742"/>
                  <a:gd name="connsiteY6" fmla="*/ 656465 h 656465"/>
                  <a:gd name="connsiteX7" fmla="*/ 0 w 1361742"/>
                  <a:gd name="connsiteY7" fmla="*/ 547052 h 656465"/>
                  <a:gd name="connsiteX8" fmla="*/ 0 w 1361742"/>
                  <a:gd name="connsiteY8" fmla="*/ 109413 h 656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1742" h="656465">
                    <a:moveTo>
                      <a:pt x="0" y="109413"/>
                    </a:moveTo>
                    <a:cubicBezTo>
                      <a:pt x="0" y="48986"/>
                      <a:pt x="48986" y="0"/>
                      <a:pt x="109413" y="0"/>
                    </a:cubicBezTo>
                    <a:lnTo>
                      <a:pt x="1252329" y="0"/>
                    </a:lnTo>
                    <a:cubicBezTo>
                      <a:pt x="1312756" y="0"/>
                      <a:pt x="1361742" y="48986"/>
                      <a:pt x="1361742" y="109413"/>
                    </a:cubicBezTo>
                    <a:lnTo>
                      <a:pt x="1361742" y="547052"/>
                    </a:lnTo>
                    <a:cubicBezTo>
                      <a:pt x="1361742" y="607479"/>
                      <a:pt x="1312756" y="656465"/>
                      <a:pt x="1252329" y="656465"/>
                    </a:cubicBezTo>
                    <a:lnTo>
                      <a:pt x="109413" y="656465"/>
                    </a:lnTo>
                    <a:cubicBezTo>
                      <a:pt x="48986" y="656465"/>
                      <a:pt x="0" y="607479"/>
                      <a:pt x="0" y="547052"/>
                    </a:cubicBezTo>
                    <a:lnTo>
                      <a:pt x="0" y="109413"/>
                    </a:lnTo>
                    <a:close/>
                  </a:path>
                </a:pathLst>
              </a:custGeom>
              <a:solidFill>
                <a:srgbClr val="14B9B7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7766" tIns="77766" rIns="77766" bIns="77766" numCol="1" spcCol="1270" anchor="ctr" anchorCtr="0">
                <a:noAutofit/>
              </a:bodyPr>
              <a:lstStyle/>
              <a:p>
                <a:pPr lvl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kern="1200" dirty="0" smtClean="0"/>
                  <a:t>직업선택 요인</a:t>
                </a:r>
                <a:endParaRPr lang="ko-KR" altLang="en-US" kern="1200" dirty="0"/>
              </a:p>
            </p:txBody>
          </p:sp>
          <p:sp>
            <p:nvSpPr>
              <p:cNvPr id="10" name="자유형 9"/>
              <p:cNvSpPr/>
              <p:nvPr/>
            </p:nvSpPr>
            <p:spPr>
              <a:xfrm>
                <a:off x="2936851" y="4430487"/>
                <a:ext cx="1092122" cy="656465"/>
              </a:xfrm>
              <a:custGeom>
                <a:avLst/>
                <a:gdLst>
                  <a:gd name="connsiteX0" fmla="*/ 0 w 1361742"/>
                  <a:gd name="connsiteY0" fmla="*/ 109413 h 656465"/>
                  <a:gd name="connsiteX1" fmla="*/ 109413 w 1361742"/>
                  <a:gd name="connsiteY1" fmla="*/ 0 h 656465"/>
                  <a:gd name="connsiteX2" fmla="*/ 1252329 w 1361742"/>
                  <a:gd name="connsiteY2" fmla="*/ 0 h 656465"/>
                  <a:gd name="connsiteX3" fmla="*/ 1361742 w 1361742"/>
                  <a:gd name="connsiteY3" fmla="*/ 109413 h 656465"/>
                  <a:gd name="connsiteX4" fmla="*/ 1361742 w 1361742"/>
                  <a:gd name="connsiteY4" fmla="*/ 547052 h 656465"/>
                  <a:gd name="connsiteX5" fmla="*/ 1252329 w 1361742"/>
                  <a:gd name="connsiteY5" fmla="*/ 656465 h 656465"/>
                  <a:gd name="connsiteX6" fmla="*/ 109413 w 1361742"/>
                  <a:gd name="connsiteY6" fmla="*/ 656465 h 656465"/>
                  <a:gd name="connsiteX7" fmla="*/ 0 w 1361742"/>
                  <a:gd name="connsiteY7" fmla="*/ 547052 h 656465"/>
                  <a:gd name="connsiteX8" fmla="*/ 0 w 1361742"/>
                  <a:gd name="connsiteY8" fmla="*/ 109413 h 656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1742" h="656465">
                    <a:moveTo>
                      <a:pt x="0" y="109413"/>
                    </a:moveTo>
                    <a:cubicBezTo>
                      <a:pt x="0" y="48986"/>
                      <a:pt x="48986" y="0"/>
                      <a:pt x="109413" y="0"/>
                    </a:cubicBezTo>
                    <a:lnTo>
                      <a:pt x="1252329" y="0"/>
                    </a:lnTo>
                    <a:cubicBezTo>
                      <a:pt x="1312756" y="0"/>
                      <a:pt x="1361742" y="48986"/>
                      <a:pt x="1361742" y="109413"/>
                    </a:cubicBezTo>
                    <a:lnTo>
                      <a:pt x="1361742" y="547052"/>
                    </a:lnTo>
                    <a:cubicBezTo>
                      <a:pt x="1361742" y="607479"/>
                      <a:pt x="1312756" y="656465"/>
                      <a:pt x="1252329" y="656465"/>
                    </a:cubicBezTo>
                    <a:lnTo>
                      <a:pt x="109413" y="656465"/>
                    </a:lnTo>
                    <a:cubicBezTo>
                      <a:pt x="48986" y="656465"/>
                      <a:pt x="0" y="607479"/>
                      <a:pt x="0" y="547052"/>
                    </a:cubicBezTo>
                    <a:lnTo>
                      <a:pt x="0" y="109413"/>
                    </a:lnTo>
                    <a:close/>
                  </a:path>
                </a:pathLst>
              </a:custGeom>
              <a:solidFill>
                <a:srgbClr val="14B9B7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7766" tIns="77766" rIns="77766" bIns="77766" numCol="1" spcCol="1270" anchor="ctr" anchorCtr="0">
                <a:noAutofit/>
              </a:bodyPr>
              <a:lstStyle/>
              <a:p>
                <a:pPr lvl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kern="1200" dirty="0" smtClean="0"/>
                  <a:t>취업 애로 요인</a:t>
                </a:r>
                <a:endParaRPr lang="ko-KR" altLang="en-US" kern="1200" dirty="0"/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1604634" y="4430458"/>
                <a:ext cx="1092122" cy="656465"/>
              </a:xfrm>
              <a:custGeom>
                <a:avLst/>
                <a:gdLst>
                  <a:gd name="connsiteX0" fmla="*/ 0 w 1361742"/>
                  <a:gd name="connsiteY0" fmla="*/ 109413 h 656465"/>
                  <a:gd name="connsiteX1" fmla="*/ 109413 w 1361742"/>
                  <a:gd name="connsiteY1" fmla="*/ 0 h 656465"/>
                  <a:gd name="connsiteX2" fmla="*/ 1252329 w 1361742"/>
                  <a:gd name="connsiteY2" fmla="*/ 0 h 656465"/>
                  <a:gd name="connsiteX3" fmla="*/ 1361742 w 1361742"/>
                  <a:gd name="connsiteY3" fmla="*/ 109413 h 656465"/>
                  <a:gd name="connsiteX4" fmla="*/ 1361742 w 1361742"/>
                  <a:gd name="connsiteY4" fmla="*/ 547052 h 656465"/>
                  <a:gd name="connsiteX5" fmla="*/ 1252329 w 1361742"/>
                  <a:gd name="connsiteY5" fmla="*/ 656465 h 656465"/>
                  <a:gd name="connsiteX6" fmla="*/ 109413 w 1361742"/>
                  <a:gd name="connsiteY6" fmla="*/ 656465 h 656465"/>
                  <a:gd name="connsiteX7" fmla="*/ 0 w 1361742"/>
                  <a:gd name="connsiteY7" fmla="*/ 547052 h 656465"/>
                  <a:gd name="connsiteX8" fmla="*/ 0 w 1361742"/>
                  <a:gd name="connsiteY8" fmla="*/ 109413 h 656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1742" h="656465">
                    <a:moveTo>
                      <a:pt x="0" y="109413"/>
                    </a:moveTo>
                    <a:cubicBezTo>
                      <a:pt x="0" y="48986"/>
                      <a:pt x="48986" y="0"/>
                      <a:pt x="109413" y="0"/>
                    </a:cubicBezTo>
                    <a:lnTo>
                      <a:pt x="1252329" y="0"/>
                    </a:lnTo>
                    <a:cubicBezTo>
                      <a:pt x="1312756" y="0"/>
                      <a:pt x="1361742" y="48986"/>
                      <a:pt x="1361742" y="109413"/>
                    </a:cubicBezTo>
                    <a:lnTo>
                      <a:pt x="1361742" y="547052"/>
                    </a:lnTo>
                    <a:cubicBezTo>
                      <a:pt x="1361742" y="607479"/>
                      <a:pt x="1312756" y="656465"/>
                      <a:pt x="1252329" y="656465"/>
                    </a:cubicBezTo>
                    <a:lnTo>
                      <a:pt x="109413" y="656465"/>
                    </a:lnTo>
                    <a:cubicBezTo>
                      <a:pt x="48986" y="656465"/>
                      <a:pt x="0" y="607479"/>
                      <a:pt x="0" y="547052"/>
                    </a:cubicBezTo>
                    <a:lnTo>
                      <a:pt x="0" y="109413"/>
                    </a:lnTo>
                    <a:close/>
                  </a:path>
                </a:pathLst>
              </a:custGeom>
              <a:solidFill>
                <a:srgbClr val="14B9B7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7766" tIns="77766" rIns="77766" bIns="77766" numCol="1" spcCol="1270" anchor="ctr" anchorCtr="0">
                <a:noAutofit/>
              </a:bodyPr>
              <a:lstStyle/>
              <a:p>
                <a:pPr lvl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kern="1200" dirty="0" err="1" smtClean="0"/>
                  <a:t>직업군</a:t>
                </a:r>
                <a:endParaRPr lang="ko-KR" altLang="en-US" kern="1200" dirty="0"/>
              </a:p>
            </p:txBody>
          </p:sp>
          <p:sp>
            <p:nvSpPr>
              <p:cNvPr id="18" name="자유형 17"/>
              <p:cNvSpPr/>
              <p:nvPr/>
            </p:nvSpPr>
            <p:spPr>
              <a:xfrm>
                <a:off x="2936851" y="1575825"/>
                <a:ext cx="1092122" cy="656465"/>
              </a:xfrm>
              <a:custGeom>
                <a:avLst/>
                <a:gdLst>
                  <a:gd name="connsiteX0" fmla="*/ 0 w 1361742"/>
                  <a:gd name="connsiteY0" fmla="*/ 109413 h 656465"/>
                  <a:gd name="connsiteX1" fmla="*/ 109413 w 1361742"/>
                  <a:gd name="connsiteY1" fmla="*/ 0 h 656465"/>
                  <a:gd name="connsiteX2" fmla="*/ 1252329 w 1361742"/>
                  <a:gd name="connsiteY2" fmla="*/ 0 h 656465"/>
                  <a:gd name="connsiteX3" fmla="*/ 1361742 w 1361742"/>
                  <a:gd name="connsiteY3" fmla="*/ 109413 h 656465"/>
                  <a:gd name="connsiteX4" fmla="*/ 1361742 w 1361742"/>
                  <a:gd name="connsiteY4" fmla="*/ 547052 h 656465"/>
                  <a:gd name="connsiteX5" fmla="*/ 1252329 w 1361742"/>
                  <a:gd name="connsiteY5" fmla="*/ 656465 h 656465"/>
                  <a:gd name="connsiteX6" fmla="*/ 109413 w 1361742"/>
                  <a:gd name="connsiteY6" fmla="*/ 656465 h 656465"/>
                  <a:gd name="connsiteX7" fmla="*/ 0 w 1361742"/>
                  <a:gd name="connsiteY7" fmla="*/ 547052 h 656465"/>
                  <a:gd name="connsiteX8" fmla="*/ 0 w 1361742"/>
                  <a:gd name="connsiteY8" fmla="*/ 109413 h 656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1742" h="656465">
                    <a:moveTo>
                      <a:pt x="0" y="109413"/>
                    </a:moveTo>
                    <a:cubicBezTo>
                      <a:pt x="0" y="48986"/>
                      <a:pt x="48986" y="0"/>
                      <a:pt x="109413" y="0"/>
                    </a:cubicBezTo>
                    <a:lnTo>
                      <a:pt x="1252329" y="0"/>
                    </a:lnTo>
                    <a:cubicBezTo>
                      <a:pt x="1312756" y="0"/>
                      <a:pt x="1361742" y="48986"/>
                      <a:pt x="1361742" y="109413"/>
                    </a:cubicBezTo>
                    <a:lnTo>
                      <a:pt x="1361742" y="547052"/>
                    </a:lnTo>
                    <a:cubicBezTo>
                      <a:pt x="1361742" y="607479"/>
                      <a:pt x="1312756" y="656465"/>
                      <a:pt x="1252329" y="656465"/>
                    </a:cubicBezTo>
                    <a:lnTo>
                      <a:pt x="109413" y="656465"/>
                    </a:lnTo>
                    <a:cubicBezTo>
                      <a:pt x="48986" y="656465"/>
                      <a:pt x="0" y="607479"/>
                      <a:pt x="0" y="547052"/>
                    </a:cubicBezTo>
                    <a:lnTo>
                      <a:pt x="0" y="109413"/>
                    </a:lnTo>
                    <a:close/>
                  </a:path>
                </a:pathLst>
              </a:custGeom>
              <a:solidFill>
                <a:srgbClr val="14B9B7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7766" tIns="77766" rIns="77766" bIns="77766" numCol="1" spcCol="1270" anchor="ctr" anchorCtr="0">
                <a:noAutofit/>
              </a:bodyPr>
              <a:lstStyle/>
              <a:p>
                <a:pPr lvl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kern="1200" dirty="0" smtClean="0"/>
                  <a:t>지역 정체성</a:t>
                </a:r>
                <a:endParaRPr lang="ko-KR" altLang="en-US" kern="1200" dirty="0"/>
              </a:p>
            </p:txBody>
          </p:sp>
          <p:sp>
            <p:nvSpPr>
              <p:cNvPr id="20" name="자유형 19"/>
              <p:cNvSpPr/>
              <p:nvPr/>
            </p:nvSpPr>
            <p:spPr>
              <a:xfrm>
                <a:off x="1604634" y="2525597"/>
                <a:ext cx="1092122" cy="656465"/>
              </a:xfrm>
              <a:custGeom>
                <a:avLst/>
                <a:gdLst>
                  <a:gd name="connsiteX0" fmla="*/ 0 w 1361742"/>
                  <a:gd name="connsiteY0" fmla="*/ 109413 h 656465"/>
                  <a:gd name="connsiteX1" fmla="*/ 109413 w 1361742"/>
                  <a:gd name="connsiteY1" fmla="*/ 0 h 656465"/>
                  <a:gd name="connsiteX2" fmla="*/ 1252329 w 1361742"/>
                  <a:gd name="connsiteY2" fmla="*/ 0 h 656465"/>
                  <a:gd name="connsiteX3" fmla="*/ 1361742 w 1361742"/>
                  <a:gd name="connsiteY3" fmla="*/ 109413 h 656465"/>
                  <a:gd name="connsiteX4" fmla="*/ 1361742 w 1361742"/>
                  <a:gd name="connsiteY4" fmla="*/ 547052 h 656465"/>
                  <a:gd name="connsiteX5" fmla="*/ 1252329 w 1361742"/>
                  <a:gd name="connsiteY5" fmla="*/ 656465 h 656465"/>
                  <a:gd name="connsiteX6" fmla="*/ 109413 w 1361742"/>
                  <a:gd name="connsiteY6" fmla="*/ 656465 h 656465"/>
                  <a:gd name="connsiteX7" fmla="*/ 0 w 1361742"/>
                  <a:gd name="connsiteY7" fmla="*/ 547052 h 656465"/>
                  <a:gd name="connsiteX8" fmla="*/ 0 w 1361742"/>
                  <a:gd name="connsiteY8" fmla="*/ 109413 h 656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1742" h="656465">
                    <a:moveTo>
                      <a:pt x="0" y="109413"/>
                    </a:moveTo>
                    <a:cubicBezTo>
                      <a:pt x="0" y="48986"/>
                      <a:pt x="48986" y="0"/>
                      <a:pt x="109413" y="0"/>
                    </a:cubicBezTo>
                    <a:lnTo>
                      <a:pt x="1252329" y="0"/>
                    </a:lnTo>
                    <a:cubicBezTo>
                      <a:pt x="1312756" y="0"/>
                      <a:pt x="1361742" y="48986"/>
                      <a:pt x="1361742" y="109413"/>
                    </a:cubicBezTo>
                    <a:lnTo>
                      <a:pt x="1361742" y="547052"/>
                    </a:lnTo>
                    <a:cubicBezTo>
                      <a:pt x="1361742" y="607479"/>
                      <a:pt x="1312756" y="656465"/>
                      <a:pt x="1252329" y="656465"/>
                    </a:cubicBezTo>
                    <a:lnTo>
                      <a:pt x="109413" y="656465"/>
                    </a:lnTo>
                    <a:cubicBezTo>
                      <a:pt x="48986" y="656465"/>
                      <a:pt x="0" y="607479"/>
                      <a:pt x="0" y="547052"/>
                    </a:cubicBezTo>
                    <a:lnTo>
                      <a:pt x="0" y="109413"/>
                    </a:lnTo>
                    <a:close/>
                  </a:path>
                </a:pathLst>
              </a:custGeom>
              <a:solidFill>
                <a:srgbClr val="14B9B7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7766" tIns="77766" rIns="77766" bIns="77766" numCol="1" spcCol="1270" anchor="ctr" anchorCtr="0">
                <a:noAutofit/>
              </a:bodyPr>
              <a:lstStyle/>
              <a:p>
                <a:pPr lvl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kern="1200" dirty="0" smtClean="0"/>
                  <a:t>지역민 자부심</a:t>
                </a:r>
                <a:endParaRPr lang="ko-KR" altLang="en-US" kern="1200" dirty="0"/>
              </a:p>
            </p:txBody>
          </p:sp>
          <p:sp>
            <p:nvSpPr>
              <p:cNvPr id="22" name="자유형 21"/>
              <p:cNvSpPr/>
              <p:nvPr/>
            </p:nvSpPr>
            <p:spPr>
              <a:xfrm>
                <a:off x="2936851" y="2525626"/>
                <a:ext cx="1092122" cy="656465"/>
              </a:xfrm>
              <a:custGeom>
                <a:avLst/>
                <a:gdLst>
                  <a:gd name="connsiteX0" fmla="*/ 0 w 1361742"/>
                  <a:gd name="connsiteY0" fmla="*/ 109413 h 656465"/>
                  <a:gd name="connsiteX1" fmla="*/ 109413 w 1361742"/>
                  <a:gd name="connsiteY1" fmla="*/ 0 h 656465"/>
                  <a:gd name="connsiteX2" fmla="*/ 1252329 w 1361742"/>
                  <a:gd name="connsiteY2" fmla="*/ 0 h 656465"/>
                  <a:gd name="connsiteX3" fmla="*/ 1361742 w 1361742"/>
                  <a:gd name="connsiteY3" fmla="*/ 109413 h 656465"/>
                  <a:gd name="connsiteX4" fmla="*/ 1361742 w 1361742"/>
                  <a:gd name="connsiteY4" fmla="*/ 547052 h 656465"/>
                  <a:gd name="connsiteX5" fmla="*/ 1252329 w 1361742"/>
                  <a:gd name="connsiteY5" fmla="*/ 656465 h 656465"/>
                  <a:gd name="connsiteX6" fmla="*/ 109413 w 1361742"/>
                  <a:gd name="connsiteY6" fmla="*/ 656465 h 656465"/>
                  <a:gd name="connsiteX7" fmla="*/ 0 w 1361742"/>
                  <a:gd name="connsiteY7" fmla="*/ 547052 h 656465"/>
                  <a:gd name="connsiteX8" fmla="*/ 0 w 1361742"/>
                  <a:gd name="connsiteY8" fmla="*/ 109413 h 656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1742" h="656465">
                    <a:moveTo>
                      <a:pt x="0" y="109413"/>
                    </a:moveTo>
                    <a:cubicBezTo>
                      <a:pt x="0" y="48986"/>
                      <a:pt x="48986" y="0"/>
                      <a:pt x="109413" y="0"/>
                    </a:cubicBezTo>
                    <a:lnTo>
                      <a:pt x="1252329" y="0"/>
                    </a:lnTo>
                    <a:cubicBezTo>
                      <a:pt x="1312756" y="0"/>
                      <a:pt x="1361742" y="48986"/>
                      <a:pt x="1361742" y="109413"/>
                    </a:cubicBezTo>
                    <a:lnTo>
                      <a:pt x="1361742" y="547052"/>
                    </a:lnTo>
                    <a:cubicBezTo>
                      <a:pt x="1361742" y="607479"/>
                      <a:pt x="1312756" y="656465"/>
                      <a:pt x="1252329" y="656465"/>
                    </a:cubicBezTo>
                    <a:lnTo>
                      <a:pt x="109413" y="656465"/>
                    </a:lnTo>
                    <a:cubicBezTo>
                      <a:pt x="48986" y="656465"/>
                      <a:pt x="0" y="607479"/>
                      <a:pt x="0" y="547052"/>
                    </a:cubicBezTo>
                    <a:lnTo>
                      <a:pt x="0" y="109413"/>
                    </a:lnTo>
                    <a:close/>
                  </a:path>
                </a:pathLst>
              </a:custGeom>
              <a:solidFill>
                <a:srgbClr val="14B9B7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7766" tIns="77766" rIns="77766" bIns="77766" numCol="1" spcCol="1270" anchor="ctr" anchorCtr="0">
                <a:noAutofit/>
              </a:bodyPr>
              <a:lstStyle/>
              <a:p>
                <a:pPr lvl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kern="1200" dirty="0" smtClean="0"/>
                  <a:t>소득 만족도</a:t>
                </a:r>
                <a:endParaRPr lang="ko-KR" altLang="en-US" kern="1200" dirty="0"/>
              </a:p>
            </p:txBody>
          </p:sp>
        </p:grpSp>
        <p:sp>
          <p:nvSpPr>
            <p:cNvPr id="56" name="자유형 55"/>
            <p:cNvSpPr/>
            <p:nvPr/>
          </p:nvSpPr>
          <p:spPr>
            <a:xfrm>
              <a:off x="8434420" y="2086539"/>
              <a:ext cx="3014629" cy="747624"/>
            </a:xfrm>
            <a:custGeom>
              <a:avLst/>
              <a:gdLst>
                <a:gd name="connsiteX0" fmla="*/ 0 w 1361742"/>
                <a:gd name="connsiteY0" fmla="*/ 109413 h 656465"/>
                <a:gd name="connsiteX1" fmla="*/ 109413 w 1361742"/>
                <a:gd name="connsiteY1" fmla="*/ 0 h 656465"/>
                <a:gd name="connsiteX2" fmla="*/ 1252329 w 1361742"/>
                <a:gd name="connsiteY2" fmla="*/ 0 h 656465"/>
                <a:gd name="connsiteX3" fmla="*/ 1361742 w 1361742"/>
                <a:gd name="connsiteY3" fmla="*/ 109413 h 656465"/>
                <a:gd name="connsiteX4" fmla="*/ 1361742 w 1361742"/>
                <a:gd name="connsiteY4" fmla="*/ 547052 h 656465"/>
                <a:gd name="connsiteX5" fmla="*/ 1252329 w 1361742"/>
                <a:gd name="connsiteY5" fmla="*/ 656465 h 656465"/>
                <a:gd name="connsiteX6" fmla="*/ 109413 w 1361742"/>
                <a:gd name="connsiteY6" fmla="*/ 656465 h 656465"/>
                <a:gd name="connsiteX7" fmla="*/ 0 w 1361742"/>
                <a:gd name="connsiteY7" fmla="*/ 547052 h 656465"/>
                <a:gd name="connsiteX8" fmla="*/ 0 w 1361742"/>
                <a:gd name="connsiteY8" fmla="*/ 109413 h 65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1742" h="656465">
                  <a:moveTo>
                    <a:pt x="0" y="109413"/>
                  </a:moveTo>
                  <a:cubicBezTo>
                    <a:pt x="0" y="48986"/>
                    <a:pt x="48986" y="0"/>
                    <a:pt x="109413" y="0"/>
                  </a:cubicBezTo>
                  <a:lnTo>
                    <a:pt x="1252329" y="0"/>
                  </a:lnTo>
                  <a:cubicBezTo>
                    <a:pt x="1312756" y="0"/>
                    <a:pt x="1361742" y="48986"/>
                    <a:pt x="1361742" y="109413"/>
                  </a:cubicBezTo>
                  <a:lnTo>
                    <a:pt x="1361742" y="547052"/>
                  </a:lnTo>
                  <a:cubicBezTo>
                    <a:pt x="1361742" y="607479"/>
                    <a:pt x="1312756" y="656465"/>
                    <a:pt x="1252329" y="656465"/>
                  </a:cubicBezTo>
                  <a:lnTo>
                    <a:pt x="109413" y="656465"/>
                  </a:lnTo>
                  <a:cubicBezTo>
                    <a:pt x="48986" y="656465"/>
                    <a:pt x="0" y="607479"/>
                    <a:pt x="0" y="547052"/>
                  </a:cubicBezTo>
                  <a:lnTo>
                    <a:pt x="0" y="109413"/>
                  </a:lnTo>
                  <a:close/>
                </a:path>
              </a:pathLst>
            </a:custGeom>
            <a:solidFill>
              <a:srgbClr val="FBFFFF"/>
            </a:solidFill>
            <a:ln>
              <a:solidFill>
                <a:srgbClr val="14B9B7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7766" tIns="77766" rIns="77766" bIns="77766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dirty="0">
                  <a:solidFill>
                    <a:srgbClr val="14B9B7"/>
                  </a:solidFill>
                </a:rPr>
                <a:t>ANOVA</a:t>
              </a:r>
              <a:endParaRPr lang="ko-KR" altLang="en-US" dirty="0">
                <a:solidFill>
                  <a:srgbClr val="14B9B7"/>
                </a:solidFill>
              </a:endParaRPr>
            </a:p>
          </p:txBody>
        </p:sp>
        <p:sp>
          <p:nvSpPr>
            <p:cNvPr id="57" name="자유형 56"/>
            <p:cNvSpPr/>
            <p:nvPr/>
          </p:nvSpPr>
          <p:spPr>
            <a:xfrm>
              <a:off x="8434420" y="3237417"/>
              <a:ext cx="3014629" cy="747624"/>
            </a:xfrm>
            <a:custGeom>
              <a:avLst/>
              <a:gdLst>
                <a:gd name="connsiteX0" fmla="*/ 0 w 1361742"/>
                <a:gd name="connsiteY0" fmla="*/ 109413 h 656465"/>
                <a:gd name="connsiteX1" fmla="*/ 109413 w 1361742"/>
                <a:gd name="connsiteY1" fmla="*/ 0 h 656465"/>
                <a:gd name="connsiteX2" fmla="*/ 1252329 w 1361742"/>
                <a:gd name="connsiteY2" fmla="*/ 0 h 656465"/>
                <a:gd name="connsiteX3" fmla="*/ 1361742 w 1361742"/>
                <a:gd name="connsiteY3" fmla="*/ 109413 h 656465"/>
                <a:gd name="connsiteX4" fmla="*/ 1361742 w 1361742"/>
                <a:gd name="connsiteY4" fmla="*/ 547052 h 656465"/>
                <a:gd name="connsiteX5" fmla="*/ 1252329 w 1361742"/>
                <a:gd name="connsiteY5" fmla="*/ 656465 h 656465"/>
                <a:gd name="connsiteX6" fmla="*/ 109413 w 1361742"/>
                <a:gd name="connsiteY6" fmla="*/ 656465 h 656465"/>
                <a:gd name="connsiteX7" fmla="*/ 0 w 1361742"/>
                <a:gd name="connsiteY7" fmla="*/ 547052 h 656465"/>
                <a:gd name="connsiteX8" fmla="*/ 0 w 1361742"/>
                <a:gd name="connsiteY8" fmla="*/ 109413 h 65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1742" h="656465">
                  <a:moveTo>
                    <a:pt x="0" y="109413"/>
                  </a:moveTo>
                  <a:cubicBezTo>
                    <a:pt x="0" y="48986"/>
                    <a:pt x="48986" y="0"/>
                    <a:pt x="109413" y="0"/>
                  </a:cubicBezTo>
                  <a:lnTo>
                    <a:pt x="1252329" y="0"/>
                  </a:lnTo>
                  <a:cubicBezTo>
                    <a:pt x="1312756" y="0"/>
                    <a:pt x="1361742" y="48986"/>
                    <a:pt x="1361742" y="109413"/>
                  </a:cubicBezTo>
                  <a:lnTo>
                    <a:pt x="1361742" y="547052"/>
                  </a:lnTo>
                  <a:cubicBezTo>
                    <a:pt x="1361742" y="607479"/>
                    <a:pt x="1312756" y="656465"/>
                    <a:pt x="1252329" y="656465"/>
                  </a:cubicBezTo>
                  <a:lnTo>
                    <a:pt x="109413" y="656465"/>
                  </a:lnTo>
                  <a:cubicBezTo>
                    <a:pt x="48986" y="656465"/>
                    <a:pt x="0" y="607479"/>
                    <a:pt x="0" y="547052"/>
                  </a:cubicBezTo>
                  <a:lnTo>
                    <a:pt x="0" y="109413"/>
                  </a:lnTo>
                  <a:close/>
                </a:path>
              </a:pathLst>
            </a:custGeom>
            <a:solidFill>
              <a:srgbClr val="FBFFFF"/>
            </a:solidFill>
            <a:ln>
              <a:solidFill>
                <a:srgbClr val="14B9B7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7766" tIns="77766" rIns="77766" bIns="77766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dirty="0">
                  <a:solidFill>
                    <a:srgbClr val="14B9B7"/>
                  </a:solidFill>
                </a:rPr>
                <a:t>다중회귀분석</a:t>
              </a:r>
            </a:p>
          </p:txBody>
        </p:sp>
        <p:sp>
          <p:nvSpPr>
            <p:cNvPr id="58" name="자유형 57"/>
            <p:cNvSpPr/>
            <p:nvPr/>
          </p:nvSpPr>
          <p:spPr>
            <a:xfrm>
              <a:off x="8434420" y="4322105"/>
              <a:ext cx="3014629" cy="747624"/>
            </a:xfrm>
            <a:custGeom>
              <a:avLst/>
              <a:gdLst>
                <a:gd name="connsiteX0" fmla="*/ 0 w 1361742"/>
                <a:gd name="connsiteY0" fmla="*/ 109413 h 656465"/>
                <a:gd name="connsiteX1" fmla="*/ 109413 w 1361742"/>
                <a:gd name="connsiteY1" fmla="*/ 0 h 656465"/>
                <a:gd name="connsiteX2" fmla="*/ 1252329 w 1361742"/>
                <a:gd name="connsiteY2" fmla="*/ 0 h 656465"/>
                <a:gd name="connsiteX3" fmla="*/ 1361742 w 1361742"/>
                <a:gd name="connsiteY3" fmla="*/ 109413 h 656465"/>
                <a:gd name="connsiteX4" fmla="*/ 1361742 w 1361742"/>
                <a:gd name="connsiteY4" fmla="*/ 547052 h 656465"/>
                <a:gd name="connsiteX5" fmla="*/ 1252329 w 1361742"/>
                <a:gd name="connsiteY5" fmla="*/ 656465 h 656465"/>
                <a:gd name="connsiteX6" fmla="*/ 109413 w 1361742"/>
                <a:gd name="connsiteY6" fmla="*/ 656465 h 656465"/>
                <a:gd name="connsiteX7" fmla="*/ 0 w 1361742"/>
                <a:gd name="connsiteY7" fmla="*/ 547052 h 656465"/>
                <a:gd name="connsiteX8" fmla="*/ 0 w 1361742"/>
                <a:gd name="connsiteY8" fmla="*/ 109413 h 65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1742" h="656465">
                  <a:moveTo>
                    <a:pt x="0" y="109413"/>
                  </a:moveTo>
                  <a:cubicBezTo>
                    <a:pt x="0" y="48986"/>
                    <a:pt x="48986" y="0"/>
                    <a:pt x="109413" y="0"/>
                  </a:cubicBezTo>
                  <a:lnTo>
                    <a:pt x="1252329" y="0"/>
                  </a:lnTo>
                  <a:cubicBezTo>
                    <a:pt x="1312756" y="0"/>
                    <a:pt x="1361742" y="48986"/>
                    <a:pt x="1361742" y="109413"/>
                  </a:cubicBezTo>
                  <a:lnTo>
                    <a:pt x="1361742" y="547052"/>
                  </a:lnTo>
                  <a:cubicBezTo>
                    <a:pt x="1361742" y="607479"/>
                    <a:pt x="1312756" y="656465"/>
                    <a:pt x="1252329" y="656465"/>
                  </a:cubicBezTo>
                  <a:lnTo>
                    <a:pt x="109413" y="656465"/>
                  </a:lnTo>
                  <a:cubicBezTo>
                    <a:pt x="48986" y="656465"/>
                    <a:pt x="0" y="607479"/>
                    <a:pt x="0" y="547052"/>
                  </a:cubicBezTo>
                  <a:lnTo>
                    <a:pt x="0" y="109413"/>
                  </a:lnTo>
                  <a:close/>
                </a:path>
              </a:pathLst>
            </a:custGeom>
            <a:solidFill>
              <a:srgbClr val="FBFFFF"/>
            </a:solidFill>
            <a:ln>
              <a:solidFill>
                <a:srgbClr val="14B9B7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7766" tIns="77766" rIns="77766" bIns="77766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dirty="0">
                  <a:solidFill>
                    <a:srgbClr val="14B9B7"/>
                  </a:solidFill>
                </a:rPr>
                <a:t>상관관계분석</a:t>
              </a:r>
            </a:p>
          </p:txBody>
        </p:sp>
      </p:grpSp>
      <p:sp>
        <p:nvSpPr>
          <p:cNvPr id="59" name="자유형 58"/>
          <p:cNvSpPr/>
          <p:nvPr/>
        </p:nvSpPr>
        <p:spPr>
          <a:xfrm>
            <a:off x="2450267" y="1230118"/>
            <a:ext cx="3014629" cy="747624"/>
          </a:xfrm>
          <a:custGeom>
            <a:avLst/>
            <a:gdLst>
              <a:gd name="connsiteX0" fmla="*/ 0 w 1361742"/>
              <a:gd name="connsiteY0" fmla="*/ 109413 h 656465"/>
              <a:gd name="connsiteX1" fmla="*/ 109413 w 1361742"/>
              <a:gd name="connsiteY1" fmla="*/ 0 h 656465"/>
              <a:gd name="connsiteX2" fmla="*/ 1252329 w 1361742"/>
              <a:gd name="connsiteY2" fmla="*/ 0 h 656465"/>
              <a:gd name="connsiteX3" fmla="*/ 1361742 w 1361742"/>
              <a:gd name="connsiteY3" fmla="*/ 109413 h 656465"/>
              <a:gd name="connsiteX4" fmla="*/ 1361742 w 1361742"/>
              <a:gd name="connsiteY4" fmla="*/ 547052 h 656465"/>
              <a:gd name="connsiteX5" fmla="*/ 1252329 w 1361742"/>
              <a:gd name="connsiteY5" fmla="*/ 656465 h 656465"/>
              <a:gd name="connsiteX6" fmla="*/ 109413 w 1361742"/>
              <a:gd name="connsiteY6" fmla="*/ 656465 h 656465"/>
              <a:gd name="connsiteX7" fmla="*/ 0 w 1361742"/>
              <a:gd name="connsiteY7" fmla="*/ 547052 h 656465"/>
              <a:gd name="connsiteX8" fmla="*/ 0 w 1361742"/>
              <a:gd name="connsiteY8" fmla="*/ 109413 h 656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1742" h="656465">
                <a:moveTo>
                  <a:pt x="0" y="109413"/>
                </a:moveTo>
                <a:cubicBezTo>
                  <a:pt x="0" y="48986"/>
                  <a:pt x="48986" y="0"/>
                  <a:pt x="109413" y="0"/>
                </a:cubicBezTo>
                <a:lnTo>
                  <a:pt x="1252329" y="0"/>
                </a:lnTo>
                <a:cubicBezTo>
                  <a:pt x="1312756" y="0"/>
                  <a:pt x="1361742" y="48986"/>
                  <a:pt x="1361742" y="109413"/>
                </a:cubicBezTo>
                <a:lnTo>
                  <a:pt x="1361742" y="547052"/>
                </a:lnTo>
                <a:cubicBezTo>
                  <a:pt x="1361742" y="607479"/>
                  <a:pt x="1312756" y="656465"/>
                  <a:pt x="1252329" y="656465"/>
                </a:cubicBezTo>
                <a:lnTo>
                  <a:pt x="109413" y="656465"/>
                </a:lnTo>
                <a:cubicBezTo>
                  <a:pt x="48986" y="656465"/>
                  <a:pt x="0" y="607479"/>
                  <a:pt x="0" y="547052"/>
                </a:cubicBezTo>
                <a:lnTo>
                  <a:pt x="0" y="109413"/>
                </a:lnTo>
                <a:close/>
              </a:path>
            </a:pathLst>
          </a:custGeom>
          <a:solidFill>
            <a:srgbClr val="14B9B7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766" tIns="77766" rIns="77766" bIns="77766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dirty="0" err="1" smtClean="0"/>
              <a:t>배경변수</a:t>
            </a:r>
            <a:endParaRPr lang="ko-KR" altLang="en-US" kern="1200" dirty="0"/>
          </a:p>
        </p:txBody>
      </p:sp>
      <p:sp>
        <p:nvSpPr>
          <p:cNvPr id="61" name="자유형 60"/>
          <p:cNvSpPr/>
          <p:nvPr/>
        </p:nvSpPr>
        <p:spPr>
          <a:xfrm>
            <a:off x="8098954" y="1230118"/>
            <a:ext cx="3014629" cy="747624"/>
          </a:xfrm>
          <a:custGeom>
            <a:avLst/>
            <a:gdLst>
              <a:gd name="connsiteX0" fmla="*/ 0 w 1361742"/>
              <a:gd name="connsiteY0" fmla="*/ 109413 h 656465"/>
              <a:gd name="connsiteX1" fmla="*/ 109413 w 1361742"/>
              <a:gd name="connsiteY1" fmla="*/ 0 h 656465"/>
              <a:gd name="connsiteX2" fmla="*/ 1252329 w 1361742"/>
              <a:gd name="connsiteY2" fmla="*/ 0 h 656465"/>
              <a:gd name="connsiteX3" fmla="*/ 1361742 w 1361742"/>
              <a:gd name="connsiteY3" fmla="*/ 109413 h 656465"/>
              <a:gd name="connsiteX4" fmla="*/ 1361742 w 1361742"/>
              <a:gd name="connsiteY4" fmla="*/ 547052 h 656465"/>
              <a:gd name="connsiteX5" fmla="*/ 1252329 w 1361742"/>
              <a:gd name="connsiteY5" fmla="*/ 656465 h 656465"/>
              <a:gd name="connsiteX6" fmla="*/ 109413 w 1361742"/>
              <a:gd name="connsiteY6" fmla="*/ 656465 h 656465"/>
              <a:gd name="connsiteX7" fmla="*/ 0 w 1361742"/>
              <a:gd name="connsiteY7" fmla="*/ 547052 h 656465"/>
              <a:gd name="connsiteX8" fmla="*/ 0 w 1361742"/>
              <a:gd name="connsiteY8" fmla="*/ 109413 h 656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1742" h="656465">
                <a:moveTo>
                  <a:pt x="0" y="109413"/>
                </a:moveTo>
                <a:cubicBezTo>
                  <a:pt x="0" y="48986"/>
                  <a:pt x="48986" y="0"/>
                  <a:pt x="109413" y="0"/>
                </a:cubicBezTo>
                <a:lnTo>
                  <a:pt x="1252329" y="0"/>
                </a:lnTo>
                <a:cubicBezTo>
                  <a:pt x="1312756" y="0"/>
                  <a:pt x="1361742" y="48986"/>
                  <a:pt x="1361742" y="109413"/>
                </a:cubicBezTo>
                <a:lnTo>
                  <a:pt x="1361742" y="547052"/>
                </a:lnTo>
                <a:cubicBezTo>
                  <a:pt x="1361742" y="607479"/>
                  <a:pt x="1312756" y="656465"/>
                  <a:pt x="1252329" y="656465"/>
                </a:cubicBezTo>
                <a:lnTo>
                  <a:pt x="109413" y="656465"/>
                </a:lnTo>
                <a:cubicBezTo>
                  <a:pt x="48986" y="656465"/>
                  <a:pt x="0" y="607479"/>
                  <a:pt x="0" y="547052"/>
                </a:cubicBezTo>
                <a:lnTo>
                  <a:pt x="0" y="109413"/>
                </a:lnTo>
                <a:close/>
              </a:path>
            </a:pathLst>
          </a:custGeom>
          <a:solidFill>
            <a:srgbClr val="FBFFFF"/>
          </a:solidFill>
          <a:ln>
            <a:solidFill>
              <a:srgbClr val="14B9B7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766" tIns="77766" rIns="77766" bIns="77766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dirty="0">
                <a:solidFill>
                  <a:srgbClr val="14B9B7"/>
                </a:solidFill>
              </a:rPr>
              <a:t>분석방법</a:t>
            </a:r>
          </a:p>
        </p:txBody>
      </p:sp>
    </p:spTree>
    <p:extLst>
      <p:ext uri="{BB962C8B-B14F-4D97-AF65-F5344CB8AC3E}">
        <p14:creationId xmlns:p14="http://schemas.microsoft.com/office/powerpoint/2010/main" val="312192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9" name="직사각형 8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분석 결과</a:t>
              </a:r>
              <a:endParaRPr lang="en-US" altLang="ko-KR" sz="2800" b="1" i="1" kern="0" dirty="0">
                <a:solidFill>
                  <a:srgbClr val="14B9B7"/>
                </a:solidFill>
              </a:endParaRPr>
            </a:p>
            <a:p>
              <a:pPr algn="ctr" latinLnBrk="0">
                <a:defRPr/>
              </a:pPr>
              <a:r>
                <a:rPr lang="en-US" altLang="ko-KR" sz="2400" b="1" i="1" kern="0" dirty="0" smtClean="0">
                  <a:solidFill>
                    <a:srgbClr val="595959"/>
                  </a:solidFill>
                </a:rPr>
                <a:t>- </a:t>
              </a:r>
              <a:r>
                <a:rPr lang="ko-KR" altLang="en-US" sz="2400" b="1" i="1" kern="0" dirty="0" err="1" smtClean="0">
                  <a:solidFill>
                    <a:srgbClr val="595959"/>
                  </a:solidFill>
                </a:rPr>
                <a:t>주요변수</a:t>
              </a:r>
              <a:r>
                <a:rPr lang="ko-KR" altLang="en-US" sz="2400" b="1" i="1" kern="0" dirty="0" smtClean="0">
                  <a:solidFill>
                    <a:srgbClr val="595959"/>
                  </a:solidFill>
                </a:rPr>
                <a:t> 간의 상관관계</a:t>
              </a:r>
              <a:endParaRPr lang="ko-KR" altLang="en-US" sz="2400" kern="0" dirty="0">
                <a:solidFill>
                  <a:srgbClr val="595959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 smtClean="0">
                  <a:solidFill>
                    <a:prstClr val="white"/>
                  </a:solidFill>
                </a:rPr>
                <a:t>02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12" y="2171341"/>
            <a:ext cx="7170807" cy="30156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0823" y="1517273"/>
            <a:ext cx="4232369" cy="366975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F186CF-180D-40FA-BAFB-93573B352295}"/>
              </a:ext>
            </a:extLst>
          </p:cNvPr>
          <p:cNvSpPr/>
          <p:nvPr/>
        </p:nvSpPr>
        <p:spPr>
          <a:xfrm>
            <a:off x="637510" y="1546570"/>
            <a:ext cx="6458234" cy="829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595959"/>
                </a:solidFill>
              </a:rPr>
              <a:t>삶에 대한 만족도</a:t>
            </a:r>
            <a:r>
              <a:rPr lang="en-US" altLang="ko-KR" b="1" dirty="0" smtClean="0">
                <a:solidFill>
                  <a:srgbClr val="595959"/>
                </a:solidFill>
              </a:rPr>
              <a:t>/ </a:t>
            </a:r>
            <a:r>
              <a:rPr lang="ko-KR" altLang="en-US" b="1" dirty="0" smtClean="0">
                <a:solidFill>
                  <a:srgbClr val="595959"/>
                </a:solidFill>
              </a:rPr>
              <a:t>근로여건 </a:t>
            </a:r>
            <a:r>
              <a:rPr lang="ko-KR" altLang="en-US" b="1" dirty="0">
                <a:solidFill>
                  <a:srgbClr val="595959"/>
                </a:solidFill>
              </a:rPr>
              <a:t>만족도</a:t>
            </a:r>
            <a:r>
              <a:rPr lang="en-US" altLang="ko-KR" b="1" dirty="0">
                <a:solidFill>
                  <a:srgbClr val="595959"/>
                </a:solidFill>
              </a:rPr>
              <a:t>/ </a:t>
            </a:r>
            <a:r>
              <a:rPr lang="ko-KR" altLang="en-US" b="1" dirty="0" err="1" smtClean="0">
                <a:solidFill>
                  <a:srgbClr val="595959"/>
                </a:solidFill>
              </a:rPr>
              <a:t>정주의사</a:t>
            </a:r>
            <a:r>
              <a:rPr lang="ko-KR" altLang="en-US" b="1" dirty="0" smtClean="0">
                <a:solidFill>
                  <a:srgbClr val="595959"/>
                </a:solidFill>
              </a:rPr>
              <a:t> 간의 상관관계</a:t>
            </a:r>
            <a:endParaRPr lang="en-US" altLang="ko-KR" b="1" dirty="0">
              <a:solidFill>
                <a:srgbClr val="595959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595959"/>
              </a:solidFill>
            </a:endParaRPr>
          </a:p>
        </p:txBody>
      </p:sp>
      <p:sp>
        <p:nvSpPr>
          <p:cNvPr id="14" name="Freeform 6"/>
          <p:cNvSpPr>
            <a:spLocks/>
          </p:cNvSpPr>
          <p:nvPr/>
        </p:nvSpPr>
        <p:spPr bwMode="auto">
          <a:xfrm>
            <a:off x="477606" y="1425840"/>
            <a:ext cx="319807" cy="28354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350526F-55A5-44FE-84EF-B7BC62084432}"/>
              </a:ext>
            </a:extLst>
          </p:cNvPr>
          <p:cNvCxnSpPr>
            <a:cxnSpLocks/>
          </p:cNvCxnSpPr>
          <p:nvPr/>
        </p:nvCxnSpPr>
        <p:spPr>
          <a:xfrm>
            <a:off x="383413" y="5823632"/>
            <a:ext cx="828000" cy="0"/>
          </a:xfrm>
          <a:prstGeom prst="line">
            <a:avLst/>
          </a:prstGeom>
          <a:ln w="15875">
            <a:solidFill>
              <a:schemeClr val="tx2">
                <a:lumMod val="75000"/>
              </a:schemeClr>
            </a:solidFill>
            <a:prstDash val="sys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0F186CF-180D-40FA-BAFB-93573B352295}"/>
              </a:ext>
            </a:extLst>
          </p:cNvPr>
          <p:cNvSpPr/>
          <p:nvPr/>
        </p:nvSpPr>
        <p:spPr>
          <a:xfrm>
            <a:off x="1512286" y="5429722"/>
            <a:ext cx="843638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595959"/>
                </a:solidFill>
              </a:rPr>
              <a:t>삶에 대한 만족도</a:t>
            </a:r>
            <a:r>
              <a:rPr lang="ko-KR" altLang="en-US" dirty="0">
                <a:solidFill>
                  <a:srgbClr val="595959"/>
                </a:solidFill>
              </a:rPr>
              <a:t>와</a:t>
            </a:r>
            <a:r>
              <a:rPr lang="en-US" altLang="ko-KR" b="1" dirty="0" smtClean="0">
                <a:solidFill>
                  <a:srgbClr val="595959"/>
                </a:solidFill>
              </a:rPr>
              <a:t> </a:t>
            </a:r>
            <a:r>
              <a:rPr lang="ko-KR" altLang="en-US" b="1" dirty="0" smtClean="0">
                <a:solidFill>
                  <a:srgbClr val="595959"/>
                </a:solidFill>
              </a:rPr>
              <a:t>근로여건 </a:t>
            </a:r>
            <a:r>
              <a:rPr lang="ko-KR" altLang="en-US" b="1" dirty="0">
                <a:solidFill>
                  <a:srgbClr val="595959"/>
                </a:solidFill>
              </a:rPr>
              <a:t>만족도 </a:t>
            </a:r>
            <a:r>
              <a:rPr lang="ko-KR" altLang="en-US" dirty="0" smtClean="0">
                <a:solidFill>
                  <a:srgbClr val="595959"/>
                </a:solidFill>
              </a:rPr>
              <a:t>간</a:t>
            </a:r>
            <a:r>
              <a:rPr lang="ko-KR" altLang="en-US" b="1" dirty="0" smtClean="0">
                <a:solidFill>
                  <a:srgbClr val="595959"/>
                </a:solidFill>
              </a:rPr>
              <a:t> 뚜렷한 </a:t>
            </a:r>
            <a:r>
              <a:rPr lang="ko-KR" altLang="en-US" b="1" dirty="0">
                <a:solidFill>
                  <a:srgbClr val="595959"/>
                </a:solidFill>
              </a:rPr>
              <a:t>양의 </a:t>
            </a:r>
            <a:r>
              <a:rPr lang="ko-KR" altLang="en-US" b="1" dirty="0" smtClean="0">
                <a:solidFill>
                  <a:srgbClr val="595959"/>
                </a:solidFill>
              </a:rPr>
              <a:t>상관관계</a:t>
            </a:r>
            <a:endParaRPr lang="en-US" altLang="ko-KR" b="1" dirty="0" smtClean="0">
              <a:solidFill>
                <a:srgbClr val="595959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595959"/>
                </a:solidFill>
              </a:rPr>
              <a:t>삶에 대한 만족도</a:t>
            </a:r>
            <a:r>
              <a:rPr lang="ko-KR" altLang="en-US" dirty="0" smtClean="0">
                <a:solidFill>
                  <a:srgbClr val="595959"/>
                </a:solidFill>
              </a:rPr>
              <a:t>와</a:t>
            </a:r>
            <a:r>
              <a:rPr lang="ko-KR" altLang="en-US" b="1" dirty="0" smtClean="0">
                <a:solidFill>
                  <a:srgbClr val="595959"/>
                </a:solidFill>
              </a:rPr>
              <a:t> </a:t>
            </a:r>
            <a:r>
              <a:rPr lang="ko-KR" altLang="en-US" b="1" dirty="0" err="1" smtClean="0">
                <a:solidFill>
                  <a:srgbClr val="595959"/>
                </a:solidFill>
              </a:rPr>
              <a:t>정주의사</a:t>
            </a:r>
            <a:r>
              <a:rPr lang="ko-KR" altLang="en-US" b="1" dirty="0" smtClean="0">
                <a:solidFill>
                  <a:srgbClr val="595959"/>
                </a:solidFill>
              </a:rPr>
              <a:t> </a:t>
            </a:r>
            <a:r>
              <a:rPr lang="ko-KR" altLang="en-US" dirty="0" smtClean="0">
                <a:solidFill>
                  <a:srgbClr val="595959"/>
                </a:solidFill>
              </a:rPr>
              <a:t>간</a:t>
            </a:r>
            <a:r>
              <a:rPr lang="ko-KR" altLang="en-US" b="1" dirty="0" smtClean="0">
                <a:solidFill>
                  <a:srgbClr val="595959"/>
                </a:solidFill>
              </a:rPr>
              <a:t> 약한 양의 상관관계</a:t>
            </a:r>
            <a:endParaRPr lang="en-US" altLang="ko-KR" b="1" dirty="0" smtClean="0">
              <a:solidFill>
                <a:srgbClr val="595959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595959"/>
                </a:solidFill>
              </a:rPr>
              <a:t>근로여건 만족도</a:t>
            </a:r>
            <a:r>
              <a:rPr lang="ko-KR" altLang="en-US" dirty="0" smtClean="0">
                <a:solidFill>
                  <a:srgbClr val="595959"/>
                </a:solidFill>
              </a:rPr>
              <a:t>와</a:t>
            </a:r>
            <a:r>
              <a:rPr lang="en-US" altLang="ko-KR" b="1" dirty="0" smtClean="0">
                <a:solidFill>
                  <a:srgbClr val="595959"/>
                </a:solidFill>
              </a:rPr>
              <a:t> </a:t>
            </a:r>
            <a:r>
              <a:rPr lang="ko-KR" altLang="en-US" b="1" dirty="0" err="1" smtClean="0">
                <a:solidFill>
                  <a:srgbClr val="595959"/>
                </a:solidFill>
              </a:rPr>
              <a:t>정주의사</a:t>
            </a:r>
            <a:r>
              <a:rPr lang="ko-KR" altLang="en-US" b="1" dirty="0">
                <a:solidFill>
                  <a:srgbClr val="595959"/>
                </a:solidFill>
              </a:rPr>
              <a:t> </a:t>
            </a:r>
            <a:r>
              <a:rPr lang="ko-KR" altLang="en-US" dirty="0" smtClean="0">
                <a:solidFill>
                  <a:srgbClr val="595959"/>
                </a:solidFill>
              </a:rPr>
              <a:t>간</a:t>
            </a:r>
            <a:r>
              <a:rPr lang="ko-KR" altLang="en-US" b="1" dirty="0" smtClean="0">
                <a:solidFill>
                  <a:srgbClr val="595959"/>
                </a:solidFill>
              </a:rPr>
              <a:t> 약한 </a:t>
            </a:r>
            <a:r>
              <a:rPr lang="ko-KR" altLang="en-US" b="1" dirty="0">
                <a:solidFill>
                  <a:srgbClr val="595959"/>
                </a:solidFill>
              </a:rPr>
              <a:t>양의 </a:t>
            </a:r>
            <a:r>
              <a:rPr lang="ko-KR" altLang="en-US" b="1" dirty="0" smtClean="0">
                <a:solidFill>
                  <a:srgbClr val="595959"/>
                </a:solidFill>
              </a:rPr>
              <a:t>상관관계</a:t>
            </a:r>
            <a:endParaRPr lang="en-US" altLang="ko-KR" b="1" dirty="0" smtClean="0">
              <a:solidFill>
                <a:srgbClr val="595959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3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7617</TotalTime>
  <Words>1980</Words>
  <Application>Microsoft Office PowerPoint</Application>
  <PresentationFormat>와이드스크린</PresentationFormat>
  <Paragraphs>826</Paragraphs>
  <Slides>23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HY신명조</vt:lpstr>
      <vt:lpstr>맑은 고딕</vt:lpstr>
      <vt:lpstr>Arial</vt:lpstr>
      <vt:lpstr>Wingdings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Jiyoung Park</cp:lastModifiedBy>
  <cp:revision>286</cp:revision>
  <dcterms:created xsi:type="dcterms:W3CDTF">2020-08-20T13:34:29Z</dcterms:created>
  <dcterms:modified xsi:type="dcterms:W3CDTF">2020-11-14T10:02:07Z</dcterms:modified>
</cp:coreProperties>
</file>