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78" r:id="rId3"/>
    <p:sldId id="264" r:id="rId4"/>
    <p:sldId id="266" r:id="rId5"/>
    <p:sldId id="265" r:id="rId6"/>
    <p:sldId id="270" r:id="rId7"/>
    <p:sldId id="269" r:id="rId8"/>
    <p:sldId id="279" r:id="rId9"/>
    <p:sldId id="268" r:id="rId10"/>
    <p:sldId id="267" r:id="rId11"/>
    <p:sldId id="280" r:id="rId12"/>
    <p:sldId id="273" r:id="rId13"/>
    <p:sldId id="277" r:id="rId14"/>
    <p:sldId id="274" r:id="rId15"/>
    <p:sldId id="275" r:id="rId16"/>
    <p:sldId id="263" r:id="rId17"/>
    <p:sldId id="26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2A1D-A2AC-4E6D-9737-BC8ABA180FEA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F3E8A-C172-41F8-ABAA-0827A304D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F3E8A-C172-41F8-ABAA-0827A304D1D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4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ABD3-8E69-42A1-8520-3840C7BB4F0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A3B-D2B4-4B7D-9887-A15E5E23927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6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ABD3-8E69-42A1-8520-3840C7BB4F0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A3B-D2B4-4B7D-9887-A15E5E239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1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ABD3-8E69-42A1-8520-3840C7BB4F0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A3B-D2B4-4B7D-9887-A15E5E239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90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1890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ABD3-8E69-42A1-8520-3840C7BB4F0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A3B-D2B4-4B7D-9887-A15E5E239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ABD3-8E69-42A1-8520-3840C7BB4F0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A3B-D2B4-4B7D-9887-A15E5E23927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ABD3-8E69-42A1-8520-3840C7BB4F0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A3B-D2B4-4B7D-9887-A15E5E239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0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ABD3-8E69-42A1-8520-3840C7BB4F0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A3B-D2B4-4B7D-9887-A15E5E239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8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13829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ABD3-8E69-42A1-8520-3840C7BB4F0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A3B-D2B4-4B7D-9887-A15E5E239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ABD3-8E69-42A1-8520-3840C7BB4F0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A3B-D2B4-4B7D-9887-A15E5E239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9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07ABD3-8E69-42A1-8520-3840C7BB4F0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CA6A3B-D2B4-4B7D-9887-A15E5E239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ABD3-8E69-42A1-8520-3840C7BB4F0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A3B-D2B4-4B7D-9887-A15E5E239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53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07ABD3-8E69-42A1-8520-3840C7BB4F0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CA6A3B-D2B4-4B7D-9887-A15E5E23927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2876204"/>
            <a:ext cx="10058400" cy="1448908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긴급재난지원금의 실효성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77005" y="4447308"/>
            <a:ext cx="1878676" cy="1604358"/>
          </a:xfrm>
        </p:spPr>
        <p:txBody>
          <a:bodyPr>
            <a:noAutofit/>
          </a:bodyPr>
          <a:lstStyle/>
          <a:p>
            <a:pPr algn="ctr"/>
            <a:r>
              <a:rPr lang="en-US" altLang="ko-KR" sz="1800" dirty="0" smtClean="0"/>
              <a:t>[D</a:t>
            </a:r>
            <a:r>
              <a:rPr lang="ko-KR" altLang="en-US" sz="1800" dirty="0" smtClean="0"/>
              <a:t>조</a:t>
            </a:r>
            <a:r>
              <a:rPr lang="en-US" altLang="ko-KR" sz="1800" dirty="0" smtClean="0"/>
              <a:t>]</a:t>
            </a:r>
          </a:p>
          <a:p>
            <a:pPr algn="ctr"/>
            <a:r>
              <a:rPr lang="ko-KR" altLang="en-US" sz="1800" dirty="0" err="1" smtClean="0"/>
              <a:t>최은철</a:t>
            </a:r>
            <a:endParaRPr lang="en-US" altLang="ko-KR" sz="1800" dirty="0" smtClean="0"/>
          </a:p>
          <a:p>
            <a:pPr algn="ctr"/>
            <a:r>
              <a:rPr lang="ko-KR" altLang="en-US" sz="1800" dirty="0" err="1" smtClean="0"/>
              <a:t>노재윤</a:t>
            </a:r>
            <a:endParaRPr lang="en-US" altLang="ko-KR" sz="1800" dirty="0"/>
          </a:p>
          <a:p>
            <a:pPr algn="ctr"/>
            <a:r>
              <a:rPr lang="ko-KR" altLang="en-US" sz="1800" dirty="0" smtClean="0"/>
              <a:t>박지영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5333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BSI vs. CSI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24" y="1818155"/>
            <a:ext cx="8462190" cy="4463097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672" y="766710"/>
            <a:ext cx="543000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8301" y="1704110"/>
            <a:ext cx="557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정부가 기대한 만큼의 효과가 있었는가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72" y="2081754"/>
            <a:ext cx="4959899" cy="29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통합재정수지 추이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0642"/>
            <a:ext cx="6186207" cy="4022725"/>
          </a:xfrm>
        </p:spPr>
      </p:pic>
      <p:sp>
        <p:nvSpPr>
          <p:cNvPr id="5" name="TextBox 4"/>
          <p:cNvSpPr txBox="1"/>
          <p:nvPr/>
        </p:nvSpPr>
        <p:spPr>
          <a:xfrm>
            <a:off x="8006788" y="3401839"/>
            <a:ext cx="304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통합재정수지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당해년도</a:t>
            </a:r>
            <a:r>
              <a:rPr lang="ko-KR" altLang="en-US" dirty="0" smtClean="0"/>
              <a:t> 정부의</a:t>
            </a:r>
            <a:endParaRPr lang="en-US" altLang="ko-KR" dirty="0" smtClean="0"/>
          </a:p>
          <a:p>
            <a:r>
              <a:rPr lang="ko-KR" altLang="en-US" dirty="0" smtClean="0"/>
              <a:t>흑자 </a:t>
            </a:r>
            <a:r>
              <a:rPr lang="ko-KR" altLang="en-US" dirty="0"/>
              <a:t>또는 적자 규모를 의미</a:t>
            </a:r>
          </a:p>
        </p:txBody>
      </p:sp>
    </p:spTree>
    <p:extLst>
      <p:ext uri="{BB962C8B-B14F-4D97-AF65-F5344CB8AC3E}">
        <p14:creationId xmlns:p14="http://schemas.microsoft.com/office/powerpoint/2010/main" val="5805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정부지출승수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501" y="3312256"/>
            <a:ext cx="1843088" cy="1071563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77" y="2458039"/>
            <a:ext cx="8083946" cy="3693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209501" y="1900677"/>
            <a:ext cx="963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정부지출이 추가적으로 </a:t>
            </a:r>
            <a:r>
              <a:rPr lang="en-US" altLang="ko-KR" dirty="0"/>
              <a:t>1</a:t>
            </a:r>
            <a:r>
              <a:rPr lang="ko-KR" altLang="en-US" dirty="0"/>
              <a:t>원 늘어날 경우 유발되는 국내총생산</a:t>
            </a:r>
            <a:r>
              <a:rPr lang="en-US" altLang="ko-KR" dirty="0"/>
              <a:t>(GDP)</a:t>
            </a:r>
            <a:r>
              <a:rPr lang="ko-KR" altLang="en-US" dirty="0"/>
              <a:t>의 증가분을 말한다</a:t>
            </a:r>
            <a:r>
              <a:rPr lang="en-US" altLang="ko-KR" dirty="0"/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5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5241" y="671614"/>
            <a:ext cx="10299032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sz="2400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5"/>
          <a:stretch/>
        </p:blipFill>
        <p:spPr>
          <a:xfrm>
            <a:off x="1837325" y="1829640"/>
            <a:ext cx="6692124" cy="4364182"/>
          </a:xfrm>
        </p:spPr>
      </p:pic>
      <p:sp>
        <p:nvSpPr>
          <p:cNvPr id="4" name="TextBox 3"/>
          <p:cNvSpPr txBox="1"/>
          <p:nvPr/>
        </p:nvSpPr>
        <p:spPr>
          <a:xfrm>
            <a:off x="9131532" y="1753039"/>
            <a:ext cx="226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(1980-2019</a:t>
            </a:r>
            <a:r>
              <a:rPr lang="ko-KR" altLang="en-US" dirty="0"/>
              <a:t>년 평균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97280" y="261890"/>
            <a:ext cx="1065691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정부 재정지출비중과 성장률과의 관계</a:t>
            </a:r>
          </a:p>
        </p:txBody>
      </p:sp>
    </p:spTree>
    <p:extLst>
      <p:ext uri="{BB962C8B-B14F-4D97-AF65-F5344CB8AC3E}">
        <p14:creationId xmlns:p14="http://schemas.microsoft.com/office/powerpoint/2010/main" val="27433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실질 성장률과 민간 및 정부 기여도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8"/>
          <a:stretch/>
        </p:blipFill>
        <p:spPr>
          <a:xfrm>
            <a:off x="2595396" y="1843676"/>
            <a:ext cx="7062168" cy="4282413"/>
          </a:xfrm>
        </p:spPr>
      </p:pic>
    </p:spTree>
    <p:extLst>
      <p:ext uri="{BB962C8B-B14F-4D97-AF65-F5344CB8AC3E}">
        <p14:creationId xmlns:p14="http://schemas.microsoft.com/office/powerpoint/2010/main" val="35171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5221" y="2086803"/>
            <a:ext cx="8952807" cy="18949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/>
              <a:t> CSI </a:t>
            </a:r>
            <a:r>
              <a:rPr lang="ko-KR" altLang="en-US" dirty="0"/>
              <a:t>와 </a:t>
            </a:r>
            <a:r>
              <a:rPr lang="en-US" altLang="ko-KR" dirty="0"/>
              <a:t>BSI </a:t>
            </a:r>
            <a:r>
              <a:rPr lang="ko-KR" altLang="en-US" dirty="0"/>
              <a:t>상관 관계는 약한 음의 상관관계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 정부 </a:t>
            </a:r>
            <a:r>
              <a:rPr lang="ko-KR" altLang="en-US" dirty="0"/>
              <a:t>통합재정수지의 적자가 심해 짐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 세계 </a:t>
            </a:r>
            <a:r>
              <a:rPr lang="ko-KR" altLang="en-US" dirty="0"/>
              <a:t>각 국의 정부지출과 성장률은 음의 상관관계</a:t>
            </a:r>
            <a:r>
              <a:rPr lang="en-US" altLang="ko-KR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/>
              <a:t> 2</a:t>
            </a:r>
            <a:r>
              <a:rPr lang="ko-KR" altLang="en-US" dirty="0"/>
              <a:t>차 긴급재난지원금은 국가적인 차원에서 봤을 때 실효성이 없다고 보여짐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03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003677"/>
            <a:ext cx="10058400" cy="3707168"/>
          </a:xfrm>
        </p:spPr>
        <p:txBody>
          <a:bodyPr/>
          <a:lstStyle/>
          <a:p>
            <a:r>
              <a:rPr lang="ko-KR" altLang="en-US" dirty="0" err="1" smtClean="0"/>
              <a:t>기획재정부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2020</a:t>
            </a:r>
            <a:r>
              <a:rPr lang="ko-KR" altLang="en-US" dirty="0" smtClean="0"/>
              <a:t>년도 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 추가경정예산안</a:t>
            </a:r>
            <a:endParaRPr lang="en-US" altLang="ko-KR" dirty="0" smtClean="0"/>
          </a:p>
          <a:p>
            <a:r>
              <a:rPr lang="ko-KR" altLang="en-US" dirty="0" err="1" smtClean="0"/>
              <a:t>기획재정부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- 2020</a:t>
            </a:r>
            <a:r>
              <a:rPr lang="ko-KR" altLang="en-US" dirty="0"/>
              <a:t>년도 제</a:t>
            </a:r>
            <a:r>
              <a:rPr lang="en-US" altLang="ko-KR" dirty="0"/>
              <a:t>2</a:t>
            </a:r>
            <a:r>
              <a:rPr lang="ko-KR" altLang="en-US" dirty="0"/>
              <a:t>회 </a:t>
            </a:r>
            <a:r>
              <a:rPr lang="ko-KR" altLang="en-US" dirty="0" err="1" smtClean="0"/>
              <a:t>추가경정산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국회확정</a:t>
            </a:r>
            <a:r>
              <a:rPr lang="ko-KR" altLang="en-US" dirty="0" smtClean="0"/>
              <a:t> 보도자료</a:t>
            </a:r>
            <a:endParaRPr lang="en-US" altLang="ko-KR" dirty="0" smtClean="0"/>
          </a:p>
          <a:p>
            <a:r>
              <a:rPr lang="ko-KR" altLang="en-US" dirty="0" smtClean="0"/>
              <a:t>중소기업연구원 </a:t>
            </a:r>
            <a:r>
              <a:rPr lang="en-US" altLang="ko-KR" dirty="0" smtClean="0"/>
              <a:t>- KOSBI </a:t>
            </a:r>
            <a:r>
              <a:rPr lang="ko-KR" altLang="en-US" dirty="0" smtClean="0"/>
              <a:t>중소기업 동향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월호 </a:t>
            </a:r>
            <a:r>
              <a:rPr lang="en-US" altLang="ko-KR" dirty="0" smtClean="0"/>
              <a:t>(BSI)</a:t>
            </a:r>
          </a:p>
          <a:p>
            <a:r>
              <a:rPr lang="ko-KR" altLang="en-US" dirty="0" smtClean="0"/>
              <a:t>한국은행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소비자동향조사 </a:t>
            </a:r>
            <a:r>
              <a:rPr lang="en-US" altLang="ko-KR" dirty="0" smtClean="0"/>
              <a:t>(CSI)</a:t>
            </a:r>
          </a:p>
          <a:p>
            <a:r>
              <a:rPr lang="ko-KR" altLang="en-US" dirty="0" err="1" smtClean="0"/>
              <a:t>기획재정부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통합재정수지</a:t>
            </a:r>
            <a:endParaRPr lang="en-US" altLang="ko-KR" dirty="0" smtClean="0"/>
          </a:p>
          <a:p>
            <a:r>
              <a:rPr lang="ko-KR" altLang="en-US" dirty="0" smtClean="0"/>
              <a:t>지방규제혁신과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긴급재난지원금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개사 카드매출 데이터</a:t>
            </a:r>
            <a:endParaRPr lang="en-US" altLang="ko-KR" dirty="0"/>
          </a:p>
          <a:p>
            <a:r>
              <a:rPr lang="en-US" altLang="ko-KR" dirty="0" smtClean="0"/>
              <a:t>KERI Insight – </a:t>
            </a:r>
            <a:r>
              <a:rPr lang="ko-KR" altLang="en-US" dirty="0" smtClean="0"/>
              <a:t>재원조달을 포함한 </a:t>
            </a:r>
            <a:r>
              <a:rPr lang="ko-KR" altLang="en-US" dirty="0" err="1" smtClean="0"/>
              <a:t>재정승수</a:t>
            </a:r>
            <a:r>
              <a:rPr lang="ko-KR" altLang="en-US" dirty="0" smtClean="0"/>
              <a:t> 효과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한국경제연구원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한국은행 </a:t>
            </a:r>
            <a:r>
              <a:rPr lang="ko-KR" altLang="en-US" dirty="0" err="1" smtClean="0"/>
              <a:t>조사국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최근 소비성향 변동요인 분석 및 시사점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54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30" y="2097371"/>
            <a:ext cx="4959899" cy="2948454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47156" y="635738"/>
            <a:ext cx="10058400" cy="1113829"/>
          </a:xfrm>
        </p:spPr>
        <p:txBody>
          <a:bodyPr/>
          <a:lstStyle/>
          <a:p>
            <a:r>
              <a:rPr lang="ko-KR" altLang="en-US" dirty="0" smtClean="0"/>
              <a:t>질의응답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6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3120" y="2119746"/>
            <a:ext cx="78721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 smtClean="0"/>
              <a:t>정부지출</a:t>
            </a:r>
            <a:r>
              <a:rPr lang="en-US" altLang="ko-KR" sz="13800" dirty="0" smtClean="0"/>
              <a:t>?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981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긴급재난지원금</a:t>
            </a:r>
            <a:endParaRPr lang="ko-KR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63535" y="2038670"/>
            <a:ext cx="9218814" cy="34842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F8F8F"/>
                </a:solidFill>
                <a:effectLst/>
                <a:latin typeface="+mn-ea"/>
              </a:rPr>
              <a:t>정의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코로나19 위기 극복을 위한 정부의 한시적인 지원제도.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국민생활 안정과 경제회복 지원을 목적으로 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8F8F8F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F8F8F"/>
                </a:solidFill>
                <a:effectLst/>
                <a:latin typeface="+mn-ea"/>
              </a:rPr>
              <a:t>대상</a:t>
            </a:r>
          </a:p>
          <a:p>
            <a:pPr marL="457200" lvl="1" indent="-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	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소득·재산과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 상관없이 대한민국 모든 국민 (</a:t>
            </a:r>
            <a:r>
              <a:rPr lang="en-US" altLang="ko-KR" dirty="0">
                <a:solidFill>
                  <a:srgbClr val="242424"/>
                </a:solidFill>
                <a:latin typeface="+mn-ea"/>
              </a:rPr>
              <a:t>2171</a:t>
            </a:r>
            <a:r>
              <a:rPr lang="ko-KR" altLang="en-US" dirty="0" smtClean="0">
                <a:solidFill>
                  <a:srgbClr val="242424"/>
                </a:solidFill>
                <a:latin typeface="+mn-ea"/>
              </a:rPr>
              <a:t>만 가구 지급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242424"/>
                </a:solidFill>
                <a:latin typeface="+mn-ea"/>
              </a:rPr>
              <a:t>	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8F8F8F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F8F8F"/>
                </a:solidFill>
                <a:effectLst/>
                <a:latin typeface="+mn-ea"/>
              </a:rPr>
              <a:t>지원금액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	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가구원수별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 차등 지급 (주민등록세대기준 + 건강보험료상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가구기준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)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1인 가구: 40만원, 2인 가구: 60만원, 3인 가구: 80만원, 4인 이상 가구: 100만원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지자체에서 이미 지급받은 경우는 금액이 다를 수 있음.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8F8F8F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4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긴급재난지원금 추경 주요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긴급재난지원금</a:t>
            </a:r>
            <a:r>
              <a:rPr lang="en-US" altLang="ko-KR" dirty="0"/>
              <a:t>(</a:t>
            </a:r>
            <a:r>
              <a:rPr lang="ko-KR" altLang="en-US" dirty="0" err="1"/>
              <a:t>단일사업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12.2</a:t>
            </a:r>
            <a:r>
              <a:rPr lang="ko-KR" altLang="en-US" dirty="0"/>
              <a:t>조원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/>
              <a:t>지원대상 및 단가</a:t>
            </a:r>
            <a:r>
              <a:rPr lang="en-US" altLang="ko-KR" dirty="0"/>
              <a:t>) </a:t>
            </a:r>
            <a:r>
              <a:rPr lang="ko-KR" altLang="en-US" dirty="0"/>
              <a:t>전 국민 </a:t>
            </a:r>
            <a:r>
              <a:rPr lang="ko-KR" altLang="en-US" dirty="0" smtClean="0"/>
              <a:t>지급</a:t>
            </a:r>
            <a:r>
              <a:rPr lang="en-US" altLang="ko-KR" dirty="0" smtClean="0"/>
              <a:t>, 4</a:t>
            </a:r>
            <a:r>
              <a:rPr lang="ko-KR" altLang="en-US" dirty="0"/>
              <a:t>인 이상 가구 기준 </a:t>
            </a:r>
            <a:r>
              <a:rPr lang="en-US" altLang="ko-KR" dirty="0"/>
              <a:t>100</a:t>
            </a:r>
            <a:r>
              <a:rPr lang="ko-KR" altLang="en-US" dirty="0"/>
              <a:t>만원 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재원소요</a:t>
            </a:r>
            <a:r>
              <a:rPr lang="en-US" altLang="ko-KR" dirty="0"/>
              <a:t>) 12.2</a:t>
            </a:r>
            <a:r>
              <a:rPr lang="ko-KR" altLang="en-US" dirty="0"/>
              <a:t>조원 </a:t>
            </a:r>
            <a:r>
              <a:rPr lang="en-US" altLang="ko-KR" dirty="0"/>
              <a:t>(</a:t>
            </a:r>
            <a:r>
              <a:rPr lang="ko-KR" altLang="en-US" dirty="0"/>
              <a:t>지방비 </a:t>
            </a:r>
            <a:r>
              <a:rPr lang="en-US" altLang="ko-KR" dirty="0"/>
              <a:t>2.1</a:t>
            </a:r>
            <a:r>
              <a:rPr lang="ko-KR" altLang="en-US" dirty="0"/>
              <a:t>조원 </a:t>
            </a:r>
            <a:r>
              <a:rPr lang="ko-KR" altLang="en-US" dirty="0" err="1"/>
              <a:t>포함시</a:t>
            </a:r>
            <a:r>
              <a:rPr lang="ko-KR" altLang="en-US" dirty="0"/>
              <a:t> 총 </a:t>
            </a:r>
            <a:r>
              <a:rPr lang="en-US" altLang="ko-KR" dirty="0"/>
              <a:t>14.3</a:t>
            </a:r>
            <a:r>
              <a:rPr lang="ko-KR" altLang="en-US" dirty="0"/>
              <a:t>조원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국비조달</a:t>
            </a:r>
            <a:r>
              <a:rPr lang="en-US" altLang="ko-KR" dirty="0"/>
              <a:t>) </a:t>
            </a:r>
            <a:r>
              <a:rPr lang="ko-KR" altLang="en-US" dirty="0"/>
              <a:t>국채발행 </a:t>
            </a:r>
            <a:r>
              <a:rPr lang="en-US" altLang="ko-KR" dirty="0"/>
              <a:t>3.4</a:t>
            </a:r>
            <a:r>
              <a:rPr lang="ko-KR" altLang="en-US" dirty="0"/>
              <a:t>조원 </a:t>
            </a:r>
            <a:r>
              <a:rPr lang="en-US" altLang="ko-KR" dirty="0"/>
              <a:t>+ </a:t>
            </a:r>
            <a:r>
              <a:rPr lang="ko-KR" altLang="en-US" dirty="0"/>
              <a:t>지출구조조정 등 </a:t>
            </a:r>
            <a:r>
              <a:rPr lang="en-US" altLang="ko-KR" dirty="0"/>
              <a:t>8.8</a:t>
            </a:r>
            <a:r>
              <a:rPr lang="ko-KR" altLang="en-US" dirty="0"/>
              <a:t>조원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6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4681"/>
          </a:xfrm>
        </p:spPr>
        <p:txBody>
          <a:bodyPr/>
          <a:lstStyle/>
          <a:p>
            <a:r>
              <a:rPr lang="ko-KR" altLang="en-US" dirty="0" smtClean="0"/>
              <a:t>지출구조조정 주요 내용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914511"/>
              </p:ext>
            </p:extLst>
          </p:nvPr>
        </p:nvGraphicFramePr>
        <p:xfrm>
          <a:off x="936081" y="1251284"/>
          <a:ext cx="10380797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878">
                  <a:extLst>
                    <a:ext uri="{9D8B030D-6E8A-4147-A177-3AD203B41FA5}">
                      <a16:colId xmlns:a16="http://schemas.microsoft.com/office/drawing/2014/main" val="652315862"/>
                    </a:ext>
                  </a:extLst>
                </a:gridCol>
                <a:gridCol w="984568">
                  <a:extLst>
                    <a:ext uri="{9D8B030D-6E8A-4147-A177-3AD203B41FA5}">
                      <a16:colId xmlns:a16="http://schemas.microsoft.com/office/drawing/2014/main" val="4259343764"/>
                    </a:ext>
                  </a:extLst>
                </a:gridCol>
                <a:gridCol w="7766351">
                  <a:extLst>
                    <a:ext uri="{9D8B030D-6E8A-4147-A177-3AD203B41FA5}">
                      <a16:colId xmlns:a16="http://schemas.microsoft.com/office/drawing/2014/main" val="5433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규모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주요내용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2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공무원 인건비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6,952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▪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권장휴가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확대 등 연가보상비 전액 절감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3,953)</a:t>
                      </a:r>
                    </a:p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▪채용시험 연기 등 인건비 절감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2,999)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69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9,047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▪설계 및 공사발주 일정 점검 등에 따른 軍일반지원시설 공사비 조정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967)</a:t>
                      </a:r>
                    </a:p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▪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기동ㆍ항공장비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정비사업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연부율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조정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720)</a:t>
                      </a:r>
                    </a:p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▪방위력 개선사업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계약일정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변경 등에 따른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연부율조정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7,120)</a:t>
                      </a:r>
                    </a:p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▪예비군 훈련 연기 등에 따른 절감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3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5,804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▪철도사업의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연차별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투자계획 변경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5,500)</a:t>
                      </a:r>
                    </a:p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▪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개통일정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조정에 따른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전동차량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구입비 조정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103)</a:t>
                      </a:r>
                    </a:p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▪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울산신항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공사일정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반영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6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▪코로나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인한 개도국 여건 변화로 인해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집행이곤란한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차관ㆍ해외봉사단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사업 등 조정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2,677)</a:t>
                      </a:r>
                    </a:p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대개도국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차관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(△2,000),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국별협력사업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(△141),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해외봉사단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(△360),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글로벌 연수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(△111),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녹색기후기금 운영지원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(△65)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환경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2,055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▪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상ㆍ하수도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사업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집행현황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점검 등에 따라 감액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2,055)</a:t>
                      </a:r>
                    </a:p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스마트 지방상수도 지원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(△1,000),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하수처리장 등수질개선시설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(△1,055)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4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1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업종별 카드사 매출액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31" y="1865106"/>
            <a:ext cx="7717981" cy="4006976"/>
          </a:xfrm>
        </p:spPr>
      </p:pic>
    </p:spTree>
    <p:extLst>
      <p:ext uri="{BB962C8B-B14F-4D97-AF65-F5344CB8AC3E}">
        <p14:creationId xmlns:p14="http://schemas.microsoft.com/office/powerpoint/2010/main" val="33131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전통시장 매출액 변동 현황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385" y="5977891"/>
            <a:ext cx="1176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개 카드사의 </a:t>
            </a:r>
            <a:r>
              <a:rPr lang="ko-KR" altLang="en-US" b="1" dirty="0"/>
              <a:t>전통시장 매출액</a:t>
            </a:r>
            <a:r>
              <a:rPr lang="ko-KR" altLang="en-US" dirty="0"/>
              <a:t>은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주 </a:t>
            </a:r>
            <a:r>
              <a:rPr lang="en-US" altLang="ko-KR" dirty="0"/>
              <a:t>3,243</a:t>
            </a:r>
            <a:r>
              <a:rPr lang="ko-KR" altLang="en-US" dirty="0"/>
              <a:t>억원으로</a:t>
            </a:r>
            <a:r>
              <a:rPr lang="en-US" altLang="ko-KR" dirty="0"/>
              <a:t>, 5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주</a:t>
            </a:r>
            <a:r>
              <a:rPr lang="en-US" altLang="ko-KR" dirty="0"/>
              <a:t>(2,705</a:t>
            </a:r>
            <a:r>
              <a:rPr lang="ko-KR" altLang="en-US" dirty="0"/>
              <a:t>억원</a:t>
            </a:r>
            <a:r>
              <a:rPr lang="en-US" altLang="ko-KR" dirty="0"/>
              <a:t>)</a:t>
            </a:r>
            <a:r>
              <a:rPr lang="ko-KR" altLang="en-US" dirty="0"/>
              <a:t>에 비해 </a:t>
            </a:r>
            <a:r>
              <a:rPr lang="ko-KR" altLang="en-US" b="1" dirty="0"/>
              <a:t>약 </a:t>
            </a:r>
            <a:r>
              <a:rPr lang="en-US" altLang="ko-KR" b="1" dirty="0"/>
              <a:t>20% </a:t>
            </a:r>
            <a:r>
              <a:rPr lang="ko-KR" altLang="en-US" b="1" dirty="0"/>
              <a:t>증가</a:t>
            </a:r>
            <a:r>
              <a:rPr lang="ko-KR" altLang="en-US" dirty="0"/>
              <a:t>한 것으로 나타났다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022725"/>
          </a:xfrm>
        </p:spPr>
      </p:pic>
    </p:spTree>
    <p:extLst>
      <p:ext uri="{BB962C8B-B14F-4D97-AF65-F5344CB8AC3E}">
        <p14:creationId xmlns:p14="http://schemas.microsoft.com/office/powerpoint/2010/main" val="28122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BSI &amp; CSI</a:t>
            </a:r>
            <a:endParaRPr lang="ko-KR" altLang="en-US" dirty="0"/>
          </a:p>
        </p:txBody>
      </p:sp>
      <p:pic>
        <p:nvPicPr>
          <p:cNvPr id="3074" name="Picture 2" descr="https://post-phinf.pstatic.net/MjAxNzA0MDdfMTI5/MDAxNDkxNDk4NzM3NzU1.HcVLxPrdrkYjgAoXzkzaV6qTJCFaQOOv5tKrStD697cg.R_F89ROabkJQ1II0N-qpgNRSyopDcTU-kp5a44rneZcg.JPEG/j0xgcsmer5mihq.jpg?type=w12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78" y="2376270"/>
            <a:ext cx="8060804" cy="67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7280" y="1806625"/>
            <a:ext cx="282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BSI(Business Survey Index):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3547910"/>
            <a:ext cx="282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CSI(Consumer Survey Index):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64" y="3917242"/>
            <a:ext cx="9140516" cy="1168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6336" y="5585680"/>
            <a:ext cx="842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→ </a:t>
            </a:r>
            <a:r>
              <a:rPr lang="ko-KR" altLang="en-US" dirty="0" smtClean="0"/>
              <a:t>지수가 </a:t>
            </a:r>
            <a:r>
              <a:rPr lang="en-US" altLang="ko-KR" dirty="0"/>
              <a:t>100</a:t>
            </a:r>
            <a:r>
              <a:rPr lang="ko-KR" altLang="en-US" dirty="0"/>
              <a:t>보다 크면 경기 전망에 대한 긍정적 인식이 더 높다는 것을 의미한다</a:t>
            </a:r>
            <a:r>
              <a:rPr lang="en-US" altLang="ko-KR" dirty="0"/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8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BSI &amp; CSI Data Frame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4146" y="5878265"/>
            <a:ext cx="160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CSI </a:t>
            </a:r>
            <a:r>
              <a:rPr lang="en-US" altLang="ko-KR" dirty="0"/>
              <a:t>Data </a:t>
            </a:r>
            <a:r>
              <a:rPr lang="en-US" altLang="ko-KR" dirty="0" smtClean="0"/>
              <a:t>Frame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4322" y="5878265"/>
            <a:ext cx="160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BSI Data Frame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23" y="1835119"/>
            <a:ext cx="3240359" cy="3948892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133"/>
          <a:stretch/>
        </p:blipFill>
        <p:spPr>
          <a:xfrm>
            <a:off x="7027109" y="1935911"/>
            <a:ext cx="3700889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914</TotalTime>
  <Words>576</Words>
  <Application>Microsoft Office PowerPoint</Application>
  <PresentationFormat>와이드스크린</PresentationFormat>
  <Paragraphs>88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맑은 고딕</vt:lpstr>
      <vt:lpstr>Calibri</vt:lpstr>
      <vt:lpstr>Calibri Light</vt:lpstr>
      <vt:lpstr>Wingdings</vt:lpstr>
      <vt:lpstr>추억</vt:lpstr>
      <vt:lpstr>긴급재난지원금의 실효성</vt:lpstr>
      <vt:lpstr>PowerPoint 프레젠테이션</vt:lpstr>
      <vt:lpstr>긴급재난지원금</vt:lpstr>
      <vt:lpstr>긴급재난지원금 추경 주요 내용</vt:lpstr>
      <vt:lpstr>지출구조조정 주요 내용</vt:lpstr>
      <vt:lpstr>업종별 카드사 매출액</vt:lpstr>
      <vt:lpstr>전통시장 매출액 변동 현황</vt:lpstr>
      <vt:lpstr>BSI &amp; CSI</vt:lpstr>
      <vt:lpstr>BSI &amp; CSI Data Frame</vt:lpstr>
      <vt:lpstr>BSI vs. CSI</vt:lpstr>
      <vt:lpstr>PowerPoint 프레젠테이션</vt:lpstr>
      <vt:lpstr>통합재정수지 추이</vt:lpstr>
      <vt:lpstr>정부지출승수</vt:lpstr>
      <vt:lpstr> </vt:lpstr>
      <vt:lpstr>실질 성장률과 민간 및 정부 기여도</vt:lpstr>
      <vt:lpstr>결론</vt:lpstr>
      <vt:lpstr>참고자료</vt:lpstr>
      <vt:lpstr>질의응답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재난지원금 실효성</dc:title>
  <dc:creator>user</dc:creator>
  <cp:lastModifiedBy>user</cp:lastModifiedBy>
  <cp:revision>31</cp:revision>
  <dcterms:created xsi:type="dcterms:W3CDTF">2020-07-30T01:04:41Z</dcterms:created>
  <dcterms:modified xsi:type="dcterms:W3CDTF">2020-07-31T07:16:20Z</dcterms:modified>
</cp:coreProperties>
</file>