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331" r:id="rId3"/>
    <p:sldId id="324" r:id="rId4"/>
    <p:sldId id="330" r:id="rId5"/>
    <p:sldId id="319" r:id="rId6"/>
    <p:sldId id="267" r:id="rId7"/>
    <p:sldId id="355" r:id="rId8"/>
    <p:sldId id="268" r:id="rId9"/>
    <p:sldId id="350" r:id="rId10"/>
    <p:sldId id="363" r:id="rId11"/>
    <p:sldId id="279" r:id="rId12"/>
    <p:sldId id="351" r:id="rId13"/>
    <p:sldId id="283" r:id="rId14"/>
    <p:sldId id="353" r:id="rId15"/>
    <p:sldId id="291" r:id="rId16"/>
    <p:sldId id="354" r:id="rId17"/>
    <p:sldId id="312" r:id="rId18"/>
    <p:sldId id="347" r:id="rId19"/>
    <p:sldId id="348" r:id="rId20"/>
    <p:sldId id="356" r:id="rId21"/>
    <p:sldId id="357" r:id="rId22"/>
    <p:sldId id="346" r:id="rId23"/>
    <p:sldId id="359" r:id="rId24"/>
    <p:sldId id="364" r:id="rId25"/>
    <p:sldId id="365" r:id="rId26"/>
    <p:sldId id="366" r:id="rId27"/>
    <p:sldId id="368" r:id="rId28"/>
    <p:sldId id="367" r:id="rId29"/>
    <p:sldId id="34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4B9B7"/>
    <a:srgbClr val="FBFFFF"/>
    <a:srgbClr val="F9F6F5"/>
    <a:srgbClr val="E9FDFC"/>
    <a:srgbClr val="C6C6C6"/>
    <a:srgbClr val="B1F5F5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4" autoAdjust="0"/>
    <p:restoredTop sz="87776" autoAdjust="0"/>
  </p:normalViewPr>
  <p:slideViewPr>
    <p:cSldViewPr snapToGrid="0">
      <p:cViewPr varScale="1">
        <p:scale>
          <a:sx n="101" d="100"/>
          <a:sy n="101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1708D-08F8-4FA2-8255-F4F81295DDE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A5BE9-2AF7-4350-AEC8-48A40B8C3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1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2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7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67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0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3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4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54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4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32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7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0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A5BE9-2AF7-4350-AEC8-48A40B8C31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2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1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orea.kr/special/policyCurationView.do?newsId=148864055" TargetMode="External"/><Relationship Id="rId3" Type="http://schemas.openxmlformats.org/officeDocument/2006/relationships/hyperlink" Target="http://www.busan.com/view/busan/view.php?code=2019071419265461934" TargetMode="External"/><Relationship Id="rId7" Type="http://schemas.openxmlformats.org/officeDocument/2006/relationships/hyperlink" Target="http://news.khan.co.kr/kh_news/khan_art_view.html?art_id=202006291215011" TargetMode="External"/><Relationship Id="rId2" Type="http://schemas.openxmlformats.org/officeDocument/2006/relationships/hyperlink" Target="https://www.sisain.co.kr/news/articleView.html?idxno=407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nga.com/news/Society/article/all/20191115/98369483/1" TargetMode="External"/><Relationship Id="rId5" Type="http://schemas.openxmlformats.org/officeDocument/2006/relationships/hyperlink" Target="https://n.news.naver.com/article/001/0011726654" TargetMode="External"/><Relationship Id="rId4" Type="http://schemas.openxmlformats.org/officeDocument/2006/relationships/hyperlink" Target="https://mnews.joins.com/article/23812685" TargetMode="External"/><Relationship Id="rId9" Type="http://schemas.openxmlformats.org/officeDocument/2006/relationships/image" Target="../media/image4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1471451" y="1198179"/>
            <a:ext cx="8898660" cy="2262571"/>
            <a:chOff x="3420727" y="76509"/>
            <a:chExt cx="6087313" cy="974398"/>
          </a:xfrm>
        </p:grpSpPr>
        <p:sp>
          <p:nvSpPr>
            <p:cNvPr id="80" name="직사각형 79"/>
            <p:cNvSpPr/>
            <p:nvPr/>
          </p:nvSpPr>
          <p:spPr>
            <a:xfrm>
              <a:off x="3746500" y="279420"/>
              <a:ext cx="5761540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kern="0" dirty="0" smtClean="0">
                  <a:solidFill>
                    <a:srgbClr val="14B9B7"/>
                  </a:solidFill>
                </a:rPr>
                <a:t>‘ </a:t>
              </a:r>
              <a:r>
                <a:rPr lang="ko-KR" altLang="en-US" sz="3200" b="1" i="1" kern="0" dirty="0" smtClean="0">
                  <a:solidFill>
                    <a:srgbClr val="14B9B7"/>
                  </a:solidFill>
                </a:rPr>
                <a:t>부산의 일자리 창출과 </a:t>
              </a:r>
              <a:r>
                <a:rPr lang="ko-KR" altLang="en-US" sz="3200" b="1" i="1" kern="0" dirty="0" err="1" smtClean="0">
                  <a:solidFill>
                    <a:srgbClr val="14B9B7"/>
                  </a:solidFill>
                </a:rPr>
                <a:t>청년인구</a:t>
              </a:r>
              <a:r>
                <a:rPr lang="ko-KR" altLang="en-US" sz="3200" b="1" i="1" kern="0" dirty="0" smtClean="0">
                  <a:solidFill>
                    <a:srgbClr val="14B9B7"/>
                  </a:solidFill>
                </a:rPr>
                <a:t> 유입 방안</a:t>
              </a:r>
              <a:r>
                <a:rPr lang="en-US" altLang="ko-KR" sz="3200" b="1" i="1" kern="0" dirty="0" smtClean="0">
                  <a:solidFill>
                    <a:srgbClr val="14B9B7"/>
                  </a:solidFill>
                </a:rPr>
                <a:t>’</a:t>
              </a:r>
              <a:endParaRPr lang="en-US" altLang="ko-KR" sz="32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600" b="1" kern="0" dirty="0" smtClean="0">
                  <a:solidFill>
                    <a:srgbClr val="595959"/>
                  </a:solidFill>
                </a:rPr>
                <a:t>- </a:t>
              </a:r>
              <a:r>
                <a:rPr lang="ko-KR" altLang="en-US" sz="1600" b="1" kern="0" dirty="0" smtClean="0">
                  <a:solidFill>
                    <a:srgbClr val="595959"/>
                  </a:solidFill>
                </a:rPr>
                <a:t>인공지능 </a:t>
              </a:r>
              <a:r>
                <a:rPr lang="ko-KR" altLang="en-US" sz="1600" b="1" kern="0" dirty="0" err="1" smtClean="0">
                  <a:solidFill>
                    <a:srgbClr val="595959"/>
                  </a:solidFill>
                </a:rPr>
                <a:t>스마트팜</a:t>
              </a:r>
              <a:endParaRPr lang="ko-KR" altLang="en-US" sz="1600" b="1" kern="0" dirty="0">
                <a:solidFill>
                  <a:srgbClr val="595959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420727" y="76509"/>
              <a:ext cx="648000" cy="405822"/>
            </a:xfrm>
            <a:prstGeom prst="rect">
              <a:avLst/>
            </a:prstGeom>
            <a:solidFill>
              <a:srgbClr val="14B9B7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 smtClean="0">
                  <a:solidFill>
                    <a:prstClr val="white"/>
                  </a:solidFill>
                </a:rPr>
                <a:t>R</a:t>
              </a:r>
              <a:endParaRPr lang="ko-KR" altLang="en-US" sz="20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6" name="타원 85"/>
          <p:cNvSpPr/>
          <p:nvPr/>
        </p:nvSpPr>
        <p:spPr>
          <a:xfrm>
            <a:off x="4688493" y="3956742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10720" y="3827134"/>
            <a:ext cx="72327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박지영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207088" y="3956742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29315" y="3827134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성채원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30246" y="3956742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2473" y="3827134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강민희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57665" y="3956742"/>
            <a:ext cx="156283" cy="156283"/>
          </a:xfrm>
          <a:prstGeom prst="ellipse">
            <a:avLst/>
          </a:prstGeom>
          <a:solidFill>
            <a:schemeClr val="bg1"/>
          </a:solidFill>
          <a:ln w="47625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9892" y="3827134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조주영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    연령대에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31038"/>
              </p:ext>
            </p:extLst>
          </p:nvPr>
        </p:nvGraphicFramePr>
        <p:xfrm>
          <a:off x="661605" y="1299410"/>
          <a:ext cx="10936836" cy="503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88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06594">
                  <a:extLst>
                    <a:ext uri="{9D8B030D-6E8A-4147-A177-3AD203B41FA5}">
                      <a16:colId xmlns:a16="http://schemas.microsoft.com/office/drawing/2014/main" val="3538468578"/>
                    </a:ext>
                  </a:extLst>
                </a:gridCol>
                <a:gridCol w="1213188">
                  <a:extLst>
                    <a:ext uri="{9D8B030D-6E8A-4147-A177-3AD203B41FA5}">
                      <a16:colId xmlns:a16="http://schemas.microsoft.com/office/drawing/2014/main" val="1196711886"/>
                    </a:ext>
                  </a:extLst>
                </a:gridCol>
                <a:gridCol w="123133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3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(4)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r>
                        <a:rPr lang="ko-KR" altLang="en-US" sz="1400" dirty="0" smtClean="0"/>
                        <a:t>대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60</a:t>
                      </a:r>
                      <a:r>
                        <a:rPr lang="ko-KR" altLang="en-US" sz="1400" dirty="0" smtClean="0"/>
                        <a:t>대 이상</a:t>
                      </a:r>
                      <a:endParaRPr lang="en-US" altLang="ko-KR" sz="14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(6)</a:t>
                      </a:r>
                    </a:p>
                    <a:p>
                      <a:pPr algn="ctr" latinLnBrk="1"/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i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1" dirty="0" smtClean="0"/>
                        <a:t>F</a:t>
                      </a:r>
                      <a:endParaRPr lang="ko-KR" altLang="en-US" sz="1600" i="1" dirty="0" smtClean="0"/>
                    </a:p>
                    <a:p>
                      <a:pPr algn="ctr" latinLnBrk="1"/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사후검정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결과</a:t>
                      </a:r>
                      <a:endParaRPr lang="en-US" altLang="ko-KR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69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7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5.94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1.65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5.77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1.75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5.92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1.80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5.81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5.60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1.74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5.48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1.64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66.76***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</a:rPr>
                        <a:t>d&lt;c&lt;b&lt;a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 : 1,3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b : 2,4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c : 5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d</a:t>
                      </a:r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 : 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7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3.04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0.93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3.22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0.72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3.36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0.76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3.32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0.80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3.17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0.84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3.06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0.83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46.73***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c&lt;b&lt;a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 : 3,4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b : 2,5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c : 1,6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1167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3.47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1.06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3.67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3.84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0.94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3.86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0.95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3.89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4.12   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0.92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595959"/>
                          </a:solidFill>
                        </a:rPr>
                        <a:t>223.26***</a:t>
                      </a:r>
                      <a:endParaRPr lang="ko-KR" altLang="en-US" sz="14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404040"/>
                          </a:solidFill>
                        </a:rPr>
                        <a:t>d&lt;c&lt;b&lt;a</a:t>
                      </a:r>
                      <a:endParaRPr lang="en-US" altLang="ko-KR" sz="14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a : 6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b : 3,4,5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c : 2</a:t>
                      </a:r>
                    </a:p>
                    <a:p>
                      <a:pPr algn="l" latinLnBrk="1"/>
                      <a:r>
                        <a:rPr lang="en-US" altLang="ko-KR" sz="1400" baseline="0" dirty="0" smtClean="0">
                          <a:solidFill>
                            <a:srgbClr val="595959"/>
                          </a:solidFill>
                        </a:rPr>
                        <a:t>d : 1</a:t>
                      </a:r>
                      <a:endParaRPr lang="ko-KR" altLang="en-US" sz="14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654406" y="6285503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9" y="1207008"/>
            <a:ext cx="5638046" cy="5550408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2617175" y="279420"/>
            <a:ext cx="7408567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</a:t>
              </a:r>
              <a:r>
                <a:rPr lang="en-US" altLang="ko-KR" sz="2800" b="1" i="1" kern="0" dirty="0" smtClean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월평균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가구소득에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주요변인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751720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6743584" y="2286000"/>
            <a:ext cx="563303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7226936" y="1188928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7501576" y="1384913"/>
            <a:ext cx="2909249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</a:rPr>
              <a:t>월평균 가구소득 </a:t>
            </a:r>
            <a:r>
              <a:rPr lang="en-US" altLang="ko-KR" b="1" dirty="0">
                <a:solidFill>
                  <a:srgbClr val="595959"/>
                </a:solidFill>
              </a:rPr>
              <a:t>f42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0~200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200~400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400~600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600~800</a:t>
            </a:r>
            <a:r>
              <a:rPr lang="ko-KR" altLang="en-US" sz="1600" dirty="0">
                <a:solidFill>
                  <a:srgbClr val="595959"/>
                </a:solidFill>
              </a:rPr>
              <a:t>만원 미만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595959"/>
                </a:solidFill>
              </a:rPr>
              <a:t>800</a:t>
            </a:r>
            <a:r>
              <a:rPr lang="ko-KR" altLang="en-US" sz="1600" dirty="0">
                <a:solidFill>
                  <a:srgbClr val="595959"/>
                </a:solidFill>
              </a:rPr>
              <a:t>만원 이상</a:t>
            </a:r>
            <a:endParaRPr lang="en-US" altLang="ko-KR" sz="1600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167914" y="317519"/>
            <a:ext cx="7917474" cy="771488"/>
            <a:chOff x="2540976" y="279419"/>
            <a:chExt cx="9004159" cy="771488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19"/>
              <a:ext cx="900415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</a:t>
              </a:r>
              <a:r>
                <a:rPr lang="ko-KR" altLang="en-US" sz="2400" b="1" i="1" kern="0" dirty="0">
                  <a:solidFill>
                    <a:srgbClr val="14B9B7"/>
                  </a:solidFill>
                </a:rPr>
                <a:t>월평균 </a:t>
              </a:r>
              <a:r>
                <a:rPr lang="ko-KR" altLang="en-US" sz="2400" b="1" i="1" kern="0" dirty="0" err="1" smtClean="0">
                  <a:solidFill>
                    <a:srgbClr val="14B9B7"/>
                  </a:solidFill>
                </a:rPr>
                <a:t>가구소득에</a:t>
              </a: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11822"/>
              </p:ext>
            </p:extLst>
          </p:nvPr>
        </p:nvGraphicFramePr>
        <p:xfrm>
          <a:off x="1002054" y="1301603"/>
          <a:ext cx="10095873" cy="5030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29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629815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1259629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1278465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45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0~200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200~400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(2)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400~600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(3)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600~800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(4)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800</a:t>
                      </a:r>
                      <a:r>
                        <a:rPr lang="ko-KR" altLang="en-US" sz="1400" dirty="0" smtClean="0"/>
                        <a:t>만원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이상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(5)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/>
                        <a:t>F</a:t>
                      </a:r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사후검정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5.20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5.69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6.02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6.24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6.60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443.99***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4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3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d : 2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e : 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2.94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0.82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3.15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3.33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3.53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234.16***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4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3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d : 2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e : 1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endParaRPr lang="en-US" altLang="ko-KR" sz="1600" dirty="0" smtClean="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01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6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4.05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3.83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3.88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3.88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4.01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  78.81***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c&lt;b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&lt;a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a : 1,5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3,4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002054" y="6332582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직업선택요인에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주요변인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874169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7884994" y="14827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044898" y="1603466"/>
            <a:ext cx="425453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직업선택요인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w4_0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명예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〮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명성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고용안정성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 금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수입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적성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〮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흥미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보람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〮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자아성취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근무환경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출퇴근 편의성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복지제도등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발전성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〮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장래성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근로시간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기타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잘 모르겠다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8" y="1215500"/>
            <a:ext cx="6501384" cy="5184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84994" y="4944582"/>
            <a:ext cx="2857874" cy="1107996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</a:rPr>
              <a:t>‘9. </a:t>
            </a:r>
            <a:r>
              <a:rPr lang="ko-KR" altLang="en-US" sz="1600" b="1" dirty="0">
                <a:solidFill>
                  <a:srgbClr val="002060"/>
                </a:solidFill>
              </a:rPr>
              <a:t>기타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 &amp; </a:t>
            </a:r>
            <a:r>
              <a:rPr lang="en-US" altLang="ko-KR" sz="1600" b="1" dirty="0">
                <a:solidFill>
                  <a:srgbClr val="002060"/>
                </a:solidFill>
              </a:rPr>
              <a:t>’10. </a:t>
            </a:r>
            <a:r>
              <a:rPr lang="ko-KR" altLang="en-US" sz="1600" b="1" dirty="0">
                <a:solidFill>
                  <a:srgbClr val="002060"/>
                </a:solidFill>
              </a:rPr>
              <a:t>잘 모르겠다</a:t>
            </a:r>
            <a:r>
              <a:rPr lang="en-US" altLang="ko-KR" sz="1600" b="1" dirty="0">
                <a:solidFill>
                  <a:srgbClr val="002060"/>
                </a:solidFill>
              </a:rPr>
              <a:t>’     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2060"/>
                </a:solidFill>
              </a:rPr>
              <a:t>  -&gt; </a:t>
            </a:r>
            <a:r>
              <a:rPr lang="ko-KR" altLang="en-US" sz="1600" b="1" dirty="0" err="1">
                <a:solidFill>
                  <a:srgbClr val="002060"/>
                </a:solidFill>
              </a:rPr>
              <a:t>결측치</a:t>
            </a:r>
            <a:r>
              <a:rPr lang="ko-KR" altLang="en-US" sz="1600" b="1" dirty="0">
                <a:solidFill>
                  <a:srgbClr val="002060"/>
                </a:solidFill>
              </a:rPr>
              <a:t> 제거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1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60820"/>
              </p:ext>
            </p:extLst>
          </p:nvPr>
        </p:nvGraphicFramePr>
        <p:xfrm>
          <a:off x="419610" y="1357161"/>
          <a:ext cx="11352087" cy="48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49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538468578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240743415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1613558267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4017085236"/>
                    </a:ext>
                  </a:extLst>
                </a:gridCol>
                <a:gridCol w="537729">
                  <a:extLst>
                    <a:ext uri="{9D8B030D-6E8A-4147-A177-3AD203B41FA5}">
                      <a16:colId xmlns:a16="http://schemas.microsoft.com/office/drawing/2014/main" val="3238185487"/>
                    </a:ext>
                  </a:extLst>
                </a:gridCol>
                <a:gridCol w="735356">
                  <a:extLst>
                    <a:ext uri="{9D8B030D-6E8A-4147-A177-3AD203B41FA5}">
                      <a16:colId xmlns:a16="http://schemas.microsoft.com/office/drawing/2014/main" val="1196711886"/>
                    </a:ext>
                  </a:extLst>
                </a:gridCol>
                <a:gridCol w="861418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791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명예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〮</a:t>
                      </a:r>
                      <a:r>
                        <a:rPr lang="ko-KR" altLang="en-US" sz="1200" dirty="0" err="1" smtClean="0"/>
                        <a:t>명성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(1)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고용안정성</a:t>
                      </a:r>
                      <a:r>
                        <a:rPr lang="en-US" altLang="ko-KR" sz="1200" dirty="0" smtClean="0"/>
                        <a:t>(2)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임금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수입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(3)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적성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〮</a:t>
                      </a:r>
                      <a:r>
                        <a:rPr lang="ko-KR" altLang="en-US" sz="1200" dirty="0" err="1" smtClean="0"/>
                        <a:t>흥미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(4)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보람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/>
                        <a:t>자아성취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(5)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근무환경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(6)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발전성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장래성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(7)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근로시간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(8)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 smtClean="0"/>
                        <a:t>F</a:t>
                      </a:r>
                      <a:endParaRPr lang="ko-KR" altLang="en-US" sz="1200" i="1" dirty="0" smtClean="0"/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사후검정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638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9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5.71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5.50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6.08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6.23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1.74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5.58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70.88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</a:p>
                    <a:p>
                      <a:pPr algn="ctr" latinLnBrk="1"/>
                      <a:endParaRPr lang="en-US" altLang="ko-KR" sz="900" dirty="0" smtClean="0">
                        <a:solidFill>
                          <a:srgbClr val="40404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b : 4,7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c : 1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d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2,6,8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e : 3</a:t>
                      </a:r>
                      <a:endParaRPr lang="ko-KR" altLang="en-US" sz="9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21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3.47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3.08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3.42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3.55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3.26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59.78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404040"/>
                          </a:solidFill>
                        </a:rPr>
                        <a:t>e&lt;d&lt;c&lt;b&lt;a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5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b : 1,4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c : 2,7</a:t>
                      </a:r>
                    </a:p>
                    <a:p>
                      <a:pPr algn="l" latinLnBrk="1"/>
                      <a:r>
                        <a:rPr lang="en-US" altLang="ko-KR" sz="900" dirty="0" smtClean="0">
                          <a:solidFill>
                            <a:srgbClr val="595959"/>
                          </a:solidFill>
                        </a:rPr>
                        <a:t>d</a:t>
                      </a:r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 : 6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e : 3,8</a:t>
                      </a:r>
                      <a:endParaRPr lang="ko-KR" altLang="en-US" sz="9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endParaRPr lang="ko-KR" altLang="en-US" sz="9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35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3.88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3.85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   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4.01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rgbClr val="404040"/>
                          </a:solidFill>
                        </a:rPr>
                        <a:t>b&lt;a</a:t>
                      </a:r>
                    </a:p>
                    <a:p>
                      <a:pPr algn="ctr" latinLnBrk="1"/>
                      <a:endParaRPr lang="en-US" altLang="ko-KR" sz="9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a : 2,8</a:t>
                      </a:r>
                    </a:p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rgbClr val="595959"/>
                          </a:solidFill>
                        </a:rPr>
                        <a:t>b : 1,3,4,5,6,7</a:t>
                      </a:r>
                    </a:p>
                    <a:p>
                      <a:pPr algn="l" latinLnBrk="1"/>
                      <a:endParaRPr lang="en-US" altLang="ko-KR" sz="900" baseline="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67914" y="317519"/>
            <a:ext cx="7917474" cy="771488"/>
            <a:chOff x="2540976" y="279419"/>
            <a:chExt cx="9004159" cy="771488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19"/>
              <a:ext cx="900415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직업선택요인에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419610" y="6247492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취업애로요인에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79658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8112846" y="15081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272750" y="1628866"/>
            <a:ext cx="425453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취업애로요인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w2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공개채용시험 기회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취업정보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습득곤란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취업을 위한 기술교육 기회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인력을 흡수할 산업기반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지방대학 출신자의 불리한 대우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경제력 및 </a:t>
            </a: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취업연줄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부족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경제사회 전반적인 불안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성차별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연령제한 같은 각종 차별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9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기타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결측치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제거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4" y="1334400"/>
            <a:ext cx="6240120" cy="51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77941"/>
              </p:ext>
            </p:extLst>
          </p:nvPr>
        </p:nvGraphicFramePr>
        <p:xfrm>
          <a:off x="525488" y="1242075"/>
          <a:ext cx="11202325" cy="518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56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538468578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240743415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1613558267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4017085236"/>
                    </a:ext>
                  </a:extLst>
                </a:gridCol>
                <a:gridCol w="530635">
                  <a:extLst>
                    <a:ext uri="{9D8B030D-6E8A-4147-A177-3AD203B41FA5}">
                      <a16:colId xmlns:a16="http://schemas.microsoft.com/office/drawing/2014/main" val="3238185487"/>
                    </a:ext>
                  </a:extLst>
                </a:gridCol>
                <a:gridCol w="725655">
                  <a:extLst>
                    <a:ext uri="{9D8B030D-6E8A-4147-A177-3AD203B41FA5}">
                      <a16:colId xmlns:a16="http://schemas.microsoft.com/office/drawing/2014/main" val="1196711886"/>
                    </a:ext>
                  </a:extLst>
                </a:gridCol>
                <a:gridCol w="850054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45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공개채용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시험 기회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(1)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취업정보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습득곤란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기술교육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기회부족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(3)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산업기반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(4)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지방대학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출신자의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불리한 대우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(5)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경제력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취업연줄</a:t>
                      </a:r>
                      <a:r>
                        <a:rPr lang="ko-KR" altLang="en-US" sz="1200" dirty="0" smtClean="0"/>
                        <a:t>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부족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(6)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경제사회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전반적인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불안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성차별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연령제한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각종 차별</a:t>
                      </a:r>
                      <a:endParaRPr lang="en-US" altLang="ko-KR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(8)</a:t>
                      </a:r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1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 smtClean="0"/>
                        <a:t>F</a:t>
                      </a:r>
                      <a:endParaRPr lang="ko-KR" altLang="en-US" sz="1200" i="1" dirty="0" smtClean="0"/>
                    </a:p>
                    <a:p>
                      <a:pPr algn="ctr" latinLnBrk="1"/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사후검정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5.81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5.59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5.85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5.95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5.39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1.68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1.71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53.71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c&lt;b&lt;a</a:t>
                      </a: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rgbClr val="40404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1,4,5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2,3,7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6,8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3.29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3.07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3.19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0.81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3.06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29.42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c&lt;b&lt;a</a:t>
                      </a: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rgbClr val="40404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 : 1,4,5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2,3,7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c : 6,8</a:t>
                      </a:r>
                    </a:p>
                    <a:p>
                      <a:pPr algn="l" latinLnBrk="1"/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01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3.79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1.00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3.90   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0.99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7.79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***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404040"/>
                          </a:solidFill>
                        </a:rPr>
                        <a:t>b&lt;a</a:t>
                      </a:r>
                    </a:p>
                    <a:p>
                      <a:pPr algn="ctr" latinLnBrk="1"/>
                      <a:endParaRPr lang="en-US" altLang="ko-KR" sz="12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a : 1,2,3,4,6,7,8</a:t>
                      </a:r>
                    </a:p>
                    <a:p>
                      <a:pPr algn="l" latinLnBrk="1"/>
                      <a:r>
                        <a:rPr lang="en-US" altLang="ko-KR" sz="1200" baseline="0" dirty="0" smtClean="0">
                          <a:solidFill>
                            <a:srgbClr val="595959"/>
                          </a:solidFill>
                        </a:rPr>
                        <a:t>b : 5</a:t>
                      </a: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67914" y="182765"/>
            <a:ext cx="7917474" cy="771488"/>
            <a:chOff x="2540976" y="279419"/>
            <a:chExt cx="9004159" cy="771488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19"/>
              <a:ext cx="900415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취업애로요인에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525488" y="6430574"/>
            <a:ext cx="4254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직업군에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/>
          </p:cNvSpPr>
          <p:nvPr/>
        </p:nvSpPr>
        <p:spPr bwMode="auto">
          <a:xfrm>
            <a:off x="8112846" y="15081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272750" y="1628866"/>
            <a:ext cx="425453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직업군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job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전문관리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사무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판매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농어업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기능노무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3" y="1508136"/>
            <a:ext cx="632548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974858" y="270748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400" b="1" i="1" kern="0" dirty="0" err="1" smtClean="0">
                  <a:solidFill>
                    <a:srgbClr val="14B9B7"/>
                  </a:solidFill>
                </a:rPr>
                <a:t>직업군에</a:t>
              </a: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따른 주요변수들의 차이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60471"/>
              </p:ext>
            </p:extLst>
          </p:nvPr>
        </p:nvGraphicFramePr>
        <p:xfrm>
          <a:off x="1489376" y="1406379"/>
          <a:ext cx="9097194" cy="474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27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152606026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3861013198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3150052475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1014837369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825240322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1937800511"/>
                    </a:ext>
                  </a:extLst>
                </a:gridCol>
                <a:gridCol w="567514">
                  <a:extLst>
                    <a:ext uri="{9D8B030D-6E8A-4147-A177-3AD203B41FA5}">
                      <a16:colId xmlns:a16="http://schemas.microsoft.com/office/drawing/2014/main" val="786983762"/>
                    </a:ext>
                  </a:extLst>
                </a:gridCol>
                <a:gridCol w="1135027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10545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변수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전문관리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(1)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(2)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서비스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판매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(3)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농어업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(4)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기능노무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(5)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smtClean="0"/>
                        <a:t>F</a:t>
                      </a:r>
                      <a:endParaRPr lang="ko-KR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사후검정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(SD)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삶에 대한 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6.44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6.03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1.71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5.80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5.88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5.55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1.69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145.19***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c&lt;b&lt;a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 : 1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b : 2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c : 3,4,5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1169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근로여건만족도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3.52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3.49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3.17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0.73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3.11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0.81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2.96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324.61***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c&lt;b&lt;a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a</a:t>
                      </a:r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 : 1,2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b : 3,4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c : 5</a:t>
                      </a:r>
                      <a:endParaRPr lang="ko-KR" altLang="en-US" sz="16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901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595959"/>
                          </a:solidFill>
                        </a:rPr>
                        <a:t>부산시 </a:t>
                      </a:r>
                      <a:endParaRPr lang="en-US" altLang="ko-KR" sz="16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595959"/>
                          </a:solidFill>
                        </a:rPr>
                        <a:t>정주의사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3.92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0.94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4.21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0.87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3.90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0.96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   5.81***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595959"/>
                          </a:solidFill>
                        </a:rPr>
                        <a:t>b</a:t>
                      </a:r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&lt;a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a : 4</a:t>
                      </a: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rgbClr val="595959"/>
                          </a:solidFill>
                        </a:rPr>
                        <a:t>b : 1,2,3,5</a:t>
                      </a:r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425761" y="6154096"/>
            <a:ext cx="30114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6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</p:txBody>
      </p:sp>
    </p:spTree>
    <p:extLst>
      <p:ext uri="{BB962C8B-B14F-4D97-AF65-F5344CB8AC3E}">
        <p14:creationId xmlns:p14="http://schemas.microsoft.com/office/powerpoint/2010/main" val="40461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7176" y="279420"/>
            <a:ext cx="6126230" cy="771487"/>
            <a:chOff x="2540976" y="279420"/>
            <a:chExt cx="6967064" cy="771487"/>
          </a:xfrm>
        </p:grpSpPr>
        <p:sp>
          <p:nvSpPr>
            <p:cNvPr id="18" name="직사각형 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400" b="1" i="1" kern="0" dirty="0" err="1" smtClean="0">
                  <a:solidFill>
                    <a:srgbClr val="14B9B7"/>
                  </a:solidFill>
                </a:rPr>
                <a:t>주요변수</a:t>
              </a: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다중회귀분석</a:t>
              </a:r>
              <a:endPara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9388" y="1771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307205"/>
              </p:ext>
            </p:extLst>
          </p:nvPr>
        </p:nvGraphicFramePr>
        <p:xfrm>
          <a:off x="88900" y="1778001"/>
          <a:ext cx="3902502" cy="392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9850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523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비표준화계수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표준화 계수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t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VIF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30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지역민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자부심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0.24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0.11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8.78***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정체성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0.15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4.77***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1.44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소득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0.62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29.06***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1.15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  <a:tr h="6526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adj.</a:t>
                      </a:r>
                      <a:r>
                        <a:rPr lang="en-US" altLang="ko-KR" sz="1200" i="1" dirty="0" smtClean="0">
                          <a:solidFill>
                            <a:srgbClr val="595959"/>
                          </a:solidFill>
                        </a:rPr>
                        <a:t>R</a:t>
                      </a:r>
                      <a:r>
                        <a:rPr lang="en-US" altLang="ko-KR" sz="1200" i="1" baseline="30000" dirty="0" smtClean="0">
                          <a:solidFill>
                            <a:srgbClr val="595959"/>
                          </a:solidFill>
                        </a:rPr>
                        <a:t>2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0.22</a:t>
                      </a:r>
                      <a:r>
                        <a:rPr lang="en-US" altLang="ko-KR" sz="1200" i="1" baseline="0" dirty="0" smtClean="0">
                          <a:solidFill>
                            <a:srgbClr val="595959"/>
                          </a:solidFill>
                        </a:rPr>
                        <a:t>, F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360.5***</a:t>
                      </a:r>
                      <a:endParaRPr lang="ko-KR" altLang="en-US" sz="1200" i="0" baseline="300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1834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90500" y="5693407"/>
            <a:ext cx="42545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&lt;.05, *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&lt;.01, ***</a:t>
            </a:r>
            <a:r>
              <a:rPr lang="en-US" altLang="ko-KR" sz="140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&lt;.001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410235"/>
              </p:ext>
            </p:extLst>
          </p:nvPr>
        </p:nvGraphicFramePr>
        <p:xfrm>
          <a:off x="4065588" y="1778000"/>
          <a:ext cx="3902502" cy="392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9850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523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비표준화계수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표준화 계수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t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VIF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30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지역민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자부심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0.08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7.13***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1.47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정체성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0.04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2.82**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1.44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소득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0.41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0.43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42.36***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1.15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  <a:tr h="6526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adj.</a:t>
                      </a:r>
                      <a:r>
                        <a:rPr lang="en-US" altLang="ko-KR" sz="1200" i="1" dirty="0" smtClean="0">
                          <a:solidFill>
                            <a:srgbClr val="595959"/>
                          </a:solidFill>
                        </a:rPr>
                        <a:t>R</a:t>
                      </a:r>
                      <a:r>
                        <a:rPr lang="en-US" altLang="ko-KR" sz="1200" i="1" baseline="30000" dirty="0" smtClean="0">
                          <a:solidFill>
                            <a:srgbClr val="595959"/>
                          </a:solidFill>
                        </a:rPr>
                        <a:t>2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0.30</a:t>
                      </a:r>
                      <a:r>
                        <a:rPr lang="en-US" altLang="ko-KR" sz="1200" i="1" baseline="0" dirty="0" smtClean="0">
                          <a:solidFill>
                            <a:srgbClr val="595959"/>
                          </a:solidFill>
                        </a:rPr>
                        <a:t>, F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557.3***</a:t>
                      </a:r>
                      <a:endParaRPr lang="ko-KR" altLang="en-US" sz="1200" i="0" baseline="300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1834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93596"/>
              </p:ext>
            </p:extLst>
          </p:nvPr>
        </p:nvGraphicFramePr>
        <p:xfrm>
          <a:off x="8054976" y="1771650"/>
          <a:ext cx="4082502" cy="466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78539651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554314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3600364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1697750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9656959"/>
                    </a:ext>
                  </a:extLst>
                </a:gridCol>
                <a:gridCol w="698502">
                  <a:extLst>
                    <a:ext uri="{9D8B030D-6E8A-4147-A177-3AD203B41FA5}">
                      <a16:colId xmlns:a16="http://schemas.microsoft.com/office/drawing/2014/main" val="3321141779"/>
                    </a:ext>
                  </a:extLst>
                </a:gridCol>
              </a:tblGrid>
              <a:tr h="5237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비표준화계수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표준화 계수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t</a:t>
                      </a:r>
                      <a:endParaRPr lang="ko-KR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/>
                        <a:t>VIF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0386"/>
                  </a:ext>
                </a:extLst>
              </a:tr>
              <a:tr h="3091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B9B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1" dirty="0" smtClean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ko-KR" altLang="en-US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B9B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8875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지역민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자부심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0.32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0.26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20.33***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1.49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51394"/>
                  </a:ext>
                </a:extLst>
              </a:tr>
              <a:tr h="846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지역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정체성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0.23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0.16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13.17***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1.45</a:t>
                      </a:r>
                      <a:endParaRPr lang="ko-KR" altLang="en-US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97529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삶에 대한 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0.03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2.69**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1.35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377048"/>
                  </a:ext>
                </a:extLst>
              </a:tr>
              <a:tr h="74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근로여건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rgbClr val="595959"/>
                          </a:solidFill>
                        </a:rPr>
                        <a:t>만족도</a:t>
                      </a:r>
                      <a:endParaRPr lang="en-US" altLang="ko-KR" sz="1200" dirty="0" smtClean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0.06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0.02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0.05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3.70***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1.51</a:t>
                      </a:r>
                      <a:endParaRPr lang="ko-KR" altLang="en-US" sz="12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F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0033"/>
                  </a:ext>
                </a:extLst>
              </a:tr>
              <a:tr h="652645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95959"/>
                          </a:solidFill>
                        </a:rPr>
                        <a:t>adj.</a:t>
                      </a:r>
                      <a:r>
                        <a:rPr lang="en-US" altLang="ko-KR" sz="1200" i="1" dirty="0" smtClean="0">
                          <a:solidFill>
                            <a:srgbClr val="595959"/>
                          </a:solidFill>
                        </a:rPr>
                        <a:t>R</a:t>
                      </a:r>
                      <a:r>
                        <a:rPr lang="en-US" altLang="ko-KR" sz="1200" i="1" baseline="30000" dirty="0" smtClean="0">
                          <a:solidFill>
                            <a:srgbClr val="595959"/>
                          </a:solidFill>
                        </a:rPr>
                        <a:t>2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0.18</a:t>
                      </a:r>
                      <a:r>
                        <a:rPr lang="en-US" altLang="ko-KR" sz="1200" i="1" baseline="0" dirty="0" smtClean="0">
                          <a:solidFill>
                            <a:srgbClr val="595959"/>
                          </a:solidFill>
                        </a:rPr>
                        <a:t>, F </a:t>
                      </a:r>
                      <a:r>
                        <a:rPr lang="en-US" altLang="ko-KR" sz="1200" i="0" baseline="0" dirty="0" smtClean="0">
                          <a:solidFill>
                            <a:srgbClr val="595959"/>
                          </a:solidFill>
                        </a:rPr>
                        <a:t>= 212***</a:t>
                      </a:r>
                      <a:endParaRPr lang="ko-KR" altLang="en-US" sz="1200" i="0" baseline="300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9FD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solidFill>
                      <a:srgbClr val="E9FD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18343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1253892" y="1213078"/>
            <a:ext cx="1631718" cy="452663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삶에 대한 만족도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43280" y="1197574"/>
            <a:ext cx="1631718" cy="452663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근로여건 만족도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69529" y="1175195"/>
            <a:ext cx="1631718" cy="452663"/>
          </a:xfrm>
          <a:prstGeom prst="roundRect">
            <a:avLst>
              <a:gd name="adj" fmla="val 50000"/>
            </a:avLst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부산시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정주의사</a:t>
            </a:r>
            <a:endParaRPr lang="en-US" altLang="ko-KR" sz="12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목차</a:t>
              </a:r>
              <a:endParaRPr lang="en-US" altLang="ko-KR" sz="2800" b="1" i="1" kern="0" dirty="0" smtClean="0">
                <a:solidFill>
                  <a:srgbClr val="14B9B7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R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756551" y="5473387"/>
            <a:ext cx="3778290" cy="1217968"/>
            <a:chOff x="4342049" y="5272122"/>
            <a:chExt cx="3482502" cy="96628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AE3DAA-6FB8-4ED6-BDD9-4C5C5B925674}"/>
                </a:ext>
              </a:extLst>
            </p:cNvPr>
            <p:cNvSpPr/>
            <p:nvPr/>
          </p:nvSpPr>
          <p:spPr>
            <a:xfrm>
              <a:off x="4342049" y="5353185"/>
              <a:ext cx="3482502" cy="885217"/>
            </a:xfrm>
            <a:prstGeom prst="ellipse">
              <a:avLst/>
            </a:prstGeom>
            <a:solidFill>
              <a:srgbClr val="0E7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C090A12-5D2E-4688-964B-A13E27A24C14}"/>
                </a:ext>
              </a:extLst>
            </p:cNvPr>
            <p:cNvSpPr/>
            <p:nvPr/>
          </p:nvSpPr>
          <p:spPr>
            <a:xfrm>
              <a:off x="4342049" y="5272122"/>
              <a:ext cx="3482502" cy="88521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4DD1C12-BEE4-4A7E-B534-6A7F70076B13}"/>
                </a:ext>
              </a:extLst>
            </p:cNvPr>
            <p:cNvSpPr/>
            <p:nvPr/>
          </p:nvSpPr>
          <p:spPr>
            <a:xfrm>
              <a:off x="4911117" y="5416773"/>
              <a:ext cx="2344366" cy="5006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07922B1-90BA-4FD6-8A96-EF24D7A4277E}"/>
                </a:ext>
              </a:extLst>
            </p:cNvPr>
            <p:cNvSpPr/>
            <p:nvPr/>
          </p:nvSpPr>
          <p:spPr>
            <a:xfrm>
              <a:off x="5442085" y="5533722"/>
              <a:ext cx="1282430" cy="23623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758B9E4-949F-4145-BA5F-2FE3A6F80B59}"/>
                </a:ext>
              </a:extLst>
            </p:cNvPr>
            <p:cNvSpPr/>
            <p:nvPr/>
          </p:nvSpPr>
          <p:spPr>
            <a:xfrm>
              <a:off x="5833528" y="5600877"/>
              <a:ext cx="505056" cy="6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407153" y="1294603"/>
            <a:ext cx="510090" cy="4637080"/>
            <a:chOff x="5848221" y="1973098"/>
            <a:chExt cx="470157" cy="3678847"/>
          </a:xfrm>
        </p:grpSpPr>
        <p:sp>
          <p:nvSpPr>
            <p:cNvPr id="87" name="자유형: 도형 15">
              <a:extLst>
                <a:ext uri="{FF2B5EF4-FFF2-40B4-BE49-F238E27FC236}">
                  <a16:creationId xmlns:a16="http://schemas.microsoft.com/office/drawing/2014/main" id="{CE1D4662-F1F4-409E-AF0E-FC1268E7ABD3}"/>
                </a:ext>
              </a:extLst>
            </p:cNvPr>
            <p:cNvSpPr/>
            <p:nvPr/>
          </p:nvSpPr>
          <p:spPr>
            <a:xfrm rot="16200000">
              <a:off x="5479797" y="2341524"/>
              <a:ext cx="971927" cy="235076"/>
            </a:xfrm>
            <a:custGeom>
              <a:avLst/>
              <a:gdLst>
                <a:gd name="connsiteX0" fmla="*/ 971927 w 971927"/>
                <a:gd name="connsiteY0" fmla="*/ 0 h 235076"/>
                <a:gd name="connsiteX1" fmla="*/ 822635 w 971927"/>
                <a:gd name="connsiteY1" fmla="*/ 143583 h 235076"/>
                <a:gd name="connsiteX2" fmla="*/ 809907 w 971927"/>
                <a:gd name="connsiteY2" fmla="*/ 235076 h 235076"/>
                <a:gd name="connsiteX3" fmla="*/ 0 w 971927"/>
                <a:gd name="connsiteY3" fmla="*/ 235076 h 235076"/>
                <a:gd name="connsiteX4" fmla="*/ 12728 w 971927"/>
                <a:gd name="connsiteY4" fmla="*/ 143583 h 235076"/>
                <a:gd name="connsiteX5" fmla="*/ 162020 w 971927"/>
                <a:gd name="connsiteY5" fmla="*/ 0 h 235076"/>
                <a:gd name="connsiteX6" fmla="*/ 971927 w 971927"/>
                <a:gd name="connsiteY6" fmla="*/ 0 h 2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6">
                  <a:moveTo>
                    <a:pt x="971927" y="0"/>
                  </a:moveTo>
                  <a:cubicBezTo>
                    <a:pt x="904791" y="0"/>
                    <a:pt x="847223" y="59213"/>
                    <a:pt x="822635" y="143583"/>
                  </a:cubicBezTo>
                  <a:lnTo>
                    <a:pt x="809907" y="235076"/>
                  </a:lnTo>
                  <a:lnTo>
                    <a:pt x="0" y="235076"/>
                  </a:lnTo>
                  <a:lnTo>
                    <a:pt x="12728" y="143583"/>
                  </a:lnTo>
                  <a:cubicBezTo>
                    <a:pt x="37316" y="59213"/>
                    <a:pt x="94885" y="0"/>
                    <a:pt x="162020" y="0"/>
                  </a:cubicBezTo>
                  <a:lnTo>
                    <a:pt x="971927" y="0"/>
                  </a:ln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: 도형 13">
              <a:extLst>
                <a:ext uri="{FF2B5EF4-FFF2-40B4-BE49-F238E27FC236}">
                  <a16:creationId xmlns:a16="http://schemas.microsoft.com/office/drawing/2014/main" id="{403B4AE2-61E9-41EE-9E5C-5FBB7A2561ED}"/>
                </a:ext>
              </a:extLst>
            </p:cNvPr>
            <p:cNvSpPr/>
            <p:nvPr/>
          </p:nvSpPr>
          <p:spPr>
            <a:xfrm rot="16200000">
              <a:off x="5714873" y="2341524"/>
              <a:ext cx="971927" cy="235077"/>
            </a:xfrm>
            <a:custGeom>
              <a:avLst/>
              <a:gdLst>
                <a:gd name="connsiteX0" fmla="*/ 971927 w 971927"/>
                <a:gd name="connsiteY0" fmla="*/ 235077 h 235077"/>
                <a:gd name="connsiteX1" fmla="*/ 162020 w 971927"/>
                <a:gd name="connsiteY1" fmla="*/ 235077 h 235077"/>
                <a:gd name="connsiteX2" fmla="*/ 0 w 971927"/>
                <a:gd name="connsiteY2" fmla="*/ 1 h 235077"/>
                <a:gd name="connsiteX3" fmla="*/ 0 w 971927"/>
                <a:gd name="connsiteY3" fmla="*/ 0 h 235077"/>
                <a:gd name="connsiteX4" fmla="*/ 809907 w 971927"/>
                <a:gd name="connsiteY4" fmla="*/ 0 h 235077"/>
                <a:gd name="connsiteX5" fmla="*/ 809907 w 971927"/>
                <a:gd name="connsiteY5" fmla="*/ 1 h 235077"/>
                <a:gd name="connsiteX6" fmla="*/ 971927 w 971927"/>
                <a:gd name="connsiteY6" fmla="*/ 235077 h 23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927" h="235077">
                  <a:moveTo>
                    <a:pt x="971927" y="235077"/>
                  </a:moveTo>
                  <a:lnTo>
                    <a:pt x="162020" y="235077"/>
                  </a:lnTo>
                  <a:cubicBezTo>
                    <a:pt x="72506" y="235077"/>
                    <a:pt x="0" y="129810"/>
                    <a:pt x="0" y="1"/>
                  </a:cubicBezTo>
                  <a:lnTo>
                    <a:pt x="0" y="0"/>
                  </a:lnTo>
                  <a:lnTo>
                    <a:pt x="809907" y="0"/>
                  </a:lnTo>
                  <a:lnTo>
                    <a:pt x="809907" y="1"/>
                  </a:lnTo>
                  <a:cubicBezTo>
                    <a:pt x="809907" y="129810"/>
                    <a:pt x="882412" y="235077"/>
                    <a:pt x="971927" y="235077"/>
                  </a:cubicBez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43C4A57-A9FE-498D-BD2B-E9C068E71570}"/>
                </a:ext>
              </a:extLst>
            </p:cNvPr>
            <p:cNvSpPr/>
            <p:nvPr/>
          </p:nvSpPr>
          <p:spPr>
            <a:xfrm>
              <a:off x="6060440" y="2051945"/>
              <a:ext cx="45719" cy="360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40AD5CCA-7FB5-4F24-9B88-7A68556FB407}"/>
                </a:ext>
              </a:extLst>
            </p:cNvPr>
            <p:cNvSpPr/>
            <p:nvPr/>
          </p:nvSpPr>
          <p:spPr>
            <a:xfrm rot="16200000">
              <a:off x="613021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각 삼각형 90">
              <a:extLst>
                <a:ext uri="{FF2B5EF4-FFF2-40B4-BE49-F238E27FC236}">
                  <a16:creationId xmlns:a16="http://schemas.microsoft.com/office/drawing/2014/main" id="{387A7CDF-8E09-465B-B2BF-7C4F4A0071B4}"/>
                </a:ext>
              </a:extLst>
            </p:cNvPr>
            <p:cNvSpPr/>
            <p:nvPr/>
          </p:nvSpPr>
          <p:spPr>
            <a:xfrm rot="5400000" flipH="1">
              <a:off x="587227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3972275" y="3751215"/>
            <a:ext cx="1953411" cy="4719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6191676" y="3262051"/>
            <a:ext cx="25303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본론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분석 도구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자료 분석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6770069" y="4627662"/>
            <a:ext cx="25303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결론 및 </a:t>
            </a: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최종제안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3972275" y="2544807"/>
            <a:ext cx="1103864" cy="13353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 flipH="1">
            <a:off x="5342129" y="1896441"/>
            <a:ext cx="25303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서론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분석 필요성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목적 및 대상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3954423" y="4931177"/>
            <a:ext cx="2580863" cy="1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17176" y="279420"/>
            <a:ext cx="6910872" cy="771487"/>
            <a:chOff x="2540976" y="279420"/>
            <a:chExt cx="7669824" cy="771487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20"/>
              <a:ext cx="766982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분석기반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결론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7400782" y="1558281"/>
            <a:ext cx="432131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96"/>
          <a:stretch/>
        </p:blipFill>
        <p:spPr>
          <a:xfrm>
            <a:off x="61076" y="3145254"/>
            <a:ext cx="4269623" cy="29994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3"/>
          <a:stretch/>
        </p:blipFill>
        <p:spPr>
          <a:xfrm>
            <a:off x="353177" y="1149161"/>
            <a:ext cx="4086795" cy="17682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53177" y="1149161"/>
            <a:ext cx="1005723" cy="2883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54562" y="1721091"/>
            <a:ext cx="1312638" cy="24740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3176" y="2056260"/>
            <a:ext cx="2986923" cy="2853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23" y="1187852"/>
            <a:ext cx="7642311" cy="17295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779377" y="1230378"/>
            <a:ext cx="1501024" cy="2071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85710" y="1269480"/>
            <a:ext cx="1501024" cy="2071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03518" y="1617504"/>
            <a:ext cx="1733781" cy="2366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90" y="3347023"/>
            <a:ext cx="8032744" cy="16542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1634406" y="3669182"/>
            <a:ext cx="552328" cy="2148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63808" y="3924491"/>
            <a:ext cx="4858272" cy="2258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4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617176" y="295485"/>
            <a:ext cx="6910872" cy="771487"/>
            <a:chOff x="2540976" y="279420"/>
            <a:chExt cx="7669824" cy="771487"/>
          </a:xfrm>
        </p:grpSpPr>
        <p:sp>
          <p:nvSpPr>
            <p:cNvPr id="23" name="직사각형 22"/>
            <p:cNvSpPr/>
            <p:nvPr/>
          </p:nvSpPr>
          <p:spPr>
            <a:xfrm>
              <a:off x="2540976" y="279420"/>
              <a:ext cx="766982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분석기반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결론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5094" y="1149163"/>
            <a:ext cx="6172506" cy="55876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bg1"/>
                </a:solidFill>
              </a:rPr>
              <a:t>▶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연령대</a:t>
            </a:r>
            <a:r>
              <a:rPr lang="en-US" altLang="ko-KR" sz="1500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bg1"/>
                </a:solidFill>
              </a:rPr>
              <a:t>60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대이상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</a:rPr>
              <a:t>– </a:t>
            </a:r>
            <a:r>
              <a:rPr lang="ko-KR" altLang="en-US" sz="1500" dirty="0" smtClean="0">
                <a:solidFill>
                  <a:schemeClr val="bg1"/>
                </a:solidFill>
              </a:rPr>
              <a:t>삶에 대한 만족도</a:t>
            </a:r>
            <a:r>
              <a:rPr lang="en-US" altLang="ko-KR" sz="1500" dirty="0" smtClean="0">
                <a:solidFill>
                  <a:schemeClr val="bg1"/>
                </a:solidFill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</a:rPr>
              <a:t>근로여건 만족도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최하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bg1"/>
                </a:solidFill>
              </a:rPr>
              <a:t>    But </a:t>
            </a:r>
            <a:r>
              <a:rPr lang="ko-KR" altLang="en-US" sz="1500" dirty="0" smtClean="0">
                <a:solidFill>
                  <a:schemeClr val="bg1"/>
                </a:solidFill>
              </a:rPr>
              <a:t>부산시</a:t>
            </a:r>
            <a:r>
              <a:rPr lang="en-US" altLang="ko-KR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정주의사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최상</a:t>
            </a:r>
            <a:r>
              <a:rPr lang="en-US" altLang="ko-KR" sz="1500" dirty="0" smtClean="0">
                <a:solidFill>
                  <a:schemeClr val="bg1"/>
                </a:solidFill>
              </a:rPr>
              <a:t> 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bg1"/>
                </a:solidFill>
              </a:rPr>
              <a:t>10</a:t>
            </a:r>
            <a:r>
              <a:rPr lang="ko-KR" altLang="en-US" sz="1500" dirty="0" smtClean="0">
                <a:solidFill>
                  <a:schemeClr val="bg1"/>
                </a:solidFill>
              </a:rPr>
              <a:t>대</a:t>
            </a:r>
            <a:r>
              <a:rPr lang="en-US" altLang="ko-KR" sz="1500" dirty="0" smtClean="0">
                <a:solidFill>
                  <a:schemeClr val="bg1"/>
                </a:solidFill>
              </a:rPr>
              <a:t>,20</a:t>
            </a:r>
            <a:r>
              <a:rPr lang="ko-KR" altLang="en-US" sz="1500" dirty="0" smtClean="0">
                <a:solidFill>
                  <a:schemeClr val="bg1"/>
                </a:solidFill>
              </a:rPr>
              <a:t>대 </a:t>
            </a:r>
            <a:r>
              <a:rPr lang="en-US" altLang="ko-KR" sz="1500" dirty="0" smtClean="0">
                <a:solidFill>
                  <a:schemeClr val="bg1"/>
                </a:solidFill>
              </a:rPr>
              <a:t>– </a:t>
            </a:r>
            <a:r>
              <a:rPr lang="ko-KR" altLang="en-US" sz="1500" dirty="0" smtClean="0">
                <a:solidFill>
                  <a:schemeClr val="bg1"/>
                </a:solidFill>
              </a:rPr>
              <a:t>삶에 대한 만족도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상</a:t>
            </a:r>
            <a:r>
              <a:rPr lang="en-US" altLang="ko-KR" sz="1500" dirty="0" smtClean="0">
                <a:solidFill>
                  <a:schemeClr val="bg1"/>
                </a:solidFill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</a:rPr>
              <a:t>근로여건 만족도</a:t>
            </a:r>
            <a:r>
              <a:rPr lang="en-US" altLang="ko-KR" sz="1500" dirty="0" smtClean="0">
                <a:solidFill>
                  <a:schemeClr val="bg1"/>
                </a:solidFill>
              </a:rPr>
              <a:t>(20</a:t>
            </a:r>
            <a:r>
              <a:rPr lang="ko-KR" altLang="en-US" sz="1500" dirty="0" smtClean="0">
                <a:solidFill>
                  <a:schemeClr val="bg1"/>
                </a:solidFill>
              </a:rPr>
              <a:t>대</a:t>
            </a:r>
            <a:r>
              <a:rPr lang="en-US" altLang="ko-KR" sz="1500" dirty="0" smtClean="0">
                <a:solidFill>
                  <a:schemeClr val="bg1"/>
                </a:solidFill>
              </a:rPr>
              <a:t>)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중 </a:t>
            </a:r>
            <a:r>
              <a:rPr lang="en-US" altLang="ko-KR" sz="1500" dirty="0" smtClean="0">
                <a:solidFill>
                  <a:schemeClr val="bg1"/>
                </a:solidFill>
              </a:rPr>
              <a:t>But </a:t>
            </a:r>
            <a:r>
              <a:rPr lang="ko-KR" altLang="en-US" sz="1500" dirty="0" smtClean="0">
                <a:solidFill>
                  <a:schemeClr val="bg1"/>
                </a:solidFill>
              </a:rPr>
              <a:t>부산시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정주의사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최하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bg1"/>
                </a:solidFill>
              </a:rPr>
              <a:t>▶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월 평균 가구소득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</a:rPr>
              <a:t>삶에 대한 만족도</a:t>
            </a:r>
            <a:r>
              <a:rPr lang="en-US" altLang="ko-KR" sz="1500" dirty="0" smtClean="0">
                <a:solidFill>
                  <a:schemeClr val="bg1"/>
                </a:solidFill>
              </a:rPr>
              <a:t>, </a:t>
            </a:r>
            <a:r>
              <a:rPr lang="ko-KR" altLang="en-US" sz="1500" dirty="0" smtClean="0">
                <a:solidFill>
                  <a:schemeClr val="bg1"/>
                </a:solidFill>
              </a:rPr>
              <a:t>근로여건 만족 </a:t>
            </a:r>
            <a:r>
              <a:rPr lang="en-US" altLang="ko-KR" sz="1500" dirty="0" smtClean="0">
                <a:solidFill>
                  <a:schemeClr val="bg1"/>
                </a:solidFill>
              </a:rPr>
              <a:t>– </a:t>
            </a:r>
            <a:r>
              <a:rPr lang="ko-KR" altLang="en-US" sz="1500" dirty="0" smtClean="0">
                <a:solidFill>
                  <a:schemeClr val="bg1"/>
                </a:solidFill>
              </a:rPr>
              <a:t>월 소득 높은 순 동일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</a:rPr>
              <a:t>부산시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정주의사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</a:rPr>
              <a:t>-</a:t>
            </a:r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</a:rPr>
              <a:t>0~200</a:t>
            </a:r>
            <a:r>
              <a:rPr lang="ko-KR" altLang="en-US" sz="1500" dirty="0" smtClean="0">
                <a:solidFill>
                  <a:schemeClr val="bg1"/>
                </a:solidFill>
              </a:rPr>
              <a:t>만원 미만 가구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최상</a:t>
            </a:r>
            <a:r>
              <a:rPr lang="en-US" altLang="ko-KR" sz="1500" dirty="0" smtClean="0">
                <a:solidFill>
                  <a:schemeClr val="bg1"/>
                </a:solidFill>
              </a:rPr>
              <a:t>+/200~400</a:t>
            </a:r>
            <a:r>
              <a:rPr lang="ko-KR" altLang="en-US" sz="1500" dirty="0" smtClean="0">
                <a:solidFill>
                  <a:schemeClr val="bg1"/>
                </a:solidFill>
              </a:rPr>
              <a:t>만원 미만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최하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▶ </a:t>
            </a:r>
            <a:r>
              <a:rPr lang="ko-KR" altLang="en-US" sz="1500" b="1" dirty="0">
                <a:solidFill>
                  <a:schemeClr val="bg1"/>
                </a:solidFill>
              </a:rPr>
              <a:t>취업 애로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요인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bg1"/>
                </a:solidFill>
              </a:rPr>
              <a:t>산업기반부족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상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bg1"/>
                </a:solidFill>
              </a:rPr>
              <a:t>▶ </a:t>
            </a:r>
            <a:r>
              <a:rPr lang="ko-KR" altLang="en-US" sz="1500" b="1" dirty="0">
                <a:solidFill>
                  <a:schemeClr val="bg1"/>
                </a:solidFill>
              </a:rPr>
              <a:t>직업선택 요인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bg1"/>
                </a:solidFill>
              </a:rPr>
              <a:t>고용안정성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근로시간 </a:t>
            </a:r>
            <a:r>
              <a:rPr lang="en-US" altLang="ko-KR" sz="1500" dirty="0">
                <a:solidFill>
                  <a:schemeClr val="bg1"/>
                </a:solidFill>
              </a:rPr>
              <a:t>– </a:t>
            </a:r>
            <a:r>
              <a:rPr lang="ko-KR" altLang="en-US" sz="1500" dirty="0">
                <a:solidFill>
                  <a:schemeClr val="bg1"/>
                </a:solidFill>
              </a:rPr>
              <a:t>부산시 </a:t>
            </a:r>
            <a:r>
              <a:rPr lang="ko-KR" altLang="en-US" sz="1500" dirty="0" err="1">
                <a:solidFill>
                  <a:schemeClr val="bg1"/>
                </a:solidFill>
              </a:rPr>
              <a:t>정주의사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최상 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▶ </a:t>
            </a:r>
            <a:r>
              <a:rPr lang="ko-KR" altLang="en-US" sz="1500" b="1" dirty="0" err="1">
                <a:solidFill>
                  <a:schemeClr val="bg1"/>
                </a:solidFill>
              </a:rPr>
              <a:t>직업군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solidFill>
                  <a:schemeClr val="bg1"/>
                </a:solidFill>
              </a:rPr>
              <a:t>농어업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- </a:t>
            </a:r>
            <a:r>
              <a:rPr lang="ko-KR" altLang="en-US" sz="1500" dirty="0">
                <a:solidFill>
                  <a:schemeClr val="bg1"/>
                </a:solidFill>
              </a:rPr>
              <a:t>부산시 </a:t>
            </a:r>
            <a:r>
              <a:rPr lang="ko-KR" altLang="en-US" sz="1500" dirty="0" err="1">
                <a:solidFill>
                  <a:schemeClr val="bg1"/>
                </a:solidFill>
              </a:rPr>
              <a:t>정주의사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최상</a:t>
            </a:r>
            <a:r>
              <a:rPr lang="en-US" altLang="ko-KR" sz="1500" dirty="0">
                <a:solidFill>
                  <a:schemeClr val="bg1"/>
                </a:solidFill>
              </a:rPr>
              <a:t> But </a:t>
            </a:r>
            <a:r>
              <a:rPr lang="ko-KR" altLang="en-US" sz="1500" dirty="0">
                <a:solidFill>
                  <a:schemeClr val="bg1"/>
                </a:solidFill>
              </a:rPr>
              <a:t>삶에 대한 만족도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</a:rPr>
              <a:t>   </a:t>
            </a:r>
            <a:r>
              <a:rPr lang="ko-KR" altLang="en-US" sz="1500" dirty="0">
                <a:solidFill>
                  <a:schemeClr val="bg1"/>
                </a:solidFill>
              </a:rPr>
              <a:t>근로여건 만족도 </a:t>
            </a:r>
            <a:r>
              <a:rPr lang="ko-KR" altLang="en-US" sz="1500" b="1" dirty="0">
                <a:solidFill>
                  <a:schemeClr val="bg1"/>
                </a:solidFill>
              </a:rPr>
              <a:t>하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25094" y="1007391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6331610" y="2317124"/>
            <a:ext cx="5721114" cy="27238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회귀분석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▶ </a:t>
            </a:r>
            <a:r>
              <a:rPr lang="ko-KR" altLang="en-US" sz="1600" b="1" dirty="0">
                <a:solidFill>
                  <a:schemeClr val="bg1"/>
                </a:solidFill>
              </a:rPr>
              <a:t>삶에 대한 만족도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▶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지역민으로서의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자부심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▶ </a:t>
            </a:r>
            <a:r>
              <a:rPr lang="ko-KR" altLang="en-US" sz="1600" b="1" dirty="0">
                <a:solidFill>
                  <a:schemeClr val="bg1"/>
                </a:solidFill>
              </a:rPr>
              <a:t>지역 정체성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▶ </a:t>
            </a:r>
            <a:r>
              <a:rPr lang="ko-KR" altLang="en-US" sz="1600" b="1" dirty="0">
                <a:solidFill>
                  <a:schemeClr val="bg1"/>
                </a:solidFill>
              </a:rPr>
              <a:t>소득 만족도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/>
                </a:solidFill>
              </a:rPr>
              <a:t>▶ </a:t>
            </a:r>
            <a:r>
              <a:rPr lang="ko-KR" altLang="en-US" sz="1600" b="1" dirty="0">
                <a:solidFill>
                  <a:schemeClr val="bg1"/>
                </a:solidFill>
              </a:rPr>
              <a:t>근로여건 만족도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</a:rPr>
              <a:t>상기 </a:t>
            </a:r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</a:rPr>
              <a:t>개의 배경 변수 모두 주요 변수에 영향을 줌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그래프 분석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6" y="1214454"/>
            <a:ext cx="5503914" cy="39858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80" y="1204357"/>
            <a:ext cx="3579557" cy="22378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9584240" y="1171748"/>
            <a:ext cx="253037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인력흡수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산업기반 부족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8097801" y="1386532"/>
            <a:ext cx="1378830" cy="9614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9940" y="4984813"/>
            <a:ext cx="79248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정주의사</a:t>
            </a:r>
            <a:endParaRPr lang="ko-KR" alt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19601" y="3257514"/>
            <a:ext cx="79248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취업애로요인</a:t>
            </a:r>
            <a:endParaRPr lang="ko-KR" altLang="en-US" sz="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80" y="3523047"/>
            <a:ext cx="3571122" cy="2229538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9392642" y="3625683"/>
            <a:ext cx="383196" cy="1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9907571" y="3418671"/>
            <a:ext cx="253037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농어업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499" y="5833453"/>
            <a:ext cx="1185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595959"/>
                </a:solidFill>
              </a:rPr>
              <a:t>연령대별 </a:t>
            </a:r>
            <a:r>
              <a:rPr lang="ko-KR" altLang="en-US" dirty="0" err="1" smtClean="0">
                <a:solidFill>
                  <a:srgbClr val="595959"/>
                </a:solidFill>
              </a:rPr>
              <a:t>정주의사는</a:t>
            </a:r>
            <a:r>
              <a:rPr lang="ko-KR" altLang="en-US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err="1">
                <a:solidFill>
                  <a:srgbClr val="595959"/>
                </a:solidFill>
              </a:rPr>
              <a:t>노년층↑젊은층</a:t>
            </a:r>
            <a:r>
              <a:rPr lang="ko-KR" altLang="en-US" b="1" dirty="0" smtClean="0">
                <a:solidFill>
                  <a:srgbClr val="595959"/>
                </a:solidFill>
              </a:rPr>
              <a:t>↓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595959"/>
                </a:solidFill>
              </a:rPr>
              <a:t>연령대별 </a:t>
            </a:r>
            <a:r>
              <a:rPr lang="ko-KR" altLang="en-US" dirty="0" err="1">
                <a:solidFill>
                  <a:srgbClr val="595959"/>
                </a:solidFill>
              </a:rPr>
              <a:t>취업애로</a:t>
            </a:r>
            <a:r>
              <a:rPr lang="ko-KR" altLang="en-US" dirty="0">
                <a:solidFill>
                  <a:srgbClr val="595959"/>
                </a:solidFill>
              </a:rPr>
              <a:t> 요인 </a:t>
            </a:r>
            <a:r>
              <a:rPr lang="en-US" altLang="ko-KR" dirty="0">
                <a:solidFill>
                  <a:srgbClr val="595959"/>
                </a:solidFill>
              </a:rPr>
              <a:t>1</a:t>
            </a:r>
            <a:r>
              <a:rPr lang="ko-KR" altLang="en-US" dirty="0">
                <a:solidFill>
                  <a:srgbClr val="595959"/>
                </a:solidFill>
              </a:rPr>
              <a:t>위는 </a:t>
            </a:r>
            <a:r>
              <a:rPr lang="ko-KR" altLang="en-US" b="1" dirty="0">
                <a:solidFill>
                  <a:srgbClr val="595959"/>
                </a:solidFill>
              </a:rPr>
              <a:t>산업기반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ko-KR" altLang="en-US" b="1" dirty="0" smtClean="0">
                <a:solidFill>
                  <a:srgbClr val="595959"/>
                </a:solidFill>
              </a:rPr>
              <a:t>부족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595959"/>
                </a:solidFill>
              </a:rPr>
              <a:t>연령대별 </a:t>
            </a:r>
            <a:r>
              <a:rPr lang="ko-KR" altLang="en-US" dirty="0" err="1" smtClean="0">
                <a:solidFill>
                  <a:srgbClr val="595959"/>
                </a:solidFill>
              </a:rPr>
              <a:t>직업군의</a:t>
            </a:r>
            <a:r>
              <a:rPr lang="ko-KR" altLang="en-US" dirty="0" smtClean="0">
                <a:solidFill>
                  <a:srgbClr val="595959"/>
                </a:solidFill>
              </a:rPr>
              <a:t> 노년층은 </a:t>
            </a:r>
            <a:r>
              <a:rPr lang="ko-KR" altLang="en-US" b="1" dirty="0">
                <a:solidFill>
                  <a:srgbClr val="595959"/>
                </a:solidFill>
              </a:rPr>
              <a:t>농어업종사자가</a:t>
            </a:r>
            <a:r>
              <a:rPr lang="ko-KR" altLang="en-US" b="1" dirty="0" smtClean="0">
                <a:solidFill>
                  <a:srgbClr val="595959"/>
                </a:solidFill>
              </a:rPr>
              <a:t>↑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b="1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그래프 분석 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1460315"/>
            <a:ext cx="4929052" cy="3621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40" y="1460315"/>
            <a:ext cx="4952868" cy="35966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9264" y="5980172"/>
            <a:ext cx="1108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73499" y="5518507"/>
            <a:ext cx="1185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595959"/>
                </a:solidFill>
              </a:rPr>
              <a:t>연령대별 직업선택요인</a:t>
            </a:r>
            <a:r>
              <a:rPr lang="en-US" altLang="ko-KR" dirty="0" smtClean="0">
                <a:solidFill>
                  <a:srgbClr val="595959"/>
                </a:solidFill>
              </a:rPr>
              <a:t>: </a:t>
            </a:r>
            <a:r>
              <a:rPr lang="ko-KR" altLang="en-US" b="1" dirty="0" smtClean="0">
                <a:solidFill>
                  <a:srgbClr val="595959"/>
                </a:solidFill>
              </a:rPr>
              <a:t>임금</a:t>
            </a:r>
            <a:r>
              <a:rPr lang="ko-KR" altLang="en-US" dirty="0" smtClean="0">
                <a:solidFill>
                  <a:srgbClr val="595959"/>
                </a:solidFill>
              </a:rPr>
              <a:t>이 제일 주된 요인 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595959"/>
                </a:solidFill>
              </a:rPr>
              <a:t>연령대별 </a:t>
            </a:r>
            <a:r>
              <a:rPr lang="ko-KR" altLang="en-US" dirty="0" err="1" smtClean="0">
                <a:solidFill>
                  <a:srgbClr val="595959"/>
                </a:solidFill>
              </a:rPr>
              <a:t>지역정체성</a:t>
            </a:r>
            <a:r>
              <a:rPr lang="en-US" altLang="ko-KR" dirty="0" smtClean="0">
                <a:solidFill>
                  <a:srgbClr val="595959"/>
                </a:solidFill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</a:rPr>
              <a:t>대체적으로 </a:t>
            </a:r>
            <a:r>
              <a:rPr lang="en-US" altLang="ko-KR" b="1" dirty="0" smtClean="0">
                <a:solidFill>
                  <a:srgbClr val="595959"/>
                </a:solidFill>
              </a:rPr>
              <a:t>20</a:t>
            </a:r>
            <a:r>
              <a:rPr lang="ko-KR" altLang="en-US" b="1" dirty="0" smtClean="0">
                <a:solidFill>
                  <a:srgbClr val="595959"/>
                </a:solidFill>
              </a:rPr>
              <a:t>대〮</a:t>
            </a:r>
            <a:r>
              <a:rPr lang="en-US" altLang="ko-KR" b="1" dirty="0" smtClean="0">
                <a:solidFill>
                  <a:srgbClr val="595959"/>
                </a:solidFill>
              </a:rPr>
              <a:t>30</a:t>
            </a:r>
            <a:r>
              <a:rPr lang="ko-KR" altLang="en-US" b="1" dirty="0" smtClean="0">
                <a:solidFill>
                  <a:srgbClr val="595959"/>
                </a:solidFill>
              </a:rPr>
              <a:t>대가 낮음</a:t>
            </a:r>
            <a:endParaRPr lang="en-US" altLang="ko-KR" b="1" dirty="0" smtClean="0">
              <a:solidFill>
                <a:srgbClr val="59595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279FEC-0DB1-4F6E-9E55-AD015E4A111B}"/>
              </a:ext>
            </a:extLst>
          </p:cNvPr>
          <p:cNvSpPr/>
          <p:nvPr/>
        </p:nvSpPr>
        <p:spPr>
          <a:xfrm>
            <a:off x="3456432" y="1610305"/>
            <a:ext cx="59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2863551" y="1841138"/>
            <a:ext cx="570239" cy="10417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결론 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372139" y="1797713"/>
            <a:ext cx="9180095" cy="4136362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srgbClr val="595959"/>
                </a:solidFill>
              </a:rPr>
              <a:t>삶에 </a:t>
            </a:r>
            <a:r>
              <a:rPr lang="ko-KR" altLang="en-US" sz="2000" b="1" i="1" kern="0" dirty="0">
                <a:solidFill>
                  <a:srgbClr val="595959"/>
                </a:solidFill>
              </a:rPr>
              <a:t>대한 만족도와 근로여건 </a:t>
            </a:r>
            <a:r>
              <a:rPr lang="ko-KR" altLang="en-US" sz="2000" b="1" i="1" kern="0" dirty="0" smtClean="0">
                <a:solidFill>
                  <a:srgbClr val="595959"/>
                </a:solidFill>
              </a:rPr>
              <a:t>만족도가 </a:t>
            </a:r>
            <a:endParaRPr lang="en-US" altLang="ko-KR" sz="2000" b="1" i="1" kern="0" dirty="0" smtClean="0">
              <a:solidFill>
                <a:srgbClr val="595959"/>
              </a:solidFill>
            </a:endParaRPr>
          </a:p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srgbClr val="595959"/>
                </a:solidFill>
              </a:rPr>
              <a:t>부산시 </a:t>
            </a:r>
            <a:r>
              <a:rPr lang="ko-KR" altLang="en-US" sz="2000" b="1" i="1" kern="0" dirty="0" err="1">
                <a:solidFill>
                  <a:srgbClr val="595959"/>
                </a:solidFill>
              </a:rPr>
              <a:t>정주의사에</a:t>
            </a:r>
            <a:r>
              <a:rPr lang="ko-KR" altLang="en-US" sz="2000" b="1" i="1" kern="0" dirty="0">
                <a:solidFill>
                  <a:srgbClr val="595959"/>
                </a:solidFill>
              </a:rPr>
              <a:t> 미치는 </a:t>
            </a:r>
            <a:r>
              <a:rPr lang="ko-KR" altLang="en-US" sz="2000" b="1" i="1" kern="0" dirty="0" smtClean="0">
                <a:solidFill>
                  <a:srgbClr val="595959"/>
                </a:solidFill>
              </a:rPr>
              <a:t>영향을 분석한 결과</a:t>
            </a:r>
            <a:r>
              <a:rPr lang="en-US" altLang="ko-KR" sz="2000" b="1" i="1" kern="0" dirty="0" smtClean="0">
                <a:solidFill>
                  <a:srgbClr val="595959"/>
                </a:solidFill>
              </a:rPr>
              <a:t>,</a:t>
            </a:r>
          </a:p>
          <a:p>
            <a:pPr algn="ctr" latinLnBrk="0">
              <a:defRPr/>
            </a:pPr>
            <a:endParaRPr lang="en-US" altLang="ko-KR" sz="2000" b="1" i="1" kern="0" dirty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>
              <a:solidFill>
                <a:srgbClr val="595959"/>
              </a:solidFill>
            </a:endParaRPr>
          </a:p>
          <a:p>
            <a:pPr algn="ctr"/>
            <a:endParaRPr lang="en-US" altLang="ko-KR" sz="2000" dirty="0" smtClean="0">
              <a:solidFill>
                <a:srgbClr val="595959"/>
              </a:solidFill>
            </a:endParaRPr>
          </a:p>
          <a:p>
            <a:pPr algn="ctr"/>
            <a:endParaRPr lang="en-US" altLang="ko-KR" sz="2000" dirty="0">
              <a:solidFill>
                <a:srgbClr val="595959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n-US" altLang="ko-KR" sz="2000" b="1" dirty="0" smtClean="0">
              <a:solidFill>
                <a:srgbClr val="595959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595959"/>
                </a:solidFill>
              </a:rPr>
              <a:t>→</a:t>
            </a:r>
            <a:r>
              <a:rPr lang="en-US" altLang="ko-KR" sz="2000" b="1" dirty="0" smtClean="0">
                <a:solidFill>
                  <a:srgbClr val="595959"/>
                </a:solidFill>
              </a:rPr>
              <a:t> </a:t>
            </a:r>
            <a:r>
              <a:rPr lang="ko-KR" altLang="en-US" sz="2800" b="1" i="1" dirty="0" err="1" smtClean="0">
                <a:solidFill>
                  <a:srgbClr val="595959"/>
                </a:solidFill>
              </a:rPr>
              <a:t>스마트팜</a:t>
            </a:r>
            <a:r>
              <a:rPr lang="ko-KR" altLang="en-US" sz="2400" i="1" dirty="0" err="1" smtClean="0">
                <a:solidFill>
                  <a:srgbClr val="595959"/>
                </a:solidFill>
              </a:rPr>
              <a:t>을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 </a:t>
            </a:r>
            <a:r>
              <a:rPr lang="ko-KR" altLang="en-US" sz="2400" i="1" dirty="0" smtClean="0">
                <a:solidFill>
                  <a:srgbClr val="595959"/>
                </a:solidFill>
              </a:rPr>
              <a:t>통해</a:t>
            </a:r>
            <a:r>
              <a:rPr lang="ko-KR" altLang="en-US" sz="2400" b="1" i="1" dirty="0" smtClean="0">
                <a:solidFill>
                  <a:srgbClr val="595959"/>
                </a:solidFill>
              </a:rPr>
              <a:t> </a:t>
            </a:r>
            <a:r>
              <a:rPr lang="ko-KR" altLang="en-US" sz="2400" b="1" i="1" kern="0" dirty="0" smtClean="0">
                <a:solidFill>
                  <a:srgbClr val="595959"/>
                </a:solidFill>
              </a:rPr>
              <a:t>부산의 일자리 창출</a:t>
            </a:r>
            <a:r>
              <a:rPr lang="ko-KR" altLang="en-US" sz="2400" i="1" kern="0" dirty="0" smtClean="0">
                <a:solidFill>
                  <a:srgbClr val="595959"/>
                </a:solidFill>
              </a:rPr>
              <a:t>과</a:t>
            </a:r>
            <a:r>
              <a:rPr lang="ko-KR" altLang="en-US" sz="2400" b="1" i="1" kern="0" dirty="0" smtClean="0">
                <a:solidFill>
                  <a:srgbClr val="595959"/>
                </a:solidFill>
              </a:rPr>
              <a:t> </a:t>
            </a:r>
            <a:r>
              <a:rPr lang="ko-KR" altLang="en-US" sz="2400" b="1" i="1" kern="0" dirty="0" err="1" smtClean="0">
                <a:solidFill>
                  <a:srgbClr val="595959"/>
                </a:solidFill>
              </a:rPr>
              <a:t>청년인구</a:t>
            </a:r>
            <a:r>
              <a:rPr lang="ko-KR" altLang="en-US" sz="2400" b="1" i="1" kern="0" dirty="0" smtClean="0">
                <a:solidFill>
                  <a:srgbClr val="595959"/>
                </a:solidFill>
              </a:rPr>
              <a:t> 유입 </a:t>
            </a:r>
            <a:r>
              <a:rPr lang="ko-KR" altLang="en-US" sz="2400" i="1" kern="0" dirty="0" smtClean="0">
                <a:solidFill>
                  <a:srgbClr val="595959"/>
                </a:solidFill>
              </a:rPr>
              <a:t>장려</a:t>
            </a:r>
            <a:endParaRPr lang="en-US" altLang="ko-KR" sz="2400" i="1" kern="0" dirty="0">
              <a:solidFill>
                <a:srgbClr val="59595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958" y="2990850"/>
            <a:ext cx="61815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95959"/>
                </a:solidFill>
              </a:rPr>
              <a:t>1) </a:t>
            </a:r>
            <a:r>
              <a:rPr lang="ko-KR" altLang="en-US" dirty="0">
                <a:solidFill>
                  <a:srgbClr val="595959"/>
                </a:solidFill>
              </a:rPr>
              <a:t>부산시에서는 </a:t>
            </a:r>
            <a:r>
              <a:rPr lang="ko-KR" altLang="en-US" dirty="0" err="1">
                <a:solidFill>
                  <a:srgbClr val="595959"/>
                </a:solidFill>
              </a:rPr>
              <a:t>농어업</a:t>
            </a:r>
            <a:r>
              <a:rPr lang="ko-KR" altLang="en-US" dirty="0">
                <a:solidFill>
                  <a:srgbClr val="595959"/>
                </a:solidFill>
              </a:rPr>
              <a:t> 종사자의 </a:t>
            </a:r>
            <a:r>
              <a:rPr lang="ko-KR" altLang="en-US" b="1" dirty="0" err="1">
                <a:solidFill>
                  <a:srgbClr val="595959"/>
                </a:solidFill>
              </a:rPr>
              <a:t>정주의사</a:t>
            </a:r>
            <a:r>
              <a:rPr lang="ko-KR" altLang="en-US" b="1" dirty="0">
                <a:solidFill>
                  <a:srgbClr val="595959"/>
                </a:solidFill>
              </a:rPr>
              <a:t> 높음</a:t>
            </a:r>
            <a:endParaRPr lang="en-US" altLang="ko-KR" dirty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2) </a:t>
            </a:r>
            <a:r>
              <a:rPr lang="ko-KR" altLang="en-US" dirty="0">
                <a:solidFill>
                  <a:srgbClr val="595959"/>
                </a:solidFill>
              </a:rPr>
              <a:t>부산시 청년 </a:t>
            </a:r>
            <a:r>
              <a:rPr lang="ko-KR" altLang="en-US" dirty="0" err="1">
                <a:solidFill>
                  <a:srgbClr val="595959"/>
                </a:solidFill>
              </a:rPr>
              <a:t>취업애로</a:t>
            </a:r>
            <a:r>
              <a:rPr lang="ko-KR" altLang="en-US" dirty="0">
                <a:solidFill>
                  <a:srgbClr val="595959"/>
                </a:solidFill>
              </a:rPr>
              <a:t> 요인 </a:t>
            </a:r>
            <a:r>
              <a:rPr lang="en-US" altLang="ko-KR" dirty="0">
                <a:solidFill>
                  <a:srgbClr val="595959"/>
                </a:solidFill>
              </a:rPr>
              <a:t>1</a:t>
            </a:r>
            <a:r>
              <a:rPr lang="ko-KR" altLang="en-US" dirty="0">
                <a:solidFill>
                  <a:srgbClr val="595959"/>
                </a:solidFill>
              </a:rPr>
              <a:t>위는 </a:t>
            </a:r>
            <a:r>
              <a:rPr lang="ko-KR" altLang="en-US" b="1" dirty="0">
                <a:solidFill>
                  <a:srgbClr val="595959"/>
                </a:solidFill>
              </a:rPr>
              <a:t>산업기반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ko-KR" altLang="en-US" b="1" dirty="0" smtClean="0">
                <a:solidFill>
                  <a:srgbClr val="595959"/>
                </a:solidFill>
              </a:rPr>
              <a:t>부족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r>
              <a:rPr lang="ko-KR" altLang="en-US" b="1" dirty="0">
                <a:solidFill>
                  <a:srgbClr val="595959"/>
                </a:solidFill>
              </a:rPr>
              <a:t> </a:t>
            </a:r>
            <a:r>
              <a:rPr lang="ko-KR" altLang="en-US" b="1" dirty="0" smtClean="0">
                <a:solidFill>
                  <a:srgbClr val="595959"/>
                </a:solidFill>
              </a:rPr>
              <a:t>   → 청년층을 </a:t>
            </a:r>
            <a:r>
              <a:rPr lang="ko-KR" altLang="en-US" b="1" dirty="0">
                <a:solidFill>
                  <a:srgbClr val="595959"/>
                </a:solidFill>
              </a:rPr>
              <a:t>위한 </a:t>
            </a:r>
            <a:r>
              <a:rPr lang="ko-KR" altLang="en-US" b="1" dirty="0" err="1">
                <a:solidFill>
                  <a:srgbClr val="595959"/>
                </a:solidFill>
              </a:rPr>
              <a:t>농어업</a:t>
            </a:r>
            <a:r>
              <a:rPr lang="ko-KR" altLang="en-US" b="1" dirty="0">
                <a:solidFill>
                  <a:srgbClr val="595959"/>
                </a:solidFill>
              </a:rPr>
              <a:t> 산업기반 필요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endParaRPr lang="en-US" altLang="ko-KR" dirty="0" smtClean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3) </a:t>
            </a:r>
            <a:r>
              <a:rPr lang="ko-KR" altLang="en-US" dirty="0">
                <a:solidFill>
                  <a:srgbClr val="595959"/>
                </a:solidFill>
              </a:rPr>
              <a:t>부산시</a:t>
            </a:r>
            <a:r>
              <a:rPr lang="en-US" altLang="ko-KR" dirty="0">
                <a:solidFill>
                  <a:srgbClr val="595959"/>
                </a:solidFill>
              </a:rPr>
              <a:t> </a:t>
            </a:r>
            <a:r>
              <a:rPr lang="ko-KR" altLang="en-US" dirty="0" err="1">
                <a:solidFill>
                  <a:srgbClr val="595959"/>
                </a:solidFill>
              </a:rPr>
              <a:t>정주의사는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ko-KR" altLang="en-US" b="1" dirty="0">
                <a:solidFill>
                  <a:srgbClr val="595959"/>
                </a:solidFill>
              </a:rPr>
              <a:t>노년층이 높고 </a:t>
            </a:r>
            <a:r>
              <a:rPr lang="ko-KR" altLang="en-US" b="1" dirty="0" err="1">
                <a:solidFill>
                  <a:srgbClr val="595959"/>
                </a:solidFill>
              </a:rPr>
              <a:t>젊은층이</a:t>
            </a:r>
            <a:r>
              <a:rPr lang="ko-KR" altLang="en-US" b="1" dirty="0">
                <a:solidFill>
                  <a:srgbClr val="595959"/>
                </a:solidFill>
              </a:rPr>
              <a:t> 낮음</a:t>
            </a:r>
            <a:endParaRPr lang="en-US" altLang="ko-KR" b="1" dirty="0">
              <a:solidFill>
                <a:srgbClr val="595959"/>
              </a:solidFill>
            </a:endParaRPr>
          </a:p>
          <a:p>
            <a:r>
              <a:rPr lang="en-US" altLang="ko-KR" dirty="0">
                <a:solidFill>
                  <a:srgbClr val="595959"/>
                </a:solidFill>
              </a:rPr>
              <a:t>4)</a:t>
            </a:r>
            <a:r>
              <a:rPr lang="ko-KR" altLang="en-US" dirty="0">
                <a:solidFill>
                  <a:srgbClr val="595959"/>
                </a:solidFill>
              </a:rPr>
              <a:t> 부산시 </a:t>
            </a:r>
            <a:r>
              <a:rPr lang="ko-KR" altLang="en-US" dirty="0" err="1">
                <a:solidFill>
                  <a:srgbClr val="595959"/>
                </a:solidFill>
              </a:rPr>
              <a:t>직업군의</a:t>
            </a:r>
            <a:r>
              <a:rPr lang="ko-KR" altLang="en-US" dirty="0">
                <a:solidFill>
                  <a:srgbClr val="595959"/>
                </a:solidFill>
              </a:rPr>
              <a:t> 노년층은 </a:t>
            </a:r>
            <a:r>
              <a:rPr lang="ko-KR" altLang="en-US" b="1" dirty="0">
                <a:solidFill>
                  <a:srgbClr val="595959"/>
                </a:solidFill>
              </a:rPr>
              <a:t>농어업종사자의 비율이 높음</a:t>
            </a:r>
            <a:endParaRPr lang="en-US" altLang="ko-KR" b="1" dirty="0">
              <a:solidFill>
                <a:srgbClr val="595959"/>
              </a:solidFill>
            </a:endParaRPr>
          </a:p>
          <a:p>
            <a:r>
              <a:rPr lang="ko-KR" altLang="en-US" b="1" dirty="0" smtClean="0">
                <a:solidFill>
                  <a:srgbClr val="595959"/>
                </a:solidFill>
              </a:rPr>
              <a:t>    →</a:t>
            </a:r>
            <a:r>
              <a:rPr lang="en-US" altLang="ko-KR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>
                <a:solidFill>
                  <a:srgbClr val="595959"/>
                </a:solidFill>
              </a:rPr>
              <a:t>노년층의 </a:t>
            </a:r>
            <a:r>
              <a:rPr lang="ko-KR" altLang="en-US" b="1" dirty="0" err="1">
                <a:solidFill>
                  <a:srgbClr val="595959"/>
                </a:solidFill>
              </a:rPr>
              <a:t>농어업</a:t>
            </a:r>
            <a:r>
              <a:rPr lang="ko-KR" altLang="en-US" b="1" dirty="0">
                <a:solidFill>
                  <a:srgbClr val="595959"/>
                </a:solidFill>
              </a:rPr>
              <a:t> 노하우 청년층에 전수 </a:t>
            </a:r>
            <a:r>
              <a:rPr lang="ko-KR" altLang="en-US" b="1" dirty="0" smtClean="0">
                <a:solidFill>
                  <a:srgbClr val="595959"/>
                </a:solidFill>
              </a:rPr>
              <a:t>가능</a:t>
            </a:r>
            <a:endParaRPr lang="en-US" altLang="ko-KR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스마트 팜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0" y="4429760"/>
            <a:ext cx="900000" cy="9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6960" y="1570025"/>
            <a:ext cx="8971280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Aft>
                <a:spcPts val="500"/>
              </a:spcAft>
            </a:pPr>
            <a:r>
              <a:rPr lang="ko-KR" altLang="en-US" sz="2000" b="1" i="1" dirty="0" smtClean="0">
                <a:solidFill>
                  <a:srgbClr val="595959"/>
                </a:solidFill>
              </a:rPr>
              <a:t>스마트 팜</a:t>
            </a:r>
            <a:r>
              <a:rPr lang="en-US" altLang="ko-KR" sz="2000" b="1" i="1" dirty="0" smtClean="0">
                <a:solidFill>
                  <a:srgbClr val="595959"/>
                </a:solidFill>
              </a:rPr>
              <a:t>?</a:t>
            </a:r>
          </a:p>
          <a:p>
            <a:pPr latinLnBrk="0">
              <a:lnSpc>
                <a:spcPts val="2500"/>
              </a:lnSpc>
              <a:spcAft>
                <a:spcPts val="500"/>
              </a:spcAft>
            </a:pPr>
            <a:r>
              <a:rPr lang="ko-KR" altLang="en-US" dirty="0" smtClean="0">
                <a:solidFill>
                  <a:srgbClr val="595959"/>
                </a:solidFill>
              </a:rPr>
              <a:t>정보통신기술</a:t>
            </a:r>
            <a:r>
              <a:rPr lang="en-US" altLang="ko-KR" dirty="0">
                <a:solidFill>
                  <a:srgbClr val="595959"/>
                </a:solidFill>
              </a:rPr>
              <a:t>(ICT)</a:t>
            </a:r>
            <a:r>
              <a:rPr lang="ko-KR" altLang="en-US" dirty="0">
                <a:solidFill>
                  <a:srgbClr val="595959"/>
                </a:solidFill>
              </a:rPr>
              <a:t>을 활용해 ‘시간과 공간의 제약없이’ 원격으로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자동으로 작물의 생육환경을 관측하고 최적의 상태로 관리하는 과학 기반의 </a:t>
            </a:r>
            <a:r>
              <a:rPr lang="ko-KR" altLang="en-US" dirty="0" smtClean="0">
                <a:solidFill>
                  <a:srgbClr val="595959"/>
                </a:solidFill>
              </a:rPr>
              <a:t>농업 방식</a:t>
            </a:r>
            <a:endParaRPr lang="en-US" altLang="ko-KR" dirty="0">
              <a:solidFill>
                <a:srgbClr val="595959"/>
              </a:solidFill>
            </a:endParaRPr>
          </a:p>
          <a:p>
            <a:pPr marL="285750" indent="-285750" latinLnBrk="0">
              <a:lnSpc>
                <a:spcPts val="2500"/>
              </a:lnSpc>
              <a:spcAft>
                <a:spcPts val="500"/>
              </a:spcAft>
              <a:buFont typeface="맑은 고딕" panose="020B0503020000020004" pitchFamily="50" charset="-127"/>
              <a:buChar char="▶"/>
            </a:pPr>
            <a:r>
              <a:rPr lang="ko-KR" altLang="en-US" dirty="0" smtClean="0">
                <a:solidFill>
                  <a:srgbClr val="595959"/>
                </a:solidFill>
              </a:rPr>
              <a:t>농산물의 </a:t>
            </a:r>
            <a:r>
              <a:rPr lang="ko-KR" altLang="en-US" dirty="0">
                <a:solidFill>
                  <a:srgbClr val="595959"/>
                </a:solidFill>
              </a:rPr>
              <a:t>생산량 증가는 물론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노동시간 감소를 통해 농업 환경을 획기적으로 </a:t>
            </a:r>
            <a:r>
              <a:rPr lang="ko-KR" altLang="en-US" dirty="0" smtClean="0">
                <a:solidFill>
                  <a:srgbClr val="595959"/>
                </a:solidFill>
              </a:rPr>
              <a:t>개선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 latinLnBrk="0">
              <a:lnSpc>
                <a:spcPts val="2500"/>
              </a:lnSpc>
              <a:spcAft>
                <a:spcPts val="500"/>
              </a:spcAft>
              <a:buFont typeface="맑은 고딕" panose="020B0503020000020004" pitchFamily="50" charset="-127"/>
              <a:buChar char="▶"/>
            </a:pPr>
            <a:r>
              <a:rPr lang="ko-KR" altLang="en-US" dirty="0" smtClean="0">
                <a:solidFill>
                  <a:srgbClr val="595959"/>
                </a:solidFill>
              </a:rPr>
              <a:t>빅데이터 </a:t>
            </a:r>
            <a:r>
              <a:rPr lang="ko-KR" altLang="en-US" dirty="0">
                <a:solidFill>
                  <a:srgbClr val="595959"/>
                </a:solidFill>
              </a:rPr>
              <a:t>기술과 결합해 최적화된 생산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관리의 의사결정이 </a:t>
            </a:r>
            <a:r>
              <a:rPr lang="ko-KR" altLang="en-US" dirty="0" smtClean="0">
                <a:solidFill>
                  <a:srgbClr val="595959"/>
                </a:solidFill>
              </a:rPr>
              <a:t>가능하며</a:t>
            </a:r>
            <a:r>
              <a:rPr lang="en-US" altLang="ko-KR" dirty="0" smtClean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최적화된 생육환경을 제공해 수확 시기와 수확량 </a:t>
            </a:r>
            <a:r>
              <a:rPr lang="ko-KR" altLang="en-US" dirty="0" smtClean="0">
                <a:solidFill>
                  <a:srgbClr val="595959"/>
                </a:solidFill>
              </a:rPr>
              <a:t>예측 뿐만 </a:t>
            </a:r>
            <a:r>
              <a:rPr lang="ko-KR" altLang="en-US" dirty="0">
                <a:solidFill>
                  <a:srgbClr val="595959"/>
                </a:solidFill>
              </a:rPr>
              <a:t>아니라 품질과 생산량을 한층 더 </a:t>
            </a:r>
            <a:r>
              <a:rPr lang="ko-KR" altLang="en-US" dirty="0" smtClean="0">
                <a:solidFill>
                  <a:srgbClr val="595959"/>
                </a:solidFill>
              </a:rPr>
              <a:t>높일 수 있음</a:t>
            </a:r>
            <a:r>
              <a:rPr lang="en-US" altLang="ko-KR" dirty="0" smtClean="0">
                <a:solidFill>
                  <a:srgbClr val="595959"/>
                </a:solidFill>
              </a:rPr>
              <a:t>.</a:t>
            </a:r>
          </a:p>
          <a:p>
            <a:pPr latinLnBrk="0">
              <a:lnSpc>
                <a:spcPts val="2500"/>
              </a:lnSpc>
              <a:spcAft>
                <a:spcPts val="500"/>
              </a:spcAft>
            </a:pPr>
            <a:endParaRPr lang="en-US" altLang="ko-KR" b="1" dirty="0">
              <a:solidFill>
                <a:srgbClr val="595959"/>
              </a:solidFill>
            </a:endParaRPr>
          </a:p>
          <a:p>
            <a:pPr>
              <a:lnSpc>
                <a:spcPts val="2500"/>
              </a:lnSpc>
              <a:spcAft>
                <a:spcPts val="500"/>
              </a:spcAft>
            </a:pPr>
            <a:r>
              <a:rPr lang="ko-KR" altLang="en-US" sz="2000" b="1" i="1" dirty="0" err="1">
                <a:solidFill>
                  <a:srgbClr val="595959"/>
                </a:solidFill>
              </a:rPr>
              <a:t>스마트팜의</a:t>
            </a:r>
            <a:r>
              <a:rPr lang="ko-KR" altLang="en-US" sz="2000" b="1" i="1" dirty="0">
                <a:solidFill>
                  <a:srgbClr val="595959"/>
                </a:solidFill>
              </a:rPr>
              <a:t> </a:t>
            </a:r>
            <a:r>
              <a:rPr lang="ko-KR" altLang="en-US" sz="2000" b="1" i="1" dirty="0" err="1">
                <a:solidFill>
                  <a:srgbClr val="595959"/>
                </a:solidFill>
              </a:rPr>
              <a:t>운영원리와</a:t>
            </a:r>
            <a:r>
              <a:rPr lang="ko-KR" altLang="en-US" sz="2000" b="1" i="1" dirty="0">
                <a:solidFill>
                  <a:srgbClr val="595959"/>
                </a:solidFill>
              </a:rPr>
              <a:t> 적용분야</a:t>
            </a:r>
            <a:endParaRPr lang="en-US" altLang="ko-KR" sz="2000" b="1" i="1" dirty="0">
              <a:solidFill>
                <a:srgbClr val="595959"/>
              </a:solidFill>
            </a:endParaRPr>
          </a:p>
          <a:p>
            <a:pPr marL="285750" indent="-285750" latinLnBrk="0">
              <a:lnSpc>
                <a:spcPts val="2500"/>
              </a:lnSpc>
              <a:spcAft>
                <a:spcPts val="500"/>
              </a:spcAft>
              <a:buFont typeface="맑은 고딕" panose="020B0503020000020004" pitchFamily="50" charset="-127"/>
              <a:buChar char="▶"/>
            </a:pPr>
            <a:r>
              <a:rPr lang="ko-KR" altLang="en-US" dirty="0" smtClean="0">
                <a:solidFill>
                  <a:srgbClr val="595959"/>
                </a:solidFill>
              </a:rPr>
              <a:t>생육환경 </a:t>
            </a:r>
            <a:r>
              <a:rPr lang="ko-KR" altLang="en-US" dirty="0">
                <a:solidFill>
                  <a:srgbClr val="595959"/>
                </a:solidFill>
              </a:rPr>
              <a:t>유지관리 소프트웨어</a:t>
            </a:r>
            <a:r>
              <a:rPr lang="en-US" altLang="ko-KR" dirty="0">
                <a:solidFill>
                  <a:srgbClr val="595959"/>
                </a:solidFill>
              </a:rPr>
              <a:t>(</a:t>
            </a:r>
            <a:r>
              <a:rPr lang="ko-KR" altLang="en-US" dirty="0">
                <a:solidFill>
                  <a:srgbClr val="595959"/>
                </a:solidFill>
              </a:rPr>
              <a:t>온실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축사 내 온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습도</a:t>
            </a:r>
            <a:r>
              <a:rPr lang="en-US" altLang="ko-KR" dirty="0">
                <a:solidFill>
                  <a:srgbClr val="595959"/>
                </a:solidFill>
              </a:rPr>
              <a:t>, CO2</a:t>
            </a:r>
            <a:r>
              <a:rPr lang="ko-KR" altLang="en-US" dirty="0">
                <a:solidFill>
                  <a:srgbClr val="595959"/>
                </a:solidFill>
              </a:rPr>
              <a:t>수준 등 </a:t>
            </a:r>
            <a:r>
              <a:rPr lang="ko-KR" altLang="en-US" dirty="0" err="1">
                <a:solidFill>
                  <a:srgbClr val="595959"/>
                </a:solidFill>
              </a:rPr>
              <a:t>생육조건</a:t>
            </a:r>
            <a:r>
              <a:rPr lang="ko-KR" altLang="en-US" dirty="0">
                <a:solidFill>
                  <a:srgbClr val="595959"/>
                </a:solidFill>
              </a:rPr>
              <a:t> 설정</a:t>
            </a:r>
            <a:r>
              <a:rPr lang="en-US" altLang="ko-KR" dirty="0" smtClean="0">
                <a:solidFill>
                  <a:srgbClr val="595959"/>
                </a:solidFill>
              </a:rPr>
              <a:t>)</a:t>
            </a:r>
          </a:p>
          <a:p>
            <a:pPr marL="285750" indent="-285750" latinLnBrk="0">
              <a:lnSpc>
                <a:spcPts val="2500"/>
              </a:lnSpc>
              <a:spcAft>
                <a:spcPts val="500"/>
              </a:spcAft>
              <a:buFont typeface="맑은 고딕" panose="020B0503020000020004" pitchFamily="50" charset="-127"/>
              <a:buChar char="▶"/>
            </a:pPr>
            <a:r>
              <a:rPr lang="ko-KR" altLang="en-US" dirty="0" smtClean="0">
                <a:solidFill>
                  <a:srgbClr val="595959"/>
                </a:solidFill>
              </a:rPr>
              <a:t>환경정보 </a:t>
            </a:r>
            <a:r>
              <a:rPr lang="ko-KR" altLang="en-US" dirty="0">
                <a:solidFill>
                  <a:srgbClr val="595959"/>
                </a:solidFill>
              </a:rPr>
              <a:t>모니터링</a:t>
            </a:r>
            <a:r>
              <a:rPr lang="en-US" altLang="ko-KR" dirty="0">
                <a:solidFill>
                  <a:srgbClr val="595959"/>
                </a:solidFill>
              </a:rPr>
              <a:t>(</a:t>
            </a:r>
            <a:r>
              <a:rPr lang="ko-KR" altLang="en-US" dirty="0">
                <a:solidFill>
                  <a:srgbClr val="595959"/>
                </a:solidFill>
              </a:rPr>
              <a:t>온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습도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일사량</a:t>
            </a:r>
            <a:r>
              <a:rPr lang="en-US" altLang="ko-KR" dirty="0">
                <a:solidFill>
                  <a:srgbClr val="595959"/>
                </a:solidFill>
              </a:rPr>
              <a:t>, CO2, </a:t>
            </a:r>
            <a:r>
              <a:rPr lang="ko-KR" altLang="en-US" dirty="0">
                <a:solidFill>
                  <a:srgbClr val="595959"/>
                </a:solidFill>
              </a:rPr>
              <a:t>생육환경 등 자동수집</a:t>
            </a:r>
            <a:r>
              <a:rPr lang="en-US" altLang="ko-KR" dirty="0" smtClean="0">
                <a:solidFill>
                  <a:srgbClr val="595959"/>
                </a:solidFill>
              </a:rPr>
              <a:t>)</a:t>
            </a:r>
          </a:p>
          <a:p>
            <a:pPr marL="285750" indent="-285750" latinLnBrk="0">
              <a:lnSpc>
                <a:spcPts val="2500"/>
              </a:lnSpc>
              <a:spcAft>
                <a:spcPts val="500"/>
              </a:spcAft>
              <a:buFont typeface="맑은 고딕" panose="020B0503020000020004" pitchFamily="50" charset="-127"/>
              <a:buChar char="▶"/>
            </a:pPr>
            <a:r>
              <a:rPr lang="ko-KR" altLang="en-US" dirty="0" smtClean="0">
                <a:solidFill>
                  <a:srgbClr val="595959"/>
                </a:solidFill>
              </a:rPr>
              <a:t>자동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원격 환경관리</a:t>
            </a:r>
            <a:r>
              <a:rPr lang="en-US" altLang="ko-KR" dirty="0">
                <a:solidFill>
                  <a:srgbClr val="595959"/>
                </a:solidFill>
              </a:rPr>
              <a:t>(</a:t>
            </a:r>
            <a:r>
              <a:rPr lang="ko-KR" altLang="en-US" dirty="0">
                <a:solidFill>
                  <a:srgbClr val="595959"/>
                </a:solidFill>
              </a:rPr>
              <a:t>냉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난방기 구동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창문 개폐</a:t>
            </a:r>
            <a:r>
              <a:rPr lang="en-US" altLang="ko-KR" dirty="0">
                <a:solidFill>
                  <a:srgbClr val="595959"/>
                </a:solidFill>
              </a:rPr>
              <a:t>, CO2, </a:t>
            </a:r>
            <a:r>
              <a:rPr lang="ko-KR" altLang="en-US" dirty="0">
                <a:solidFill>
                  <a:srgbClr val="595959"/>
                </a:solidFill>
              </a:rPr>
              <a:t>영양분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사료 공급 등</a:t>
            </a:r>
            <a:r>
              <a:rPr lang="en-US" altLang="ko-KR" dirty="0" smtClean="0">
                <a:solidFill>
                  <a:srgbClr val="595959"/>
                </a:solidFill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00" y="157002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15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35357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400" b="1" i="1" kern="0" dirty="0" err="1" smtClean="0">
                  <a:solidFill>
                    <a:srgbClr val="14B9B7"/>
                  </a:solidFill>
                </a:rPr>
                <a:t>스마트팜</a:t>
              </a:r>
              <a:r>
                <a:rPr lang="ko-KR" altLang="en-US" sz="2400" b="1" i="1" kern="0" dirty="0" smtClean="0">
                  <a:solidFill>
                    <a:srgbClr val="14B9B7"/>
                  </a:solidFill>
                </a:rPr>
                <a:t> 관련 정부 지원 현황</a:t>
              </a:r>
              <a:endParaRPr lang="en-US" altLang="ko-KR" sz="2400" b="1" i="1" kern="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5" y="1437416"/>
            <a:ext cx="900000" cy="90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68532" y="1528685"/>
            <a:ext cx="666627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95959"/>
                </a:solidFill>
              </a:rPr>
              <a:t>ICT </a:t>
            </a:r>
            <a:r>
              <a:rPr lang="ko-KR" altLang="en-US" sz="2000" b="1" dirty="0" err="1">
                <a:solidFill>
                  <a:srgbClr val="595959"/>
                </a:solidFill>
              </a:rPr>
              <a:t>융복합</a:t>
            </a:r>
            <a:r>
              <a:rPr lang="ko-KR" altLang="en-US" sz="2000" b="1" dirty="0">
                <a:solidFill>
                  <a:srgbClr val="595959"/>
                </a:solidFill>
              </a:rPr>
              <a:t> 확산</a:t>
            </a:r>
            <a:r>
              <a:rPr lang="en-US" altLang="ko-KR" sz="2000" b="1" dirty="0">
                <a:solidFill>
                  <a:srgbClr val="595959"/>
                </a:solidFill>
              </a:rPr>
              <a:t>-</a:t>
            </a:r>
            <a:r>
              <a:rPr lang="ko-KR" altLang="en-US" sz="2000" b="1" dirty="0" err="1">
                <a:solidFill>
                  <a:srgbClr val="595959"/>
                </a:solidFill>
              </a:rPr>
              <a:t>스마트팜</a:t>
            </a:r>
            <a:r>
              <a:rPr lang="ko-KR" altLang="en-US" sz="2000" b="1" dirty="0">
                <a:solidFill>
                  <a:srgbClr val="595959"/>
                </a:solidFill>
              </a:rPr>
              <a:t> </a:t>
            </a:r>
            <a:r>
              <a:rPr lang="ko-KR" altLang="en-US" sz="2000" b="1" dirty="0" err="1">
                <a:solidFill>
                  <a:srgbClr val="595959"/>
                </a:solidFill>
              </a:rPr>
              <a:t>시설보급</a:t>
            </a:r>
            <a:endParaRPr lang="en-US" altLang="ko-KR" sz="2000" b="1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스마트팜의</a:t>
            </a:r>
            <a:r>
              <a:rPr lang="ko-KR" altLang="en-US" dirty="0">
                <a:solidFill>
                  <a:srgbClr val="595959"/>
                </a:solidFill>
              </a:rPr>
              <a:t> 환경관리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 err="1">
                <a:solidFill>
                  <a:srgbClr val="595959"/>
                </a:solidFill>
              </a:rPr>
              <a:t>생장관리에</a:t>
            </a:r>
            <a:r>
              <a:rPr lang="ko-KR" altLang="en-US" dirty="0">
                <a:solidFill>
                  <a:srgbClr val="595959"/>
                </a:solidFill>
              </a:rPr>
              <a:t> 필요한 시설과 컨설팅 </a:t>
            </a:r>
            <a:r>
              <a:rPr lang="ko-KR" altLang="en-US" dirty="0" smtClean="0">
                <a:solidFill>
                  <a:srgbClr val="595959"/>
                </a:solidFill>
              </a:rPr>
              <a:t>지원</a:t>
            </a:r>
            <a:endParaRPr lang="en-US" altLang="ko-KR" dirty="0">
              <a:solidFill>
                <a:srgbClr val="59595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5283074"/>
            <a:ext cx="900002" cy="9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68532" y="5256021"/>
            <a:ext cx="9242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rgbClr val="595959"/>
                </a:solidFill>
              </a:rPr>
              <a:t>스마트팜</a:t>
            </a:r>
            <a:r>
              <a:rPr lang="ko-KR" altLang="en-US" sz="2000" b="1" dirty="0" smtClean="0">
                <a:solidFill>
                  <a:srgbClr val="595959"/>
                </a:solidFill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</a:rPr>
              <a:t>현장지원센터</a:t>
            </a:r>
            <a:r>
              <a:rPr lang="ko-KR" altLang="en-US" dirty="0">
                <a:solidFill>
                  <a:srgbClr val="595959"/>
                </a:solidFill>
              </a:rPr>
              <a:t/>
            </a:r>
            <a:br>
              <a:rPr lang="ko-KR" altLang="en-US" dirty="0">
                <a:solidFill>
                  <a:srgbClr val="595959"/>
                </a:solidFill>
              </a:rPr>
            </a:br>
            <a:r>
              <a:rPr lang="ko-KR" altLang="en-US" dirty="0" smtClean="0">
                <a:solidFill>
                  <a:srgbClr val="595959"/>
                </a:solidFill>
              </a:rPr>
              <a:t>농가의 </a:t>
            </a:r>
            <a:r>
              <a:rPr lang="ko-KR" altLang="en-US" dirty="0" err="1">
                <a:solidFill>
                  <a:srgbClr val="595959"/>
                </a:solidFill>
              </a:rPr>
              <a:t>스마트팜</a:t>
            </a:r>
            <a:r>
              <a:rPr lang="ko-KR" altLang="en-US" dirty="0">
                <a:solidFill>
                  <a:srgbClr val="595959"/>
                </a:solidFill>
              </a:rPr>
              <a:t> 시설 활용도를 높이기 위해 농가 문의사항을 해결해주는 콜센터</a:t>
            </a:r>
            <a:r>
              <a:rPr lang="en-US" altLang="ko-KR" dirty="0">
                <a:solidFill>
                  <a:srgbClr val="595959"/>
                </a:solidFill>
              </a:rPr>
              <a:t>. </a:t>
            </a:r>
            <a:r>
              <a:rPr lang="ko-KR" altLang="en-US" dirty="0">
                <a:solidFill>
                  <a:srgbClr val="595959"/>
                </a:solidFill>
              </a:rPr>
              <a:t>재배방법 또는 시설에 대한 교육 및 컨설팅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시설 점검과 수리를 위한 사후관리 등을 지원</a:t>
            </a:r>
            <a:endParaRPr lang="en-US" altLang="ko-KR" dirty="0">
              <a:solidFill>
                <a:srgbClr val="595959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95314" y="3937184"/>
            <a:ext cx="1008000" cy="900000"/>
            <a:chOff x="795314" y="3937184"/>
            <a:chExt cx="1008000" cy="9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532" y="3937184"/>
              <a:ext cx="442782" cy="44106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314" y="4055156"/>
              <a:ext cx="786609" cy="782028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2368532" y="3913854"/>
            <a:ext cx="8943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>
                <a:solidFill>
                  <a:srgbClr val="595959"/>
                </a:solidFill>
              </a:rPr>
              <a:t>청년농업인</a:t>
            </a:r>
            <a:r>
              <a:rPr lang="ko-KR" altLang="en-US" sz="2000" b="1" dirty="0" smtClean="0">
                <a:solidFill>
                  <a:srgbClr val="595959"/>
                </a:solidFill>
              </a:rPr>
              <a:t> </a:t>
            </a:r>
            <a:r>
              <a:rPr lang="ko-KR" altLang="en-US" sz="2000" b="1" dirty="0" err="1">
                <a:solidFill>
                  <a:srgbClr val="595959"/>
                </a:solidFill>
              </a:rPr>
              <a:t>스마트팜</a:t>
            </a:r>
            <a:r>
              <a:rPr lang="ko-KR" altLang="en-US" sz="2000" b="1" dirty="0">
                <a:solidFill>
                  <a:srgbClr val="595959"/>
                </a:solidFill>
              </a:rPr>
              <a:t> 대출</a:t>
            </a:r>
            <a:endParaRPr lang="en-US" altLang="ko-KR" sz="2000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영농경력</a:t>
            </a:r>
            <a:r>
              <a:rPr lang="ko-KR" altLang="en-US" dirty="0">
                <a:solidFill>
                  <a:srgbClr val="595959"/>
                </a:solidFill>
              </a:rPr>
              <a:t> 및 자금력 부족 등 청년농업인의 취약점을 보완하고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 err="1">
                <a:solidFill>
                  <a:srgbClr val="595959"/>
                </a:solidFill>
              </a:rPr>
              <a:t>스마트팜</a:t>
            </a:r>
            <a:r>
              <a:rPr lang="ko-KR" altLang="en-US" dirty="0">
                <a:solidFill>
                  <a:srgbClr val="595959"/>
                </a:solidFill>
              </a:rPr>
              <a:t> 시설 설치를 희망하는 청년농업인에게 필요한 자금 지원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5" y="2746286"/>
            <a:ext cx="900000" cy="900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68532" y="2571687"/>
            <a:ext cx="9278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595959"/>
                </a:solidFill>
              </a:rPr>
              <a:t>모델개발사업</a:t>
            </a:r>
            <a:endParaRPr lang="en-US" altLang="ko-KR" sz="2000" b="1" dirty="0">
              <a:solidFill>
                <a:srgbClr val="595959"/>
              </a:solidFill>
            </a:endParaRPr>
          </a:p>
          <a:p>
            <a:r>
              <a:rPr lang="ko-KR" altLang="en-US" dirty="0" err="1">
                <a:solidFill>
                  <a:srgbClr val="595959"/>
                </a:solidFill>
              </a:rPr>
              <a:t>농식품</a:t>
            </a:r>
            <a:r>
              <a:rPr lang="ko-KR" altLang="en-US" dirty="0">
                <a:solidFill>
                  <a:srgbClr val="595959"/>
                </a:solidFill>
              </a:rPr>
              <a:t> 생산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경영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유통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소비 및 </a:t>
            </a:r>
            <a:r>
              <a:rPr lang="ko-KR" altLang="en-US" dirty="0" err="1">
                <a:solidFill>
                  <a:srgbClr val="595959"/>
                </a:solidFill>
              </a:rPr>
              <a:t>농촌분야에</a:t>
            </a:r>
            <a:r>
              <a:rPr lang="ko-KR" altLang="en-US" dirty="0">
                <a:solidFill>
                  <a:srgbClr val="595959"/>
                </a:solidFill>
              </a:rPr>
              <a:t> </a:t>
            </a:r>
            <a:r>
              <a:rPr lang="en-US" altLang="ko-KR" dirty="0">
                <a:solidFill>
                  <a:srgbClr val="595959"/>
                </a:solidFill>
              </a:rPr>
              <a:t>ICT </a:t>
            </a:r>
            <a:r>
              <a:rPr lang="ko-KR" altLang="en-US" dirty="0" err="1">
                <a:solidFill>
                  <a:srgbClr val="595959"/>
                </a:solidFill>
              </a:rPr>
              <a:t>융복합</a:t>
            </a:r>
            <a:r>
              <a:rPr lang="ko-KR" altLang="en-US" dirty="0">
                <a:solidFill>
                  <a:srgbClr val="595959"/>
                </a:solidFill>
              </a:rPr>
              <a:t> 적용으로 생산성 향상 및 부가가치 창출이 가능한 </a:t>
            </a:r>
            <a:r>
              <a:rPr lang="ko-KR" altLang="en-US" dirty="0" err="1">
                <a:solidFill>
                  <a:srgbClr val="595959"/>
                </a:solidFill>
              </a:rPr>
              <a:t>성과모델</a:t>
            </a:r>
            <a:r>
              <a:rPr lang="ko-KR" altLang="en-US" dirty="0">
                <a:solidFill>
                  <a:srgbClr val="595959"/>
                </a:solidFill>
              </a:rPr>
              <a:t> 발굴</a:t>
            </a:r>
            <a:r>
              <a:rPr lang="en-US" altLang="ko-KR" dirty="0">
                <a:solidFill>
                  <a:srgbClr val="595959"/>
                </a:solidFill>
              </a:rPr>
              <a:t>·</a:t>
            </a:r>
            <a:r>
              <a:rPr lang="ko-KR" altLang="en-US" dirty="0">
                <a:solidFill>
                  <a:srgbClr val="595959"/>
                </a:solidFill>
              </a:rPr>
              <a:t>확산</a:t>
            </a:r>
            <a:endParaRPr lang="en-US" altLang="ko-KR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58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35357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14B9B7"/>
                  </a:solidFill>
                </a:rPr>
                <a:t> </a:t>
              </a:r>
              <a:r>
                <a:rPr lang="ko-KR" altLang="en-US" sz="2600" b="1" i="1" kern="0" dirty="0" err="1">
                  <a:solidFill>
                    <a:srgbClr val="14B9B7"/>
                  </a:solidFill>
                </a:rPr>
                <a:t>스마트팜</a:t>
              </a:r>
              <a:r>
                <a:rPr lang="ko-KR" altLang="en-US" sz="2600" b="1" i="1" kern="0" dirty="0">
                  <a:solidFill>
                    <a:srgbClr val="14B9B7"/>
                  </a:solidFill>
                </a:rPr>
                <a:t> 관련 정부 지원 </a:t>
              </a:r>
              <a:r>
                <a:rPr lang="ko-KR" altLang="en-US" sz="2600" b="1" i="1" kern="0" dirty="0" smtClean="0">
                  <a:solidFill>
                    <a:srgbClr val="14B9B7"/>
                  </a:solidFill>
                </a:rPr>
                <a:t>현황</a:t>
              </a:r>
              <a:endParaRPr lang="en-US" altLang="ko-KR" sz="2600" b="1" i="1" kern="0" dirty="0" smtClean="0">
                <a:solidFill>
                  <a:srgbClr val="14B9B7"/>
                </a:solidFill>
              </a:endParaRPr>
            </a:p>
            <a:p>
              <a:pPr algn="ctr" latinLnBrk="0">
                <a:defRPr/>
              </a:pPr>
              <a:r>
                <a:rPr lang="en-US" altLang="ko-KR" sz="2300" b="1" i="1" kern="0" dirty="0" smtClean="0">
                  <a:solidFill>
                    <a:srgbClr val="696969"/>
                  </a:solidFill>
                </a:rPr>
                <a:t>- </a:t>
              </a:r>
              <a:r>
                <a:rPr lang="ko-KR" altLang="en-US" sz="2300" b="1" i="1" kern="0" dirty="0" err="1" smtClean="0">
                  <a:solidFill>
                    <a:srgbClr val="696969"/>
                  </a:solidFill>
                </a:rPr>
                <a:t>스마트팜</a:t>
              </a:r>
              <a:r>
                <a:rPr lang="ko-KR" altLang="en-US" sz="2300" b="1" i="1" kern="0" dirty="0" smtClean="0">
                  <a:solidFill>
                    <a:srgbClr val="696969"/>
                  </a:solidFill>
                </a:rPr>
                <a:t> 혁신 밸리</a:t>
              </a:r>
              <a:endParaRPr lang="en-US" altLang="ko-KR" sz="2300" b="1" i="1" kern="0" dirty="0">
                <a:solidFill>
                  <a:srgbClr val="696969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912" y="2888674"/>
            <a:ext cx="8325240" cy="12850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4912" y="2519342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595959"/>
                </a:solidFill>
              </a:rPr>
              <a:t>스마트팜</a:t>
            </a:r>
            <a:r>
              <a:rPr lang="ko-KR" altLang="en-US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혁신밸리의</a:t>
            </a:r>
            <a:r>
              <a:rPr lang="ko-KR" altLang="en-US" b="1" dirty="0" smtClean="0">
                <a:solidFill>
                  <a:srgbClr val="595959"/>
                </a:solidFill>
              </a:rPr>
              <a:t> 기대효과</a:t>
            </a:r>
            <a:endParaRPr lang="ko-KR" altLang="en-US" b="1" dirty="0">
              <a:solidFill>
                <a:srgbClr val="59595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8748" y="1570093"/>
            <a:ext cx="5163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  <a:latin typeface="+mn-ea"/>
              </a:rPr>
              <a:t>생산</a:t>
            </a:r>
            <a:r>
              <a:rPr lang="en-US" altLang="ko-KR" dirty="0">
                <a:solidFill>
                  <a:srgbClr val="595959"/>
                </a:solidFill>
                <a:latin typeface="+mn-ea"/>
              </a:rPr>
              <a:t>·</a:t>
            </a:r>
            <a:r>
              <a:rPr lang="ko-KR" altLang="en-US" dirty="0">
                <a:solidFill>
                  <a:srgbClr val="595959"/>
                </a:solidFill>
                <a:latin typeface="+mn-ea"/>
              </a:rPr>
              <a:t>교육</a:t>
            </a:r>
            <a:r>
              <a:rPr lang="en-US" altLang="ko-KR" dirty="0">
                <a:solidFill>
                  <a:srgbClr val="595959"/>
                </a:solidFill>
                <a:latin typeface="+mn-ea"/>
              </a:rPr>
              <a:t>·</a:t>
            </a:r>
            <a:r>
              <a:rPr lang="ko-KR" altLang="en-US" dirty="0">
                <a:solidFill>
                  <a:srgbClr val="595959"/>
                </a:solidFill>
                <a:latin typeface="+mn-ea"/>
              </a:rPr>
              <a:t>연구 기능이 집약된 첨단 </a:t>
            </a:r>
            <a:r>
              <a:rPr lang="ko-KR" altLang="en-US" dirty="0" err="1">
                <a:solidFill>
                  <a:srgbClr val="595959"/>
                </a:solidFill>
                <a:latin typeface="+mn-ea"/>
              </a:rPr>
              <a:t>융복합</a:t>
            </a:r>
            <a:r>
              <a:rPr lang="ko-KR" altLang="en-US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+mn-ea"/>
              </a:rPr>
              <a:t>지구 </a:t>
            </a:r>
            <a:endParaRPr lang="en-US" altLang="ko-KR" dirty="0" smtClean="0">
              <a:solidFill>
                <a:srgbClr val="595959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595959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595959"/>
                </a:solidFill>
                <a:latin typeface="+mn-ea"/>
              </a:rPr>
              <a:t>경북 </a:t>
            </a:r>
            <a:r>
              <a:rPr lang="ko-KR" altLang="en-US" dirty="0" smtClean="0">
                <a:solidFill>
                  <a:srgbClr val="595959"/>
                </a:solidFill>
                <a:latin typeface="+mn-ea"/>
              </a:rPr>
              <a:t>상주 </a:t>
            </a:r>
            <a:r>
              <a:rPr lang="en-US" altLang="ko-KR" dirty="0" smtClean="0">
                <a:solidFill>
                  <a:srgbClr val="595959"/>
                </a:solidFill>
                <a:latin typeface="+mn-ea"/>
              </a:rPr>
              <a:t>· </a:t>
            </a:r>
            <a:r>
              <a:rPr lang="ko-KR" altLang="en-US" dirty="0" smtClean="0">
                <a:solidFill>
                  <a:srgbClr val="595959"/>
                </a:solidFill>
                <a:latin typeface="+mn-ea"/>
              </a:rPr>
              <a:t>경남 밀양 </a:t>
            </a:r>
            <a:r>
              <a:rPr lang="en-US" altLang="ko-KR" dirty="0" smtClean="0">
                <a:solidFill>
                  <a:srgbClr val="595959"/>
                </a:solidFill>
                <a:latin typeface="+mn-ea"/>
              </a:rPr>
              <a:t>· </a:t>
            </a:r>
            <a:r>
              <a:rPr lang="ko-KR" altLang="en-US" dirty="0" smtClean="0">
                <a:solidFill>
                  <a:srgbClr val="595959"/>
                </a:solidFill>
                <a:latin typeface="+mn-ea"/>
              </a:rPr>
              <a:t>전북 김제 </a:t>
            </a:r>
            <a:r>
              <a:rPr lang="en-US" altLang="ko-KR" dirty="0" smtClean="0">
                <a:solidFill>
                  <a:srgbClr val="595959"/>
                </a:solidFill>
                <a:latin typeface="+mn-ea"/>
              </a:rPr>
              <a:t>· </a:t>
            </a:r>
            <a:r>
              <a:rPr lang="ko-KR" altLang="en-US" dirty="0" smtClean="0">
                <a:solidFill>
                  <a:srgbClr val="595959"/>
                </a:solidFill>
                <a:latin typeface="+mn-ea"/>
              </a:rPr>
              <a:t>전남 고흥</a:t>
            </a:r>
            <a:r>
              <a:rPr lang="en-US" altLang="ko-KR" dirty="0" smtClean="0">
                <a:solidFill>
                  <a:srgbClr val="595959"/>
                </a:solidFill>
                <a:latin typeface="+mn-ea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3012" y="4437066"/>
            <a:ext cx="9349040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500"/>
              </a:lnSpc>
            </a:pPr>
            <a:r>
              <a:rPr lang="ko-KR" altLang="en-US" b="1" dirty="0" err="1" smtClean="0">
                <a:solidFill>
                  <a:srgbClr val="595959"/>
                </a:solidFill>
              </a:rPr>
              <a:t>스마트팜</a:t>
            </a:r>
            <a:r>
              <a:rPr lang="ko-KR" altLang="en-US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혁신밸리</a:t>
            </a:r>
            <a:r>
              <a:rPr lang="ko-KR" altLang="en-US" b="1" dirty="0" smtClean="0">
                <a:solidFill>
                  <a:srgbClr val="595959"/>
                </a:solidFill>
              </a:rPr>
              <a:t> 내 청년창업 보육센터 운영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pPr marL="285750" indent="-285750" latinLnBrk="0">
              <a:lnSpc>
                <a:spcPts val="2500"/>
              </a:lnSpc>
              <a:buFont typeface="맑은 고딕" panose="020B0503020000020004" pitchFamily="50" charset="-127"/>
              <a:buChar char="▶"/>
            </a:pPr>
            <a:r>
              <a:rPr lang="ko-KR" altLang="en-US" dirty="0" smtClean="0">
                <a:solidFill>
                  <a:srgbClr val="595959"/>
                </a:solidFill>
              </a:rPr>
              <a:t>보육센터 </a:t>
            </a:r>
            <a:r>
              <a:rPr lang="ko-KR" altLang="en-US" dirty="0">
                <a:solidFill>
                  <a:srgbClr val="595959"/>
                </a:solidFill>
              </a:rPr>
              <a:t>수료 청년 </a:t>
            </a:r>
            <a:r>
              <a:rPr lang="ko-KR" altLang="en-US" dirty="0" err="1">
                <a:solidFill>
                  <a:srgbClr val="595959"/>
                </a:solidFill>
              </a:rPr>
              <a:t>농업인이</a:t>
            </a:r>
            <a:r>
              <a:rPr lang="ko-KR" altLang="en-US" dirty="0">
                <a:solidFill>
                  <a:srgbClr val="595959"/>
                </a:solidFill>
              </a:rPr>
              <a:t> 초기 시설투자 없이 적정 임대료만 내고도 </a:t>
            </a:r>
            <a:r>
              <a:rPr lang="ko-KR" altLang="en-US" dirty="0" err="1">
                <a:solidFill>
                  <a:srgbClr val="595959"/>
                </a:solidFill>
              </a:rPr>
              <a:t>스마트팜</a:t>
            </a:r>
            <a:r>
              <a:rPr lang="ko-KR" altLang="en-US" dirty="0">
                <a:solidFill>
                  <a:srgbClr val="595959"/>
                </a:solidFill>
              </a:rPr>
              <a:t> 창업이 가능하도록 ‘청년 임대형 </a:t>
            </a:r>
            <a:r>
              <a:rPr lang="ko-KR" altLang="en-US" dirty="0" err="1">
                <a:solidFill>
                  <a:srgbClr val="595959"/>
                </a:solidFill>
              </a:rPr>
              <a:t>스마트팜</a:t>
            </a:r>
            <a:r>
              <a:rPr lang="ko-KR" altLang="en-US" dirty="0">
                <a:solidFill>
                  <a:srgbClr val="595959"/>
                </a:solidFill>
              </a:rPr>
              <a:t>’ </a:t>
            </a:r>
            <a:r>
              <a:rPr lang="ko-KR" altLang="en-US" dirty="0" smtClean="0">
                <a:solidFill>
                  <a:srgbClr val="595959"/>
                </a:solidFill>
              </a:rPr>
              <a:t>조성</a:t>
            </a:r>
            <a:endParaRPr lang="en-US" altLang="ko-KR" dirty="0" smtClean="0">
              <a:solidFill>
                <a:srgbClr val="595959"/>
              </a:solidFill>
            </a:endParaRPr>
          </a:p>
          <a:p>
            <a:pPr marL="285750" indent="-285750" latinLnBrk="0">
              <a:lnSpc>
                <a:spcPts val="2500"/>
              </a:lnSpc>
              <a:buFont typeface="맑은 고딕" panose="020B0503020000020004" pitchFamily="50" charset="-127"/>
              <a:buChar char="▶"/>
            </a:pPr>
            <a:r>
              <a:rPr lang="ko-KR" altLang="en-US" dirty="0" err="1" smtClean="0">
                <a:solidFill>
                  <a:srgbClr val="595959"/>
                </a:solidFill>
              </a:rPr>
              <a:t>스마트팜</a:t>
            </a:r>
            <a:r>
              <a:rPr lang="ko-KR" altLang="en-US" dirty="0" smtClean="0">
                <a:solidFill>
                  <a:srgbClr val="595959"/>
                </a:solidFill>
              </a:rPr>
              <a:t> </a:t>
            </a:r>
            <a:r>
              <a:rPr lang="ko-KR" altLang="en-US" dirty="0">
                <a:solidFill>
                  <a:srgbClr val="595959"/>
                </a:solidFill>
              </a:rPr>
              <a:t>창업 또는 </a:t>
            </a:r>
            <a:r>
              <a:rPr lang="ko-KR" altLang="en-US" dirty="0" err="1">
                <a:solidFill>
                  <a:srgbClr val="595959"/>
                </a:solidFill>
              </a:rPr>
              <a:t>승계받거나</a:t>
            </a:r>
            <a:r>
              <a:rPr lang="ko-KR" altLang="en-US" dirty="0">
                <a:solidFill>
                  <a:srgbClr val="595959"/>
                </a:solidFill>
              </a:rPr>
              <a:t> 규모 확대를 원하는 청년에게도 정책자금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 err="1">
                <a:solidFill>
                  <a:srgbClr val="595959"/>
                </a:solidFill>
              </a:rPr>
              <a:t>농지임대</a:t>
            </a:r>
            <a:r>
              <a:rPr lang="en-US" altLang="ko-KR" dirty="0">
                <a:solidFill>
                  <a:srgbClr val="595959"/>
                </a:solidFill>
              </a:rPr>
              <a:t>, </a:t>
            </a:r>
            <a:r>
              <a:rPr lang="ko-KR" altLang="en-US" dirty="0">
                <a:solidFill>
                  <a:srgbClr val="595959"/>
                </a:solidFill>
              </a:rPr>
              <a:t>투자유치 관련 프로그램 지원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12" y="1379768"/>
            <a:ext cx="900000" cy="9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3562" y="1428225"/>
            <a:ext cx="1646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595959"/>
                </a:solidFill>
                <a:latin typeface="+mn-ea"/>
              </a:rPr>
              <a:t>스마트팜</a:t>
            </a:r>
            <a:r>
              <a:rPr lang="ko-KR" altLang="en-US" sz="2800" b="1" dirty="0" smtClean="0">
                <a:solidFill>
                  <a:srgbClr val="595959"/>
                </a:solidFill>
                <a:latin typeface="+mn-ea"/>
              </a:rPr>
              <a:t> </a:t>
            </a:r>
            <a:endParaRPr lang="en-US" altLang="ko-KR" sz="2800" b="1" dirty="0" smtClean="0">
              <a:solidFill>
                <a:srgbClr val="595959"/>
              </a:solidFill>
              <a:latin typeface="+mn-ea"/>
            </a:endParaRPr>
          </a:p>
          <a:p>
            <a:r>
              <a:rPr lang="ko-KR" altLang="en-US" sz="2800" b="1" dirty="0" err="1" smtClean="0">
                <a:solidFill>
                  <a:srgbClr val="595959"/>
                </a:solidFill>
                <a:latin typeface="+mn-ea"/>
              </a:rPr>
              <a:t>혁신밸리</a:t>
            </a:r>
            <a:endParaRPr lang="en-US" altLang="ko-KR" sz="2800" b="1" dirty="0" smtClean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821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235357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청년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스마트팜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추천 유형</a:t>
              </a:r>
              <a:endParaRPr lang="en-US" altLang="ko-KR" sz="2800" b="1" i="1" kern="0" dirty="0">
                <a:solidFill>
                  <a:srgbClr val="14B9B7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04456" y="1741899"/>
            <a:ext cx="9832243" cy="4698323"/>
            <a:chOff x="1444918" y="1416160"/>
            <a:chExt cx="10588085" cy="50962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12612" t="4223" r="12242" b="54431"/>
            <a:stretch/>
          </p:blipFill>
          <p:spPr>
            <a:xfrm>
              <a:off x="1569206" y="1906692"/>
              <a:ext cx="2090057" cy="19493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l="13487" t="4622" r="12276" b="54283"/>
            <a:stretch/>
          </p:blipFill>
          <p:spPr>
            <a:xfrm>
              <a:off x="1550498" y="4506539"/>
              <a:ext cx="2100105" cy="194938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769285" y="1878467"/>
              <a:ext cx="8127194" cy="2005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ts val="2500"/>
                </a:lnSpc>
                <a:defRPr b="1">
                  <a:solidFill>
                    <a:srgbClr val="595959"/>
                  </a:solidFill>
                </a:defRPr>
              </a:lvl1pPr>
            </a:lstStyle>
            <a:p>
              <a:pPr>
                <a:spcAft>
                  <a:spcPts val="1200"/>
                </a:spcAft>
              </a:pPr>
              <a:r>
                <a:rPr lang="en-US" altLang="ko-KR" sz="1600" b="0" dirty="0"/>
                <a:t>PC </a:t>
              </a:r>
              <a:r>
                <a:rPr lang="ko-KR" altLang="en-US" sz="1600" b="0" dirty="0"/>
                <a:t>또는 모바일을 통해 온실의 온</a:t>
              </a:r>
              <a:r>
                <a:rPr lang="en-US" altLang="ko-KR" sz="1600" b="0" dirty="0"/>
                <a:t>/</a:t>
              </a:r>
              <a:r>
                <a:rPr lang="ko-KR" altLang="en-US" sz="1600" b="0" dirty="0"/>
                <a:t>습도</a:t>
              </a:r>
              <a:r>
                <a:rPr lang="en-US" altLang="ko-KR" sz="1600" b="0" dirty="0"/>
                <a:t>, CO2 </a:t>
              </a:r>
              <a:r>
                <a:rPr lang="ko-KR" altLang="en-US" sz="1600" b="0" dirty="0"/>
                <a:t>등을 모니터링하고 창문 개폐</a:t>
              </a:r>
              <a:r>
                <a:rPr lang="en-US" altLang="ko-KR" sz="1600" b="0" dirty="0"/>
                <a:t>, </a:t>
              </a:r>
              <a:r>
                <a:rPr lang="ko-KR" altLang="en-US" sz="1600" b="0" dirty="0"/>
                <a:t>영양분 공급 등을 원격 자동으로 제어하여 작물의 최적 생장 환경을 유지 및 </a:t>
              </a:r>
              <a:r>
                <a:rPr lang="ko-KR" altLang="en-US" sz="1600" b="0" dirty="0" smtClean="0"/>
                <a:t>관리</a:t>
              </a:r>
              <a:endParaRPr lang="en-US" altLang="ko-KR" sz="1600" b="0" dirty="0"/>
            </a:p>
            <a:p>
              <a:r>
                <a:rPr lang="ko-KR" altLang="en-US" sz="1600" dirty="0"/>
                <a:t>소규모 지능형</a:t>
              </a:r>
            </a:p>
            <a:p>
              <a:r>
                <a:rPr lang="ko-KR" altLang="en-US" sz="1600" b="0" dirty="0"/>
                <a:t>온실의 경영규모가 </a:t>
              </a:r>
              <a:r>
                <a:rPr lang="en-US" altLang="ko-KR" sz="1600" b="0" dirty="0"/>
                <a:t>1</a:t>
              </a:r>
              <a:r>
                <a:rPr lang="ko-KR" altLang="en-US" sz="1600" b="0" dirty="0"/>
                <a:t>천평 미만의 연동형 시설</a:t>
              </a:r>
              <a:endParaRPr lang="en-US" altLang="ko-KR" sz="1600" b="0" dirty="0"/>
            </a:p>
            <a:p>
              <a:r>
                <a:rPr lang="ko-KR" altLang="en-US" sz="1600" b="0" dirty="0"/>
                <a:t>간단한 제어 수준을 넘어 복합환경관리를 통해 생산성 향상</a:t>
              </a:r>
              <a:endParaRPr lang="en-US" altLang="ko-KR" sz="1600" b="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69285" y="4506539"/>
              <a:ext cx="8263718" cy="2005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ts val="2500"/>
                </a:lnSpc>
                <a:defRPr b="1">
                  <a:solidFill>
                    <a:srgbClr val="595959"/>
                  </a:solidFill>
                </a:defRPr>
              </a:lvl1pPr>
            </a:lstStyle>
            <a:p>
              <a:pPr>
                <a:spcAft>
                  <a:spcPts val="1200"/>
                </a:spcAft>
              </a:pPr>
              <a:r>
                <a:rPr lang="en-US" altLang="ko-KR" sz="1600" b="0" dirty="0"/>
                <a:t>PC </a:t>
              </a:r>
              <a:r>
                <a:rPr lang="ko-KR" altLang="en-US" sz="1600" b="0" dirty="0"/>
                <a:t>또는 모바일을 통해 온</a:t>
              </a:r>
              <a:r>
                <a:rPr lang="en-US" altLang="ko-KR" sz="1600" b="0" dirty="0"/>
                <a:t>/</a:t>
              </a:r>
              <a:r>
                <a:rPr lang="ko-KR" altLang="en-US" sz="1600" b="0" dirty="0"/>
                <a:t>습도</a:t>
              </a:r>
              <a:r>
                <a:rPr lang="en-US" altLang="ko-KR" sz="1600" b="0" dirty="0"/>
                <a:t>, </a:t>
              </a:r>
              <a:r>
                <a:rPr lang="ko-KR" altLang="en-US" sz="1600" b="0" dirty="0"/>
                <a:t>기상상황등을 모니터링하고 원격</a:t>
              </a:r>
              <a:r>
                <a:rPr lang="en-US" altLang="ko-KR" sz="1600" b="0" dirty="0"/>
                <a:t>, </a:t>
              </a:r>
              <a:r>
                <a:rPr lang="ko-KR" altLang="en-US" sz="1600" b="0" dirty="0"/>
                <a:t>자동으로 관수</a:t>
              </a:r>
              <a:r>
                <a:rPr lang="en-US" altLang="ko-KR" sz="1600" b="0" dirty="0"/>
                <a:t>, </a:t>
              </a:r>
              <a:r>
                <a:rPr lang="ko-KR" altLang="en-US" sz="1600" b="0" dirty="0"/>
                <a:t>병해충 관리 </a:t>
              </a:r>
              <a:r>
                <a:rPr lang="ko-KR" altLang="en-US" sz="1600" b="0" dirty="0" smtClean="0"/>
                <a:t>등</a:t>
              </a:r>
              <a:endParaRPr lang="en-US" altLang="ko-KR" sz="1600" b="0" dirty="0"/>
            </a:p>
            <a:p>
              <a:r>
                <a:rPr lang="ko-KR" altLang="en-US" sz="1600" dirty="0"/>
                <a:t>스마트 </a:t>
              </a:r>
              <a:r>
                <a:rPr lang="ko-KR" altLang="en-US" sz="1600" dirty="0" err="1"/>
                <a:t>노지형</a:t>
              </a:r>
              <a:endParaRPr lang="ko-KR" altLang="en-US" sz="1600" dirty="0"/>
            </a:p>
            <a:p>
              <a:r>
                <a:rPr lang="ko-KR" altLang="en-US" sz="1600" b="0" dirty="0"/>
                <a:t>과수원내 병해충 </a:t>
              </a:r>
              <a:r>
                <a:rPr lang="ko-KR" altLang="en-US" sz="1600" b="0" dirty="0" err="1"/>
                <a:t>예찰</a:t>
              </a:r>
              <a:r>
                <a:rPr lang="ko-KR" altLang="en-US" sz="1600" b="0" dirty="0"/>
                <a:t> 및 </a:t>
              </a:r>
              <a:r>
                <a:rPr lang="ko-KR" altLang="en-US" sz="1600" b="0" dirty="0" err="1"/>
                <a:t>온습도</a:t>
              </a:r>
              <a:r>
                <a:rPr lang="ko-KR" altLang="en-US" sz="1600" b="0" dirty="0"/>
                <a:t> 모니터링을 활용한 </a:t>
              </a:r>
              <a:r>
                <a:rPr lang="ko-KR" altLang="en-US" sz="1600" b="0" dirty="0" err="1"/>
                <a:t>관수제어</a:t>
              </a:r>
              <a:r>
                <a:rPr lang="ko-KR" altLang="en-US" sz="1600" b="0" dirty="0"/>
                <a:t> 가능</a:t>
              </a:r>
              <a:endParaRPr lang="en-US" altLang="ko-KR" sz="1600" b="0" dirty="0"/>
            </a:p>
            <a:p>
              <a:r>
                <a:rPr lang="en-US" altLang="ko-KR" sz="1600" b="0" dirty="0"/>
                <a:t>ICT </a:t>
              </a:r>
              <a:r>
                <a:rPr lang="ko-KR" altLang="en-US" sz="1600" b="0" dirty="0" err="1"/>
                <a:t>융복합</a:t>
              </a:r>
              <a:r>
                <a:rPr lang="ko-KR" altLang="en-US" sz="1600" b="0" dirty="0"/>
                <a:t> 과수재배관리시스템 </a:t>
              </a:r>
              <a:r>
                <a:rPr lang="ko-KR" altLang="en-US" sz="1600" b="0" dirty="0" smtClean="0"/>
                <a:t>보급</a:t>
              </a:r>
              <a:endParaRPr lang="ko-KR" altLang="en-US" sz="1600" b="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4918" y="4055300"/>
              <a:ext cx="2924583" cy="41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ts val="2500"/>
                </a:lnSpc>
                <a:spcAft>
                  <a:spcPts val="1200"/>
                </a:spcAft>
                <a:defRPr b="0">
                  <a:solidFill>
                    <a:srgbClr val="595959"/>
                  </a:solidFill>
                </a:defRPr>
              </a:lvl1pPr>
            </a:lstStyle>
            <a:p>
              <a:r>
                <a:rPr lang="ko-KR" altLang="en-US" b="1" dirty="0"/>
                <a:t>스마트 과수원</a:t>
              </a:r>
              <a:r>
                <a:rPr lang="en-US" altLang="ko-KR" b="1" dirty="0"/>
                <a:t>(</a:t>
              </a:r>
              <a:r>
                <a:rPr lang="ko-KR" altLang="en-US" b="1" dirty="0" err="1"/>
                <a:t>노지과수</a:t>
              </a:r>
              <a:r>
                <a:rPr lang="en-US" altLang="ko-KR" b="1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69206" y="1416160"/>
              <a:ext cx="2676006" cy="415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latinLnBrk="0">
                <a:lnSpc>
                  <a:spcPts val="2500"/>
                </a:lnSpc>
                <a:spcAft>
                  <a:spcPts val="1200"/>
                </a:spcAft>
                <a:defRPr b="0">
                  <a:solidFill>
                    <a:srgbClr val="595959"/>
                  </a:solidFill>
                </a:defRPr>
              </a:lvl1pPr>
            </a:lstStyle>
            <a:p>
              <a:r>
                <a:rPr lang="ko-KR" altLang="en-US" b="1" dirty="0"/>
                <a:t>스마트 온실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시설원예</a:t>
              </a:r>
              <a:r>
                <a:rPr lang="en-US" altLang="ko-KR" b="1" dirty="0"/>
                <a:t>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88138" y="1235960"/>
            <a:ext cx="8701421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ts val="2500"/>
              </a:lnSpc>
              <a:spcAft>
                <a:spcPts val="1200"/>
              </a:spcAft>
              <a:defRPr b="0">
                <a:solidFill>
                  <a:srgbClr val="595959"/>
                </a:solidFill>
              </a:defRPr>
            </a:lvl1pPr>
          </a:lstStyle>
          <a:p>
            <a:r>
              <a:rPr lang="ko-KR" altLang="en-US" dirty="0"/>
              <a:t>임대형 </a:t>
            </a:r>
            <a:r>
              <a:rPr lang="ko-KR" altLang="en-US" dirty="0" err="1"/>
              <a:t>스마트팜</a:t>
            </a:r>
            <a:r>
              <a:rPr lang="ko-KR" altLang="en-US" dirty="0"/>
              <a:t> 내에 최대한 많은 청년을 유입하기 위하여 소규모 </a:t>
            </a:r>
            <a:r>
              <a:rPr lang="ko-KR" altLang="en-US" dirty="0" err="1"/>
              <a:t>스마트팜</a:t>
            </a:r>
            <a:r>
              <a:rPr lang="ko-KR" altLang="en-US" dirty="0"/>
              <a:t> 추천 </a:t>
            </a:r>
          </a:p>
        </p:txBody>
      </p:sp>
    </p:spTree>
    <p:extLst>
      <p:ext uri="{BB962C8B-B14F-4D97-AF65-F5344CB8AC3E}">
        <p14:creationId xmlns:p14="http://schemas.microsoft.com/office/powerpoint/2010/main" val="319610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최종 제안 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03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997204" y="1064005"/>
            <a:ext cx="613522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ko-KR" altLang="en-US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지역 조성 </a:t>
            </a:r>
            <a:endParaRPr lang="en-US" altLang="ko-KR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청년 구직자 대상 </a:t>
            </a: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지원 사업 추진</a:t>
            </a:r>
            <a:endParaRPr lang="en-US" altLang="ko-KR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청년 임대형 </a:t>
            </a: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지역 조성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소속감 ↑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임대료 및 운영비 지원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농어업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직군 노년층과 </a:t>
            </a: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스마트팜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교육생 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매칭</a:t>
            </a: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36625" y="1455239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97204" y="4335913"/>
            <a:ext cx="5702387" cy="1404005"/>
            <a:chOff x="2997204" y="4335913"/>
            <a:chExt cx="5702387" cy="1404005"/>
          </a:xfrm>
        </p:grpSpPr>
        <p:sp>
          <p:nvSpPr>
            <p:cNvPr id="10" name="직사각형 9"/>
            <p:cNvSpPr/>
            <p:nvPr/>
          </p:nvSpPr>
          <p:spPr>
            <a:xfrm>
              <a:off x="6945980" y="4559498"/>
              <a:ext cx="1753611" cy="1009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 smtClean="0">
                  <a:solidFill>
                    <a:srgbClr val="14B9B7"/>
                  </a:solidFill>
                </a:rPr>
                <a:t>교육생</a:t>
              </a:r>
              <a:endPara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7204" y="4545625"/>
              <a:ext cx="1753611" cy="1009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kern="0" dirty="0" smtClean="0">
                  <a:solidFill>
                    <a:srgbClr val="14B9B7"/>
                  </a:solidFill>
                </a:rPr>
                <a:t>노년층</a:t>
              </a:r>
              <a:endPara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5045847" y="4777382"/>
              <a:ext cx="1628502" cy="192868"/>
            </a:xfrm>
            <a:prstGeom prst="rightArrow">
              <a:avLst/>
            </a:prstGeom>
            <a:solidFill>
              <a:srgbClr val="14B9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10800000">
              <a:off x="5022446" y="5019365"/>
              <a:ext cx="1628502" cy="192868"/>
            </a:xfrm>
            <a:prstGeom prst="rightArrow">
              <a:avLst/>
            </a:prstGeom>
            <a:solidFill>
              <a:srgbClr val="14B9B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98331" y="4335913"/>
              <a:ext cx="198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595959"/>
                  </a:solidFill>
                </a:rPr>
                <a:t>농어업</a:t>
              </a:r>
              <a:r>
                <a:rPr lang="ko-KR" altLang="en-US" b="1" dirty="0" smtClean="0">
                  <a:solidFill>
                    <a:srgbClr val="595959"/>
                  </a:solidFill>
                </a:rPr>
                <a:t> 관련 지식</a:t>
              </a:r>
              <a:endParaRPr lang="ko-KR" altLang="en-US" b="1" dirty="0">
                <a:solidFill>
                  <a:srgbClr val="595959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2644" y="5370586"/>
              <a:ext cx="221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>
                  <a:solidFill>
                    <a:srgbClr val="595959"/>
                  </a:solidFill>
                </a:rPr>
                <a:t>스마트팜</a:t>
              </a:r>
              <a:r>
                <a:rPr lang="ko-KR" altLang="en-US" b="1" dirty="0" smtClean="0">
                  <a:solidFill>
                    <a:srgbClr val="595959"/>
                  </a:solidFill>
                </a:rPr>
                <a:t> 관련 지식 </a:t>
              </a:r>
              <a:endParaRPr lang="ko-KR" altLang="en-US" b="1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4" name="직사각형 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참고 문헌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40976" y="279420"/>
              <a:ext cx="839256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R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65100" y="1320800"/>
            <a:ext cx="11836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 smtClean="0"/>
              <a:t>1) 2019 </a:t>
            </a:r>
            <a:r>
              <a:rPr lang="ko-KR" altLang="en-US" sz="1400" kern="0" dirty="0"/>
              <a:t>부산 </a:t>
            </a:r>
            <a:r>
              <a:rPr lang="ko-KR" altLang="en-US" sz="1400" kern="0" dirty="0" err="1" smtClean="0"/>
              <a:t>사회조사</a:t>
            </a:r>
            <a:r>
              <a:rPr lang="en-US" altLang="ko-KR" sz="1400" kern="0" dirty="0" smtClean="0"/>
              <a:t>, </a:t>
            </a:r>
            <a:r>
              <a:rPr lang="ko-KR" altLang="en-US" sz="1400" kern="0" dirty="0" smtClean="0"/>
              <a:t>부산광역시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2) ‘</a:t>
            </a:r>
            <a:r>
              <a:rPr lang="ko-KR" altLang="en-US" sz="1400" dirty="0" err="1" smtClean="0"/>
              <a:t>지방정부여</a:t>
            </a:r>
            <a:r>
              <a:rPr lang="ko-KR" altLang="en-US" sz="1400" dirty="0" smtClean="0"/>
              <a:t> 청년을 붙잡아라</a:t>
            </a:r>
            <a:r>
              <a:rPr lang="en-US" altLang="ko-KR" sz="1400" dirty="0" smtClean="0"/>
              <a:t>’, </a:t>
            </a:r>
            <a:r>
              <a:rPr lang="ko-KR" altLang="en-US" sz="1400" dirty="0" smtClean="0"/>
              <a:t>시사</a:t>
            </a:r>
            <a:r>
              <a:rPr lang="en-US" altLang="ko-KR" sz="1400" dirty="0" smtClean="0"/>
              <a:t>IN,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2019.11.27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2"/>
              </a:rPr>
              <a:t>https://www.sisain.co.kr/news/articleView.html?idxno=40723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3) ‘[</a:t>
            </a:r>
            <a:r>
              <a:rPr lang="ko-KR" altLang="en-US" sz="1400" dirty="0"/>
              <a:t>부산</a:t>
            </a:r>
            <a:r>
              <a:rPr lang="en-US" altLang="ko-KR" sz="1400" dirty="0"/>
              <a:t>, </a:t>
            </a:r>
            <a:r>
              <a:rPr lang="ko-KR" altLang="en-US" sz="1400" dirty="0"/>
              <a:t>일자리 미스매치</a:t>
            </a:r>
            <a:r>
              <a:rPr lang="en-US" altLang="ko-KR" sz="1400" dirty="0"/>
              <a:t>] 1. </a:t>
            </a:r>
            <a:r>
              <a:rPr lang="ko-KR" altLang="en-US" sz="1400" dirty="0"/>
              <a:t>통계로 본 현황과 </a:t>
            </a:r>
            <a:r>
              <a:rPr lang="ko-KR" altLang="en-US" sz="1400" dirty="0" smtClean="0"/>
              <a:t>진단</a:t>
            </a:r>
            <a:r>
              <a:rPr lang="en-US" altLang="ko-KR" sz="1400" dirty="0" smtClean="0"/>
              <a:t>’, </a:t>
            </a:r>
            <a:r>
              <a:rPr lang="ko-KR" altLang="en-US" sz="1400" dirty="0" smtClean="0"/>
              <a:t>부산일보</a:t>
            </a:r>
            <a:r>
              <a:rPr lang="en-US" altLang="ko-KR" sz="1400" dirty="0" smtClean="0"/>
              <a:t>, 2019.07.14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://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www.busan.com/view/busan/view.php?code=2019071419265461934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4) ‘</a:t>
            </a:r>
            <a:r>
              <a:rPr lang="ko-KR" altLang="en-US" sz="1400" dirty="0" smtClean="0"/>
              <a:t>다시 </a:t>
            </a:r>
            <a:r>
              <a:rPr lang="ko-KR" altLang="en-US" sz="1400" dirty="0"/>
              <a:t>서울로 몰리는 사람들</a:t>
            </a:r>
            <a:r>
              <a:rPr lang="en-US" altLang="ko-KR" sz="1400" dirty="0"/>
              <a:t>…</a:t>
            </a:r>
            <a:r>
              <a:rPr lang="ko-KR" altLang="en-US" sz="1400" dirty="0"/>
              <a:t>올해 수도권 인구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비수도권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추월</a:t>
            </a:r>
            <a:r>
              <a:rPr lang="en-US" altLang="ko-KR" sz="1400" dirty="0" smtClean="0"/>
              <a:t>’, </a:t>
            </a:r>
            <a:r>
              <a:rPr lang="ko-KR" altLang="en-US" sz="1400" dirty="0" smtClean="0"/>
              <a:t>중앙일보</a:t>
            </a:r>
            <a:r>
              <a:rPr lang="en-US" altLang="ko-KR" sz="1400" dirty="0" smtClean="0"/>
              <a:t>, 2020.06.29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</a:t>
            </a:r>
            <a:r>
              <a:rPr lang="en-US" altLang="ko-KR" sz="1400" dirty="0" smtClean="0">
                <a:hlinkClick r:id="rId4"/>
              </a:rPr>
              <a:t>mnews.joins.com/article/23812685</a:t>
            </a:r>
            <a:endParaRPr lang="en-US" altLang="ko-KR" sz="1400" dirty="0"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5) ‘</a:t>
            </a:r>
            <a:r>
              <a:rPr lang="ko-KR" altLang="en-US" sz="1400" dirty="0" smtClean="0"/>
              <a:t>코로나發 </a:t>
            </a:r>
            <a:r>
              <a:rPr lang="ko-KR" altLang="en-US" sz="1400" dirty="0" err="1"/>
              <a:t>고용충격에</a:t>
            </a:r>
            <a:r>
              <a:rPr lang="ko-KR" altLang="en-US" sz="1400" dirty="0"/>
              <a:t> 수도권 인구유입 </a:t>
            </a:r>
            <a:r>
              <a:rPr lang="en-US" altLang="ko-KR" sz="1400" dirty="0"/>
              <a:t>2</a:t>
            </a:r>
            <a:r>
              <a:rPr lang="ko-KR" altLang="en-US" sz="1400" dirty="0"/>
              <a:t>배로 급증</a:t>
            </a:r>
            <a:r>
              <a:rPr lang="en-US" altLang="ko-KR" sz="1400" dirty="0"/>
              <a:t>…20</a:t>
            </a:r>
            <a:r>
              <a:rPr lang="ko-KR" altLang="en-US" sz="1400" dirty="0"/>
              <a:t>대가 </a:t>
            </a:r>
            <a:r>
              <a:rPr lang="en-US" altLang="ko-KR" sz="1400" dirty="0" smtClean="0"/>
              <a:t>75%’, </a:t>
            </a:r>
            <a:r>
              <a:rPr lang="ko-KR" altLang="en-US" sz="1400" dirty="0" smtClean="0"/>
              <a:t>연합뉴스</a:t>
            </a:r>
            <a:r>
              <a:rPr lang="en-US" altLang="ko-KR" sz="1400" dirty="0" smtClean="0"/>
              <a:t>, 2020.07.06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hlinkClick r:id="rId5"/>
              </a:rPr>
              <a:t>https</a:t>
            </a:r>
            <a:r>
              <a:rPr lang="en-US" altLang="ko-KR" sz="1400" dirty="0">
                <a:hlinkClick r:id="rId5"/>
              </a:rPr>
              <a:t>://</a:t>
            </a:r>
            <a:r>
              <a:rPr lang="en-US" altLang="ko-KR" sz="1400" dirty="0" smtClean="0">
                <a:hlinkClick r:id="rId5"/>
              </a:rPr>
              <a:t>n.news.naver.com/article/001/0011726654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6) ‘97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시군구</a:t>
            </a:r>
            <a:r>
              <a:rPr lang="ko-KR" altLang="en-US" sz="1400" dirty="0"/>
              <a:t> 인구 줄어 사라질 </a:t>
            </a:r>
            <a:r>
              <a:rPr lang="ko-KR" altLang="en-US" sz="1400" dirty="0" smtClean="0"/>
              <a:t>위기</a:t>
            </a:r>
            <a:r>
              <a:rPr lang="en-US" altLang="ko-KR" sz="1400" dirty="0" smtClean="0"/>
              <a:t>’, </a:t>
            </a:r>
            <a:r>
              <a:rPr lang="ko-KR" altLang="en-US" sz="1400" dirty="0" smtClean="0"/>
              <a:t>동아일보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2019.11.15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</a:t>
            </a:r>
            <a:r>
              <a:rPr lang="en-US" altLang="ko-KR" sz="1400" dirty="0">
                <a:hlinkClick r:id="rId6"/>
              </a:rPr>
              <a:t>https://</a:t>
            </a:r>
            <a:r>
              <a:rPr lang="en-US" altLang="ko-KR" sz="1400" dirty="0" smtClean="0">
                <a:hlinkClick r:id="rId6"/>
              </a:rPr>
              <a:t>www.donga.com/news/Society/article/all/20191115/98369483/1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7) </a:t>
            </a:r>
            <a:r>
              <a:rPr lang="en-US" altLang="ko-KR" sz="1400" dirty="0">
                <a:latin typeface="+mn-ea"/>
              </a:rPr>
              <a:t>‘</a:t>
            </a:r>
            <a:r>
              <a:rPr lang="ko-KR" altLang="ko-KR" sz="1400" dirty="0">
                <a:latin typeface="+mn-ea"/>
              </a:rPr>
              <a:t>올해 처음 수도권 인구가 </a:t>
            </a:r>
            <a:r>
              <a:rPr lang="ko-KR" altLang="ko-KR" sz="1400" dirty="0" err="1">
                <a:latin typeface="+mn-ea"/>
              </a:rPr>
              <a:t>비수도권</a:t>
            </a:r>
            <a:r>
              <a:rPr lang="ko-KR" altLang="ko-KR" sz="1400" dirty="0">
                <a:latin typeface="+mn-ea"/>
              </a:rPr>
              <a:t> 역전···수도권 집중 다시 심화되는 이유는?</a:t>
            </a:r>
            <a:r>
              <a:rPr lang="en-US" altLang="ko-KR" sz="1400" dirty="0" smtClean="0">
                <a:latin typeface="+mn-ea"/>
              </a:rPr>
              <a:t>’, </a:t>
            </a:r>
            <a:r>
              <a:rPr lang="ko-KR" altLang="en-US" sz="1400" dirty="0" smtClean="0">
                <a:latin typeface="+mn-ea"/>
              </a:rPr>
              <a:t>경향신문</a:t>
            </a:r>
            <a:r>
              <a:rPr lang="en-US" altLang="ko-KR" sz="1400" dirty="0" smtClean="0">
                <a:latin typeface="+mn-ea"/>
              </a:rPr>
              <a:t>, 2020.06.29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7"/>
              </a:rPr>
              <a:t>http://</a:t>
            </a:r>
            <a:r>
              <a:rPr lang="en-US" altLang="ko-KR" sz="1400" dirty="0" smtClean="0">
                <a:hlinkClick r:id="rId7"/>
              </a:rPr>
              <a:t>news.khan.co.kr/kh_news/khan_art_view.html?art_id=202006291215011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8) </a:t>
            </a:r>
            <a:r>
              <a:rPr lang="ko-KR" altLang="en-US" sz="1400" dirty="0" smtClean="0"/>
              <a:t>대한민국 정책브리핑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스마트팜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지능형 농장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8"/>
              </a:rPr>
              <a:t>https://</a:t>
            </a:r>
            <a:r>
              <a:rPr lang="en-US" altLang="ko-KR" sz="1400" dirty="0" smtClean="0">
                <a:hlinkClick r:id="rId8"/>
              </a:rPr>
              <a:t>www.korea.kr/special/policyCurationView.do?newsId=148864055</a:t>
            </a:r>
            <a:endParaRPr lang="en-US" altLang="ko-KR" sz="1400" dirty="0" smtClean="0"/>
          </a:p>
        </p:txBody>
      </p:sp>
      <p:pic>
        <p:nvPicPr>
          <p:cNvPr id="1029" name="Picture 5" descr="http://linkback.khan.co.kr/images/onebyone.gif?action_id=f0164a90b2f365ebafc9d448bdb52f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63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2" y="3487556"/>
            <a:ext cx="6774915" cy="205072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26949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분석 필요성 </a:t>
              </a:r>
              <a:r>
                <a:rPr lang="en-US" altLang="ko-KR" sz="2800" b="1" i="1" kern="0" dirty="0" smtClean="0">
                  <a:solidFill>
                    <a:srgbClr val="404040"/>
                  </a:solidFill>
                </a:rPr>
                <a:t>– </a:t>
              </a:r>
              <a:r>
                <a:rPr lang="ko-KR" altLang="en-US" sz="2800" b="1" i="1" kern="0" dirty="0" smtClean="0">
                  <a:solidFill>
                    <a:srgbClr val="404040"/>
                  </a:solidFill>
                </a:rPr>
                <a:t>수도권 </a:t>
              </a:r>
              <a:r>
                <a:rPr lang="ko-KR" altLang="en-US" sz="2800" b="1" i="1" kern="0" dirty="0" err="1" smtClean="0">
                  <a:solidFill>
                    <a:srgbClr val="404040"/>
                  </a:solidFill>
                </a:rPr>
                <a:t>인구역전</a:t>
              </a:r>
              <a:r>
                <a:rPr lang="ko-KR" altLang="en-US" sz="2800" b="1" i="1" kern="0" dirty="0" smtClean="0">
                  <a:solidFill>
                    <a:srgbClr val="404040"/>
                  </a:solidFill>
                </a:rPr>
                <a:t> 현상</a:t>
              </a:r>
              <a:endParaRPr lang="en-US" altLang="ko-KR" sz="2800" b="1" i="1" kern="0" dirty="0">
                <a:solidFill>
                  <a:srgbClr val="40404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468172" y="3247836"/>
            <a:ext cx="5304040" cy="1496184"/>
            <a:chOff x="6468172" y="3247836"/>
            <a:chExt cx="5304040" cy="149618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8172" y="3247836"/>
              <a:ext cx="5304040" cy="1496184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0085832" y="3995928"/>
              <a:ext cx="1654781" cy="228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68172" y="4224528"/>
              <a:ext cx="640388" cy="228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68472" y="4992233"/>
            <a:ext cx="7235263" cy="1558212"/>
            <a:chOff x="4368472" y="4992233"/>
            <a:chExt cx="7235263" cy="155821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8472" y="4992233"/>
              <a:ext cx="7235263" cy="1558212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4368472" y="6213536"/>
              <a:ext cx="1858592" cy="2286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00596" y="5786496"/>
              <a:ext cx="5203139" cy="28867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1180" y="1222515"/>
            <a:ext cx="5406657" cy="2255263"/>
            <a:chOff x="251180" y="1222515"/>
            <a:chExt cx="5406657" cy="225526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180" y="1222515"/>
              <a:ext cx="5406657" cy="2255263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1813280" y="2896399"/>
              <a:ext cx="1685263" cy="152758"/>
              <a:chOff x="1813280" y="2896399"/>
              <a:chExt cx="1685263" cy="15275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2979420" y="2896399"/>
                <a:ext cx="519123" cy="15275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813280" y="2905359"/>
                <a:ext cx="781396" cy="14379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5937004" y="1252727"/>
            <a:ext cx="5943576" cy="2064611"/>
            <a:chOff x="5937004" y="1252727"/>
            <a:chExt cx="5943576" cy="206461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7004" y="1252727"/>
              <a:ext cx="5943576" cy="2064611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8454044" y="2069869"/>
              <a:ext cx="349134" cy="15794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554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" y="1241665"/>
            <a:ext cx="5406657" cy="225526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26949" y="311022"/>
            <a:ext cx="7806984" cy="771487"/>
            <a:chOff x="2540976" y="279420"/>
            <a:chExt cx="7806984" cy="771487"/>
          </a:xfrm>
        </p:grpSpPr>
        <p:sp>
          <p:nvSpPr>
            <p:cNvPr id="11" name="직사각형 10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현재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인구쏠림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현상 </a:t>
              </a:r>
              <a:r>
                <a:rPr lang="en-US" altLang="ko-KR" sz="2800" b="1" i="1" kern="0" dirty="0" smtClean="0">
                  <a:solidFill>
                    <a:srgbClr val="14B9B7"/>
                  </a:solidFill>
                </a:rPr>
                <a:t>&amp;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문제점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01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57" y="1252727"/>
            <a:ext cx="5943576" cy="20646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52" y="3573845"/>
            <a:ext cx="6010720" cy="18366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496" y="3251483"/>
            <a:ext cx="5304040" cy="149618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609" y="4901501"/>
            <a:ext cx="7626004" cy="164236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085832" y="3995928"/>
            <a:ext cx="1654781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68172" y="4224528"/>
            <a:ext cx="640388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4609" y="6213536"/>
            <a:ext cx="2112455" cy="228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0596" y="5786496"/>
            <a:ext cx="5203139" cy="2886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04109" y="2923598"/>
            <a:ext cx="781396" cy="14379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40350" y="2914638"/>
            <a:ext cx="519123" cy="1527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94807" y="2923598"/>
            <a:ext cx="390698" cy="1437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04561" y="2923598"/>
            <a:ext cx="454911" cy="1437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454044" y="2069869"/>
            <a:ext cx="349134" cy="1579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83127" y="0"/>
            <a:ext cx="12352712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26949" y="299004"/>
            <a:ext cx="7806984" cy="771487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 smtClean="0">
                <a:solidFill>
                  <a:srgbClr val="14B9B7"/>
                </a:solidFill>
              </a:rPr>
              <a:t>       분석 목적 및 대상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26949" y="299004"/>
            <a:ext cx="932524" cy="771487"/>
          </a:xfrm>
          <a:prstGeom prst="rect">
            <a:avLst/>
          </a:prstGeom>
          <a:solidFill>
            <a:srgbClr val="14B9B7"/>
          </a:solidFill>
          <a:ln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</a:rPr>
              <a:t>01</a:t>
            </a:r>
            <a:endParaRPr lang="ko-KR" altLang="en-US" sz="2800" b="1" kern="0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1439" y="1574975"/>
            <a:ext cx="8733236" cy="1506290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삶에 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대한 만족도와 근로여건 </a:t>
            </a: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만족도가 </a:t>
            </a:r>
            <a:endParaRPr lang="en-US" altLang="ko-KR" sz="2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srgbClr val="14B9B7"/>
                </a:solidFill>
              </a:rPr>
              <a:t>부산시 </a:t>
            </a:r>
            <a:r>
              <a:rPr lang="ko-KR" altLang="en-US" sz="2000" b="1" i="1" kern="0" dirty="0" err="1">
                <a:solidFill>
                  <a:srgbClr val="14B9B7"/>
                </a:solidFill>
              </a:rPr>
              <a:t>정주의사</a:t>
            </a:r>
            <a:r>
              <a:rPr lang="ko-KR" altLang="en-US" sz="2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에</a:t>
            </a:r>
            <a:r>
              <a:rPr lang="ko-KR" altLang="en-US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미치는 </a:t>
            </a: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영향을 분석하여 </a:t>
            </a:r>
            <a:endParaRPr lang="en-US" altLang="ko-KR" sz="2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부산의 일자리 창출과 </a:t>
            </a:r>
            <a:r>
              <a:rPr lang="ko-KR" altLang="en-US" sz="20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청년인구</a:t>
            </a: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유입 방안을 알아본다</a:t>
            </a:r>
            <a:r>
              <a: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77408" y="3279049"/>
            <a:ext cx="8180260" cy="2651783"/>
          </a:xfrm>
          <a:prstGeom prst="rect">
            <a:avLst/>
          </a:prstGeom>
          <a:solidFill>
            <a:schemeClr val="bg1"/>
          </a:solidFill>
          <a:ln w="19050">
            <a:solidFill>
              <a:srgbClr val="14B9B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kern="0" dirty="0" smtClean="0">
                <a:solidFill>
                  <a:srgbClr val="404040"/>
                </a:solidFill>
              </a:rPr>
              <a:t>[</a:t>
            </a:r>
            <a:r>
              <a:rPr lang="en-US" altLang="ko-KR" sz="2400" b="1" kern="0" dirty="0">
                <a:solidFill>
                  <a:srgbClr val="404040"/>
                </a:solidFill>
              </a:rPr>
              <a:t>2019 </a:t>
            </a:r>
            <a:r>
              <a:rPr lang="ko-KR" altLang="en-US" sz="2400" b="1" kern="0" dirty="0">
                <a:solidFill>
                  <a:srgbClr val="404040"/>
                </a:solidFill>
              </a:rPr>
              <a:t>부산 </a:t>
            </a:r>
            <a:r>
              <a:rPr lang="ko-KR" altLang="en-US" sz="2400" b="1" kern="0" dirty="0" err="1">
                <a:solidFill>
                  <a:srgbClr val="404040"/>
                </a:solidFill>
              </a:rPr>
              <a:t>사회조사</a:t>
            </a:r>
            <a:r>
              <a:rPr lang="en-US" altLang="ko-KR" sz="2400" b="1" kern="0" dirty="0">
                <a:solidFill>
                  <a:srgbClr val="404040"/>
                </a:solidFill>
              </a:rPr>
              <a:t>]</a:t>
            </a:r>
          </a:p>
          <a:p>
            <a:pPr algn="ctr" latinLnBrk="0">
              <a:defRPr/>
            </a:pPr>
            <a:r>
              <a:rPr lang="en-US" altLang="ko-KR" sz="2000" kern="0" dirty="0">
                <a:solidFill>
                  <a:srgbClr val="404040"/>
                </a:solidFill>
              </a:rPr>
              <a:t>17,860 </a:t>
            </a:r>
            <a:r>
              <a:rPr lang="ko-KR" altLang="en-US" sz="2000" kern="0" dirty="0" err="1">
                <a:solidFill>
                  <a:srgbClr val="404040"/>
                </a:solidFill>
              </a:rPr>
              <a:t>표본가구</a:t>
            </a:r>
            <a:r>
              <a:rPr lang="ko-KR" altLang="en-US" sz="2000" kern="0" dirty="0">
                <a:solidFill>
                  <a:srgbClr val="404040"/>
                </a:solidFill>
              </a:rPr>
              <a:t> 내 상주하는 </a:t>
            </a:r>
          </a:p>
          <a:p>
            <a:pPr algn="ctr" latinLnBrk="0">
              <a:defRPr/>
            </a:pPr>
            <a:r>
              <a:rPr lang="ko-KR" altLang="en-US" sz="2000" b="1" kern="0" dirty="0">
                <a:solidFill>
                  <a:srgbClr val="404040"/>
                </a:solidFill>
              </a:rPr>
              <a:t>만 </a:t>
            </a:r>
            <a:r>
              <a:rPr lang="en-US" altLang="ko-KR" sz="2000" b="1" kern="0" dirty="0">
                <a:solidFill>
                  <a:srgbClr val="404040"/>
                </a:solidFill>
              </a:rPr>
              <a:t>15</a:t>
            </a:r>
            <a:r>
              <a:rPr lang="ko-KR" altLang="en-US" sz="2000" b="1" kern="0" dirty="0">
                <a:solidFill>
                  <a:srgbClr val="404040"/>
                </a:solidFill>
              </a:rPr>
              <a:t>세 이상 </a:t>
            </a:r>
            <a:r>
              <a:rPr lang="ko-KR" altLang="en-US" sz="2000" b="1" kern="0" dirty="0" err="1">
                <a:solidFill>
                  <a:srgbClr val="404040"/>
                </a:solidFill>
              </a:rPr>
              <a:t>가구원</a:t>
            </a:r>
            <a:r>
              <a:rPr lang="ko-KR" altLang="en-US" sz="2000" b="1" kern="0" dirty="0">
                <a:solidFill>
                  <a:srgbClr val="404040"/>
                </a:solidFill>
              </a:rPr>
              <a:t> 약 </a:t>
            </a:r>
            <a:r>
              <a:rPr lang="en-US" altLang="ko-KR" sz="2000" b="1" kern="0" dirty="0">
                <a:solidFill>
                  <a:srgbClr val="404040"/>
                </a:solidFill>
              </a:rPr>
              <a:t>33,004</a:t>
            </a:r>
            <a:r>
              <a:rPr lang="ko-KR" altLang="en-US" sz="2000" b="1" kern="0" dirty="0">
                <a:solidFill>
                  <a:srgbClr val="404040"/>
                </a:solidFill>
              </a:rPr>
              <a:t>명 대상</a:t>
            </a:r>
          </a:p>
          <a:p>
            <a:pPr algn="ctr" latinLnBrk="0">
              <a:defRPr/>
            </a:pPr>
            <a:r>
              <a:rPr lang="en-US" altLang="ko-KR" sz="2000" kern="0" dirty="0">
                <a:solidFill>
                  <a:srgbClr val="404040"/>
                </a:solidFill>
              </a:rPr>
              <a:t>(</a:t>
            </a:r>
            <a:r>
              <a:rPr lang="ko-KR" altLang="en-US" sz="2000" kern="0" dirty="0">
                <a:solidFill>
                  <a:srgbClr val="404040"/>
                </a:solidFill>
              </a:rPr>
              <a:t>조사기간</a:t>
            </a:r>
            <a:r>
              <a:rPr lang="en-US" altLang="ko-KR" sz="2000" kern="0" dirty="0">
                <a:solidFill>
                  <a:srgbClr val="404040"/>
                </a:solidFill>
              </a:rPr>
              <a:t>: 2019.8.19~9.8)</a:t>
            </a:r>
          </a:p>
        </p:txBody>
      </p:sp>
    </p:spTree>
    <p:extLst>
      <p:ext uri="{BB962C8B-B14F-4D97-AF65-F5344CB8AC3E}">
        <p14:creationId xmlns:p14="http://schemas.microsoft.com/office/powerpoint/2010/main" val="11669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26949" y="311022"/>
            <a:ext cx="7806984" cy="771487"/>
            <a:chOff x="2540976" y="279420"/>
            <a:chExt cx="7806984" cy="771487"/>
          </a:xfrm>
        </p:grpSpPr>
        <p:sp>
          <p:nvSpPr>
            <p:cNvPr id="67" name="직사각형 66"/>
            <p:cNvSpPr/>
            <p:nvPr/>
          </p:nvSpPr>
          <p:spPr>
            <a:xfrm>
              <a:off x="2540976" y="279420"/>
              <a:ext cx="780698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분석 도구</a:t>
              </a:r>
              <a:endParaRPr lang="en-US" altLang="ko-KR" sz="2800" b="1" i="1" kern="0" dirty="0" smtClean="0">
                <a:solidFill>
                  <a:srgbClr val="14B9B7"/>
                </a:solidFill>
              </a:endParaRPr>
            </a:p>
            <a:p>
              <a:pPr algn="ctr" latinLnBrk="0">
                <a:defRPr/>
              </a:pPr>
              <a:r>
                <a:rPr lang="en-US" altLang="ko-KR" sz="2400" b="1" i="1" kern="0" dirty="0" smtClean="0">
                  <a:solidFill>
                    <a:srgbClr val="404040"/>
                  </a:solidFill>
                </a:rPr>
                <a:t> - </a:t>
              </a:r>
              <a:r>
                <a:rPr lang="ko-KR" altLang="en-US" sz="2400" b="1" i="1" kern="0" dirty="0" err="1" smtClean="0">
                  <a:solidFill>
                    <a:srgbClr val="404040"/>
                  </a:solidFill>
                </a:rPr>
                <a:t>주요변수</a:t>
              </a:r>
              <a:r>
                <a:rPr lang="ko-KR" altLang="en-US" sz="2400" b="1" i="1" kern="0" dirty="0" smtClean="0">
                  <a:solidFill>
                    <a:srgbClr val="404040"/>
                  </a:solidFill>
                </a:rPr>
                <a:t> </a:t>
              </a:r>
              <a:r>
                <a:rPr lang="en-US" altLang="ko-KR" sz="2400" b="1" i="1" kern="0" dirty="0" smtClean="0">
                  <a:solidFill>
                    <a:srgbClr val="404040"/>
                  </a:solidFill>
                </a:rPr>
                <a:t>&amp; </a:t>
              </a:r>
              <a:r>
                <a:rPr lang="ko-KR" altLang="en-US" sz="2400" b="1" i="1" kern="0" dirty="0" smtClean="0">
                  <a:solidFill>
                    <a:srgbClr val="404040"/>
                  </a:solidFill>
                </a:rPr>
                <a:t>독립변수</a:t>
              </a:r>
              <a:endParaRPr lang="en-US" altLang="ko-KR" sz="2400" b="1" i="1" kern="0" dirty="0">
                <a:solidFill>
                  <a:srgbClr val="40404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DA2D826-53B6-476D-BBB2-95F8A4A46A0C}"/>
              </a:ext>
            </a:extLst>
          </p:cNvPr>
          <p:cNvSpPr/>
          <p:nvPr/>
        </p:nvSpPr>
        <p:spPr>
          <a:xfrm>
            <a:off x="4185291" y="4859905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EEBB621C-0530-4E0D-A7BA-362821E6AEDE}"/>
              </a:ext>
            </a:extLst>
          </p:cNvPr>
          <p:cNvSpPr/>
          <p:nvPr/>
        </p:nvSpPr>
        <p:spPr>
          <a:xfrm>
            <a:off x="4022404" y="46970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867843" y="38110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5008620" y="3945769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649571" y="28718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814838" y="3034714"/>
            <a:ext cx="897622" cy="897622"/>
          </a:xfrm>
          <a:prstGeom prst="ellipse">
            <a:avLst/>
          </a:prstGeom>
          <a:noFill/>
          <a:ln w="254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509644" y="20016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14B9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121341" y="2001604"/>
            <a:ext cx="3600000" cy="0"/>
          </a:xfrm>
          <a:prstGeom prst="line">
            <a:avLst/>
          </a:prstGeom>
          <a:ln w="38100">
            <a:solidFill>
              <a:srgbClr val="14B9B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1034101" y="5920413"/>
            <a:ext cx="3600000" cy="0"/>
          </a:xfrm>
          <a:prstGeom prst="line">
            <a:avLst/>
          </a:prstGeom>
          <a:ln w="38100">
            <a:solidFill>
              <a:srgbClr val="14B9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660532" y="2164490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7128070" y="3577082"/>
            <a:ext cx="3600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주요변수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삶에 대한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만족도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5CC723-0D54-4331-B34B-3D0D7C5D6E6B}"/>
              </a:ext>
            </a:extLst>
          </p:cNvPr>
          <p:cNvSpPr/>
          <p:nvPr/>
        </p:nvSpPr>
        <p:spPr>
          <a:xfrm>
            <a:off x="5431078" y="5320805"/>
            <a:ext cx="471876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독립변수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연령대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월평균 가구소득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취업애로요인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직업선택요인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직업군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지역민 자부심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지역 정체성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소득 만족도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단계적 회귀분석을 통하여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배경변수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1107337" y="3660411"/>
            <a:ext cx="3600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주요변수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근로여건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만족도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658057" y="1936093"/>
            <a:ext cx="36000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주요변수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부산시 </a:t>
            </a: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정주의사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844277" y="3986876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91828" y="3747973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FE6AC4CB-D284-46A5-8C70-69B1E2329BEE}"/>
              </a:ext>
            </a:extLst>
          </p:cNvPr>
          <p:cNvSpPr/>
          <p:nvPr/>
        </p:nvSpPr>
        <p:spPr>
          <a:xfrm rot="7200000">
            <a:off x="5162899" y="5531577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469278" y="2221698"/>
            <a:ext cx="146305" cy="126125"/>
          </a:xfrm>
          <a:prstGeom prst="triangle">
            <a:avLst/>
          </a:prstGeom>
          <a:solidFill>
            <a:srgbClr val="14B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>
            <a:off x="6123299" y="329024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6970643" y="2402201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>
            <a:off x="4515668" y="5109507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5322113" y="4226811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10" y="5085691"/>
            <a:ext cx="1911000" cy="6718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6210" y="4754718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595959"/>
                </a:solidFill>
              </a:rPr>
              <a:t>분석 </a:t>
            </a:r>
            <a:r>
              <a:rPr lang="en-US" altLang="ko-KR" b="1" dirty="0" smtClean="0">
                <a:solidFill>
                  <a:srgbClr val="595959"/>
                </a:solidFill>
              </a:rPr>
              <a:t>tool</a:t>
            </a:r>
            <a:endParaRPr lang="ko-KR" altLang="en-US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74572" y="1314576"/>
            <a:ext cx="9829215" cy="1815167"/>
            <a:chOff x="297235" y="1292992"/>
            <a:chExt cx="9829215" cy="18151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235" y="1292992"/>
              <a:ext cx="2645990" cy="18151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1067" y="1434762"/>
              <a:ext cx="3627066" cy="498223"/>
            </a:xfrm>
            <a:prstGeom prst="rect">
              <a:avLst/>
            </a:prstGeom>
          </p:spPr>
        </p:pic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7937075" y="1292992"/>
              <a:ext cx="319807" cy="283540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2134200"/>
              <a:ext cx="4924425" cy="0"/>
            </a:xfrm>
            <a:prstGeom prst="line">
              <a:avLst/>
            </a:prstGeom>
            <a:ln w="15875">
              <a:solidFill>
                <a:schemeClr val="tx2">
                  <a:lumMod val="7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F186CF-180D-40FA-BAFB-93573B352295}"/>
                </a:ext>
              </a:extLst>
            </p:cNvPr>
            <p:cNvSpPr/>
            <p:nvPr/>
          </p:nvSpPr>
          <p:spPr>
            <a:xfrm>
              <a:off x="8096979" y="1381120"/>
              <a:ext cx="2029471" cy="1638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부산시 </a:t>
              </a:r>
              <a:r>
                <a:rPr lang="ko-KR" altLang="en-US" sz="1200" b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정주의사</a:t>
              </a:r>
              <a:r>
                <a:rPr lang="ko-KR" altLang="en-US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opinion2</a:t>
              </a:r>
              <a:endPara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전혀 그렇지 않다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별로 그렇지 않다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그저 그렇다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약간 그렇다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그렇다</a:t>
              </a:r>
              <a:endPara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9073" y="253711"/>
            <a:ext cx="11744325" cy="771487"/>
            <a:chOff x="2540975" y="279420"/>
            <a:chExt cx="7029779" cy="771487"/>
          </a:xfrm>
        </p:grpSpPr>
        <p:sp>
          <p:nvSpPr>
            <p:cNvPr id="23" name="직사각형 22"/>
            <p:cNvSpPr/>
            <p:nvPr/>
          </p:nvSpPr>
          <p:spPr>
            <a:xfrm>
              <a:off x="2540975" y="279420"/>
              <a:ext cx="7029779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      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</a:t>
              </a:r>
              <a:r>
                <a:rPr lang="ko-KR" altLang="en-US" sz="2800" b="1" i="1" kern="0" dirty="0" smtClean="0">
                  <a:solidFill>
                    <a:srgbClr val="595959"/>
                  </a:solidFill>
                </a:rPr>
                <a:t>부산시 </a:t>
              </a:r>
              <a:r>
                <a:rPr lang="ko-KR" altLang="en-US" sz="2800" b="1" i="1" kern="0" dirty="0" err="1" smtClean="0">
                  <a:solidFill>
                    <a:srgbClr val="595959"/>
                  </a:solidFill>
                </a:rPr>
                <a:t>정주의사</a:t>
              </a:r>
              <a:r>
                <a:rPr lang="en-US" altLang="ko-KR" sz="2800" b="1" i="1" kern="0" dirty="0" smtClean="0">
                  <a:solidFill>
                    <a:srgbClr val="595959"/>
                  </a:solidFill>
                </a:rPr>
                <a:t>, </a:t>
              </a:r>
              <a:r>
                <a:rPr lang="ko-KR" altLang="en-US" sz="2800" b="1" i="1" kern="0" dirty="0" smtClean="0">
                  <a:solidFill>
                    <a:srgbClr val="595959"/>
                  </a:solidFill>
                </a:rPr>
                <a:t>삶에 대한 만족도</a:t>
              </a:r>
              <a:r>
                <a:rPr lang="en-US" altLang="ko-KR" sz="2800" b="1" i="1" kern="0" dirty="0" smtClean="0">
                  <a:solidFill>
                    <a:srgbClr val="595959"/>
                  </a:solidFill>
                </a:rPr>
                <a:t>, </a:t>
              </a:r>
              <a:r>
                <a:rPr lang="ko-KR" altLang="en-US" sz="2800" b="1" i="1" kern="0" dirty="0" smtClean="0">
                  <a:solidFill>
                    <a:srgbClr val="595959"/>
                  </a:solidFill>
                </a:rPr>
                <a:t>근로여건 만족도</a:t>
              </a:r>
              <a:endParaRPr lang="ko-KR" altLang="en-US" sz="4000" kern="0" dirty="0">
                <a:solidFill>
                  <a:srgbClr val="595959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4572" y="3232896"/>
            <a:ext cx="10156782" cy="1637895"/>
            <a:chOff x="808165" y="3124604"/>
            <a:chExt cx="10156782" cy="16378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165" y="3124604"/>
              <a:ext cx="3728824" cy="1637895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5874" y="4170413"/>
              <a:ext cx="4042013" cy="731"/>
            </a:xfrm>
            <a:prstGeom prst="line">
              <a:avLst/>
            </a:prstGeom>
            <a:ln w="15875">
              <a:solidFill>
                <a:schemeClr val="tx2">
                  <a:lumMod val="7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F186CF-180D-40FA-BAFB-93573B352295}"/>
                </a:ext>
              </a:extLst>
            </p:cNvPr>
            <p:cNvSpPr/>
            <p:nvPr/>
          </p:nvSpPr>
          <p:spPr>
            <a:xfrm>
              <a:off x="8634219" y="3437618"/>
              <a:ext cx="2330728" cy="107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삶에 대한 만족도 </a:t>
              </a:r>
              <a:r>
                <a:rPr lang="en-US" altLang="ko-KR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s31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전혀 만족하지 않는다</a:t>
              </a:r>
              <a:endPara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보통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8554874" y="3354533"/>
              <a:ext cx="238931" cy="25658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2848" y="3541621"/>
              <a:ext cx="3398243" cy="476304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624422" y="4989572"/>
            <a:ext cx="10635029" cy="1751655"/>
            <a:chOff x="674572" y="4752363"/>
            <a:chExt cx="10635029" cy="1751655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572" y="4752363"/>
              <a:ext cx="3948878" cy="175165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0F186CF-180D-40FA-BAFB-93573B352295}"/>
                </a:ext>
              </a:extLst>
            </p:cNvPr>
            <p:cNvSpPr/>
            <p:nvPr/>
          </p:nvSpPr>
          <p:spPr>
            <a:xfrm>
              <a:off x="8872295" y="4836627"/>
              <a:ext cx="2437306" cy="1583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근로여건 만족도 </a:t>
              </a:r>
              <a:r>
                <a:rPr lang="en-US" altLang="ko-KR" sz="11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w7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</a:t>
              </a:r>
              <a:r>
                <a:rPr lang="ko-KR" altLang="en-US" sz="11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불만족한다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약간 </a:t>
              </a:r>
              <a:r>
                <a:rPr lang="ko-KR" altLang="en-US" sz="11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불만족한다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보통이다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약간 만족한다</a:t>
              </a:r>
              <a:endPara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5. </a:t>
              </a:r>
              <a:r>
                <a:rPr lang="ko-KR" altLang="en-US" sz="11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매우 만족한다</a:t>
              </a:r>
              <a:endPara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350526F-55A5-44FE-84EF-B7BC62084432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50" y="5772887"/>
              <a:ext cx="4146946" cy="0"/>
            </a:xfrm>
            <a:prstGeom prst="line">
              <a:avLst/>
            </a:prstGeom>
            <a:ln w="15875">
              <a:solidFill>
                <a:schemeClr val="tx2">
                  <a:lumMod val="75000"/>
                </a:schemeClr>
              </a:solidFill>
              <a:prstDash val="sys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8818909" y="4781456"/>
              <a:ext cx="216519" cy="16543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01092" y="5129390"/>
              <a:ext cx="3991661" cy="450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9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7679132" y="1624571"/>
            <a:ext cx="3922318" cy="4778566"/>
          </a:xfrm>
          <a:prstGeom prst="rect">
            <a:avLst/>
          </a:prstGeom>
          <a:noFill/>
          <a:ln w="28575">
            <a:solidFill>
              <a:srgbClr val="14B9B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371601" y="1624572"/>
            <a:ext cx="5152970" cy="4778566"/>
          </a:xfrm>
          <a:prstGeom prst="rect">
            <a:avLst/>
          </a:prstGeom>
          <a:noFill/>
          <a:ln w="28575">
            <a:solidFill>
              <a:srgbClr val="14B9B7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3" name="직사각형 12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   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독립변수에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 분석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11582" y="2156517"/>
            <a:ext cx="10502001" cy="4043545"/>
            <a:chOff x="947049" y="1737417"/>
            <a:chExt cx="10502001" cy="4043545"/>
          </a:xfrm>
        </p:grpSpPr>
        <p:grpSp>
          <p:nvGrpSpPr>
            <p:cNvPr id="3" name="그룹 2"/>
            <p:cNvGrpSpPr/>
            <p:nvPr/>
          </p:nvGrpSpPr>
          <p:grpSpPr>
            <a:xfrm>
              <a:off x="947049" y="1782269"/>
              <a:ext cx="6692001" cy="3998693"/>
              <a:chOff x="1604634" y="1575825"/>
              <a:chExt cx="2424339" cy="351112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1604634" y="1575825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연령대</a:t>
                </a:r>
                <a:endParaRPr lang="ko-KR" altLang="en-US" kern="1200" dirty="0"/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1604634" y="3478027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월 평균 가구 소득</a:t>
                </a:r>
                <a:endParaRPr lang="ko-KR" altLang="en-US" kern="1200" dirty="0"/>
              </a:p>
            </p:txBody>
          </p:sp>
          <p:sp>
            <p:nvSpPr>
              <p:cNvPr id="8" name="자유형 7"/>
              <p:cNvSpPr/>
              <p:nvPr/>
            </p:nvSpPr>
            <p:spPr>
              <a:xfrm>
                <a:off x="2936851" y="3478056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직업선택 요인</a:t>
                </a:r>
                <a:endParaRPr lang="ko-KR" altLang="en-US" kern="1200" dirty="0"/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2936851" y="4430487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취업 애로 요인</a:t>
                </a:r>
                <a:endParaRPr lang="ko-KR" altLang="en-US" kern="1200" dirty="0"/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1604634" y="4430458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err="1" smtClean="0"/>
                  <a:t>직업군</a:t>
                </a:r>
                <a:endParaRPr lang="ko-KR" altLang="en-US" kern="1200" dirty="0"/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2936851" y="1575825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지역 정체성</a:t>
                </a:r>
                <a:endParaRPr lang="ko-KR" altLang="en-US" kern="1200" dirty="0"/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1604634" y="2525597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지역민 자부심</a:t>
                </a:r>
                <a:endParaRPr lang="ko-KR" altLang="en-US" kern="1200" dirty="0"/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2936851" y="2525626"/>
                <a:ext cx="1092122" cy="656465"/>
              </a:xfrm>
              <a:custGeom>
                <a:avLst/>
                <a:gdLst>
                  <a:gd name="connsiteX0" fmla="*/ 0 w 1361742"/>
                  <a:gd name="connsiteY0" fmla="*/ 109413 h 656465"/>
                  <a:gd name="connsiteX1" fmla="*/ 109413 w 1361742"/>
                  <a:gd name="connsiteY1" fmla="*/ 0 h 656465"/>
                  <a:gd name="connsiteX2" fmla="*/ 1252329 w 1361742"/>
                  <a:gd name="connsiteY2" fmla="*/ 0 h 656465"/>
                  <a:gd name="connsiteX3" fmla="*/ 1361742 w 1361742"/>
                  <a:gd name="connsiteY3" fmla="*/ 109413 h 656465"/>
                  <a:gd name="connsiteX4" fmla="*/ 1361742 w 1361742"/>
                  <a:gd name="connsiteY4" fmla="*/ 547052 h 656465"/>
                  <a:gd name="connsiteX5" fmla="*/ 1252329 w 1361742"/>
                  <a:gd name="connsiteY5" fmla="*/ 656465 h 656465"/>
                  <a:gd name="connsiteX6" fmla="*/ 109413 w 1361742"/>
                  <a:gd name="connsiteY6" fmla="*/ 656465 h 656465"/>
                  <a:gd name="connsiteX7" fmla="*/ 0 w 1361742"/>
                  <a:gd name="connsiteY7" fmla="*/ 547052 h 656465"/>
                  <a:gd name="connsiteX8" fmla="*/ 0 w 1361742"/>
                  <a:gd name="connsiteY8" fmla="*/ 109413 h 656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1742" h="656465">
                    <a:moveTo>
                      <a:pt x="0" y="109413"/>
                    </a:moveTo>
                    <a:cubicBezTo>
                      <a:pt x="0" y="48986"/>
                      <a:pt x="48986" y="0"/>
                      <a:pt x="109413" y="0"/>
                    </a:cubicBezTo>
                    <a:lnTo>
                      <a:pt x="1252329" y="0"/>
                    </a:lnTo>
                    <a:cubicBezTo>
                      <a:pt x="1312756" y="0"/>
                      <a:pt x="1361742" y="48986"/>
                      <a:pt x="1361742" y="109413"/>
                    </a:cubicBezTo>
                    <a:lnTo>
                      <a:pt x="1361742" y="547052"/>
                    </a:lnTo>
                    <a:cubicBezTo>
                      <a:pt x="1361742" y="607479"/>
                      <a:pt x="1312756" y="656465"/>
                      <a:pt x="1252329" y="656465"/>
                    </a:cubicBezTo>
                    <a:lnTo>
                      <a:pt x="109413" y="656465"/>
                    </a:lnTo>
                    <a:cubicBezTo>
                      <a:pt x="48986" y="656465"/>
                      <a:pt x="0" y="607479"/>
                      <a:pt x="0" y="547052"/>
                    </a:cubicBezTo>
                    <a:lnTo>
                      <a:pt x="0" y="109413"/>
                    </a:lnTo>
                    <a:close/>
                  </a:path>
                </a:pathLst>
              </a:custGeom>
              <a:solidFill>
                <a:srgbClr val="14B9B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7766" tIns="77766" rIns="77766" bIns="77766" numCol="1" spcCol="1270" anchor="ctr" anchorCtr="0">
                <a:noAutofit/>
              </a:bodyPr>
              <a:lstStyle/>
              <a:p>
                <a:pPr lvl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/>
                  <a:t>소득 만족도</a:t>
                </a:r>
                <a:endParaRPr lang="ko-KR" altLang="en-US" kern="1200" dirty="0"/>
              </a:p>
            </p:txBody>
          </p:sp>
        </p:grpSp>
        <p:sp>
          <p:nvSpPr>
            <p:cNvPr id="55" name="자유형 54"/>
            <p:cNvSpPr/>
            <p:nvPr/>
          </p:nvSpPr>
          <p:spPr>
            <a:xfrm>
              <a:off x="8434421" y="1737417"/>
              <a:ext cx="3014629" cy="747624"/>
            </a:xfrm>
            <a:custGeom>
              <a:avLst/>
              <a:gdLst>
                <a:gd name="connsiteX0" fmla="*/ 0 w 1361742"/>
                <a:gd name="connsiteY0" fmla="*/ 109413 h 656465"/>
                <a:gd name="connsiteX1" fmla="*/ 109413 w 1361742"/>
                <a:gd name="connsiteY1" fmla="*/ 0 h 656465"/>
                <a:gd name="connsiteX2" fmla="*/ 1252329 w 1361742"/>
                <a:gd name="connsiteY2" fmla="*/ 0 h 656465"/>
                <a:gd name="connsiteX3" fmla="*/ 1361742 w 1361742"/>
                <a:gd name="connsiteY3" fmla="*/ 109413 h 656465"/>
                <a:gd name="connsiteX4" fmla="*/ 1361742 w 1361742"/>
                <a:gd name="connsiteY4" fmla="*/ 547052 h 656465"/>
                <a:gd name="connsiteX5" fmla="*/ 1252329 w 1361742"/>
                <a:gd name="connsiteY5" fmla="*/ 656465 h 656465"/>
                <a:gd name="connsiteX6" fmla="*/ 109413 w 1361742"/>
                <a:gd name="connsiteY6" fmla="*/ 656465 h 656465"/>
                <a:gd name="connsiteX7" fmla="*/ 0 w 1361742"/>
                <a:gd name="connsiteY7" fmla="*/ 547052 h 656465"/>
                <a:gd name="connsiteX8" fmla="*/ 0 w 1361742"/>
                <a:gd name="connsiteY8" fmla="*/ 109413 h 65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742" h="656465">
                  <a:moveTo>
                    <a:pt x="0" y="109413"/>
                  </a:moveTo>
                  <a:cubicBezTo>
                    <a:pt x="0" y="48986"/>
                    <a:pt x="48986" y="0"/>
                    <a:pt x="109413" y="0"/>
                  </a:cubicBezTo>
                  <a:lnTo>
                    <a:pt x="1252329" y="0"/>
                  </a:lnTo>
                  <a:cubicBezTo>
                    <a:pt x="1312756" y="0"/>
                    <a:pt x="1361742" y="48986"/>
                    <a:pt x="1361742" y="109413"/>
                  </a:cubicBezTo>
                  <a:lnTo>
                    <a:pt x="1361742" y="547052"/>
                  </a:lnTo>
                  <a:cubicBezTo>
                    <a:pt x="1361742" y="607479"/>
                    <a:pt x="1312756" y="656465"/>
                    <a:pt x="1252329" y="656465"/>
                  </a:cubicBezTo>
                  <a:lnTo>
                    <a:pt x="109413" y="656465"/>
                  </a:lnTo>
                  <a:cubicBezTo>
                    <a:pt x="48986" y="656465"/>
                    <a:pt x="0" y="607479"/>
                    <a:pt x="0" y="547052"/>
                  </a:cubicBezTo>
                  <a:lnTo>
                    <a:pt x="0" y="109413"/>
                  </a:lnTo>
                  <a:close/>
                </a:path>
              </a:pathLst>
            </a:custGeom>
            <a:solidFill>
              <a:srgbClr val="FBFFFF"/>
            </a:solidFill>
            <a:ln>
              <a:solidFill>
                <a:srgbClr val="14B9B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766" tIns="77766" rIns="77766" bIns="77766" numCol="1" spcCol="127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dirty="0" smtClean="0">
                  <a:solidFill>
                    <a:srgbClr val="14B9B7"/>
                  </a:solidFill>
                </a:rPr>
                <a:t>Wilcox-test</a:t>
              </a:r>
              <a:endParaRPr lang="ko-KR" altLang="en-US" kern="1200" dirty="0">
                <a:solidFill>
                  <a:srgbClr val="14B9B7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8434420" y="2797739"/>
              <a:ext cx="3014629" cy="747624"/>
            </a:xfrm>
            <a:custGeom>
              <a:avLst/>
              <a:gdLst>
                <a:gd name="connsiteX0" fmla="*/ 0 w 1361742"/>
                <a:gd name="connsiteY0" fmla="*/ 109413 h 656465"/>
                <a:gd name="connsiteX1" fmla="*/ 109413 w 1361742"/>
                <a:gd name="connsiteY1" fmla="*/ 0 h 656465"/>
                <a:gd name="connsiteX2" fmla="*/ 1252329 w 1361742"/>
                <a:gd name="connsiteY2" fmla="*/ 0 h 656465"/>
                <a:gd name="connsiteX3" fmla="*/ 1361742 w 1361742"/>
                <a:gd name="connsiteY3" fmla="*/ 109413 h 656465"/>
                <a:gd name="connsiteX4" fmla="*/ 1361742 w 1361742"/>
                <a:gd name="connsiteY4" fmla="*/ 547052 h 656465"/>
                <a:gd name="connsiteX5" fmla="*/ 1252329 w 1361742"/>
                <a:gd name="connsiteY5" fmla="*/ 656465 h 656465"/>
                <a:gd name="connsiteX6" fmla="*/ 109413 w 1361742"/>
                <a:gd name="connsiteY6" fmla="*/ 656465 h 656465"/>
                <a:gd name="connsiteX7" fmla="*/ 0 w 1361742"/>
                <a:gd name="connsiteY7" fmla="*/ 547052 h 656465"/>
                <a:gd name="connsiteX8" fmla="*/ 0 w 1361742"/>
                <a:gd name="connsiteY8" fmla="*/ 109413 h 65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742" h="656465">
                  <a:moveTo>
                    <a:pt x="0" y="109413"/>
                  </a:moveTo>
                  <a:cubicBezTo>
                    <a:pt x="0" y="48986"/>
                    <a:pt x="48986" y="0"/>
                    <a:pt x="109413" y="0"/>
                  </a:cubicBezTo>
                  <a:lnTo>
                    <a:pt x="1252329" y="0"/>
                  </a:lnTo>
                  <a:cubicBezTo>
                    <a:pt x="1312756" y="0"/>
                    <a:pt x="1361742" y="48986"/>
                    <a:pt x="1361742" y="109413"/>
                  </a:cubicBezTo>
                  <a:lnTo>
                    <a:pt x="1361742" y="547052"/>
                  </a:lnTo>
                  <a:cubicBezTo>
                    <a:pt x="1361742" y="607479"/>
                    <a:pt x="1312756" y="656465"/>
                    <a:pt x="1252329" y="656465"/>
                  </a:cubicBezTo>
                  <a:lnTo>
                    <a:pt x="109413" y="656465"/>
                  </a:lnTo>
                  <a:cubicBezTo>
                    <a:pt x="48986" y="656465"/>
                    <a:pt x="0" y="607479"/>
                    <a:pt x="0" y="547052"/>
                  </a:cubicBezTo>
                  <a:lnTo>
                    <a:pt x="0" y="109413"/>
                  </a:lnTo>
                  <a:close/>
                </a:path>
              </a:pathLst>
            </a:custGeom>
            <a:solidFill>
              <a:srgbClr val="FBFFFF"/>
            </a:solidFill>
            <a:ln>
              <a:solidFill>
                <a:srgbClr val="14B9B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766" tIns="77766" rIns="77766" bIns="7776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dirty="0">
                  <a:solidFill>
                    <a:srgbClr val="14B9B7"/>
                  </a:solidFill>
                </a:rPr>
                <a:t>ANOVA</a:t>
              </a:r>
              <a:endParaRPr lang="ko-KR" altLang="en-US" dirty="0">
                <a:solidFill>
                  <a:srgbClr val="14B9B7"/>
                </a:solidFill>
              </a:endParaRPr>
            </a:p>
          </p:txBody>
        </p:sp>
        <p:sp>
          <p:nvSpPr>
            <p:cNvPr id="57" name="자유형 56"/>
            <p:cNvSpPr/>
            <p:nvPr/>
          </p:nvSpPr>
          <p:spPr>
            <a:xfrm>
              <a:off x="8434420" y="3948617"/>
              <a:ext cx="3014629" cy="747624"/>
            </a:xfrm>
            <a:custGeom>
              <a:avLst/>
              <a:gdLst>
                <a:gd name="connsiteX0" fmla="*/ 0 w 1361742"/>
                <a:gd name="connsiteY0" fmla="*/ 109413 h 656465"/>
                <a:gd name="connsiteX1" fmla="*/ 109413 w 1361742"/>
                <a:gd name="connsiteY1" fmla="*/ 0 h 656465"/>
                <a:gd name="connsiteX2" fmla="*/ 1252329 w 1361742"/>
                <a:gd name="connsiteY2" fmla="*/ 0 h 656465"/>
                <a:gd name="connsiteX3" fmla="*/ 1361742 w 1361742"/>
                <a:gd name="connsiteY3" fmla="*/ 109413 h 656465"/>
                <a:gd name="connsiteX4" fmla="*/ 1361742 w 1361742"/>
                <a:gd name="connsiteY4" fmla="*/ 547052 h 656465"/>
                <a:gd name="connsiteX5" fmla="*/ 1252329 w 1361742"/>
                <a:gd name="connsiteY5" fmla="*/ 656465 h 656465"/>
                <a:gd name="connsiteX6" fmla="*/ 109413 w 1361742"/>
                <a:gd name="connsiteY6" fmla="*/ 656465 h 656465"/>
                <a:gd name="connsiteX7" fmla="*/ 0 w 1361742"/>
                <a:gd name="connsiteY7" fmla="*/ 547052 h 656465"/>
                <a:gd name="connsiteX8" fmla="*/ 0 w 1361742"/>
                <a:gd name="connsiteY8" fmla="*/ 109413 h 65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742" h="656465">
                  <a:moveTo>
                    <a:pt x="0" y="109413"/>
                  </a:moveTo>
                  <a:cubicBezTo>
                    <a:pt x="0" y="48986"/>
                    <a:pt x="48986" y="0"/>
                    <a:pt x="109413" y="0"/>
                  </a:cubicBezTo>
                  <a:lnTo>
                    <a:pt x="1252329" y="0"/>
                  </a:lnTo>
                  <a:cubicBezTo>
                    <a:pt x="1312756" y="0"/>
                    <a:pt x="1361742" y="48986"/>
                    <a:pt x="1361742" y="109413"/>
                  </a:cubicBezTo>
                  <a:lnTo>
                    <a:pt x="1361742" y="547052"/>
                  </a:lnTo>
                  <a:cubicBezTo>
                    <a:pt x="1361742" y="607479"/>
                    <a:pt x="1312756" y="656465"/>
                    <a:pt x="1252329" y="656465"/>
                  </a:cubicBezTo>
                  <a:lnTo>
                    <a:pt x="109413" y="656465"/>
                  </a:lnTo>
                  <a:cubicBezTo>
                    <a:pt x="48986" y="656465"/>
                    <a:pt x="0" y="607479"/>
                    <a:pt x="0" y="547052"/>
                  </a:cubicBezTo>
                  <a:lnTo>
                    <a:pt x="0" y="109413"/>
                  </a:lnTo>
                  <a:close/>
                </a:path>
              </a:pathLst>
            </a:custGeom>
            <a:solidFill>
              <a:srgbClr val="FBFFFF"/>
            </a:solidFill>
            <a:ln>
              <a:solidFill>
                <a:srgbClr val="14B9B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766" tIns="77766" rIns="77766" bIns="7776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>
                  <a:solidFill>
                    <a:srgbClr val="14B9B7"/>
                  </a:solidFill>
                </a:rPr>
                <a:t>다중회귀분석</a:t>
              </a: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8434420" y="5033305"/>
              <a:ext cx="3014629" cy="747624"/>
            </a:xfrm>
            <a:custGeom>
              <a:avLst/>
              <a:gdLst>
                <a:gd name="connsiteX0" fmla="*/ 0 w 1361742"/>
                <a:gd name="connsiteY0" fmla="*/ 109413 h 656465"/>
                <a:gd name="connsiteX1" fmla="*/ 109413 w 1361742"/>
                <a:gd name="connsiteY1" fmla="*/ 0 h 656465"/>
                <a:gd name="connsiteX2" fmla="*/ 1252329 w 1361742"/>
                <a:gd name="connsiteY2" fmla="*/ 0 h 656465"/>
                <a:gd name="connsiteX3" fmla="*/ 1361742 w 1361742"/>
                <a:gd name="connsiteY3" fmla="*/ 109413 h 656465"/>
                <a:gd name="connsiteX4" fmla="*/ 1361742 w 1361742"/>
                <a:gd name="connsiteY4" fmla="*/ 547052 h 656465"/>
                <a:gd name="connsiteX5" fmla="*/ 1252329 w 1361742"/>
                <a:gd name="connsiteY5" fmla="*/ 656465 h 656465"/>
                <a:gd name="connsiteX6" fmla="*/ 109413 w 1361742"/>
                <a:gd name="connsiteY6" fmla="*/ 656465 h 656465"/>
                <a:gd name="connsiteX7" fmla="*/ 0 w 1361742"/>
                <a:gd name="connsiteY7" fmla="*/ 547052 h 656465"/>
                <a:gd name="connsiteX8" fmla="*/ 0 w 1361742"/>
                <a:gd name="connsiteY8" fmla="*/ 109413 h 65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1742" h="656465">
                  <a:moveTo>
                    <a:pt x="0" y="109413"/>
                  </a:moveTo>
                  <a:cubicBezTo>
                    <a:pt x="0" y="48986"/>
                    <a:pt x="48986" y="0"/>
                    <a:pt x="109413" y="0"/>
                  </a:cubicBezTo>
                  <a:lnTo>
                    <a:pt x="1252329" y="0"/>
                  </a:lnTo>
                  <a:cubicBezTo>
                    <a:pt x="1312756" y="0"/>
                    <a:pt x="1361742" y="48986"/>
                    <a:pt x="1361742" y="109413"/>
                  </a:cubicBezTo>
                  <a:lnTo>
                    <a:pt x="1361742" y="547052"/>
                  </a:lnTo>
                  <a:cubicBezTo>
                    <a:pt x="1361742" y="607479"/>
                    <a:pt x="1312756" y="656465"/>
                    <a:pt x="1252329" y="656465"/>
                  </a:cubicBezTo>
                  <a:lnTo>
                    <a:pt x="109413" y="656465"/>
                  </a:lnTo>
                  <a:cubicBezTo>
                    <a:pt x="48986" y="656465"/>
                    <a:pt x="0" y="607479"/>
                    <a:pt x="0" y="547052"/>
                  </a:cubicBezTo>
                  <a:lnTo>
                    <a:pt x="0" y="109413"/>
                  </a:lnTo>
                  <a:close/>
                </a:path>
              </a:pathLst>
            </a:custGeom>
            <a:solidFill>
              <a:srgbClr val="FBFFFF"/>
            </a:solidFill>
            <a:ln>
              <a:solidFill>
                <a:srgbClr val="14B9B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766" tIns="77766" rIns="77766" bIns="77766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dirty="0">
                  <a:solidFill>
                    <a:srgbClr val="14B9B7"/>
                  </a:solidFill>
                </a:rPr>
                <a:t>상관관계분석</a:t>
              </a:r>
            </a:p>
          </p:txBody>
        </p:sp>
      </p:grpSp>
      <p:sp>
        <p:nvSpPr>
          <p:cNvPr id="59" name="자유형 58"/>
          <p:cNvSpPr/>
          <p:nvPr/>
        </p:nvSpPr>
        <p:spPr>
          <a:xfrm>
            <a:off x="2450267" y="1230118"/>
            <a:ext cx="3014629" cy="747624"/>
          </a:xfrm>
          <a:custGeom>
            <a:avLst/>
            <a:gdLst>
              <a:gd name="connsiteX0" fmla="*/ 0 w 1361742"/>
              <a:gd name="connsiteY0" fmla="*/ 109413 h 656465"/>
              <a:gd name="connsiteX1" fmla="*/ 109413 w 1361742"/>
              <a:gd name="connsiteY1" fmla="*/ 0 h 656465"/>
              <a:gd name="connsiteX2" fmla="*/ 1252329 w 1361742"/>
              <a:gd name="connsiteY2" fmla="*/ 0 h 656465"/>
              <a:gd name="connsiteX3" fmla="*/ 1361742 w 1361742"/>
              <a:gd name="connsiteY3" fmla="*/ 109413 h 656465"/>
              <a:gd name="connsiteX4" fmla="*/ 1361742 w 1361742"/>
              <a:gd name="connsiteY4" fmla="*/ 547052 h 656465"/>
              <a:gd name="connsiteX5" fmla="*/ 1252329 w 1361742"/>
              <a:gd name="connsiteY5" fmla="*/ 656465 h 656465"/>
              <a:gd name="connsiteX6" fmla="*/ 109413 w 1361742"/>
              <a:gd name="connsiteY6" fmla="*/ 656465 h 656465"/>
              <a:gd name="connsiteX7" fmla="*/ 0 w 1361742"/>
              <a:gd name="connsiteY7" fmla="*/ 547052 h 656465"/>
              <a:gd name="connsiteX8" fmla="*/ 0 w 1361742"/>
              <a:gd name="connsiteY8" fmla="*/ 109413 h 65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1742" h="656465">
                <a:moveTo>
                  <a:pt x="0" y="109413"/>
                </a:moveTo>
                <a:cubicBezTo>
                  <a:pt x="0" y="48986"/>
                  <a:pt x="48986" y="0"/>
                  <a:pt x="109413" y="0"/>
                </a:cubicBezTo>
                <a:lnTo>
                  <a:pt x="1252329" y="0"/>
                </a:lnTo>
                <a:cubicBezTo>
                  <a:pt x="1312756" y="0"/>
                  <a:pt x="1361742" y="48986"/>
                  <a:pt x="1361742" y="109413"/>
                </a:cubicBezTo>
                <a:lnTo>
                  <a:pt x="1361742" y="547052"/>
                </a:lnTo>
                <a:cubicBezTo>
                  <a:pt x="1361742" y="607479"/>
                  <a:pt x="1312756" y="656465"/>
                  <a:pt x="1252329" y="656465"/>
                </a:cubicBezTo>
                <a:lnTo>
                  <a:pt x="109413" y="656465"/>
                </a:lnTo>
                <a:cubicBezTo>
                  <a:pt x="48986" y="656465"/>
                  <a:pt x="0" y="607479"/>
                  <a:pt x="0" y="547052"/>
                </a:cubicBezTo>
                <a:lnTo>
                  <a:pt x="0" y="109413"/>
                </a:lnTo>
                <a:close/>
              </a:path>
            </a:pathLst>
          </a:custGeom>
          <a:solidFill>
            <a:srgbClr val="14B9B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766" tIns="77766" rIns="77766" bIns="77766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 smtClean="0"/>
              <a:t>독립변수</a:t>
            </a:r>
            <a:endParaRPr lang="ko-KR" altLang="en-US" kern="1200" dirty="0"/>
          </a:p>
        </p:txBody>
      </p:sp>
      <p:sp>
        <p:nvSpPr>
          <p:cNvPr id="61" name="자유형 60"/>
          <p:cNvSpPr/>
          <p:nvPr/>
        </p:nvSpPr>
        <p:spPr>
          <a:xfrm>
            <a:off x="8098954" y="1230118"/>
            <a:ext cx="3014629" cy="747624"/>
          </a:xfrm>
          <a:custGeom>
            <a:avLst/>
            <a:gdLst>
              <a:gd name="connsiteX0" fmla="*/ 0 w 1361742"/>
              <a:gd name="connsiteY0" fmla="*/ 109413 h 656465"/>
              <a:gd name="connsiteX1" fmla="*/ 109413 w 1361742"/>
              <a:gd name="connsiteY1" fmla="*/ 0 h 656465"/>
              <a:gd name="connsiteX2" fmla="*/ 1252329 w 1361742"/>
              <a:gd name="connsiteY2" fmla="*/ 0 h 656465"/>
              <a:gd name="connsiteX3" fmla="*/ 1361742 w 1361742"/>
              <a:gd name="connsiteY3" fmla="*/ 109413 h 656465"/>
              <a:gd name="connsiteX4" fmla="*/ 1361742 w 1361742"/>
              <a:gd name="connsiteY4" fmla="*/ 547052 h 656465"/>
              <a:gd name="connsiteX5" fmla="*/ 1252329 w 1361742"/>
              <a:gd name="connsiteY5" fmla="*/ 656465 h 656465"/>
              <a:gd name="connsiteX6" fmla="*/ 109413 w 1361742"/>
              <a:gd name="connsiteY6" fmla="*/ 656465 h 656465"/>
              <a:gd name="connsiteX7" fmla="*/ 0 w 1361742"/>
              <a:gd name="connsiteY7" fmla="*/ 547052 h 656465"/>
              <a:gd name="connsiteX8" fmla="*/ 0 w 1361742"/>
              <a:gd name="connsiteY8" fmla="*/ 109413 h 65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1742" h="656465">
                <a:moveTo>
                  <a:pt x="0" y="109413"/>
                </a:moveTo>
                <a:cubicBezTo>
                  <a:pt x="0" y="48986"/>
                  <a:pt x="48986" y="0"/>
                  <a:pt x="109413" y="0"/>
                </a:cubicBezTo>
                <a:lnTo>
                  <a:pt x="1252329" y="0"/>
                </a:lnTo>
                <a:cubicBezTo>
                  <a:pt x="1312756" y="0"/>
                  <a:pt x="1361742" y="48986"/>
                  <a:pt x="1361742" y="109413"/>
                </a:cubicBezTo>
                <a:lnTo>
                  <a:pt x="1361742" y="547052"/>
                </a:lnTo>
                <a:cubicBezTo>
                  <a:pt x="1361742" y="607479"/>
                  <a:pt x="1312756" y="656465"/>
                  <a:pt x="1252329" y="656465"/>
                </a:cubicBezTo>
                <a:lnTo>
                  <a:pt x="109413" y="656465"/>
                </a:lnTo>
                <a:cubicBezTo>
                  <a:pt x="48986" y="656465"/>
                  <a:pt x="0" y="607479"/>
                  <a:pt x="0" y="547052"/>
                </a:cubicBezTo>
                <a:lnTo>
                  <a:pt x="0" y="109413"/>
                </a:lnTo>
                <a:close/>
              </a:path>
            </a:pathLst>
          </a:custGeom>
          <a:solidFill>
            <a:srgbClr val="FBFFFF"/>
          </a:solidFill>
          <a:ln>
            <a:solidFill>
              <a:srgbClr val="14B9B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766" tIns="77766" rIns="77766" bIns="77766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srgbClr val="14B9B7"/>
                </a:solidFill>
              </a:rPr>
              <a:t>분석방법</a:t>
            </a:r>
          </a:p>
        </p:txBody>
      </p:sp>
    </p:spTree>
    <p:extLst>
      <p:ext uri="{BB962C8B-B14F-4D97-AF65-F5344CB8AC3E}">
        <p14:creationId xmlns:p14="http://schemas.microsoft.com/office/powerpoint/2010/main" val="31219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자료 분석</a:t>
              </a:r>
              <a:endParaRPr lang="en-US" altLang="ko-KR" sz="2800" b="1" i="1" kern="0" dirty="0">
                <a:solidFill>
                  <a:srgbClr val="14B9B7"/>
                </a:solidFill>
              </a:endParaRPr>
            </a:p>
            <a:p>
              <a:pPr algn="ctr" latinLnBrk="0">
                <a:defRPr/>
              </a:pPr>
              <a:r>
                <a:rPr lang="en-US" altLang="ko-KR" sz="2400" b="1" i="1" kern="0" dirty="0" smtClean="0">
                  <a:solidFill>
                    <a:srgbClr val="595959"/>
                  </a:solidFill>
                </a:rPr>
                <a:t>- </a:t>
              </a:r>
              <a:r>
                <a:rPr lang="ko-KR" altLang="en-US" sz="2400" b="1" i="1" kern="0" dirty="0" err="1" smtClean="0">
                  <a:solidFill>
                    <a:srgbClr val="595959"/>
                  </a:solidFill>
                </a:rPr>
                <a:t>주요변수</a:t>
              </a:r>
              <a:r>
                <a:rPr lang="ko-KR" altLang="en-US" sz="2400" b="1" i="1" kern="0" dirty="0" smtClean="0">
                  <a:solidFill>
                    <a:srgbClr val="595959"/>
                  </a:solidFill>
                </a:rPr>
                <a:t> 간의 상관관계</a:t>
              </a:r>
              <a:endParaRPr lang="ko-KR" altLang="en-US" sz="2400" kern="0" dirty="0">
                <a:solidFill>
                  <a:srgbClr val="595959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2" y="2171341"/>
            <a:ext cx="7170807" cy="30156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823" y="1517273"/>
            <a:ext cx="4232369" cy="36697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637510" y="1546570"/>
            <a:ext cx="6458234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595959"/>
                </a:solidFill>
              </a:rPr>
              <a:t>삶에 대한 만족도</a:t>
            </a:r>
            <a:r>
              <a:rPr lang="en-US" altLang="ko-KR" b="1" dirty="0" smtClean="0">
                <a:solidFill>
                  <a:srgbClr val="595959"/>
                </a:solidFill>
              </a:rPr>
              <a:t>/ </a:t>
            </a:r>
            <a:r>
              <a:rPr lang="ko-KR" altLang="en-US" b="1" dirty="0" smtClean="0">
                <a:solidFill>
                  <a:srgbClr val="595959"/>
                </a:solidFill>
              </a:rPr>
              <a:t>근로여건 </a:t>
            </a:r>
            <a:r>
              <a:rPr lang="ko-KR" altLang="en-US" b="1" dirty="0">
                <a:solidFill>
                  <a:srgbClr val="595959"/>
                </a:solidFill>
              </a:rPr>
              <a:t>만족도</a:t>
            </a:r>
            <a:r>
              <a:rPr lang="en-US" altLang="ko-KR" b="1" dirty="0">
                <a:solidFill>
                  <a:srgbClr val="595959"/>
                </a:solidFill>
              </a:rPr>
              <a:t>/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정주의사</a:t>
            </a:r>
            <a:r>
              <a:rPr lang="ko-KR" altLang="en-US" b="1" dirty="0" smtClean="0">
                <a:solidFill>
                  <a:srgbClr val="595959"/>
                </a:solidFill>
              </a:rPr>
              <a:t> 간의 상관관계</a:t>
            </a:r>
            <a:endParaRPr lang="en-US" altLang="ko-KR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95959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477606" y="1425840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>
            <a:off x="383413" y="5823632"/>
            <a:ext cx="828000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1512286" y="5429722"/>
            <a:ext cx="84363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595959"/>
                </a:solidFill>
              </a:rPr>
              <a:t>삶에 대한 만족도</a:t>
            </a:r>
            <a:r>
              <a:rPr lang="ko-KR" altLang="en-US" dirty="0">
                <a:solidFill>
                  <a:srgbClr val="595959"/>
                </a:solidFill>
              </a:rPr>
              <a:t>와</a:t>
            </a:r>
            <a:r>
              <a:rPr lang="en-US" altLang="ko-KR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smtClean="0">
                <a:solidFill>
                  <a:srgbClr val="595959"/>
                </a:solidFill>
              </a:rPr>
              <a:t>근로여건 </a:t>
            </a:r>
            <a:r>
              <a:rPr lang="ko-KR" altLang="en-US" b="1" dirty="0">
                <a:solidFill>
                  <a:srgbClr val="595959"/>
                </a:solidFill>
              </a:rPr>
              <a:t>만족도 </a:t>
            </a:r>
            <a:r>
              <a:rPr lang="ko-KR" altLang="en-US" dirty="0" smtClean="0">
                <a:solidFill>
                  <a:srgbClr val="595959"/>
                </a:solidFill>
              </a:rPr>
              <a:t>간</a:t>
            </a:r>
            <a:r>
              <a:rPr lang="ko-KR" altLang="en-US" b="1" dirty="0" smtClean="0">
                <a:solidFill>
                  <a:srgbClr val="595959"/>
                </a:solidFill>
              </a:rPr>
              <a:t> 뚜렷한 </a:t>
            </a:r>
            <a:r>
              <a:rPr lang="ko-KR" altLang="en-US" b="1" dirty="0">
                <a:solidFill>
                  <a:srgbClr val="595959"/>
                </a:solidFill>
              </a:rPr>
              <a:t>양의 </a:t>
            </a:r>
            <a:r>
              <a:rPr lang="ko-KR" altLang="en-US" b="1" dirty="0" smtClean="0">
                <a:solidFill>
                  <a:srgbClr val="595959"/>
                </a:solidFill>
              </a:rPr>
              <a:t>상관관계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595959"/>
                </a:solidFill>
              </a:rPr>
              <a:t>삶에 대한 만족도</a:t>
            </a:r>
            <a:r>
              <a:rPr lang="ko-KR" altLang="en-US" dirty="0" smtClean="0">
                <a:solidFill>
                  <a:srgbClr val="595959"/>
                </a:solidFill>
              </a:rPr>
              <a:t>와</a:t>
            </a:r>
            <a:r>
              <a:rPr lang="ko-KR" altLang="en-US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정주의사</a:t>
            </a:r>
            <a:r>
              <a:rPr lang="ko-KR" altLang="en-US" b="1" dirty="0" smtClean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간</a:t>
            </a:r>
            <a:r>
              <a:rPr lang="ko-KR" altLang="en-US" b="1" dirty="0" smtClean="0">
                <a:solidFill>
                  <a:srgbClr val="595959"/>
                </a:solidFill>
              </a:rPr>
              <a:t> 약한 양의 상관관계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595959"/>
                </a:solidFill>
              </a:rPr>
              <a:t>근로여건 만족도</a:t>
            </a:r>
            <a:r>
              <a:rPr lang="ko-KR" altLang="en-US" dirty="0" smtClean="0">
                <a:solidFill>
                  <a:srgbClr val="595959"/>
                </a:solidFill>
              </a:rPr>
              <a:t>와</a:t>
            </a:r>
            <a:r>
              <a:rPr lang="en-US" altLang="ko-KR" b="1" dirty="0" smtClean="0">
                <a:solidFill>
                  <a:srgbClr val="595959"/>
                </a:solidFill>
              </a:rPr>
              <a:t> </a:t>
            </a:r>
            <a:r>
              <a:rPr lang="ko-KR" altLang="en-US" b="1" dirty="0" err="1" smtClean="0">
                <a:solidFill>
                  <a:srgbClr val="595959"/>
                </a:solidFill>
              </a:rPr>
              <a:t>정주의사</a:t>
            </a:r>
            <a:r>
              <a:rPr lang="ko-KR" altLang="en-US" b="1" dirty="0">
                <a:solidFill>
                  <a:srgbClr val="595959"/>
                </a:solidFill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</a:rPr>
              <a:t>간</a:t>
            </a:r>
            <a:r>
              <a:rPr lang="ko-KR" altLang="en-US" b="1" dirty="0" smtClean="0">
                <a:solidFill>
                  <a:srgbClr val="595959"/>
                </a:solidFill>
              </a:rPr>
              <a:t> 약한 </a:t>
            </a:r>
            <a:r>
              <a:rPr lang="ko-KR" altLang="en-US" b="1" dirty="0">
                <a:solidFill>
                  <a:srgbClr val="595959"/>
                </a:solidFill>
              </a:rPr>
              <a:t>양의 </a:t>
            </a:r>
            <a:r>
              <a:rPr lang="ko-KR" altLang="en-US" b="1" dirty="0" smtClean="0">
                <a:solidFill>
                  <a:srgbClr val="595959"/>
                </a:solidFill>
              </a:rPr>
              <a:t>상관관계</a:t>
            </a:r>
            <a:endParaRPr lang="en-US" altLang="ko-KR" b="1" dirty="0" smtClean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9" name="직사각형 8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14B9B7"/>
                  </a:solidFill>
                </a:rPr>
                <a:t> </a:t>
              </a:r>
              <a:r>
                <a:rPr lang="en-US" altLang="ko-KR" sz="2800" b="1" i="1" kern="0" dirty="0" smtClean="0">
                  <a:solidFill>
                    <a:srgbClr val="14B9B7"/>
                  </a:solidFill>
                </a:rPr>
                <a:t>    </a:t>
              </a:r>
              <a:r>
                <a:rPr lang="ko-KR" altLang="en-US" sz="2800" b="1" i="1" kern="0" dirty="0" smtClean="0">
                  <a:solidFill>
                    <a:srgbClr val="14B9B7"/>
                  </a:solidFill>
                </a:rPr>
                <a:t>연령대에 따른 </a:t>
              </a:r>
              <a:r>
                <a:rPr lang="ko-KR" altLang="en-US" sz="2800" b="1" i="1" kern="0" dirty="0" err="1" smtClean="0">
                  <a:solidFill>
                    <a:srgbClr val="14B9B7"/>
                  </a:solidFill>
                </a:rPr>
                <a:t>주요변수</a:t>
              </a:r>
              <a:endParaRPr lang="ko-KR" altLang="en-US" sz="40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>
              <a:solidFill>
                <a:srgbClr val="14B9B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 smtClean="0">
                  <a:solidFill>
                    <a:prstClr val="white"/>
                  </a:solidFill>
                </a:rPr>
                <a:t>02</a:t>
              </a:r>
              <a:endParaRPr lang="ko-KR" altLang="en-US" sz="2800" b="1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Freeform 6"/>
          <p:cNvSpPr>
            <a:spLocks/>
          </p:cNvSpPr>
          <p:nvPr/>
        </p:nvSpPr>
        <p:spPr bwMode="auto">
          <a:xfrm>
            <a:off x="8112846" y="1508136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8272750" y="1628866"/>
            <a:ext cx="36000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연령대 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age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15 ~ 19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-&gt; 10s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 ~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29 -&gt; 20s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39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-&gt; 30s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49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-&gt; 40s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~ 59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-&gt; 50s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이상 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-&gt; over 60s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9" y="1226761"/>
            <a:ext cx="6236151" cy="534066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50526F-55A5-44FE-84EF-B7BC62084432}"/>
              </a:ext>
            </a:extLst>
          </p:cNvPr>
          <p:cNvCxnSpPr>
            <a:cxnSpLocks/>
          </p:cNvCxnSpPr>
          <p:nvPr/>
        </p:nvCxnSpPr>
        <p:spPr>
          <a:xfrm flipV="1">
            <a:off x="6743584" y="2275760"/>
            <a:ext cx="1141410" cy="1024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  <a:prstDash val="sys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7392</TotalTime>
  <Words>2308</Words>
  <Application>Microsoft Office PowerPoint</Application>
  <PresentationFormat>와이드스크린</PresentationFormat>
  <Paragraphs>901</Paragraphs>
  <Slides>29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268</cp:revision>
  <dcterms:created xsi:type="dcterms:W3CDTF">2020-08-20T13:34:29Z</dcterms:created>
  <dcterms:modified xsi:type="dcterms:W3CDTF">2020-10-29T07:27:02Z</dcterms:modified>
</cp:coreProperties>
</file>