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  <p:sldId id="260" r:id="rId7"/>
    <p:sldId id="264" r:id="rId8"/>
    <p:sldId id="268" r:id="rId9"/>
    <p:sldId id="263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Sheet1!$A$3:$A$9</c:f>
              <c:strCache>
                <c:ptCount val="7"/>
                <c:pt idx="0">
                  <c:v>회원 등록 기능</c:v>
                </c:pt>
                <c:pt idx="1">
                  <c:v>복용중인 영양제 등록 기능</c:v>
                </c:pt>
                <c:pt idx="2">
                  <c:v>영양제품을 확인하고 영양소별 분류하는 기능</c:v>
                </c:pt>
                <c:pt idx="3">
                  <c:v>영양제 복용시간 알림기능</c:v>
                </c:pt>
                <c:pt idx="4">
                  <c:v>회원의 복용기록 DB에 저장하는 기능</c:v>
                </c:pt>
                <c:pt idx="5">
                  <c:v>영양제 추천 기능</c:v>
                </c:pt>
                <c:pt idx="6">
                  <c:v>회원 탈퇴 기능</c:v>
                </c:pt>
              </c:strCache>
            </c:strRef>
          </c:cat>
          <c:val>
            <c:numRef>
              <c:f>Sheet1!$B$3:$B$9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A-485E-8BC0-49F454923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25106016"/>
        <c:axId val="1224458880"/>
      </c:barChart>
      <c:catAx>
        <c:axId val="122510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4458880"/>
        <c:crosses val="autoZero"/>
        <c:auto val="1"/>
        <c:lblAlgn val="ctr"/>
        <c:lblOffset val="100"/>
        <c:noMultiLvlLbl val="0"/>
      </c:catAx>
      <c:valAx>
        <c:axId val="122445888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510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9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8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7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4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8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3F3C-CA96-4DED-86EE-8A5314522C09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320F-4257-4B73-BA34-B3CF3686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88224" y="2171701"/>
            <a:ext cx="7825462" cy="14155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err="1" smtClean="0"/>
              <a:t>챗봇</a:t>
            </a:r>
            <a:r>
              <a:rPr lang="ko-KR" altLang="en-US" sz="4000" dirty="0" smtClean="0"/>
              <a:t> 서비스 </a:t>
            </a:r>
            <a:r>
              <a:rPr lang="ko-KR" altLang="en-US" sz="4000" dirty="0" smtClean="0"/>
              <a:t>기획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개발 과제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700" dirty="0" smtClean="0"/>
              <a:t>서비스 </a:t>
            </a:r>
            <a:r>
              <a:rPr lang="ko-KR" altLang="en-US" sz="2700" dirty="0" smtClean="0"/>
              <a:t>아이디어 도출 및 기획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94948" y="5332150"/>
            <a:ext cx="2598821" cy="558698"/>
          </a:xfrm>
        </p:spPr>
        <p:txBody>
          <a:bodyPr/>
          <a:lstStyle/>
          <a:p>
            <a:r>
              <a:rPr lang="ko-KR" altLang="en-US" dirty="0" smtClean="0"/>
              <a:t>박지영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80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기술 </a:t>
            </a:r>
            <a:r>
              <a:rPr lang="ko-KR" altLang="en-US" dirty="0" err="1" smtClean="0"/>
              <a:t>로드맵</a:t>
            </a:r>
            <a:r>
              <a:rPr lang="en-US" altLang="ko-KR" dirty="0" smtClean="0"/>
              <a:t>(SRM)</a:t>
            </a:r>
            <a:endParaRPr lang="ko-KR" altLang="en-US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369052"/>
              </p:ext>
            </p:extLst>
          </p:nvPr>
        </p:nvGraphicFramePr>
        <p:xfrm>
          <a:off x="949124" y="1325563"/>
          <a:ext cx="10532962" cy="477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3472405" y="1851949"/>
            <a:ext cx="983848" cy="19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56253" y="2454356"/>
            <a:ext cx="983848" cy="19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56253" y="3056763"/>
            <a:ext cx="1967696" cy="21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0101" y="3688368"/>
            <a:ext cx="983848" cy="26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23948" y="4897399"/>
            <a:ext cx="3900669" cy="21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40101" y="4289990"/>
            <a:ext cx="1934902" cy="200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40769" y="5568731"/>
            <a:ext cx="983848" cy="19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0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3170693" y="1367660"/>
            <a:ext cx="2559345" cy="8126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523392" y="1342975"/>
            <a:ext cx="2458831" cy="9612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기술 </a:t>
            </a:r>
            <a:r>
              <a:rPr lang="ko-KR" altLang="en-US" dirty="0" err="1" smtClean="0"/>
              <a:t>로드맵</a:t>
            </a:r>
            <a:r>
              <a:rPr lang="en-US" altLang="ko-KR" dirty="0" smtClean="0"/>
              <a:t>(</a:t>
            </a:r>
            <a:r>
              <a:rPr lang="en-US" altLang="ko-KR" dirty="0"/>
              <a:t>T</a:t>
            </a:r>
            <a:r>
              <a:rPr lang="en-US" altLang="ko-KR" dirty="0" smtClean="0"/>
              <a:t>RM)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637" y="1084956"/>
            <a:ext cx="11532987" cy="147732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비즈니스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637" y="2780689"/>
            <a:ext cx="11532987" cy="147732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제품</a:t>
            </a:r>
            <a:r>
              <a:rPr lang="en-US" altLang="ko-KR" dirty="0"/>
              <a:t>/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637" y="4515878"/>
            <a:ext cx="11532987" cy="20313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250" y="1603025"/>
            <a:ext cx="25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건강을 중시하는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37691" y="3332340"/>
            <a:ext cx="25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692115" y="3188988"/>
            <a:ext cx="1969033" cy="684075"/>
            <a:chOff x="2418107" y="3192442"/>
            <a:chExt cx="1969033" cy="684075"/>
          </a:xfrm>
        </p:grpSpPr>
        <p:sp>
          <p:nvSpPr>
            <p:cNvPr id="17" name="타원 16"/>
            <p:cNvSpPr/>
            <p:nvPr/>
          </p:nvSpPr>
          <p:spPr>
            <a:xfrm>
              <a:off x="2418107" y="3192442"/>
              <a:ext cx="1969033" cy="68407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2628888" y="3358904"/>
              <a:ext cx="1547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추천서비스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504988" y="3183704"/>
            <a:ext cx="1969033" cy="684075"/>
            <a:chOff x="5007088" y="3161793"/>
            <a:chExt cx="1969033" cy="684075"/>
          </a:xfrm>
        </p:grpSpPr>
        <p:sp>
          <p:nvSpPr>
            <p:cNvPr id="18" name="타원 17"/>
            <p:cNvSpPr/>
            <p:nvPr/>
          </p:nvSpPr>
          <p:spPr>
            <a:xfrm>
              <a:off x="5007088" y="3161793"/>
              <a:ext cx="1969033" cy="68407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5288441" y="3319164"/>
              <a:ext cx="147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알림 서비스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409991" y="3057719"/>
            <a:ext cx="2588981" cy="936047"/>
            <a:chOff x="7180718" y="3182716"/>
            <a:chExt cx="2588981" cy="936047"/>
          </a:xfrm>
        </p:grpSpPr>
        <p:sp>
          <p:nvSpPr>
            <p:cNvPr id="19" name="타원 18"/>
            <p:cNvSpPr/>
            <p:nvPr/>
          </p:nvSpPr>
          <p:spPr>
            <a:xfrm>
              <a:off x="7180718" y="3182716"/>
              <a:ext cx="2588981" cy="93604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7265542" y="3367065"/>
              <a:ext cx="2419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dirty="0" err="1" smtClean="0"/>
                <a:t>섭취중인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영양소양을</a:t>
              </a:r>
              <a:r>
                <a:rPr lang="ko-KR" altLang="en-US" dirty="0" smtClean="0"/>
                <a:t> 알려주는 서비스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651709" y="4878662"/>
            <a:ext cx="1940853" cy="1359199"/>
            <a:chOff x="9255007" y="5024763"/>
            <a:chExt cx="2450317" cy="1584381"/>
          </a:xfrm>
        </p:grpSpPr>
        <p:sp>
          <p:nvSpPr>
            <p:cNvPr id="23" name="타원 22"/>
            <p:cNvSpPr/>
            <p:nvPr/>
          </p:nvSpPr>
          <p:spPr>
            <a:xfrm>
              <a:off x="9255007" y="5024763"/>
              <a:ext cx="2450317" cy="158438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9294629" y="5405377"/>
              <a:ext cx="2382440" cy="86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400" dirty="0" err="1" smtClean="0"/>
                <a:t>섭취중인</a:t>
              </a:r>
              <a:r>
                <a:rPr lang="ko-KR" altLang="en-US" sz="1400" dirty="0" smtClean="0"/>
                <a:t> 영양제의 영양소를 분류하는 기술</a:t>
              </a:r>
              <a:endParaRPr lang="ko-KR" altLang="en-US" sz="14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993191" y="4908079"/>
            <a:ext cx="2303450" cy="1300363"/>
            <a:chOff x="6185901" y="4553217"/>
            <a:chExt cx="2908094" cy="1515798"/>
          </a:xfrm>
        </p:grpSpPr>
        <p:sp>
          <p:nvSpPr>
            <p:cNvPr id="22" name="타원 21"/>
            <p:cNvSpPr/>
            <p:nvPr/>
          </p:nvSpPr>
          <p:spPr>
            <a:xfrm>
              <a:off x="6185901" y="4553217"/>
              <a:ext cx="2908094" cy="151579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6482668" y="4849451"/>
              <a:ext cx="2314561" cy="861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400" dirty="0" smtClean="0"/>
                <a:t>소비자가 원하는 시간에 알림이 도착 할 수 있는 기술</a:t>
              </a:r>
              <a:endParaRPr lang="ko-KR" altLang="en-US" sz="14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44144" y="4818895"/>
            <a:ext cx="2412013" cy="1427970"/>
            <a:chOff x="1237479" y="4755092"/>
            <a:chExt cx="2908094" cy="1515798"/>
          </a:xfrm>
        </p:grpSpPr>
        <p:sp>
          <p:nvSpPr>
            <p:cNvPr id="20" name="타원 19"/>
            <p:cNvSpPr/>
            <p:nvPr/>
          </p:nvSpPr>
          <p:spPr>
            <a:xfrm>
              <a:off x="1237479" y="4755092"/>
              <a:ext cx="2908094" cy="151579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1660903" y="5005175"/>
              <a:ext cx="1992540" cy="101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pPr algn="ctr" latinLnBrk="0"/>
              <a:r>
                <a:rPr lang="ko-KR" altLang="en-US" sz="1400" dirty="0"/>
                <a:t>성별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연령대를 분석하여 기대하는 효과를 목록화 하는 기술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334674" y="4946502"/>
            <a:ext cx="2303450" cy="1300363"/>
            <a:chOff x="4130149" y="4728528"/>
            <a:chExt cx="2908094" cy="1515798"/>
          </a:xfrm>
        </p:grpSpPr>
        <p:sp>
          <p:nvSpPr>
            <p:cNvPr id="21" name="타원 20"/>
            <p:cNvSpPr/>
            <p:nvPr/>
          </p:nvSpPr>
          <p:spPr>
            <a:xfrm>
              <a:off x="4130149" y="4728528"/>
              <a:ext cx="2908094" cy="151579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4723682" y="5284669"/>
              <a:ext cx="1716090" cy="35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400" dirty="0" smtClean="0"/>
                <a:t>DB </a:t>
              </a:r>
              <a:r>
                <a:rPr lang="ko-KR" altLang="en-US" sz="1400" dirty="0" smtClean="0"/>
                <a:t>저장 기술</a:t>
              </a:r>
              <a:endParaRPr lang="ko-KR" altLang="en-US" sz="1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20440" y="1533985"/>
            <a:ext cx="206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지인 선물을 고민하는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09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서비스 대화 시나리오 기획</a:t>
            </a:r>
            <a:r>
              <a:rPr lang="en-US" altLang="ko-KR" dirty="0" smtClean="0"/>
              <a:t>(intent)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34891"/>
              </p:ext>
            </p:extLst>
          </p:nvPr>
        </p:nvGraphicFramePr>
        <p:xfrm>
          <a:off x="906585" y="1325563"/>
          <a:ext cx="41753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368">
                  <a:extLst>
                    <a:ext uri="{9D8B030D-6E8A-4147-A177-3AD203B41FA5}">
                      <a16:colId xmlns:a16="http://schemas.microsoft.com/office/drawing/2014/main" val="486621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1) </a:t>
                      </a:r>
                      <a:r>
                        <a:rPr lang="ko-KR" altLang="en-US" sz="1800" dirty="0" smtClean="0"/>
                        <a:t>추가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8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회원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등록 할게요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9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회원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가입이요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5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ko-KR" altLang="en-US" sz="1800" dirty="0" smtClean="0"/>
                        <a:t>가입 할게요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1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회원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으로 등록해주세요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9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영양제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등록 하고싶어요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ko-KR" altLang="en-US" sz="1800" dirty="0" smtClean="0"/>
                        <a:t>지금 먹고 있는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영양제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추가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영양제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추가 할게요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알람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추가 할게요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9231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01665"/>
              </p:ext>
            </p:extLst>
          </p:nvPr>
        </p:nvGraphicFramePr>
        <p:xfrm>
          <a:off x="5950438" y="1325563"/>
          <a:ext cx="45270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062">
                  <a:extLst>
                    <a:ext uri="{9D8B030D-6E8A-4147-A177-3AD203B41FA5}">
                      <a16:colId xmlns:a16="http://schemas.microsoft.com/office/drawing/2014/main" val="1857440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2)</a:t>
                      </a:r>
                      <a:r>
                        <a:rPr lang="ko-KR" altLang="en-US" sz="1800" dirty="0" smtClean="0"/>
                        <a:t>삭제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알람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삭제 할게요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3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알람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없애 주세요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4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알람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제거해 주세요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영양제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삭제 할게요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복용기록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삭제해주세요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2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복용기록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제거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5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회원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err="1" smtClean="0"/>
                        <a:t>탈퇴할게요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3762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39906"/>
              </p:ext>
            </p:extLst>
          </p:nvPr>
        </p:nvGraphicFramePr>
        <p:xfrm>
          <a:off x="906584" y="4876166"/>
          <a:ext cx="417536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369">
                  <a:extLst>
                    <a:ext uri="{9D8B030D-6E8A-4147-A177-3AD203B41FA5}">
                      <a16:colId xmlns:a16="http://schemas.microsoft.com/office/drawing/2014/main" val="236819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3) </a:t>
                      </a:r>
                      <a:r>
                        <a:rPr lang="ko-KR" altLang="en-US" sz="1800" dirty="0" smtClean="0"/>
                        <a:t>추천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5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영양제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추천해주세요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부모님 선물로 </a:t>
                      </a:r>
                      <a:r>
                        <a:rPr lang="ko-KR" altLang="en-US" sz="1800" dirty="0" err="1" smtClean="0"/>
                        <a:t>구매하려고하는데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(4</a:t>
                      </a:r>
                      <a:r>
                        <a:rPr lang="ko-KR" altLang="en-US" sz="1800" dirty="0" err="1" smtClean="0"/>
                        <a:t>만원대</a:t>
                      </a:r>
                      <a:r>
                        <a:rPr lang="en-US" altLang="ko-KR" sz="1800" dirty="0" smtClean="0"/>
                        <a:t>) (</a:t>
                      </a:r>
                      <a:r>
                        <a:rPr lang="ko-KR" altLang="en-US" sz="1800" dirty="0" smtClean="0"/>
                        <a:t>영양제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추천해주세요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0841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34192"/>
              </p:ext>
            </p:extLst>
          </p:nvPr>
        </p:nvGraphicFramePr>
        <p:xfrm>
          <a:off x="5950438" y="4482857"/>
          <a:ext cx="4527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062">
                  <a:extLst>
                    <a:ext uri="{9D8B030D-6E8A-4147-A177-3AD203B41FA5}">
                      <a16:colId xmlns:a16="http://schemas.microsoft.com/office/drawing/2014/main" val="341847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4) </a:t>
                      </a:r>
                      <a:r>
                        <a:rPr lang="ko-KR" altLang="en-US" sz="1800" dirty="0" smtClean="0"/>
                        <a:t>확인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(11</a:t>
                      </a:r>
                      <a:r>
                        <a:rPr lang="ko-KR" altLang="en-US" sz="1800" dirty="0" smtClean="0"/>
                        <a:t>월</a:t>
                      </a:r>
                      <a:r>
                        <a:rPr lang="en-US" altLang="ko-KR" sz="1800" dirty="0" smtClean="0"/>
                        <a:t>) (</a:t>
                      </a:r>
                      <a:r>
                        <a:rPr lang="ko-KR" altLang="en-US" sz="1800" dirty="0" err="1" smtClean="0"/>
                        <a:t>복용기록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확인할래요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알람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리스트 확인하고 싶어요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0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내 영양제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리스트 확인하고 싶어요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5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표시한 영양제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리스트 보여주세요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5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서비스 대화 시나리오 기획</a:t>
            </a:r>
            <a:r>
              <a:rPr lang="en-US" altLang="ko-KR" dirty="0" smtClean="0"/>
              <a:t>(slot)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19200"/>
            <a:ext cx="11598442" cy="5470358"/>
          </a:xfrm>
        </p:spPr>
        <p:txBody>
          <a:bodyPr numCol="3" spcCol="360000">
            <a:normAutofit/>
          </a:bodyPr>
          <a:lstStyle/>
          <a:p>
            <a:pPr marL="0" indent="0" latinLnBrk="0">
              <a:buNone/>
            </a:pPr>
            <a:r>
              <a:rPr lang="en-US" altLang="ko-KR" sz="1800" dirty="0" smtClean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3797"/>
              </p:ext>
            </p:extLst>
          </p:nvPr>
        </p:nvGraphicFramePr>
        <p:xfrm>
          <a:off x="913216" y="1643905"/>
          <a:ext cx="25048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31">
                  <a:extLst>
                    <a:ext uri="{9D8B030D-6E8A-4147-A177-3AD203B41FA5}">
                      <a16:colId xmlns:a16="http://schemas.microsoft.com/office/drawing/2014/main" val="346218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회원 등록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3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6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4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2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몸무게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1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기저질환</a:t>
                      </a:r>
                      <a:r>
                        <a:rPr lang="ko-KR" altLang="en-US" dirty="0" smtClean="0"/>
                        <a:t>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3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알레르기 유무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3232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60784"/>
              </p:ext>
            </p:extLst>
          </p:nvPr>
        </p:nvGraphicFramePr>
        <p:xfrm>
          <a:off x="3899876" y="1643905"/>
          <a:ext cx="3266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831">
                  <a:extLst>
                    <a:ext uri="{9D8B030D-6E8A-4147-A177-3AD203B41FA5}">
                      <a16:colId xmlns:a16="http://schemas.microsoft.com/office/drawing/2014/main" val="346218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복용중인 영양제 등록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3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회사명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6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4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알약 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2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유통기한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1158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55485"/>
              </p:ext>
            </p:extLst>
          </p:nvPr>
        </p:nvGraphicFramePr>
        <p:xfrm>
          <a:off x="7737436" y="1643905"/>
          <a:ext cx="35950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077">
                  <a:extLst>
                    <a:ext uri="{9D8B030D-6E8A-4147-A177-3AD203B41FA5}">
                      <a16:colId xmlns:a16="http://schemas.microsoft.com/office/drawing/2014/main" val="285019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latinLnBrk="0">
                        <a:buNone/>
                      </a:pPr>
                      <a:r>
                        <a:rPr lang="en-US" altLang="ko-KR" sz="1800" dirty="0" smtClean="0"/>
                        <a:t>3) </a:t>
                      </a:r>
                      <a:r>
                        <a:rPr lang="ko-KR" altLang="en-US" sz="1800" dirty="0" smtClean="0"/>
                        <a:t>추천 받고 싶은 영양제 효과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5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buFontTx/>
                        <a:buNone/>
                      </a:pPr>
                      <a:r>
                        <a:rPr lang="ko-KR" altLang="en-US" sz="1800" dirty="0" smtClean="0"/>
                        <a:t>연령대별 나오는 추천 효과 리스트 중 선택된 번호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1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예산한도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4550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04654"/>
              </p:ext>
            </p:extLst>
          </p:nvPr>
        </p:nvGraphicFramePr>
        <p:xfrm>
          <a:off x="913216" y="4558128"/>
          <a:ext cx="24745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47">
                  <a:extLst>
                    <a:ext uri="{9D8B030D-6E8A-4147-A177-3AD203B41FA5}">
                      <a16:colId xmlns:a16="http://schemas.microsoft.com/office/drawing/2014/main" val="285019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latinLnBrk="0">
                        <a:buNone/>
                      </a:pPr>
                      <a:r>
                        <a:rPr lang="en-US" altLang="ko-KR" sz="1800" dirty="0" smtClean="0"/>
                        <a:t>4) </a:t>
                      </a:r>
                      <a:r>
                        <a:rPr lang="ko-KR" altLang="en-US" sz="1800" dirty="0" smtClean="0"/>
                        <a:t>복용 기록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5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buFontTx/>
                        <a:buNone/>
                      </a:pPr>
                      <a:r>
                        <a:rPr lang="ko-KR" altLang="en-US" sz="1800" dirty="0" smtClean="0"/>
                        <a:t>연도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1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4550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88797"/>
              </p:ext>
            </p:extLst>
          </p:nvPr>
        </p:nvGraphicFramePr>
        <p:xfrm>
          <a:off x="3929183" y="3762022"/>
          <a:ext cx="32668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831">
                  <a:extLst>
                    <a:ext uri="{9D8B030D-6E8A-4147-A177-3AD203B41FA5}">
                      <a16:colId xmlns:a16="http://schemas.microsoft.com/office/drawing/2014/main" val="346218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5) </a:t>
                      </a:r>
                      <a:r>
                        <a:rPr lang="ko-KR" altLang="en-US" dirty="0" smtClean="0"/>
                        <a:t>선물용 영양제 추천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3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6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4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1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기저질환</a:t>
                      </a:r>
                      <a:r>
                        <a:rPr lang="ko-KR" altLang="en-US" dirty="0" smtClean="0"/>
                        <a:t>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3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알레르기 유무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8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955498"/>
              </p:ext>
            </p:extLst>
          </p:nvPr>
        </p:nvGraphicFramePr>
        <p:xfrm>
          <a:off x="144380" y="144378"/>
          <a:ext cx="11865912" cy="646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536">
                  <a:extLst>
                    <a:ext uri="{9D8B030D-6E8A-4147-A177-3AD203B41FA5}">
                      <a16:colId xmlns:a16="http://schemas.microsoft.com/office/drawing/2014/main" val="2719482918"/>
                    </a:ext>
                  </a:extLst>
                </a:gridCol>
                <a:gridCol w="5259188">
                  <a:extLst>
                    <a:ext uri="{9D8B030D-6E8A-4147-A177-3AD203B41FA5}">
                      <a16:colId xmlns:a16="http://schemas.microsoft.com/office/drawing/2014/main" val="2090733720"/>
                    </a:ext>
                  </a:extLst>
                </a:gridCol>
                <a:gridCol w="5259188">
                  <a:extLst>
                    <a:ext uri="{9D8B030D-6E8A-4147-A177-3AD203B41FA5}">
                      <a16:colId xmlns:a16="http://schemas.microsoft.com/office/drawing/2014/main" val="1201883323"/>
                    </a:ext>
                  </a:extLst>
                </a:gridCol>
              </a:tblGrid>
              <a:tr h="336885">
                <a:tc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en-US" altLang="ko-KR" sz="1600" dirty="0" smtClean="0"/>
                        <a:t>Persona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정의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ko-KR" altLang="en-US" sz="1600" dirty="0" smtClean="0"/>
                        <a:t>건강에 관심이 많아진 </a:t>
                      </a:r>
                      <a:r>
                        <a:rPr lang="en-US" altLang="ko-KR" sz="1600" dirty="0" smtClean="0"/>
                        <a:t>30</a:t>
                      </a:r>
                      <a:r>
                        <a:rPr lang="ko-KR" altLang="en-US" sz="1600" dirty="0" smtClean="0"/>
                        <a:t>대 여성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씨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030792"/>
                  </a:ext>
                </a:extLst>
              </a:tr>
              <a:tr h="2042160">
                <a:tc rowSpan="2"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en-US" altLang="ko-KR" sz="1600" dirty="0" smtClean="0"/>
                        <a:t>Persona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FPBG </a:t>
                      </a:r>
                      <a:r>
                        <a:rPr lang="ko-KR" altLang="en-US" sz="1600" dirty="0" smtClean="0"/>
                        <a:t>정의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en-US" altLang="ko-KR" sz="1600" dirty="0" smtClean="0"/>
                        <a:t>[Facts]What do we know about this person?</a:t>
                      </a:r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이름</a:t>
                      </a:r>
                      <a:r>
                        <a:rPr lang="en-US" altLang="ko-KR" sz="1600" baseline="0" dirty="0" smtClean="0"/>
                        <a:t>: A</a:t>
                      </a:r>
                      <a:r>
                        <a:rPr lang="ko-KR" altLang="en-US" sz="1600" baseline="0" dirty="0" smtClean="0"/>
                        <a:t>씨</a:t>
                      </a:r>
                      <a:endParaRPr lang="en-US" altLang="ko-KR" sz="1600" baseline="0" dirty="0" smtClean="0"/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600" dirty="0" smtClean="0"/>
                        <a:t>32</a:t>
                      </a:r>
                      <a:r>
                        <a:rPr lang="ko-KR" altLang="en-US" sz="1600" dirty="0" smtClean="0"/>
                        <a:t>세 </a:t>
                      </a:r>
                      <a:r>
                        <a:rPr lang="ko-KR" altLang="en-US" sz="1600" dirty="0" err="1" smtClean="0"/>
                        <a:t>사무직군</a:t>
                      </a:r>
                      <a:r>
                        <a:rPr lang="ko-KR" altLang="en-US" sz="1600" dirty="0" smtClean="0"/>
                        <a:t> 직장인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만성피로</a:t>
                      </a:r>
                      <a:endParaRPr lang="en-US" altLang="ko-KR" sz="1600" dirty="0" smtClean="0"/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dirty="0" smtClean="0"/>
                        <a:t>면역력이 부족하다고 생각하여 영양제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종 </a:t>
                      </a:r>
                      <a:r>
                        <a:rPr lang="ko-KR" altLang="en-US" sz="1600" dirty="0" err="1" smtClean="0"/>
                        <a:t>복용중</a:t>
                      </a:r>
                      <a:endParaRPr lang="en-US" altLang="ko-KR" sz="1600" dirty="0" smtClean="0"/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dirty="0" smtClean="0"/>
                        <a:t>건강에 관심이 많음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en-US" altLang="ko-KR" sz="1600" dirty="0" smtClean="0"/>
                        <a:t>[Pain]</a:t>
                      </a:r>
                      <a:r>
                        <a:rPr lang="en-US" altLang="ko-KR" sz="1600" baseline="0" dirty="0" smtClean="0"/>
                        <a:t> What is their struggle in achieving their goal?</a:t>
                      </a:r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각 </a:t>
                      </a:r>
                      <a:r>
                        <a:rPr lang="ko-KR" altLang="en-US" sz="1600" baseline="0" dirty="0" err="1" smtClean="0"/>
                        <a:t>영양제별</a:t>
                      </a:r>
                      <a:r>
                        <a:rPr lang="ko-KR" altLang="en-US" sz="1600" baseline="0" dirty="0" smtClean="0"/>
                        <a:t> 성분이 다양해 섭취량을 </a:t>
                      </a:r>
                      <a:r>
                        <a:rPr lang="ko-KR" altLang="en-US" sz="1600" baseline="0" dirty="0" err="1" smtClean="0"/>
                        <a:t>알기위해</a:t>
                      </a:r>
                      <a:r>
                        <a:rPr lang="ko-KR" altLang="en-US" sz="1600" baseline="0" dirty="0" smtClean="0"/>
                        <a:t> 각각의 영양제를 비교하면서 합산하기 어려움</a:t>
                      </a:r>
                      <a:endParaRPr lang="en-US" altLang="ko-KR" sz="16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aseline="0" dirty="0" smtClean="0"/>
                        <a:t>부모님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혹은 지인에게 영양제를 선물할 때 연령대별 권장량이 어떻게 되는지를 몰라 어려움이 있음</a:t>
                      </a:r>
                      <a:endParaRPr lang="en-US" altLang="ko-KR" sz="1600" baseline="0" dirty="0" smtClean="0"/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baseline="0" dirty="0" err="1" smtClean="0"/>
                        <a:t>알람을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맞춰두어도</a:t>
                      </a:r>
                      <a:r>
                        <a:rPr lang="ko-KR" altLang="en-US" sz="1600" baseline="0" dirty="0" smtClean="0"/>
                        <a:t> 업무상 바쁘면 놓치게 되고 이미 복용하였는지 복용하지 않았는지 여부가 헷갈림</a:t>
                      </a:r>
                      <a:endParaRPr lang="en-US" altLang="ko-KR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7435"/>
                  </a:ext>
                </a:extLst>
              </a:tr>
              <a:tr h="2042160">
                <a:tc vMerge="1">
                  <a:txBody>
                    <a:bodyPr/>
                    <a:lstStyle/>
                    <a:p>
                      <a:pPr latinLnBrk="0" hangingPunct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en-US" altLang="ko-KR" sz="1600" dirty="0" smtClean="0"/>
                        <a:t>[Behavior]</a:t>
                      </a:r>
                      <a:r>
                        <a:rPr lang="en-US" altLang="ko-KR" sz="1600" baseline="0" dirty="0" smtClean="0"/>
                        <a:t> What compensating behavior do they demonstrate?</a:t>
                      </a:r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영양제를 매일 복용하면서 복용하는 영양제에 중복되는 성분들이 많은데 과다 복용으로 부작용이 발생할까 걱정됨</a:t>
                      </a:r>
                      <a:endParaRPr lang="en-US" altLang="ko-KR" sz="1600" baseline="0" dirty="0" smtClean="0"/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영양제를 구매할 때 약사에게 물어보지만 복용 중인 특정 영양제의 성분에 대해서는 </a:t>
                      </a:r>
                      <a:r>
                        <a:rPr lang="ko-KR" altLang="en-US" sz="1600" baseline="0" dirty="0" err="1" smtClean="0"/>
                        <a:t>약사분도</a:t>
                      </a:r>
                      <a:r>
                        <a:rPr lang="ko-KR" altLang="en-US" sz="1600" baseline="0" dirty="0" smtClean="0"/>
                        <a:t> 모를 때가 있어 정확한 섭취량을 알기 어려움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en-US" altLang="ko-KR" sz="1600" dirty="0" smtClean="0"/>
                        <a:t>[Goal] What does this person want? Why?</a:t>
                      </a:r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dirty="0" smtClean="0"/>
                        <a:t>현재 복용하고 있는 영양제의 성분을 알려주고 영양제로 얻고있는</a:t>
                      </a:r>
                      <a:r>
                        <a:rPr lang="ko-KR" altLang="en-US" sz="1600" baseline="0" dirty="0" smtClean="0"/>
                        <a:t> 섭취량을 명확히 알겠으면 좋겠음</a:t>
                      </a:r>
                      <a:endParaRPr lang="en-US" altLang="ko-KR" sz="16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 smtClean="0"/>
                        <a:t>연령대에 맞는 영양소 권장 섭취량과 상한 섭취량을 간편하게 안내 받았으면 좋겠음</a:t>
                      </a:r>
                      <a:endParaRPr lang="en-US" altLang="ko-KR" sz="1600" baseline="0" dirty="0" smtClean="0"/>
                    </a:p>
                    <a:p>
                      <a:pPr marL="285750" indent="-285750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영양제 먹을 시간임을 알려줬으면 좋겠음</a:t>
                      </a:r>
                      <a:endParaRPr lang="en-US" altLang="ko-KR" sz="1600" dirty="0" smtClean="0"/>
                    </a:p>
                    <a:p>
                      <a:pPr latinLnBrk="0" hangingPunct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580112"/>
                  </a:ext>
                </a:extLst>
              </a:tr>
              <a:tr h="1025086">
                <a:tc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ko-KR" altLang="en-US" sz="1600" dirty="0" smtClean="0"/>
                        <a:t>문제점 정의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en-US" altLang="ko-KR" sz="1600" dirty="0" smtClean="0"/>
                        <a:t>32</a:t>
                      </a:r>
                      <a:r>
                        <a:rPr lang="ko-KR" altLang="en-US" sz="1600" dirty="0" smtClean="0"/>
                        <a:t>세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씨는 현재 매일 오메가 </a:t>
                      </a:r>
                      <a:r>
                        <a:rPr lang="en-US" altLang="ko-KR" sz="1600" dirty="0" smtClean="0"/>
                        <a:t>3, </a:t>
                      </a:r>
                      <a:r>
                        <a:rPr lang="ko-KR" altLang="en-US" sz="1600" dirty="0" smtClean="0"/>
                        <a:t>종합비타민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비타민 </a:t>
                      </a:r>
                      <a:r>
                        <a:rPr lang="en-US" altLang="ko-KR" sz="1600" dirty="0" smtClean="0"/>
                        <a:t>D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밀크씨슬을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복용중이다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최근 </a:t>
                      </a:r>
                      <a:r>
                        <a:rPr lang="ko-KR" altLang="en-US" sz="1600" baseline="0" dirty="0" err="1" smtClean="0"/>
                        <a:t>루테인을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선물받았는데</a:t>
                      </a:r>
                      <a:r>
                        <a:rPr lang="ko-KR" altLang="en-US" sz="1600" baseline="0" dirty="0" smtClean="0"/>
                        <a:t> 비타민 </a:t>
                      </a:r>
                      <a:r>
                        <a:rPr lang="en-US" altLang="ko-KR" sz="1600" baseline="0" dirty="0" smtClean="0"/>
                        <a:t>D</a:t>
                      </a:r>
                      <a:r>
                        <a:rPr lang="ko-KR" altLang="en-US" sz="1600" baseline="0" dirty="0" smtClean="0"/>
                        <a:t>도 함께 함유되어 있어 영양제 과다복용이 되지는 않을까 걱정이 된다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ko-KR" altLang="en-US" sz="1600" baseline="0" dirty="0" smtClean="0"/>
                        <a:t> 일일 권장량이 얼마가 되는지를 알지 못해 검색을 하게 되는데 영양제를 기존의 것이 아닌 새로운 제품을 구매할 때마다 반복해서 검색하게 되어 불편하고 종종 영양제를 복용하는 것을 잊을 때도 있다</a:t>
                      </a:r>
                      <a:r>
                        <a:rPr lang="en-US" altLang="ko-KR" sz="1600" baseline="0" dirty="0" smtClean="0"/>
                        <a:t>. </a:t>
                      </a:r>
                    </a:p>
                    <a:p>
                      <a:pPr latinLnBrk="0" hangingPunct="1">
                        <a:lnSpc>
                          <a:spcPct val="100000"/>
                        </a:lnSpc>
                      </a:pPr>
                      <a:endParaRPr lang="en-US" altLang="ko-KR" sz="1600" baseline="0" dirty="0" smtClean="0"/>
                    </a:p>
                    <a:p>
                      <a:pPr latinLnBrk="0" hangingPunct="1">
                        <a:lnSpc>
                          <a:spcPct val="100000"/>
                        </a:lnSpc>
                      </a:pPr>
                      <a:r>
                        <a:rPr lang="ko-KR" altLang="en-US" sz="1600" baseline="0" dirty="0" smtClean="0"/>
                        <a:t>▶복용중인 영양제를 기록하면 현재 영양제를 통한 섭취량을 알려주고 연령대별 영양소 권장 섭취량과 상한 섭취량을 안내해주며 영양제 복용 시간 </a:t>
                      </a:r>
                      <a:r>
                        <a:rPr lang="ko-KR" altLang="en-US" sz="1600" baseline="0" dirty="0" err="1" smtClean="0"/>
                        <a:t>알람과</a:t>
                      </a:r>
                      <a:r>
                        <a:rPr lang="ko-KR" altLang="en-US" sz="1600" baseline="0" dirty="0" smtClean="0"/>
                        <a:t> 더불어 복용 기록을 할 수 있는 플랜을 개발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제공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5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7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274" y="317000"/>
            <a:ext cx="2675021" cy="404896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Press Release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274" y="895182"/>
            <a:ext cx="11287626" cy="5794375"/>
          </a:xfrm>
        </p:spPr>
        <p:txBody>
          <a:bodyPr>
            <a:normAutofit lnSpcReduction="10000"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ko-KR" altLang="en-US" sz="1600" dirty="0" smtClean="0"/>
              <a:t>영양소 과다섭취 방지하는 </a:t>
            </a:r>
            <a:r>
              <a:rPr lang="en-US" altLang="ko-KR" sz="1600" dirty="0" smtClean="0"/>
              <a:t>AI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비타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론칭</a:t>
            </a:r>
            <a:endParaRPr lang="en-US" altLang="ko-KR" sz="1600" dirty="0" smtClean="0"/>
          </a:p>
          <a:p>
            <a:pPr marL="0" indent="0" latinLnBrk="0">
              <a:lnSpc>
                <a:spcPct val="150000"/>
              </a:lnSpc>
              <a:buNone/>
            </a:pPr>
            <a:r>
              <a:rPr lang="ko-KR" altLang="en-US" sz="1600" dirty="0" smtClean="0"/>
              <a:t>비타는 다양한 연령대의 영양제 소비자가 영양소 과다 섭취를 사전에 방지할 수 있도록 도와주는 </a:t>
            </a:r>
            <a:r>
              <a:rPr lang="en-US" altLang="ko-KR" sz="1600" dirty="0" smtClean="0"/>
              <a:t>AI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서비스를 출시했다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코로나 </a:t>
            </a:r>
            <a:r>
              <a:rPr lang="en-US" altLang="ko-KR" sz="1600" dirty="0" smtClean="0"/>
              <a:t>19 </a:t>
            </a:r>
            <a:r>
              <a:rPr lang="ko-KR" altLang="en-US" sz="1600" dirty="0" smtClean="0"/>
              <a:t>사태로 인하여 면역력 증가에 대한 관심이 나날이 높아져 가는 가운데 멀티비타민을 복용하면서 다른 영양제도 함께 복용하는 소비자의 경우 한번쯤 영양소 과다 섭취로 인한 부작용이 있지는 않을까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연령대에 알맞게 영양제를 섭취하고 있는가에 대해서 고민했을 것이다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0" indent="0" latinLnBrk="0">
              <a:lnSpc>
                <a:spcPct val="150000"/>
              </a:lnSpc>
              <a:buNone/>
            </a:pPr>
            <a:r>
              <a:rPr lang="ko-KR" altLang="en-US" sz="1600" dirty="0" smtClean="0"/>
              <a:t>이런 소비자의 고민 사항을 반영하여 출시한 비타의 </a:t>
            </a:r>
            <a:r>
              <a:rPr lang="en-US" altLang="ko-KR" sz="1600" dirty="0" smtClean="0"/>
              <a:t>AI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서비스는 복</a:t>
            </a:r>
            <a:r>
              <a:rPr lang="ko-KR" altLang="en-US" sz="1600" baseline="0" dirty="0" smtClean="0"/>
              <a:t>용중인 영양제의 품목을 기록하면 현재 영양제를 통한 섭취량을 알려주고 연령대별 영양소 권장 섭취량과 상한 섭취량을 안내해주며 영양제 복용 시간 </a:t>
            </a:r>
            <a:r>
              <a:rPr lang="ko-KR" altLang="en-US" sz="1600" baseline="0" dirty="0" err="1" smtClean="0"/>
              <a:t>알람과</a:t>
            </a:r>
            <a:r>
              <a:rPr lang="ko-KR" altLang="en-US" sz="1600" baseline="0" dirty="0" smtClean="0"/>
              <a:t> 더불어 복용 기록을 할 수 있는</a:t>
            </a:r>
            <a:r>
              <a:rPr lang="ko-KR" altLang="en-US" sz="1600" dirty="0" smtClean="0"/>
              <a:t> 기능을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영양제를 새로 구매하고자 할 경우 고객이 기록해 둔 복용중인 영양제를 기반하여 추천해 주고 </a:t>
            </a:r>
            <a:r>
              <a:rPr lang="ko-KR" altLang="en-US" sz="1600" dirty="0" err="1" smtClean="0"/>
              <a:t>선물용의</a:t>
            </a:r>
            <a:r>
              <a:rPr lang="ko-KR" altLang="en-US" sz="1600" dirty="0" smtClean="0"/>
              <a:t> 경우 </a:t>
            </a:r>
            <a:r>
              <a:rPr lang="ko-KR" altLang="en-US" sz="1600" dirty="0" err="1" smtClean="0"/>
              <a:t>선물받을</a:t>
            </a:r>
            <a:r>
              <a:rPr lang="ko-KR" altLang="en-US" sz="1600" dirty="0" smtClean="0"/>
              <a:t> 사람의 연령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기대하는 효과를 기반으로 연령대별 영양제를 추천해준다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선물받을</a:t>
            </a:r>
            <a:r>
              <a:rPr lang="ko-KR" altLang="en-US" sz="1600" dirty="0" smtClean="0"/>
              <a:t> 사람이 복용하는 영양제의 품명을 추가로 </a:t>
            </a:r>
            <a:r>
              <a:rPr lang="ko-KR" altLang="en-US" sz="1600" dirty="0" err="1" smtClean="0"/>
              <a:t>비타에게</a:t>
            </a:r>
            <a:r>
              <a:rPr lang="ko-KR" altLang="en-US" sz="1600" dirty="0" smtClean="0"/>
              <a:t> 알려준다면 권장섭취량을 감안하여 해당 영양제와 함께 복용하여도 괜찮은 영양제를 추천해준다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</a:p>
          <a:p>
            <a:pPr marL="0" indent="0" latinLnBrk="0">
              <a:lnSpc>
                <a:spcPct val="150000"/>
              </a:lnSpc>
              <a:buNone/>
            </a:pPr>
            <a:r>
              <a:rPr lang="ko-KR" altLang="en-US" sz="1600" dirty="0" smtClean="0"/>
              <a:t>건강에 관심이 많은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씨는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종류의 영양제를 복용할 때마다 너무 과도한 것은 아닌지 걱정이 되었으나 비타 서비스를 이용 후 현재 복용하고 있는 영양제로 섭취되고 있는 영양소의 양을 알 수 있어 안심하고 영양제를 복용하고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연령대에 맞는 영양제 추천서비스로 선물용 영양제 선택의 폭을 줄일 수 있어 편리하다고 하였다</a:t>
            </a:r>
            <a:r>
              <a:rPr lang="en-US" altLang="ko-KR" sz="1600" dirty="0" smtClean="0"/>
              <a:t>. </a:t>
            </a:r>
          </a:p>
          <a:p>
            <a:pPr marL="0" indent="0" latinLnBrk="0">
              <a:lnSpc>
                <a:spcPct val="150000"/>
              </a:lnSpc>
              <a:buNone/>
            </a:pPr>
            <a:r>
              <a:rPr lang="ko-KR" altLang="en-US" sz="1600" dirty="0" smtClean="0"/>
              <a:t>비타는 앞으로 다양한 분석 기술을 통하여 연령대에 알맞는 영양제를 세심하게 추천할 수 있도록 힘쓰겠다고 밝혔다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12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653" y="365125"/>
            <a:ext cx="1487905" cy="43698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FAQ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600" y="1029226"/>
            <a:ext cx="11344390" cy="5531995"/>
          </a:xfrm>
        </p:spPr>
        <p:txBody>
          <a:bodyPr>
            <a:noAutofit/>
          </a:bodyPr>
          <a:lstStyle/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dirty="0" smtClean="0"/>
              <a:t>Q.    </a:t>
            </a:r>
            <a:r>
              <a:rPr lang="ko-KR" altLang="en-US" sz="1600" dirty="0" smtClean="0"/>
              <a:t>비타는 무엇인가요</a:t>
            </a:r>
            <a:r>
              <a:rPr lang="en-US" altLang="ko-KR" sz="1600" dirty="0" smtClean="0"/>
              <a:t>?</a:t>
            </a:r>
          </a:p>
          <a:p>
            <a:pPr marL="457200" indent="-457200" latinLnBrk="0">
              <a:lnSpc>
                <a:spcPct val="120000"/>
              </a:lnSpc>
              <a:buAutoNum type="alphaUcPeriod"/>
            </a:pPr>
            <a:r>
              <a:rPr lang="ko-KR" altLang="en-US" sz="1600" dirty="0" smtClean="0"/>
              <a:t>비타는 사용자가 복용중인 제품 데이터를 받아서 현재 영</a:t>
            </a:r>
            <a:r>
              <a:rPr lang="ko-KR" altLang="en-US" sz="1600" baseline="0" dirty="0" smtClean="0"/>
              <a:t>양제를 통한 영양소 섭취량을 알려주고 연령대별 영양소 권장 섭취량과 상한 섭취량을 안내해주며 영양제 복용 시간 </a:t>
            </a:r>
            <a:r>
              <a:rPr lang="ko-KR" altLang="en-US" sz="1600" baseline="0" dirty="0" err="1" smtClean="0"/>
              <a:t>알람과</a:t>
            </a:r>
            <a:r>
              <a:rPr lang="ko-KR" altLang="en-US" sz="1600" baseline="0" dirty="0" smtClean="0"/>
              <a:t> 더불어 복용 기록을 할 수 있는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AI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서비스입니다</a:t>
            </a:r>
            <a:endParaRPr lang="en-US" altLang="ko-KR" sz="1600" dirty="0" smtClean="0"/>
          </a:p>
          <a:p>
            <a:pPr marL="457200" indent="-457200" latinLnBrk="0">
              <a:lnSpc>
                <a:spcPct val="120000"/>
              </a:lnSpc>
              <a:buAutoNum type="alphaUcPeriod"/>
            </a:pPr>
            <a:endParaRPr lang="en-US" altLang="ko-KR" sz="400" dirty="0" smtClean="0"/>
          </a:p>
          <a:p>
            <a:pPr marL="457200" indent="-457200" latinLnBrk="0">
              <a:lnSpc>
                <a:spcPct val="120000"/>
              </a:lnSpc>
              <a:buAutoNum type="alphaUcPeriod" startAt="17"/>
            </a:pPr>
            <a:r>
              <a:rPr lang="ko-KR" altLang="en-US" sz="1600" dirty="0" smtClean="0"/>
              <a:t>비타와 대화하려면 어떻게 해야하나요</a:t>
            </a:r>
            <a:r>
              <a:rPr lang="en-US" altLang="ko-KR" sz="1600" dirty="0" smtClean="0"/>
              <a:t>?</a:t>
            </a:r>
          </a:p>
          <a:p>
            <a:pPr marL="457200" indent="-457200" latinLnBrk="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처음 비타와 대화를 시작하면 기본적인 생년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복용중인 영양제에 대하여 비타가 질문합니다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초기 질문 답변을 모두 마치신 이후에 비타와 대화하려면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비타야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라고 불러주세요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비타가 이용 가능한 서비스 목록을 안내합니다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400" dirty="0" smtClean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dirty="0" smtClean="0"/>
              <a:t>Q.    </a:t>
            </a:r>
            <a:r>
              <a:rPr lang="ko-KR" altLang="en-US" sz="1600" dirty="0" smtClean="0"/>
              <a:t>영양소 권장 섭취량 기준은 어떤 자료를 근거로 도출되나요</a:t>
            </a:r>
            <a:r>
              <a:rPr lang="en-US" altLang="ko-KR" sz="1600" dirty="0" smtClean="0"/>
              <a:t>?</a:t>
            </a:r>
          </a:p>
          <a:p>
            <a:pPr marL="457200" indent="-457200" latinLnBrk="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보건복지부와 </a:t>
            </a:r>
            <a:r>
              <a:rPr lang="ko-KR" altLang="en-US" sz="1600" dirty="0"/>
              <a:t>한국영양학회에서</a:t>
            </a:r>
            <a:r>
              <a:rPr lang="ko-KR" altLang="en-US" sz="1600" dirty="0" smtClean="0"/>
              <a:t> 작성한 한국인 영양소 섭취 기준을 기반으로 작성됩니다</a:t>
            </a:r>
            <a:r>
              <a:rPr lang="en-US" altLang="ko-KR" sz="1600" dirty="0" smtClean="0"/>
              <a:t>. </a:t>
            </a:r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400" dirty="0" smtClean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dirty="0" smtClean="0"/>
              <a:t>Q.    </a:t>
            </a:r>
            <a:r>
              <a:rPr lang="ko-KR" altLang="en-US" sz="1600" dirty="0" smtClean="0"/>
              <a:t>현재 복용하고 있는 영양제가 수입 제품이에요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비타가 영양제를 찾지 못하면 어떡하나요</a:t>
            </a:r>
            <a:r>
              <a:rPr lang="en-US" altLang="ko-KR" sz="1600" dirty="0" smtClean="0"/>
              <a:t>?</a:t>
            </a:r>
          </a:p>
          <a:p>
            <a:pPr marL="514350" indent="-514350" latinLnBrk="0">
              <a:lnSpc>
                <a:spcPct val="120000"/>
              </a:lnSpc>
              <a:buAutoNum type="alphaUcPeriod"/>
            </a:pPr>
            <a:r>
              <a:rPr lang="ko-KR" altLang="en-US" sz="1600" dirty="0" smtClean="0"/>
              <a:t>비타가 복용하고 계시는 영양제를 찾지 못하면 서비스팀에게 품명을 알려주세요</a:t>
            </a:r>
            <a:r>
              <a:rPr lang="en-US" altLang="ko-KR" sz="1600" dirty="0" smtClean="0"/>
              <a:t>. “</a:t>
            </a:r>
            <a:r>
              <a:rPr lang="ko-KR" altLang="en-US" sz="1600" dirty="0" err="1" smtClean="0"/>
              <a:t>서비스팀</a:t>
            </a:r>
            <a:r>
              <a:rPr lang="ko-KR" altLang="en-US" sz="1600" dirty="0" smtClean="0"/>
              <a:t> 문의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입력하신 후 </a:t>
            </a: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제품추가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선택하시면 품명을 입력하실 수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품명을 알려주시면 비타가 해당 품목을 서비스팀에게 전달합니다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최대한 빠르게 업데이트하여 복용 중이신 영양제를 반영할 수 있도록 하겠습니다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66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653" y="365125"/>
            <a:ext cx="1487905" cy="43698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FAQ</a:t>
            </a:r>
            <a:endParaRPr lang="ko-KR" altLang="en-US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9652" y="1055603"/>
            <a:ext cx="11016915" cy="5377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lphaUcPeriod" startAt="17"/>
            </a:pPr>
            <a:r>
              <a:rPr lang="ko-KR" altLang="en-US" sz="1600" dirty="0" smtClean="0"/>
              <a:t>비타 알림서비스는 어떻게 이용하나요</a:t>
            </a:r>
            <a:r>
              <a:rPr lang="en-US" altLang="ko-KR" sz="1600" dirty="0" smtClean="0"/>
              <a:t>?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lphaUcPeriod"/>
            </a:pPr>
            <a:r>
              <a:rPr lang="ko-KR" altLang="en-US" sz="1600" dirty="0"/>
              <a:t>비타를 부르시고 서비스 목록에서 </a:t>
            </a:r>
            <a:r>
              <a:rPr lang="en-US" altLang="ko-KR" sz="1600" dirty="0"/>
              <a:t>“</a:t>
            </a:r>
            <a:r>
              <a:rPr lang="ko-KR" altLang="en-US" sz="1600" dirty="0"/>
              <a:t>비타 알림</a:t>
            </a:r>
            <a:r>
              <a:rPr lang="en-US" altLang="ko-KR" sz="1600" dirty="0"/>
              <a:t>＂</a:t>
            </a:r>
            <a:r>
              <a:rPr lang="ko-KR" altLang="en-US" sz="1600" dirty="0"/>
              <a:t>을 선택하신 후 </a:t>
            </a:r>
            <a:r>
              <a:rPr lang="en-US" altLang="ko-KR" sz="1600" dirty="0"/>
              <a:t>“</a:t>
            </a:r>
            <a:r>
              <a:rPr lang="ko-KR" altLang="en-US" sz="1600" dirty="0"/>
              <a:t>설정</a:t>
            </a:r>
            <a:r>
              <a:rPr lang="en-US" altLang="ko-KR" sz="1600" dirty="0"/>
              <a:t>“ </a:t>
            </a:r>
            <a:r>
              <a:rPr lang="ko-KR" altLang="en-US" sz="1600" dirty="0"/>
              <a:t>버튼을 누르시면 알림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반복 요일</a:t>
            </a:r>
            <a:r>
              <a:rPr lang="en-US" altLang="ko-KR" sz="1600" dirty="0"/>
              <a:t> </a:t>
            </a:r>
            <a:r>
              <a:rPr lang="ko-KR" altLang="en-US" sz="1600" dirty="0"/>
              <a:t>등을 </a:t>
            </a:r>
            <a:r>
              <a:rPr lang="ko-KR" altLang="en-US" sz="1600" dirty="0" smtClean="0"/>
              <a:t>설정할 수 </a:t>
            </a:r>
            <a:r>
              <a:rPr lang="ko-KR" altLang="en-US" sz="1600" dirty="0"/>
              <a:t>있으며 </a:t>
            </a:r>
            <a:r>
              <a:rPr lang="ko-KR" altLang="en-US" sz="1600" dirty="0" smtClean="0"/>
              <a:t>비타가 영양제 먹을 시간을 알려주면서 몇가지 옵션을 보여줍니다</a:t>
            </a:r>
            <a:r>
              <a:rPr lang="en-US" altLang="ko-KR" sz="1600" dirty="0" smtClean="0"/>
              <a:t>. “</a:t>
            </a:r>
            <a:r>
              <a:rPr lang="ko-KR" altLang="en-US" sz="1600" dirty="0" smtClean="0"/>
              <a:t>복용 했어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를 선택하시면 복용 사실이 기록되며 이번주 복용 내역을 알려줍니다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외에</a:t>
            </a:r>
            <a:r>
              <a:rPr lang="en-US" altLang="ko-KR" sz="1600" dirty="0" smtClean="0"/>
              <a:t> “30</a:t>
            </a:r>
            <a:r>
              <a:rPr lang="ko-KR" altLang="en-US" sz="1600" dirty="0" smtClean="0"/>
              <a:t>분 뒤 다시 알려줘</a:t>
            </a:r>
            <a:r>
              <a:rPr lang="en-US" altLang="ko-KR" sz="1600" dirty="0" smtClean="0"/>
              <a:t>“ , “1</a:t>
            </a:r>
            <a:r>
              <a:rPr lang="ko-KR" altLang="en-US" sz="1600" dirty="0" smtClean="0"/>
              <a:t>시간 뒤 다시 알려줘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오늘은 못 먹었어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선택 할 수 있습니다</a:t>
            </a:r>
            <a:r>
              <a:rPr lang="en-US" altLang="ko-KR" sz="1600" dirty="0" smtClean="0"/>
              <a:t>. </a:t>
            </a:r>
            <a:endParaRPr lang="en-US" altLang="ko-KR" sz="400" dirty="0" smtClean="0"/>
          </a:p>
          <a:p>
            <a:pPr marL="0" indent="0">
              <a:buNone/>
            </a:pPr>
            <a:r>
              <a:rPr lang="en-US" altLang="ko-KR" sz="1600" dirty="0" smtClean="0"/>
              <a:t>Q.    </a:t>
            </a:r>
            <a:r>
              <a:rPr lang="ko-KR" altLang="en-US" sz="1600" dirty="0" smtClean="0"/>
              <a:t>등록한 복용중인 영양제를 더 이상 복용하지 않아요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해당 품목을 삭제하려면 어떻게 하나요</a:t>
            </a:r>
            <a:r>
              <a:rPr lang="en-US" altLang="ko-KR" sz="1600" dirty="0" smtClean="0"/>
              <a:t>?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lphaUcPeriod"/>
            </a:pPr>
            <a:r>
              <a:rPr lang="ko-KR" altLang="en-US" sz="1600" dirty="0" smtClean="0"/>
              <a:t>비타를 부르시고 서비스 목록에서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내 영양제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선택하신 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영양제 삭제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선택해주세요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현재 등록하신 영양제를 비타가 알려주고 어떤 영양제를 삭제할지 물어봅니다</a:t>
            </a:r>
            <a:r>
              <a:rPr lang="en-US" altLang="ko-KR" sz="1600" dirty="0" smtClean="0"/>
              <a:t>. </a:t>
            </a:r>
            <a:endParaRPr lang="en-US" altLang="ko-KR" sz="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Q.    </a:t>
            </a:r>
            <a:r>
              <a:rPr lang="ko-KR" altLang="en-US" sz="1600" dirty="0" smtClean="0"/>
              <a:t>비타 서비스는 어떻게 확장될 예정인가요</a:t>
            </a:r>
            <a:r>
              <a:rPr lang="en-US" altLang="ko-KR" sz="1600" dirty="0" smtClean="0"/>
              <a:t>?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lphaUcPeriod"/>
            </a:pPr>
            <a:r>
              <a:rPr lang="ko-KR" altLang="en-US" sz="1600" dirty="0" smtClean="0"/>
              <a:t>비타는 지속적으로 영양제 품목 업데이트가 진행될 예정이며 추후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구매 시기 알림 기능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가족 등록 기능 등이 확장 될 예정입니다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구매 시기 알림 기능은 등록해주신 품목의 용량을 파악하고 복용 기록을 기반으로 영양제가 소진되기 일주일 전 알림이 진행되며 가족 등록 기능은 가족 정보가 추가될 경우 가족간의 복용 기록을 상시 확인 할 수 있는 기능입니다</a:t>
            </a:r>
            <a:r>
              <a:rPr lang="en-US" altLang="ko-KR" sz="1600" dirty="0" smtClean="0"/>
              <a:t>. </a:t>
            </a:r>
            <a:endParaRPr lang="en-US" altLang="ko-KR" sz="400" dirty="0" smtClean="0"/>
          </a:p>
          <a:p>
            <a:pPr marL="342900" indent="-342900">
              <a:lnSpc>
                <a:spcPct val="120000"/>
              </a:lnSpc>
              <a:buAutoNum type="alphaUcPeriod" startAt="17"/>
            </a:pPr>
            <a:r>
              <a:rPr lang="ko-KR" altLang="en-US" sz="1600" dirty="0" smtClean="0"/>
              <a:t>  회원탈퇴를 하고싶어요</a:t>
            </a:r>
            <a:endParaRPr lang="en-US" altLang="ko-KR" sz="1600" dirty="0" smtClean="0"/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lphaUcPeriod"/>
            </a:pPr>
            <a:r>
              <a:rPr lang="ko-KR" altLang="en-US" sz="1600" dirty="0" smtClean="0"/>
              <a:t>비타를 부르시고 서비스 목록에서 </a:t>
            </a:r>
            <a:r>
              <a:rPr lang="en-US" altLang="ko-KR" sz="1600" dirty="0" smtClean="0"/>
              <a:t>“</a:t>
            </a:r>
            <a:r>
              <a:rPr lang="ko-KR" altLang="en-US" sz="1600" dirty="0" err="1"/>
              <a:t>서비스팀</a:t>
            </a:r>
            <a:r>
              <a:rPr lang="ko-KR" altLang="en-US" sz="1600" dirty="0"/>
              <a:t> 문의</a:t>
            </a:r>
            <a:r>
              <a:rPr lang="en-US" altLang="ko-KR" sz="1600" dirty="0"/>
              <a:t>＂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선택하신 후 </a:t>
            </a:r>
            <a:r>
              <a:rPr lang="en-US" altLang="ko-KR" sz="1600" dirty="0" smtClean="0"/>
              <a:t>“</a:t>
            </a:r>
            <a:r>
              <a:rPr lang="ko-KR" altLang="en-US" sz="1600" dirty="0"/>
              <a:t>회원 탈퇴하기</a:t>
            </a:r>
            <a:r>
              <a:rPr lang="en-US" altLang="ko-KR" sz="1600" dirty="0"/>
              <a:t>“</a:t>
            </a:r>
            <a:r>
              <a:rPr lang="ko-KR" altLang="en-US" sz="1600" dirty="0"/>
              <a:t>를 선택해 주세요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탈퇴시</a:t>
            </a:r>
            <a:r>
              <a:rPr lang="ko-KR" altLang="en-US" sz="1600" dirty="0"/>
              <a:t> 현재 고객님께서 등록하신 영양제 품목이 모두 삭제됩니다</a:t>
            </a:r>
            <a:r>
              <a:rPr lang="en-US" altLang="ko-KR" sz="1600" dirty="0"/>
              <a:t>. 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7753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204" y="339675"/>
            <a:ext cx="3300663" cy="75782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고객경험 묘사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016" y="1282135"/>
            <a:ext cx="11225464" cy="4819726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altLang="ko-KR" sz="1600" dirty="0"/>
              <a:t>3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대 직장인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씨는 영양제를 매일 </a:t>
            </a:r>
            <a:r>
              <a:rPr lang="ko-KR" altLang="en-US" sz="1600" dirty="0" err="1" smtClean="0"/>
              <a:t>챙겨먹고자</a:t>
            </a:r>
            <a:r>
              <a:rPr lang="ko-KR" altLang="en-US" sz="1600" dirty="0" smtClean="0"/>
              <a:t> 하지만 간혹 잊어버리거나 이미 섭취한 영양제를 깜빡하고 한번 더 복용한 적이 있다</a:t>
            </a:r>
            <a:r>
              <a:rPr lang="en-US" altLang="ko-KR" sz="1600" dirty="0" smtClean="0"/>
              <a:t>.  </a:t>
            </a:r>
          </a:p>
          <a:p>
            <a:pPr latinLnBrk="0">
              <a:lnSpc>
                <a:spcPct val="100000"/>
              </a:lnSpc>
            </a:pPr>
            <a:r>
              <a:rPr lang="ko-KR" altLang="en-US" sz="1600" dirty="0" smtClean="0"/>
              <a:t>설정한 복용 시간에 </a:t>
            </a:r>
            <a:r>
              <a:rPr lang="ko-KR" altLang="en-US" sz="1600" dirty="0" err="1" smtClean="0"/>
              <a:t>챗봇의</a:t>
            </a:r>
            <a:r>
              <a:rPr lang="ko-KR" altLang="en-US" sz="1600" dirty="0" smtClean="0"/>
              <a:t> 알림이 오고 복용 여부를 확인하는 질문에 복용했다는 답변을 선택하니 이번 주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달 복용 기록이 나온다</a:t>
            </a:r>
            <a:r>
              <a:rPr lang="en-US" altLang="ko-KR" sz="1600" dirty="0" smtClean="0"/>
              <a:t>. </a:t>
            </a:r>
          </a:p>
          <a:p>
            <a:pPr latinLnBrk="0">
              <a:lnSpc>
                <a:spcPct val="100000"/>
              </a:lnSpc>
            </a:pPr>
            <a:r>
              <a:rPr lang="en-US" altLang="ko-KR" sz="1600" dirty="0" smtClean="0"/>
              <a:t>B</a:t>
            </a:r>
            <a:r>
              <a:rPr lang="ko-KR" altLang="en-US" sz="1600" dirty="0" smtClean="0"/>
              <a:t>씨는 영양제를 잊지 않고 챙겨서 건강을 챙기게 되었다</a:t>
            </a:r>
            <a:r>
              <a:rPr lang="en-US" altLang="ko-KR" sz="1600" dirty="0" smtClean="0"/>
              <a:t>. </a:t>
            </a:r>
          </a:p>
          <a:p>
            <a:pPr latinLnBrk="0">
              <a:lnSpc>
                <a:spcPct val="100000"/>
              </a:lnSpc>
            </a:pPr>
            <a:r>
              <a:rPr lang="ko-KR" altLang="en-US" sz="1600" dirty="0" smtClean="0"/>
              <a:t>또한 요즘 피로하다는 </a:t>
            </a:r>
            <a:r>
              <a:rPr lang="en-US" altLang="ko-KR" sz="1600" dirty="0"/>
              <a:t>6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대 아버지를 위해 영양제를 알아보기위해 영양제 추천을 문의하자 아버지의 생년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복용하고 있는 영양제의 상품명을 입력하라는 답변이 왔다</a:t>
            </a:r>
            <a:r>
              <a:rPr lang="en-US" altLang="ko-KR" sz="1600" dirty="0" smtClean="0"/>
              <a:t>. </a:t>
            </a:r>
          </a:p>
          <a:p>
            <a:pPr latinLnBrk="0">
              <a:lnSpc>
                <a:spcPct val="100000"/>
              </a:lnSpc>
            </a:pPr>
            <a:r>
              <a:rPr lang="ko-KR" altLang="en-US" sz="1600" dirty="0" smtClean="0"/>
              <a:t>현재 복용하고 계신 영양제의 상품명도 입력하자 현재 복용중인 영양소의 주요 요소와 권장 섭취량이 안내되었고 알레르기가 있는지에 대해서 질문이 들어왔다</a:t>
            </a:r>
            <a:r>
              <a:rPr lang="en-US" altLang="ko-KR" sz="1600" dirty="0" smtClean="0"/>
              <a:t>.</a:t>
            </a:r>
          </a:p>
          <a:p>
            <a:pPr latinLnBrk="0">
              <a:lnSpc>
                <a:spcPct val="100000"/>
              </a:lnSpc>
            </a:pPr>
            <a:r>
              <a:rPr lang="ko-KR" altLang="en-US" sz="1600" dirty="0" smtClean="0"/>
              <a:t>특별히 알레르기가 없는 것으로 알고 있어 없다고 답변하자 어떤 효과를 염두하고 영양제를 구매하고자 하는지에 대한 질문이 들어왔다</a:t>
            </a:r>
            <a:r>
              <a:rPr lang="en-US" altLang="ko-KR" sz="1600" dirty="0" smtClean="0"/>
              <a:t>. (1. </a:t>
            </a:r>
            <a:r>
              <a:rPr lang="ko-KR" altLang="en-US" sz="1600" dirty="0" smtClean="0"/>
              <a:t>혈액순환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항산화 기능</a:t>
            </a:r>
            <a:r>
              <a:rPr lang="en-US" altLang="ko-KR" sz="1600" dirty="0" smtClean="0"/>
              <a:t>, 2. </a:t>
            </a:r>
            <a:r>
              <a:rPr lang="ko-KR" altLang="en-US" sz="1600" dirty="0" err="1" smtClean="0"/>
              <a:t>스태미너</a:t>
            </a:r>
            <a:r>
              <a:rPr lang="ko-KR" altLang="en-US" sz="1600" dirty="0" smtClean="0"/>
              <a:t> 강화</a:t>
            </a:r>
            <a:r>
              <a:rPr lang="en-US" altLang="ko-KR" sz="1600" dirty="0" smtClean="0"/>
              <a:t>, 3. </a:t>
            </a:r>
            <a:r>
              <a:rPr lang="ko-KR" altLang="en-US" sz="1600" dirty="0" err="1" smtClean="0"/>
              <a:t>관절보호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연골생성</a:t>
            </a:r>
            <a:r>
              <a:rPr lang="en-US" altLang="ko-KR" sz="1600" dirty="0" smtClean="0"/>
              <a:t>, 4. </a:t>
            </a:r>
            <a:r>
              <a:rPr lang="ko-KR" altLang="en-US" sz="1600" dirty="0" smtClean="0"/>
              <a:t>잇몸질환예방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혈관탄력</a:t>
            </a:r>
            <a:r>
              <a:rPr lang="ko-KR" altLang="en-US" sz="1600" dirty="0" smtClean="0"/>
              <a:t> 강화</a:t>
            </a:r>
            <a:r>
              <a:rPr lang="en-US" altLang="ko-KR" sz="1600" dirty="0" smtClean="0"/>
              <a:t>, 5. </a:t>
            </a:r>
            <a:r>
              <a:rPr lang="ko-KR" altLang="en-US" sz="1600" dirty="0" err="1" smtClean="0"/>
              <a:t>심장보호</a:t>
            </a:r>
            <a:r>
              <a:rPr lang="en-US" altLang="ko-KR" sz="1600" dirty="0" smtClean="0"/>
              <a:t>, 6. </a:t>
            </a:r>
            <a:r>
              <a:rPr lang="ko-KR" altLang="en-US" sz="1600" dirty="0" smtClean="0"/>
              <a:t>요로 건강 등</a:t>
            </a:r>
            <a:r>
              <a:rPr lang="en-US" altLang="ko-KR" sz="1600" dirty="0" smtClean="0"/>
              <a:t>)</a:t>
            </a:r>
          </a:p>
          <a:p>
            <a:pPr latinLnBrk="0">
              <a:lnSpc>
                <a:spcPct val="100000"/>
              </a:lnSpc>
            </a:pPr>
            <a:r>
              <a:rPr lang="ko-KR" altLang="en-US" sz="1600" dirty="0" err="1" smtClean="0"/>
              <a:t>구내염이</a:t>
            </a:r>
            <a:r>
              <a:rPr lang="ko-KR" altLang="en-US" sz="1600" dirty="0" smtClean="0"/>
              <a:t> 종종 생기는 아버지를 위해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번 잇몸질환예방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혈관탄력</a:t>
            </a:r>
            <a:r>
              <a:rPr lang="ko-KR" altLang="en-US" sz="1600" dirty="0" smtClean="0"/>
              <a:t> 강화를 선택하자 현재 복용중인 영양제와 같이 복용하여도 보건복지부의 한국인 영양소 </a:t>
            </a:r>
            <a:r>
              <a:rPr lang="ko-KR" altLang="en-US" sz="1600" dirty="0" err="1" smtClean="0"/>
              <a:t>섭취기준의</a:t>
            </a:r>
            <a:r>
              <a:rPr lang="ko-KR" altLang="en-US" sz="1600" dirty="0" smtClean="0"/>
              <a:t> 상한 섭취량을 넘지 않는 수준의 영양제가 추천되었다</a:t>
            </a:r>
            <a:r>
              <a:rPr lang="en-US" altLang="ko-KR" sz="1600" dirty="0" smtClean="0"/>
              <a:t>. </a:t>
            </a:r>
          </a:p>
          <a:p>
            <a:pPr latinLnBrk="0">
              <a:lnSpc>
                <a:spcPct val="100000"/>
              </a:lnSpc>
            </a:pPr>
            <a:r>
              <a:rPr lang="en-US" altLang="ko-KR" sz="1600" dirty="0" smtClean="0"/>
              <a:t>B</a:t>
            </a:r>
            <a:r>
              <a:rPr lang="ko-KR" altLang="en-US" sz="1600" dirty="0" smtClean="0"/>
              <a:t>씨는 영양제 과다 복용의 걱정 없이 아버지의 영양제를 구매하였다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342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86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요구사항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869" y="1071645"/>
            <a:ext cx="11562348" cy="555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 b="1" dirty="0" smtClean="0"/>
              <a:t>1. </a:t>
            </a:r>
            <a:r>
              <a:rPr lang="ko-KR" altLang="en-US" sz="1300" b="1" dirty="0" smtClean="0"/>
              <a:t>사용자는 영양제 구매 전 영양소 권장 섭취량을 넘지 않기 위하여 현재 복용 중인 영양소 총량을 알고자 한다</a:t>
            </a:r>
            <a:r>
              <a:rPr lang="en-US" altLang="ko-KR" sz="1300" b="1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1-1. </a:t>
            </a:r>
            <a:r>
              <a:rPr lang="ko-KR" altLang="en-US" sz="1300" dirty="0" smtClean="0"/>
              <a:t>등록된 영양제들의 성분을 각각 합산하여 총량을 보여주어야 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1-2. </a:t>
            </a:r>
            <a:r>
              <a:rPr lang="ko-KR" altLang="en-US" sz="1300" dirty="0" smtClean="0"/>
              <a:t>총량이 한국인영양섭취기준의 적정섭취수준과 비교하였을 때 </a:t>
            </a:r>
            <a:r>
              <a:rPr lang="ko-KR" altLang="en-US" sz="1300" dirty="0" err="1" smtClean="0"/>
              <a:t>적정하다면</a:t>
            </a:r>
            <a:r>
              <a:rPr lang="ko-KR" altLang="en-US" sz="1300" dirty="0" smtClean="0"/>
              <a:t> 총량을 보여주는 항목의 배경색을 녹색으로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약간부족하다면 노란색으로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부족하다면 주황색으로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과잉이라면 빨간색으로 표시되어야 한다</a:t>
            </a:r>
            <a:r>
              <a:rPr lang="en-US" altLang="ko-KR" sz="1300" dirty="0" smtClean="0"/>
              <a:t>.</a:t>
            </a:r>
          </a:p>
          <a:p>
            <a:pPr marL="0" indent="0">
              <a:buNone/>
            </a:pPr>
            <a:endParaRPr lang="en-US" altLang="ko-KR" sz="1300" b="1" dirty="0" smtClean="0"/>
          </a:p>
          <a:p>
            <a:pPr marL="0" indent="0">
              <a:buNone/>
            </a:pPr>
            <a:r>
              <a:rPr lang="en-US" altLang="ko-KR" sz="1300" b="1" dirty="0" smtClean="0"/>
              <a:t>2. </a:t>
            </a:r>
            <a:r>
              <a:rPr lang="ko-KR" altLang="en-US" sz="1300" b="1" dirty="0" smtClean="0"/>
              <a:t>사용자는 현재 복용중인 영양제로 등록된 항목을 최신 상태로 관리하기 위하여 리스트 형식으로 관리하고자 한다</a:t>
            </a:r>
            <a:r>
              <a:rPr lang="en-US" altLang="ko-KR" sz="1300" b="1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2-1. </a:t>
            </a:r>
            <a:r>
              <a:rPr lang="ko-KR" altLang="en-US" sz="1300" dirty="0" smtClean="0"/>
              <a:t>복용중인 영양제로 등록된 항목은 등록한 날짜 순서로 나타나며 회사명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제품명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알약의 개수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유통기한을 함께 확인할 수 있다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2-2. </a:t>
            </a:r>
            <a:r>
              <a:rPr lang="ko-KR" altLang="en-US" sz="1300" dirty="0" smtClean="0"/>
              <a:t>유통기한의 경우 유통기한 날짜까지 일주일이 남았다면 알림으로 안내해야 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2-3. </a:t>
            </a:r>
            <a:r>
              <a:rPr lang="ko-KR" altLang="en-US" sz="1300" dirty="0" smtClean="0"/>
              <a:t>리스트가 나온 후 사용자는 추가하기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삭제하기 버튼을 누름으로써 최신 상태를 관리할 수 있어야 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2-4. </a:t>
            </a:r>
            <a:r>
              <a:rPr lang="ko-KR" altLang="en-US" sz="1300" dirty="0" smtClean="0"/>
              <a:t>삭제하기 버튼을 누르면 리스트의 </a:t>
            </a:r>
            <a:r>
              <a:rPr lang="ko-KR" altLang="en-US" sz="1300" dirty="0" err="1" smtClean="0"/>
              <a:t>몇번째</a:t>
            </a:r>
            <a:r>
              <a:rPr lang="ko-KR" altLang="en-US" sz="1300" dirty="0" smtClean="0"/>
              <a:t> 항목을 삭제하길 원하는지 </a:t>
            </a:r>
            <a:r>
              <a:rPr lang="ko-KR" altLang="en-US" sz="1300" dirty="0" err="1" smtClean="0"/>
              <a:t>물어봐야하고</a:t>
            </a:r>
            <a:r>
              <a:rPr lang="ko-KR" altLang="en-US" sz="1300" dirty="0" smtClean="0"/>
              <a:t> 사용자가 번호를 알려주면 삭제 후 다시 업데이트 된 리스트를 보여주어야 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endParaRPr lang="en-US" altLang="ko-KR" sz="1300" b="1" dirty="0" smtClean="0"/>
          </a:p>
          <a:p>
            <a:pPr marL="0" indent="0">
              <a:buNone/>
            </a:pPr>
            <a:r>
              <a:rPr lang="en-US" altLang="ko-KR" sz="1300" b="1" dirty="0" smtClean="0"/>
              <a:t>3. </a:t>
            </a:r>
            <a:r>
              <a:rPr lang="ko-KR" altLang="en-US" sz="1300" b="1" dirty="0" smtClean="0"/>
              <a:t>사용자는 영양제 복용을 잊지 않기 위해 알림 기능과 복용 기록 기능을 원한다</a:t>
            </a:r>
            <a:r>
              <a:rPr lang="en-US" altLang="ko-KR" sz="1300" b="1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3</a:t>
            </a:r>
            <a:r>
              <a:rPr lang="en-US" altLang="ko-KR" sz="1300" dirty="0" smtClean="0"/>
              <a:t>-1. </a:t>
            </a:r>
            <a:r>
              <a:rPr lang="ko-KR" altLang="en-US" sz="1300" dirty="0" err="1" smtClean="0"/>
              <a:t>알람</a:t>
            </a:r>
            <a:r>
              <a:rPr lang="ko-KR" altLang="en-US" sz="1300" dirty="0" smtClean="0"/>
              <a:t> 등록하기에서 사용자가 </a:t>
            </a:r>
            <a:r>
              <a:rPr lang="ko-KR" altLang="en-US" sz="1300" dirty="0" err="1" smtClean="0"/>
              <a:t>알림요일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알림시간을</a:t>
            </a:r>
            <a:r>
              <a:rPr lang="ko-KR" altLang="en-US" sz="1300" dirty="0" smtClean="0"/>
              <a:t> 설정할 수 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 </a:t>
            </a:r>
            <a:endParaRPr lang="en-US" altLang="ko-KR" sz="1300" dirty="0" smtClean="0"/>
          </a:p>
          <a:p>
            <a:pPr marL="0" indent="0">
              <a:buNone/>
            </a:pPr>
            <a:r>
              <a:rPr lang="en-US" altLang="ko-KR" sz="1300" dirty="0" smtClean="0"/>
              <a:t>3-2. </a:t>
            </a:r>
            <a:r>
              <a:rPr lang="ko-KR" altLang="en-US" sz="1300" dirty="0" err="1" smtClean="0"/>
              <a:t>알람을</a:t>
            </a:r>
            <a:r>
              <a:rPr lang="ko-KR" altLang="en-US" sz="1300" dirty="0" smtClean="0"/>
              <a:t> 채팅으로 안내 하면서 </a:t>
            </a:r>
            <a:r>
              <a:rPr lang="ko-KR" altLang="en-US" sz="1300" dirty="0" err="1" smtClean="0"/>
              <a:t>복용완료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복용안함</a:t>
            </a:r>
            <a:r>
              <a:rPr lang="ko-KR" altLang="en-US" sz="1300" dirty="0" smtClean="0"/>
              <a:t> 을 선택할 수 있어야 하고 </a:t>
            </a:r>
            <a:r>
              <a:rPr lang="ko-KR" altLang="en-US" sz="1300" dirty="0" err="1" smtClean="0"/>
              <a:t>복용완료를</a:t>
            </a:r>
            <a:r>
              <a:rPr lang="ko-KR" altLang="en-US" sz="1300" dirty="0" smtClean="0"/>
              <a:t> 선택한 시점이 </a:t>
            </a:r>
            <a:r>
              <a:rPr lang="en-US" altLang="ko-KR" sz="1300" dirty="0" smtClean="0"/>
              <a:t>DB</a:t>
            </a:r>
            <a:r>
              <a:rPr lang="ko-KR" altLang="en-US" sz="1300" dirty="0" smtClean="0"/>
              <a:t>에 </a:t>
            </a:r>
            <a:r>
              <a:rPr lang="ko-KR" altLang="en-US" sz="1300" dirty="0" err="1" smtClean="0"/>
              <a:t>기록되어야한다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endParaRPr lang="en-US" altLang="ko-KR" sz="1300" b="1" dirty="0" smtClean="0"/>
          </a:p>
          <a:p>
            <a:pPr marL="0" indent="0">
              <a:buNone/>
            </a:pPr>
            <a:r>
              <a:rPr lang="en-US" altLang="ko-KR" sz="1300" b="1" dirty="0" smtClean="0"/>
              <a:t>4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사용자는 </a:t>
            </a:r>
            <a:r>
              <a:rPr lang="ko-KR" altLang="en-US" sz="1300" b="1" dirty="0" err="1"/>
              <a:t>이번달</a:t>
            </a:r>
            <a:r>
              <a:rPr lang="ko-KR" altLang="en-US" sz="1300" b="1" dirty="0"/>
              <a:t> 얼마나 잊지않고 먹었는지 알기 위해 </a:t>
            </a:r>
            <a:r>
              <a:rPr lang="ko-KR" altLang="en-US" sz="1300" b="1" dirty="0" err="1"/>
              <a:t>복용기록을</a:t>
            </a:r>
            <a:r>
              <a:rPr lang="ko-KR" altLang="en-US" sz="1300" b="1" dirty="0"/>
              <a:t> 확인하길 원한다</a:t>
            </a:r>
            <a:r>
              <a:rPr lang="en-US" altLang="ko-KR" sz="1300" b="1" dirty="0"/>
              <a:t>. </a:t>
            </a:r>
          </a:p>
          <a:p>
            <a:pPr marL="0" indent="0">
              <a:buNone/>
            </a:pPr>
            <a:r>
              <a:rPr lang="en-US" altLang="ko-KR" sz="1300" dirty="0"/>
              <a:t>4-1. </a:t>
            </a:r>
            <a:r>
              <a:rPr lang="ko-KR" altLang="en-US" sz="1300" dirty="0"/>
              <a:t>사용자가 특정 월의 </a:t>
            </a:r>
            <a:r>
              <a:rPr lang="ko-KR" altLang="en-US" sz="1300" dirty="0" err="1"/>
              <a:t>복용기록</a:t>
            </a:r>
            <a:r>
              <a:rPr lang="ko-KR" altLang="en-US" sz="1300" dirty="0"/>
              <a:t> 확인을 선택하면 </a:t>
            </a:r>
            <a:r>
              <a:rPr lang="en-US" altLang="ko-KR" sz="1300" dirty="0"/>
              <a:t>30(31)</a:t>
            </a:r>
            <a:r>
              <a:rPr lang="ko-KR" altLang="en-US" sz="1300" dirty="0"/>
              <a:t>일 중 몇일을 복용하였는지 알려주어야 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4-2. </a:t>
            </a:r>
            <a:r>
              <a:rPr lang="ko-KR" altLang="en-US" sz="1300" dirty="0"/>
              <a:t>사용자가 </a:t>
            </a:r>
            <a:r>
              <a:rPr lang="ko-KR" altLang="en-US" sz="1300" dirty="0" err="1"/>
              <a:t>세부기록</a:t>
            </a:r>
            <a:r>
              <a:rPr lang="ko-KR" altLang="en-US" sz="1300" dirty="0"/>
              <a:t> 확인을 누르면 해당 월의 </a:t>
            </a:r>
            <a:r>
              <a:rPr lang="ko-KR" altLang="en-US" sz="1300" dirty="0" err="1"/>
              <a:t>복용완료</a:t>
            </a:r>
            <a:r>
              <a:rPr lang="ko-KR" altLang="en-US" sz="1300" dirty="0"/>
              <a:t> 기록이 나타나야 한다</a:t>
            </a:r>
            <a:r>
              <a:rPr lang="en-US" altLang="ko-KR" sz="1300" dirty="0"/>
              <a:t>. (</a:t>
            </a:r>
            <a:r>
              <a:rPr lang="ko-KR" altLang="en-US" sz="1300" dirty="0" err="1"/>
              <a:t>복용완료를</a:t>
            </a:r>
            <a:r>
              <a:rPr lang="ko-KR" altLang="en-US" sz="1300" dirty="0"/>
              <a:t> 누른 시간의 리스트</a:t>
            </a:r>
            <a:r>
              <a:rPr lang="en-US" altLang="ko-KR" sz="1300" dirty="0" smtClean="0"/>
              <a:t>)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314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86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요구사항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869" y="1071645"/>
            <a:ext cx="11562348" cy="5553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b="1" dirty="0" smtClean="0"/>
              <a:t>5. </a:t>
            </a:r>
            <a:r>
              <a:rPr lang="ko-KR" altLang="en-US" sz="1300" b="1" dirty="0" smtClean="0"/>
              <a:t>사용자는 지인에게 선물하거나 본인이 섭취할 목적으로 영양제를 추천 받기를 원한다</a:t>
            </a:r>
            <a:r>
              <a:rPr lang="en-US" altLang="ko-KR" sz="1300" b="1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5-1. </a:t>
            </a:r>
            <a:r>
              <a:rPr lang="ko-KR" altLang="en-US" sz="1300" dirty="0" smtClean="0"/>
              <a:t>영양제 추천 항목으로 진입하면 본인 섭취 목적인지 선물용인지를 물어보아야 한다</a:t>
            </a:r>
            <a:r>
              <a:rPr lang="en-US" altLang="ko-KR" sz="1300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5-2. </a:t>
            </a:r>
            <a:r>
              <a:rPr lang="ko-KR" altLang="en-US" sz="1300" dirty="0" err="1" smtClean="0"/>
              <a:t>선물용의</a:t>
            </a:r>
            <a:r>
              <a:rPr lang="ko-KR" altLang="en-US" sz="1300" dirty="0" smtClean="0"/>
              <a:t> 경우 선물 받을 사람의 연령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성별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체형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기저질환</a:t>
            </a:r>
            <a:r>
              <a:rPr lang="ko-KR" altLang="en-US" sz="1300" dirty="0" smtClean="0"/>
              <a:t> 여부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알레르기 여부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복용중인 영양제를 확인해야 한다</a:t>
            </a:r>
            <a:endParaRPr lang="en-US" altLang="ko-KR" sz="1300" dirty="0" smtClean="0"/>
          </a:p>
          <a:p>
            <a:pPr marL="0" indent="0">
              <a:buNone/>
            </a:pPr>
            <a:r>
              <a:rPr lang="en-US" altLang="ko-KR" sz="1300" dirty="0" smtClean="0"/>
              <a:t>5-3. </a:t>
            </a:r>
            <a:r>
              <a:rPr lang="ko-KR" altLang="en-US" sz="1300" dirty="0" err="1" smtClean="0"/>
              <a:t>선물용의</a:t>
            </a:r>
            <a:r>
              <a:rPr lang="ko-KR" altLang="en-US" sz="1300" dirty="0" smtClean="0"/>
              <a:t> 필요 정보를 받은 후 해당 연령대의 영양제 기대 효과 추천 리스트를 보여주고 어떤 효과를 기대하는지 확인해야 한다</a:t>
            </a:r>
            <a:r>
              <a:rPr lang="en-US" altLang="ko-KR" sz="1300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5-4. </a:t>
            </a:r>
            <a:r>
              <a:rPr lang="ko-KR" altLang="en-US" sz="1300" dirty="0" smtClean="0"/>
              <a:t>본인 </a:t>
            </a:r>
            <a:r>
              <a:rPr lang="ko-KR" altLang="en-US" sz="1300" dirty="0" err="1" smtClean="0"/>
              <a:t>섭취용의</a:t>
            </a:r>
            <a:r>
              <a:rPr lang="ko-KR" altLang="en-US" sz="1300" dirty="0" smtClean="0"/>
              <a:t> 경우 등록된 정보를 기반으로 사용자 연령대의 </a:t>
            </a:r>
            <a:r>
              <a:rPr lang="ko-KR" altLang="en-US" sz="1300" dirty="0"/>
              <a:t>영양제 기대 효과 추천 리스트를 보여주고 어떤 효과를 기대하는지 확인해야 한다</a:t>
            </a:r>
            <a:r>
              <a:rPr lang="en-US" altLang="ko-KR" sz="1300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5-5. </a:t>
            </a:r>
            <a:r>
              <a:rPr lang="ko-KR" altLang="en-US" sz="1300" dirty="0" smtClean="0"/>
              <a:t>사용자에게 예산 한도를 </a:t>
            </a:r>
            <a:r>
              <a:rPr lang="ko-KR" altLang="en-US" sz="1300" dirty="0" err="1" smtClean="0"/>
              <a:t>물어보아야한다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5-6. </a:t>
            </a:r>
            <a:r>
              <a:rPr lang="ko-KR" altLang="en-US" sz="1300" dirty="0" smtClean="0"/>
              <a:t>선택된 기대 효과를 기반으로 추천 제품을 최대 </a:t>
            </a:r>
            <a:r>
              <a:rPr lang="en-US" altLang="ko-KR" sz="1300" dirty="0" smtClean="0"/>
              <a:t>5</a:t>
            </a:r>
            <a:r>
              <a:rPr lang="ko-KR" altLang="en-US" sz="1300" dirty="0" smtClean="0"/>
              <a:t>개 보여준다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5-7. </a:t>
            </a:r>
            <a:r>
              <a:rPr lang="ko-KR" altLang="en-US" sz="1300" dirty="0" smtClean="0"/>
              <a:t>사용자가 마지막 </a:t>
            </a:r>
            <a:r>
              <a:rPr lang="ko-KR" altLang="en-US" sz="1300" dirty="0" err="1" smtClean="0"/>
              <a:t>추천제품의</a:t>
            </a:r>
            <a:r>
              <a:rPr lang="ko-KR" altLang="en-US" sz="1300" dirty="0" smtClean="0"/>
              <a:t> 하단에 </a:t>
            </a:r>
            <a:r>
              <a:rPr lang="ko-KR" altLang="en-US" sz="1300" dirty="0" err="1" smtClean="0"/>
              <a:t>다른제품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추천받기를</a:t>
            </a:r>
            <a:r>
              <a:rPr lang="ko-KR" altLang="en-US" sz="1300" dirty="0" smtClean="0"/>
              <a:t> 선택하면 추천된 제품을 제외한 다른 제품을 보여주어야 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endParaRPr lang="en-US" altLang="ko-KR" sz="1300" b="1" dirty="0"/>
          </a:p>
          <a:p>
            <a:pPr marL="0" indent="0">
              <a:buNone/>
            </a:pPr>
            <a:r>
              <a:rPr lang="en-US" altLang="ko-KR" sz="1300" b="1" dirty="0" smtClean="0"/>
              <a:t>6. </a:t>
            </a:r>
            <a:r>
              <a:rPr lang="ko-KR" altLang="en-US" sz="1300" b="1" dirty="0" smtClean="0"/>
              <a:t>사용자는 </a:t>
            </a:r>
            <a:r>
              <a:rPr lang="ko-KR" altLang="en-US" sz="1300" b="1" dirty="0" err="1" smtClean="0"/>
              <a:t>추천받은</a:t>
            </a:r>
            <a:r>
              <a:rPr lang="ko-KR" altLang="en-US" sz="1300" b="1" dirty="0" smtClean="0"/>
              <a:t> 영양제 중 기억하고 싶은 제품을 확인하기 위해 사용자가 표시한 제품을 리스트로 확인하길 원한다</a:t>
            </a:r>
            <a:r>
              <a:rPr lang="en-US" altLang="ko-KR" sz="1300" b="1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6-1. </a:t>
            </a:r>
            <a:r>
              <a:rPr lang="ko-KR" altLang="en-US" sz="1300" dirty="0" smtClean="0"/>
              <a:t>추천 받은 영양제의 상세 페이지 하단에 </a:t>
            </a:r>
            <a:r>
              <a:rPr lang="en-US" altLang="ko-KR" sz="1300" dirty="0" smtClean="0"/>
              <a:t>“</a:t>
            </a:r>
            <a:r>
              <a:rPr lang="ko-KR" altLang="en-US" sz="1300" dirty="0" smtClean="0"/>
              <a:t>위시 리스트에 등록하기</a:t>
            </a:r>
            <a:r>
              <a:rPr lang="en-US" altLang="ko-KR" sz="1300" dirty="0" smtClean="0"/>
              <a:t>“ </a:t>
            </a:r>
            <a:r>
              <a:rPr lang="ko-KR" altLang="en-US" sz="1300" dirty="0" smtClean="0"/>
              <a:t>버튼이 있어야 한다</a:t>
            </a:r>
            <a:r>
              <a:rPr lang="en-US" altLang="ko-KR" sz="1300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6-2. </a:t>
            </a:r>
            <a:r>
              <a:rPr lang="ko-KR" altLang="en-US" sz="1300" dirty="0" smtClean="0"/>
              <a:t>등록된 위시 리스트에는 회사명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제품명이 </a:t>
            </a:r>
            <a:r>
              <a:rPr lang="ko-KR" altLang="en-US" sz="1300" dirty="0" err="1" smtClean="0"/>
              <a:t>나와야하며</a:t>
            </a:r>
            <a:r>
              <a:rPr lang="ko-KR" altLang="en-US" sz="1300" dirty="0" smtClean="0"/>
              <a:t> 하단에 제품 삭제하기 버튼이 있어야 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6-3. </a:t>
            </a:r>
            <a:r>
              <a:rPr lang="ko-KR" altLang="en-US" sz="1300" dirty="0" smtClean="0"/>
              <a:t>사용자가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제품 삭제하기를 누르면 어떤 제품을 삭제할지 물어보고 회사명이나 제품명을 </a:t>
            </a:r>
            <a:r>
              <a:rPr lang="ko-KR" altLang="en-US" sz="1300" dirty="0" err="1" smtClean="0"/>
              <a:t>입력받으면</a:t>
            </a:r>
            <a:r>
              <a:rPr lang="ko-KR" altLang="en-US" sz="1300" dirty="0" smtClean="0"/>
              <a:t> 해당 항목을 즉시 삭제하여야 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r>
              <a:rPr lang="en-US" altLang="ko-KR" sz="1300" dirty="0" smtClean="0"/>
              <a:t>6-4. </a:t>
            </a:r>
            <a:r>
              <a:rPr lang="ko-KR" altLang="en-US" sz="1300" dirty="0" smtClean="0"/>
              <a:t>특정 제품이 삭제되면 업데이트 된 위시 리스트를 보여주어야 한다</a:t>
            </a:r>
            <a:r>
              <a:rPr lang="en-US" altLang="ko-KR" sz="1300" dirty="0" smtClean="0"/>
              <a:t>. </a:t>
            </a:r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r>
              <a:rPr lang="en-US" altLang="ko-KR" sz="1300" b="1" dirty="0" smtClean="0"/>
              <a:t>7. </a:t>
            </a:r>
            <a:r>
              <a:rPr lang="ko-KR" altLang="en-US" sz="1300" b="1" dirty="0" smtClean="0"/>
              <a:t>사용자는 회원 탈퇴를 하기를 바란다</a:t>
            </a:r>
            <a:r>
              <a:rPr lang="en-US" altLang="ko-KR" sz="1300" b="1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7-1. </a:t>
            </a:r>
            <a:r>
              <a:rPr lang="ko-KR" altLang="en-US" sz="1300" dirty="0" smtClean="0"/>
              <a:t>사용자가 회원탈퇴를 선택하면 </a:t>
            </a:r>
            <a:r>
              <a:rPr lang="en-US" altLang="ko-KR" sz="1300" dirty="0" smtClean="0"/>
              <a:t>“</a:t>
            </a:r>
            <a:r>
              <a:rPr lang="ko-KR" altLang="en-US" sz="1300" dirty="0" smtClean="0"/>
              <a:t>정말 </a:t>
            </a:r>
            <a:r>
              <a:rPr lang="ko-KR" altLang="en-US" sz="1300" dirty="0" err="1" smtClean="0"/>
              <a:t>탈퇴하시겠어요</a:t>
            </a:r>
            <a:r>
              <a:rPr lang="en-US" altLang="ko-KR" sz="1300" dirty="0" smtClean="0"/>
              <a:t>? </a:t>
            </a:r>
            <a:r>
              <a:rPr lang="ko-KR" altLang="en-US" sz="1300" dirty="0" smtClean="0"/>
              <a:t>등록된 리스트가 모두 삭제됩니다</a:t>
            </a:r>
            <a:r>
              <a:rPr lang="en-US" altLang="ko-KR" sz="1300" dirty="0" smtClean="0"/>
              <a:t>＂</a:t>
            </a:r>
            <a:r>
              <a:rPr lang="ko-KR" altLang="en-US" sz="1300" dirty="0" smtClean="0"/>
              <a:t>의 문구로 회원 탈퇴 여부를 한번 더 확인해야 한다</a:t>
            </a:r>
            <a:r>
              <a:rPr lang="en-US" altLang="ko-KR" sz="1300" dirty="0" smtClean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7-2. </a:t>
            </a:r>
            <a:r>
              <a:rPr lang="ko-KR" altLang="en-US" sz="1300" dirty="0" smtClean="0"/>
              <a:t>사용자가 다시 회원탈퇴를 누르면 </a:t>
            </a:r>
            <a:r>
              <a:rPr lang="en-US" altLang="ko-KR" sz="1300" dirty="0" smtClean="0"/>
              <a:t>“</a:t>
            </a:r>
            <a:r>
              <a:rPr lang="ko-KR" altLang="en-US" sz="1300" dirty="0" smtClean="0"/>
              <a:t>그동안 이용해 주셔서 감사합니다</a:t>
            </a:r>
            <a:r>
              <a:rPr lang="en-US" altLang="ko-KR" sz="1300" dirty="0" smtClean="0"/>
              <a:t>＂</a:t>
            </a:r>
            <a:r>
              <a:rPr lang="ko-KR" altLang="en-US" sz="1300" dirty="0" smtClean="0"/>
              <a:t>의 문구가 나오고 모든 등록된 리스트가 삭제되어야 한다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5501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981890"/>
              </p:ext>
            </p:extLst>
          </p:nvPr>
        </p:nvGraphicFramePr>
        <p:xfrm>
          <a:off x="180475" y="1143355"/>
          <a:ext cx="11770896" cy="5449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23632">
                  <a:extLst>
                    <a:ext uri="{9D8B030D-6E8A-4147-A177-3AD203B41FA5}">
                      <a16:colId xmlns:a16="http://schemas.microsoft.com/office/drawing/2014/main" val="2795783023"/>
                    </a:ext>
                  </a:extLst>
                </a:gridCol>
                <a:gridCol w="3923632">
                  <a:extLst>
                    <a:ext uri="{9D8B030D-6E8A-4147-A177-3AD203B41FA5}">
                      <a16:colId xmlns:a16="http://schemas.microsoft.com/office/drawing/2014/main" val="2839948182"/>
                    </a:ext>
                  </a:extLst>
                </a:gridCol>
                <a:gridCol w="3923632">
                  <a:extLst>
                    <a:ext uri="{9D8B030D-6E8A-4147-A177-3AD203B41FA5}">
                      <a16:colId xmlns:a16="http://schemas.microsoft.com/office/drawing/2014/main" val="1165041219"/>
                    </a:ext>
                  </a:extLst>
                </a:gridCol>
              </a:tblGrid>
              <a:tr h="4630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err="1" smtClean="0"/>
                        <a:t>건강비밀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err="1" smtClean="0"/>
                        <a:t>필리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895346"/>
                  </a:ext>
                </a:extLst>
              </a:tr>
              <a:tr h="75580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공통 기능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건강 설문조사를 통하여 개인에게 필요한 영양성분</a:t>
                      </a:r>
                      <a:r>
                        <a:rPr lang="ko-KR" altLang="en-US" baseline="0" dirty="0" smtClean="0"/>
                        <a:t> 분석 및 영양제 추천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56341"/>
                  </a:ext>
                </a:extLst>
              </a:tr>
              <a:tr h="75580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개인의 건강상태에 맞춘 영양제 추천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개인의 건강상태에 맞춘 자체개발 영양제 추천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03127"/>
                  </a:ext>
                </a:extLst>
              </a:tr>
              <a:tr h="4630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출시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dirty="0" smtClean="0"/>
                        <a:t>2018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dirty="0" smtClean="0"/>
                        <a:t>2018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952251"/>
                  </a:ext>
                </a:extLst>
              </a:tr>
              <a:tr h="4630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알림 서비스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526779"/>
                  </a:ext>
                </a:extLst>
              </a:tr>
              <a:tr h="4630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정기 구독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576114"/>
                  </a:ext>
                </a:extLst>
              </a:tr>
              <a:tr h="4630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제품 구매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70455"/>
                  </a:ext>
                </a:extLst>
              </a:tr>
              <a:tr h="4630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온라인 쇼핑몰 영양제 가격 비교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1929"/>
                  </a:ext>
                </a:extLst>
              </a:tr>
              <a:tr h="4630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탈퇴 회원정보 보관기간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개월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104212"/>
                  </a:ext>
                </a:extLst>
              </a:tr>
              <a:tr h="696801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 smtClean="0"/>
                        <a:t>기존 </a:t>
                      </a:r>
                      <a:r>
                        <a:rPr lang="ko-KR" altLang="en-US" dirty="0" err="1" smtClean="0"/>
                        <a:t>섭취중인</a:t>
                      </a:r>
                      <a:r>
                        <a:rPr lang="ko-KR" altLang="en-US" dirty="0" smtClean="0"/>
                        <a:t> 영양제 추가 및 </a:t>
                      </a:r>
                      <a:r>
                        <a:rPr lang="ko-KR" altLang="en-US" dirty="0" err="1" smtClean="0"/>
                        <a:t>필터링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595786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93432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경쟁사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4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1918</Words>
  <Application>Microsoft Office PowerPoint</Application>
  <PresentationFormat>와이드스크린</PresentationFormat>
  <Paragraphs>202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챗봇 서비스 기획/개발 과제 서비스 아이디어 도출 및 기획</vt:lpstr>
      <vt:lpstr>PowerPoint 프레젠테이션</vt:lpstr>
      <vt:lpstr>Press Release</vt:lpstr>
      <vt:lpstr>FAQ</vt:lpstr>
      <vt:lpstr>FAQ</vt:lpstr>
      <vt:lpstr>고객경험 묘사</vt:lpstr>
      <vt:lpstr>요구사항 정리</vt:lpstr>
      <vt:lpstr>요구사항 정리</vt:lpstr>
      <vt:lpstr>경쟁사 분석</vt:lpstr>
      <vt:lpstr>서비스/기술 로드맵(SRM)</vt:lpstr>
      <vt:lpstr>서비스/기술 로드맵(TRM)</vt:lpstr>
      <vt:lpstr>서비스 대화 시나리오 기획(intent)</vt:lpstr>
      <vt:lpstr>서비스 대화 시나리오 기획(slot)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 Park</dc:creator>
  <cp:lastModifiedBy>Jiyoung Park</cp:lastModifiedBy>
  <cp:revision>62</cp:revision>
  <dcterms:created xsi:type="dcterms:W3CDTF">2020-10-31T23:00:13Z</dcterms:created>
  <dcterms:modified xsi:type="dcterms:W3CDTF">2021-01-25T10:05:08Z</dcterms:modified>
</cp:coreProperties>
</file>