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9" r:id="rId5"/>
    <p:sldId id="270" r:id="rId6"/>
    <p:sldId id="271" r:id="rId7"/>
    <p:sldId id="258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282" r:id="rId16"/>
    <p:sldId id="279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5" r:id="rId30"/>
    <p:sldId id="293" r:id="rId31"/>
    <p:sldId id="294" r:id="rId32"/>
    <p:sldId id="296" r:id="rId33"/>
    <p:sldId id="298" r:id="rId34"/>
    <p:sldId id="299" r:id="rId3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75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1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32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3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10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50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66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6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32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02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4ECF-A106-479E-907F-F1417B58D756}" type="datetimeFigureOut">
              <a:rPr lang="hu-HU" smtClean="0"/>
              <a:t>2017.10.05.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AB291-0606-4D88-9FDE-A4119E8FC8D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1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hu-HU" sz="7200" dirty="0" smtClean="0"/>
              <a:t>SQL</a:t>
            </a:r>
            <a:endParaRPr lang="hu-HU" sz="7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hu-HU" sz="5200" dirty="0" err="1" smtClean="0">
                <a:solidFill>
                  <a:schemeClr val="tx1"/>
                </a:solidFill>
              </a:rPr>
              <a:t>Structured</a:t>
            </a:r>
            <a:r>
              <a:rPr lang="hu-HU" sz="5200" dirty="0" smtClean="0">
                <a:solidFill>
                  <a:schemeClr val="tx1"/>
                </a:solidFill>
              </a:rPr>
              <a:t> </a:t>
            </a:r>
            <a:r>
              <a:rPr lang="hu-HU" sz="5200" dirty="0" err="1" smtClean="0">
                <a:solidFill>
                  <a:schemeClr val="tx1"/>
                </a:solidFill>
              </a:rPr>
              <a:t>Query</a:t>
            </a:r>
            <a:r>
              <a:rPr lang="hu-HU" sz="5200" dirty="0" smtClean="0">
                <a:solidFill>
                  <a:schemeClr val="tx1"/>
                </a:solidFill>
              </a:rPr>
              <a:t> </a:t>
            </a:r>
            <a:r>
              <a:rPr lang="hu-HU" sz="5200" dirty="0" err="1" smtClean="0">
                <a:solidFill>
                  <a:schemeClr val="tx1"/>
                </a:solidFill>
              </a:rPr>
              <a:t>Language</a:t>
            </a:r>
            <a:r>
              <a:rPr lang="hu-HU" sz="5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hu-HU" sz="5200" dirty="0" err="1" smtClean="0">
                <a:solidFill>
                  <a:schemeClr val="tx1"/>
                </a:solidFill>
              </a:rPr>
              <a:t>struktúrált</a:t>
            </a:r>
            <a:r>
              <a:rPr lang="hu-HU" sz="5200" dirty="0" smtClean="0">
                <a:solidFill>
                  <a:schemeClr val="tx1"/>
                </a:solidFill>
              </a:rPr>
              <a:t> lekérdezőnyelv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 </a:t>
            </a:r>
          </a:p>
          <a:p>
            <a:r>
              <a:rPr lang="hu-HU" dirty="0" smtClean="0">
                <a:solidFill>
                  <a:schemeClr val="tx1"/>
                </a:solidFill>
              </a:rPr>
              <a:t>relációs adatbázis-kezelők lekérdezési nyelve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44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CREATE VIEW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58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2800" dirty="0"/>
              <a:t>A nézettáblázat az adatbázisban létező reláción vagy relációkon végrehajtott művelet eredményét tartalmazó olyan új táblázat, amely mögött a valóságban nem áll megfelelő táblázat. </a:t>
            </a: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Nézettáblát </a:t>
            </a:r>
            <a:r>
              <a:rPr lang="hu-HU" sz="2800" dirty="0"/>
              <a:t>a </a:t>
            </a:r>
          </a:p>
          <a:p>
            <a:pPr marL="0" indent="0">
              <a:buNone/>
            </a:pPr>
            <a:r>
              <a:rPr lang="hu-HU" sz="2800" dirty="0"/>
              <a:t>CREATE VIEW nézettábla_név [alias_név, alias_név ...</a:t>
            </a:r>
            <a:br>
              <a:rPr lang="hu-HU" sz="2800" dirty="0"/>
            </a:br>
            <a:r>
              <a:rPr lang="hu-HU" sz="2800" dirty="0"/>
              <a:t>AS lekérdezés; </a:t>
            </a:r>
          </a:p>
          <a:p>
            <a:pPr marL="0" indent="0">
              <a:buNone/>
            </a:pPr>
            <a:r>
              <a:rPr lang="hu-HU" sz="2800" dirty="0"/>
              <a:t>paranccsal hozhatunk létre</a:t>
            </a:r>
            <a:r>
              <a:rPr lang="hu-HU" sz="2800" dirty="0" smtClean="0"/>
              <a:t>.</a:t>
            </a:r>
          </a:p>
          <a:p>
            <a:pPr marL="0" indent="0">
              <a:buNone/>
            </a:pPr>
            <a:r>
              <a:rPr lang="hu-HU" sz="2800" dirty="0" smtClean="0"/>
              <a:t>Pl. </a:t>
            </a:r>
          </a:p>
          <a:p>
            <a:pPr marL="0" indent="0">
              <a:buNone/>
            </a:pPr>
            <a:r>
              <a:rPr lang="en-US" sz="2800" dirty="0"/>
              <a:t>CREATE VIEW </a:t>
            </a:r>
            <a:r>
              <a:rPr lang="hu-HU" sz="2800" dirty="0" smtClean="0"/>
              <a:t>debreceniek</a:t>
            </a:r>
            <a:r>
              <a:rPr lang="en-US" sz="2800" dirty="0" smtClean="0"/>
              <a:t> </a:t>
            </a:r>
            <a:r>
              <a:rPr lang="en-US" sz="2800" dirty="0"/>
              <a:t>AS SELECT </a:t>
            </a:r>
            <a:r>
              <a:rPr lang="hu-HU" sz="2800" dirty="0" err="1" smtClean="0"/>
              <a:t>szemely</a:t>
            </a:r>
            <a:r>
              <a:rPr lang="hu-HU" sz="2800" dirty="0" smtClean="0"/>
              <a:t>_</a:t>
            </a:r>
            <a:r>
              <a:rPr lang="hu-HU" sz="2800" dirty="0" err="1" smtClean="0"/>
              <a:t>nev</a:t>
            </a:r>
            <a:r>
              <a:rPr lang="en-US" sz="2800" dirty="0" smtClean="0"/>
              <a:t> </a:t>
            </a:r>
            <a:r>
              <a:rPr lang="en-US" sz="2800" dirty="0"/>
              <a:t>FROM </a:t>
            </a:r>
            <a:r>
              <a:rPr lang="hu-HU" sz="2800" dirty="0" err="1" smtClean="0"/>
              <a:t>szemely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hu-HU" sz="2800" dirty="0" err="1" smtClean="0"/>
              <a:t>szemely</a:t>
            </a:r>
            <a:r>
              <a:rPr lang="hu-HU" sz="2800" dirty="0" smtClean="0"/>
              <a:t>_</a:t>
            </a:r>
            <a:r>
              <a:rPr lang="hu-HU" sz="2800" dirty="0" err="1" smtClean="0"/>
              <a:t>varosid</a:t>
            </a:r>
            <a:r>
              <a:rPr lang="hu-HU" sz="2800" dirty="0" smtClean="0"/>
              <a:t>=1; </a:t>
            </a:r>
            <a:endParaRPr lang="hu-HU" sz="2800" dirty="0"/>
          </a:p>
          <a:p>
            <a:pPr marL="0" indent="0">
              <a:buNone/>
            </a:pPr>
            <a:r>
              <a:rPr lang="hu-HU" sz="2800" b="1" dirty="0" smtClean="0"/>
              <a:t/>
            </a:r>
            <a:br>
              <a:rPr lang="hu-HU" sz="2800" b="1" dirty="0" smtClean="0"/>
            </a:b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6733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DML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i="1" dirty="0" smtClean="0"/>
              <a:t>Bővítés:</a:t>
            </a:r>
          </a:p>
          <a:p>
            <a:pPr marL="0" indent="0">
              <a:buNone/>
            </a:pPr>
            <a:r>
              <a:rPr lang="hu-HU" i="1" dirty="0" smtClean="0"/>
              <a:t>	</a:t>
            </a:r>
            <a:r>
              <a:rPr lang="en-US" i="1" dirty="0" smtClean="0"/>
              <a:t>INSERT </a:t>
            </a:r>
            <a:r>
              <a:rPr lang="en-US" i="1" dirty="0"/>
              <a:t>INTO ... VALUES ...</a:t>
            </a:r>
            <a:endParaRPr lang="en-US" dirty="0"/>
          </a:p>
          <a:p>
            <a:r>
              <a:rPr lang="hu-HU" i="1" dirty="0" smtClean="0"/>
              <a:t>Módosítás:</a:t>
            </a:r>
          </a:p>
          <a:p>
            <a:pPr marL="0" indent="0">
              <a:buNone/>
            </a:pPr>
            <a:r>
              <a:rPr lang="hu-HU" i="1" dirty="0"/>
              <a:t>	</a:t>
            </a:r>
            <a:r>
              <a:rPr lang="en-US" i="1" dirty="0" smtClean="0"/>
              <a:t>UPDATE </a:t>
            </a:r>
            <a:r>
              <a:rPr lang="en-US" i="1" dirty="0"/>
              <a:t>... SET ... WHERE ...</a:t>
            </a:r>
            <a:endParaRPr lang="en-US" dirty="0"/>
          </a:p>
          <a:p>
            <a:r>
              <a:rPr lang="hu-HU" i="1" dirty="0" smtClean="0"/>
              <a:t>Törlés:</a:t>
            </a:r>
          </a:p>
          <a:p>
            <a:pPr marL="0" indent="0">
              <a:buNone/>
            </a:pPr>
            <a:r>
              <a:rPr lang="hu-HU" i="1" dirty="0"/>
              <a:t>	</a:t>
            </a:r>
            <a:r>
              <a:rPr lang="en-US" i="1" dirty="0" smtClean="0"/>
              <a:t>DELETE </a:t>
            </a:r>
            <a:r>
              <a:rPr lang="en-US" i="1" dirty="0"/>
              <a:t>FROM ... WHERE </a:t>
            </a:r>
            <a:r>
              <a:rPr lang="en-US" i="1" dirty="0" smtClean="0"/>
              <a:t>...</a:t>
            </a:r>
            <a:endParaRPr lang="hu-HU" i="1" dirty="0" smtClean="0"/>
          </a:p>
          <a:p>
            <a:r>
              <a:rPr lang="hu-HU" i="1" dirty="0" smtClean="0"/>
              <a:t>Lekérdezés: (DQL: Data </a:t>
            </a:r>
            <a:r>
              <a:rPr lang="hu-HU" i="1" dirty="0" err="1" smtClean="0"/>
              <a:t>Query</a:t>
            </a:r>
            <a:r>
              <a:rPr lang="hu-HU" i="1" dirty="0" smtClean="0"/>
              <a:t> </a:t>
            </a:r>
            <a:r>
              <a:rPr lang="hu-HU" i="1" dirty="0" err="1" smtClean="0"/>
              <a:t>Language</a:t>
            </a:r>
            <a:r>
              <a:rPr lang="hu-HU" i="1" dirty="0" smtClean="0"/>
              <a:t>)</a:t>
            </a:r>
          </a:p>
          <a:p>
            <a:pPr marL="0" indent="0">
              <a:buNone/>
            </a:pPr>
            <a:r>
              <a:rPr lang="hu-HU" i="1" dirty="0"/>
              <a:t>	</a:t>
            </a:r>
            <a:r>
              <a:rPr lang="en-US" i="1" dirty="0" smtClean="0"/>
              <a:t>SELECT </a:t>
            </a:r>
            <a:r>
              <a:rPr lang="en-US" i="1" dirty="0"/>
              <a:t>... FROM ... WHERE ...</a:t>
            </a:r>
            <a:endParaRPr lang="en-US" dirty="0"/>
          </a:p>
          <a:p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50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INSERT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INSERT INTO </a:t>
            </a:r>
            <a:r>
              <a:rPr lang="hu-HU" i="1" dirty="0"/>
              <a:t>táblanév </a:t>
            </a:r>
            <a:r>
              <a:rPr lang="hu-HU" dirty="0"/>
              <a:t>[(</a:t>
            </a:r>
            <a:r>
              <a:rPr lang="hu-HU" i="1" dirty="0"/>
              <a:t>oszlopnév-lista </a:t>
            </a:r>
            <a:r>
              <a:rPr lang="hu-HU" dirty="0"/>
              <a:t>)] VALUES (</a:t>
            </a:r>
            <a:r>
              <a:rPr lang="hu-HU" i="1" dirty="0"/>
              <a:t>értéklista</a:t>
            </a:r>
            <a:r>
              <a:rPr lang="hu-HU" dirty="0"/>
              <a:t>)/</a:t>
            </a:r>
            <a:r>
              <a:rPr lang="hu-HU" i="1" dirty="0"/>
              <a:t>szelekciós utasítás</a:t>
            </a:r>
            <a:r>
              <a:rPr lang="hu-HU" dirty="0"/>
              <a:t>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Példa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INSERT INTO </a:t>
            </a:r>
            <a:r>
              <a:rPr lang="hu-HU" dirty="0" err="1" smtClean="0"/>
              <a:t>szemely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VALUES (NULL , 'Kovács János', '1', 'Piros u. 5.', '06-30-234-56-67', '1</a:t>
            </a:r>
            <a:r>
              <a:rPr lang="hu-HU" dirty="0" smtClean="0"/>
              <a:t>');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42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UPDATE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UPDATE </a:t>
            </a:r>
            <a:r>
              <a:rPr lang="hu-HU" i="1" dirty="0"/>
              <a:t>táblanév </a:t>
            </a:r>
            <a:r>
              <a:rPr lang="hu-HU" dirty="0"/>
              <a:t>SET </a:t>
            </a:r>
            <a:r>
              <a:rPr lang="hu-HU" i="1" dirty="0"/>
              <a:t>oszlopnév=kifejezés</a:t>
            </a:r>
            <a:r>
              <a:rPr lang="hu-HU" dirty="0"/>
              <a:t>[,</a:t>
            </a:r>
            <a:r>
              <a:rPr lang="hu-HU" i="1" dirty="0"/>
              <a:t>oszlopnév=kifejezés</a:t>
            </a:r>
            <a:r>
              <a:rPr lang="hu-HU" dirty="0"/>
              <a:t>] [WHERE </a:t>
            </a:r>
            <a:r>
              <a:rPr lang="hu-HU" i="1" dirty="0"/>
              <a:t>logikai kifejezés</a:t>
            </a:r>
            <a:r>
              <a:rPr lang="hu-HU" dirty="0"/>
              <a:t>];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Példa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UPDATE </a:t>
            </a:r>
            <a:r>
              <a:rPr lang="hu-HU" dirty="0" smtClean="0"/>
              <a:t>varos </a:t>
            </a:r>
            <a:r>
              <a:rPr lang="hu-HU" dirty="0"/>
              <a:t>SET </a:t>
            </a:r>
            <a:r>
              <a:rPr lang="hu-HU" dirty="0" smtClean="0"/>
              <a:t>varos_</a:t>
            </a:r>
            <a:r>
              <a:rPr lang="hu-HU" dirty="0" err="1" smtClean="0"/>
              <a:t>felar</a:t>
            </a:r>
            <a:r>
              <a:rPr lang="hu-HU" dirty="0" smtClean="0"/>
              <a:t>=1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WHERE </a:t>
            </a:r>
            <a:r>
              <a:rPr lang="hu-HU" dirty="0" smtClean="0"/>
              <a:t>varos_</a:t>
            </a:r>
            <a:r>
              <a:rPr lang="hu-HU" dirty="0" err="1" smtClean="0"/>
              <a:t>nev</a:t>
            </a:r>
            <a:r>
              <a:rPr lang="hu-HU" dirty="0"/>
              <a:t> </a:t>
            </a:r>
            <a:r>
              <a:rPr lang="hu-HU" dirty="0" smtClean="0"/>
              <a:t>LIKE ”</a:t>
            </a:r>
            <a:r>
              <a:rPr lang="hu-HU" dirty="0" err="1" smtClean="0"/>
              <a:t>%Hajdú%</a:t>
            </a:r>
            <a:r>
              <a:rPr lang="hu-HU" dirty="0" smtClean="0"/>
              <a:t>”;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924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DELETE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DELETE FROM </a:t>
            </a:r>
            <a:r>
              <a:rPr lang="hu-HU" i="1" dirty="0"/>
              <a:t>táblanév </a:t>
            </a:r>
            <a:r>
              <a:rPr lang="hu-HU" dirty="0"/>
              <a:t>[</a:t>
            </a:r>
            <a:r>
              <a:rPr lang="hu-HU" dirty="0" err="1"/>
              <a:t>WHERE</a:t>
            </a:r>
            <a:r>
              <a:rPr lang="hu-HU" i="1" dirty="0" err="1"/>
              <a:t>feltétel</a:t>
            </a:r>
            <a:r>
              <a:rPr lang="hu-HU" dirty="0" smtClean="0"/>
              <a:t>];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Példa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DELETE FROM </a:t>
            </a:r>
            <a:r>
              <a:rPr lang="hu-HU" i="1" dirty="0" err="1" smtClean="0"/>
              <a:t>szemely</a:t>
            </a:r>
            <a:r>
              <a:rPr lang="hu-HU" i="1" dirty="0" smtClean="0"/>
              <a:t> </a:t>
            </a:r>
            <a:r>
              <a:rPr lang="hu-HU" dirty="0" smtClean="0"/>
              <a:t>WHERE </a:t>
            </a:r>
            <a:r>
              <a:rPr lang="hu-HU" dirty="0" err="1" smtClean="0"/>
              <a:t>szemely</a:t>
            </a:r>
            <a:r>
              <a:rPr lang="hu-HU" dirty="0" smtClean="0"/>
              <a:t>_</a:t>
            </a:r>
            <a:r>
              <a:rPr lang="hu-HU" dirty="0" err="1" smtClean="0"/>
              <a:t>nev</a:t>
            </a:r>
            <a:r>
              <a:rPr lang="hu-HU" dirty="0" smtClean="0"/>
              <a:t>=”Kovács János”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14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Mezőnevekre hivatkozás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Mező, oszlopnév megadása: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dirty="0" err="1" smtClean="0"/>
              <a:t>szemely</a:t>
            </a:r>
            <a:r>
              <a:rPr lang="hu-HU" dirty="0" smtClean="0"/>
              <a:t>_</a:t>
            </a:r>
            <a:r>
              <a:rPr lang="hu-HU" dirty="0" err="1" smtClean="0"/>
              <a:t>nev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Táblanév és oszlopnév megadása: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dirty="0" err="1"/>
              <a:t>s</a:t>
            </a:r>
            <a:r>
              <a:rPr lang="hu-HU" dirty="0" err="1" smtClean="0"/>
              <a:t>zemely.szemely</a:t>
            </a:r>
            <a:r>
              <a:rPr lang="hu-HU" dirty="0" smtClean="0"/>
              <a:t>_</a:t>
            </a:r>
            <a:r>
              <a:rPr lang="hu-HU" dirty="0" err="1" smtClean="0"/>
              <a:t>nev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64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SELECT : lekérdezés </a:t>
            </a:r>
            <a:endParaRPr lang="hu-HU" dirty="0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75914"/>
              </p:ext>
            </p:extLst>
          </p:nvPr>
        </p:nvGraphicFramePr>
        <p:xfrm>
          <a:off x="395536" y="1340767"/>
          <a:ext cx="8229600" cy="4876800"/>
        </p:xfrm>
        <a:graphic>
          <a:graphicData uri="http://schemas.openxmlformats.org/drawingml/2006/table">
            <a:tbl>
              <a:tblPr/>
              <a:tblGrid>
                <a:gridCol w="2808312"/>
                <a:gridCol w="5421288"/>
              </a:tblGrid>
              <a:tr h="485016">
                <a:tc>
                  <a:txBody>
                    <a:bodyPr/>
                    <a:lstStyle/>
                    <a:p>
                      <a:r>
                        <a:rPr lang="hu-HU" sz="2000" b="1" dirty="0" smtClean="0"/>
                        <a:t>SELECT [</a:t>
                      </a:r>
                      <a:r>
                        <a:rPr lang="hu-HU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hu-HU" sz="2000" b="1" dirty="0" smtClean="0"/>
                        <a:t>]...</a:t>
                      </a:r>
                      <a:endParaRPr lang="hu-HU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dirty="0"/>
                        <a:t>oszlop </a:t>
                      </a:r>
                      <a:r>
                        <a:rPr lang="hu-HU" sz="2000" dirty="0" smtClean="0"/>
                        <a:t>kiválasztása=projekció, </a:t>
                      </a:r>
                      <a:r>
                        <a:rPr lang="hu-HU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Distinct-az</a:t>
                      </a:r>
                      <a:r>
                        <a:rPr lang="hu-HU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egyezőekből csak 1-et ír ki</a:t>
                      </a:r>
                    </a:p>
                    <a:p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2755">
                <a:tc>
                  <a:txBody>
                    <a:bodyPr/>
                    <a:lstStyle/>
                    <a:p>
                      <a:r>
                        <a:rPr lang="hu-HU" sz="2000" b="1" dirty="0"/>
                        <a:t>[INTO...]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az </a:t>
                      </a:r>
                      <a:r>
                        <a:rPr lang="pt-BR" sz="2000" dirty="0" smtClean="0"/>
                        <a:t>E</a:t>
                      </a:r>
                      <a:r>
                        <a:rPr lang="hu-HU" sz="2000" dirty="0" err="1" smtClean="0"/>
                        <a:t>redmény</a:t>
                      </a:r>
                      <a:r>
                        <a:rPr lang="pt-BR" sz="2000" dirty="0" smtClean="0"/>
                        <a:t>-tábla </a:t>
                      </a:r>
                      <a:r>
                        <a:rPr lang="pt-BR" sz="2000" dirty="0"/>
                        <a:t>1. sorának tárolása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FROM...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megadható, hogy melyik táblákból történjen a lekérdezés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[WHERE...]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sorok kiválasztása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[GROUP BY...]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csoportosítás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[HAVING...]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csoportok közötti választás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[UNION...]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 smtClean="0"/>
                        <a:t>Összefűzés, unió képzése másik táblával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[ORDER BY...]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rendezés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[FOR UPDATE OF...]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a tábla módosítása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 sz="2000" b="1" dirty="0"/>
                        <a:t>[SAVE TO TEMP...]</a:t>
                      </a:r>
                      <a:endParaRPr lang="hu-HU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az </a:t>
                      </a:r>
                      <a:r>
                        <a:rPr lang="hu-HU" sz="2000" dirty="0" smtClean="0"/>
                        <a:t>Eredmény-tábla </a:t>
                      </a:r>
                      <a:r>
                        <a:rPr lang="hu-HU" sz="2000" dirty="0"/>
                        <a:t>megőrzése elmentése.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0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SELECT legfontosabbak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07504" y="1628800"/>
            <a:ext cx="894968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SELECT 		:oszlopok neve, *: összes, …AS ’</a:t>
            </a:r>
            <a:r>
              <a:rPr lang="hu-HU" dirty="0" err="1" smtClean="0"/>
              <a:t>név</a:t>
            </a:r>
            <a:r>
              <a:rPr lang="hu-HU" dirty="0" smtClean="0"/>
              <a:t>’</a:t>
            </a:r>
          </a:p>
          <a:p>
            <a:pPr marL="0" indent="0">
              <a:buNone/>
            </a:pPr>
            <a:r>
              <a:rPr lang="hu-HU" dirty="0" smtClean="0"/>
              <a:t>FROM		:táblák neve</a:t>
            </a:r>
          </a:p>
          <a:p>
            <a:pPr marL="0" indent="0">
              <a:buNone/>
            </a:pPr>
            <a:r>
              <a:rPr lang="hu-HU" dirty="0" smtClean="0"/>
              <a:t>WHERE		:feltételek megadása</a:t>
            </a:r>
          </a:p>
          <a:p>
            <a:pPr marL="0" indent="0">
              <a:buNone/>
            </a:pPr>
            <a:r>
              <a:rPr lang="hu-HU" dirty="0" smtClean="0"/>
              <a:t>GROUP BY		:mi szerint csoportosítson</a:t>
            </a:r>
          </a:p>
          <a:p>
            <a:pPr marL="0" indent="0">
              <a:buNone/>
            </a:pPr>
            <a:r>
              <a:rPr lang="hu-HU" dirty="0" smtClean="0"/>
              <a:t>HAVING		:feltétel a csoportokra</a:t>
            </a:r>
          </a:p>
          <a:p>
            <a:pPr marL="0" indent="0">
              <a:buNone/>
            </a:pPr>
            <a:r>
              <a:rPr lang="hu-HU" dirty="0" smtClean="0"/>
              <a:t>ORDER BY		:rendezés oszlop szerint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653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SELECT FROM WHERE , példa </a:t>
            </a:r>
            <a:r>
              <a:rPr lang="hu-HU" dirty="0" err="1" smtClean="0"/>
              <a:t>LIKE-ra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395536" y="1268760"/>
            <a:ext cx="8748464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3600" dirty="0" smtClean="0"/>
              <a:t>Pl.</a:t>
            </a:r>
          </a:p>
          <a:p>
            <a:pPr marL="0" indent="0">
              <a:buNone/>
            </a:pPr>
            <a:r>
              <a:rPr lang="hu-HU" sz="3600" dirty="0" err="1" smtClean="0"/>
              <a:t>select</a:t>
            </a:r>
            <a:r>
              <a:rPr lang="hu-HU" sz="3600" dirty="0" smtClean="0"/>
              <a:t> </a:t>
            </a:r>
            <a:r>
              <a:rPr lang="hu-HU" sz="3600" dirty="0"/>
              <a:t>* </a:t>
            </a:r>
            <a:r>
              <a:rPr lang="hu-HU" sz="3600" dirty="0" err="1"/>
              <a:t>from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endParaRPr lang="hu-HU" sz="3600" dirty="0" smtClean="0"/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smtClean="0"/>
              <a:t>Pl.</a:t>
            </a:r>
            <a:endParaRPr lang="hu-HU" sz="3600" dirty="0"/>
          </a:p>
          <a:p>
            <a:pPr marL="0" indent="0">
              <a:buNone/>
            </a:pPr>
            <a:r>
              <a:rPr lang="hu-HU" sz="3600" dirty="0" err="1" smtClean="0"/>
              <a:t>select</a:t>
            </a:r>
            <a:r>
              <a:rPr lang="hu-HU" sz="3600" dirty="0" smtClean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</a:t>
            </a:r>
            <a:r>
              <a:rPr lang="hu-HU" sz="3600" dirty="0" err="1" smtClean="0"/>
              <a:t>nev</a:t>
            </a:r>
            <a:r>
              <a:rPr lang="hu-HU" sz="3600" dirty="0" smtClean="0"/>
              <a:t>,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_telefon </a:t>
            </a:r>
            <a:r>
              <a:rPr lang="hu-HU" sz="3600" dirty="0" err="1"/>
              <a:t>from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 </a:t>
            </a:r>
            <a:r>
              <a:rPr lang="hu-HU" sz="3600" dirty="0" err="1"/>
              <a:t>where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</a:t>
            </a:r>
            <a:r>
              <a:rPr lang="hu-HU" sz="3600" dirty="0" err="1" smtClean="0"/>
              <a:t>nev</a:t>
            </a:r>
            <a:r>
              <a:rPr lang="hu-HU" sz="3600" dirty="0" smtClean="0"/>
              <a:t> LIKE ’</a:t>
            </a:r>
            <a:r>
              <a:rPr lang="hu-HU" sz="3600" dirty="0" err="1" smtClean="0"/>
              <a:t>%Kovács%</a:t>
            </a:r>
            <a:r>
              <a:rPr lang="hu-HU" sz="3600" dirty="0" smtClean="0"/>
              <a:t>’</a:t>
            </a:r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r>
              <a:rPr lang="hu-HU" sz="3600" dirty="0" smtClean="0"/>
              <a:t>Pl. </a:t>
            </a:r>
          </a:p>
          <a:p>
            <a:pPr marL="0" indent="0">
              <a:buNone/>
            </a:pPr>
            <a:r>
              <a:rPr lang="hu-HU" sz="3600" dirty="0" err="1"/>
              <a:t>select</a:t>
            </a:r>
            <a:r>
              <a:rPr lang="hu-HU" sz="3600" dirty="0"/>
              <a:t> </a:t>
            </a:r>
            <a:r>
              <a:rPr lang="hu-HU" sz="3600" dirty="0" err="1"/>
              <a:t>szemely</a:t>
            </a:r>
            <a:r>
              <a:rPr lang="hu-HU" sz="3600" dirty="0"/>
              <a:t>_</a:t>
            </a:r>
            <a:r>
              <a:rPr lang="hu-HU" sz="3600" dirty="0" err="1"/>
              <a:t>nev</a:t>
            </a:r>
            <a:r>
              <a:rPr lang="hu-HU" sz="3600" dirty="0"/>
              <a:t>,</a:t>
            </a:r>
            <a:r>
              <a:rPr lang="hu-HU" sz="3600" dirty="0" err="1"/>
              <a:t>szemely</a:t>
            </a:r>
            <a:r>
              <a:rPr lang="hu-HU" sz="3600" dirty="0"/>
              <a:t>_telefon </a:t>
            </a:r>
            <a:r>
              <a:rPr lang="hu-HU" sz="3600" dirty="0" err="1"/>
              <a:t>from</a:t>
            </a:r>
            <a:r>
              <a:rPr lang="hu-HU" sz="3600" dirty="0"/>
              <a:t> </a:t>
            </a:r>
            <a:r>
              <a:rPr lang="hu-HU" sz="3600" dirty="0" err="1"/>
              <a:t>szemely</a:t>
            </a:r>
            <a:r>
              <a:rPr lang="hu-HU" sz="3600" dirty="0"/>
              <a:t> </a:t>
            </a:r>
            <a:r>
              <a:rPr lang="hu-HU" sz="3600" dirty="0" err="1"/>
              <a:t>where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</a:t>
            </a:r>
            <a:r>
              <a:rPr lang="hu-HU" sz="3600" dirty="0" err="1" smtClean="0"/>
              <a:t>nev</a:t>
            </a:r>
            <a:r>
              <a:rPr lang="hu-HU" sz="3600" dirty="0" smtClean="0"/>
              <a:t> </a:t>
            </a:r>
            <a:r>
              <a:rPr lang="hu-HU" sz="3600" dirty="0"/>
              <a:t>LIKE ’</a:t>
            </a:r>
            <a:r>
              <a:rPr lang="hu-HU" sz="3600" dirty="0" err="1"/>
              <a:t>%Kovács</a:t>
            </a:r>
            <a:r>
              <a:rPr lang="hu-HU" sz="3600" dirty="0" err="1" smtClean="0"/>
              <a:t>%</a:t>
            </a:r>
            <a:r>
              <a:rPr lang="hu-HU" sz="3600" dirty="0" smtClean="0"/>
              <a:t>’ and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</a:t>
            </a:r>
            <a:r>
              <a:rPr lang="hu-HU" sz="3600" dirty="0" err="1" smtClean="0"/>
              <a:t>varosid</a:t>
            </a:r>
            <a:r>
              <a:rPr lang="hu-HU" sz="3600" dirty="0" smtClean="0"/>
              <a:t>=1</a:t>
            </a:r>
          </a:p>
          <a:p>
            <a:pPr marL="0" indent="0">
              <a:buNone/>
            </a:pPr>
            <a:endParaRPr lang="hu-HU" sz="3600" dirty="0"/>
          </a:p>
          <a:p>
            <a:pPr marL="0" indent="0">
              <a:buNone/>
            </a:pPr>
            <a:r>
              <a:rPr lang="hu-HU" sz="3600" dirty="0" smtClean="0"/>
              <a:t>Pl.</a:t>
            </a:r>
          </a:p>
          <a:p>
            <a:pPr marL="0" indent="0">
              <a:buNone/>
            </a:pPr>
            <a:r>
              <a:rPr lang="hu-HU" sz="3600" dirty="0" err="1"/>
              <a:t>select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</a:t>
            </a:r>
            <a:r>
              <a:rPr lang="hu-HU" sz="3600" dirty="0" err="1" smtClean="0"/>
              <a:t>nev</a:t>
            </a:r>
            <a:r>
              <a:rPr lang="hu-HU" sz="3600" dirty="0" smtClean="0"/>
              <a:t> </a:t>
            </a:r>
            <a:r>
              <a:rPr lang="hu-HU" sz="3600" dirty="0" err="1"/>
              <a:t>from</a:t>
            </a:r>
            <a:r>
              <a:rPr lang="hu-HU" sz="3600" dirty="0"/>
              <a:t> </a:t>
            </a:r>
            <a:r>
              <a:rPr lang="hu-HU" sz="3600" dirty="0" err="1"/>
              <a:t>szemely</a:t>
            </a:r>
            <a:r>
              <a:rPr lang="hu-HU" sz="3600" dirty="0"/>
              <a:t> </a:t>
            </a:r>
            <a:r>
              <a:rPr lang="hu-HU" sz="3600" dirty="0" err="1"/>
              <a:t>where</a:t>
            </a:r>
            <a:r>
              <a:rPr lang="hu-HU" sz="3600" dirty="0"/>
              <a:t> </a:t>
            </a:r>
            <a:r>
              <a:rPr lang="hu-HU" sz="3600" dirty="0" err="1" smtClean="0"/>
              <a:t>szemely</a:t>
            </a:r>
            <a:r>
              <a:rPr lang="hu-HU" sz="3600" dirty="0" smtClean="0"/>
              <a:t>_utca is null</a:t>
            </a:r>
            <a:endParaRPr lang="hu-HU" sz="3600" dirty="0"/>
          </a:p>
          <a:p>
            <a:pPr marL="0" indent="0">
              <a:buNone/>
            </a:pPr>
            <a:endParaRPr lang="hu-HU" sz="3600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98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SELECT : táblák összekapcsolása, INNER JOIN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Pl. </a:t>
            </a:r>
          </a:p>
          <a:p>
            <a:pPr marL="0" indent="0">
              <a:buNone/>
            </a:pP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smtClean="0"/>
              <a:t>*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b="1" dirty="0" err="1" smtClean="0"/>
              <a:t>szemely</a:t>
            </a:r>
            <a:r>
              <a:rPr lang="hu-HU" b="1" dirty="0" smtClean="0"/>
              <a:t>,varos</a:t>
            </a:r>
            <a:r>
              <a:rPr lang="hu-HU" dirty="0" smtClean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b="1" dirty="0" err="1" smtClean="0"/>
              <a:t>szemely</a:t>
            </a:r>
            <a:r>
              <a:rPr lang="hu-HU" b="1" dirty="0" smtClean="0"/>
              <a:t>_</a:t>
            </a:r>
            <a:r>
              <a:rPr lang="hu-HU" b="1" dirty="0" err="1" smtClean="0"/>
              <a:t>varosid</a:t>
            </a:r>
            <a:r>
              <a:rPr lang="hu-HU" b="1" dirty="0" smtClean="0"/>
              <a:t>=</a:t>
            </a:r>
            <a:r>
              <a:rPr lang="hu-HU" b="1" dirty="0" err="1" smtClean="0"/>
              <a:t>varos</a:t>
            </a:r>
            <a:r>
              <a:rPr lang="hu-HU" b="1" dirty="0" smtClean="0"/>
              <a:t>_</a:t>
            </a:r>
            <a:r>
              <a:rPr lang="hu-HU" b="1" dirty="0" err="1" smtClean="0"/>
              <a:t>id</a:t>
            </a:r>
            <a:endParaRPr lang="hu-HU" b="1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Ugyanezt a kimenetet adja a következő: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hu-HU" i="1" dirty="0" smtClean="0"/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hu-HU" b="1" i="1" dirty="0" err="1" smtClean="0"/>
              <a:t>szemely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INNER JOIN </a:t>
            </a:r>
            <a:r>
              <a:rPr lang="hu-HU" b="1" i="1" dirty="0" smtClean="0"/>
              <a:t>varos</a:t>
            </a:r>
            <a:r>
              <a:rPr lang="en-US" b="1" i="1" dirty="0" smtClean="0"/>
              <a:t> </a:t>
            </a:r>
            <a:r>
              <a:rPr lang="en-US" b="1" dirty="0"/>
              <a:t>ON </a:t>
            </a:r>
            <a:r>
              <a:rPr lang="hu-HU" b="1" dirty="0" err="1"/>
              <a:t>szemely</a:t>
            </a:r>
            <a:r>
              <a:rPr lang="hu-HU" b="1" dirty="0"/>
              <a:t>_</a:t>
            </a:r>
            <a:r>
              <a:rPr lang="hu-HU" b="1" dirty="0" err="1"/>
              <a:t>varosid</a:t>
            </a:r>
            <a:r>
              <a:rPr lang="hu-HU" b="1" dirty="0"/>
              <a:t>=varos_</a:t>
            </a:r>
            <a:r>
              <a:rPr lang="hu-HU" b="1" dirty="0" err="1"/>
              <a:t>id</a:t>
            </a:r>
            <a:endParaRPr lang="hu-HU" b="1" dirty="0"/>
          </a:p>
          <a:p>
            <a:pPr marL="0" indent="0">
              <a:buNone/>
            </a:pPr>
            <a:endParaRPr lang="hu-HU" b="1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14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723" y="2701632"/>
            <a:ext cx="6127186" cy="252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Relációs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 marL="0" indent="0">
              <a:buNone/>
            </a:pPr>
            <a:r>
              <a:rPr lang="hu-HU" sz="4000" dirty="0" err="1" smtClean="0"/>
              <a:t>Táblák-Kapcsolatok</a:t>
            </a:r>
            <a:endParaRPr lang="hu-HU" sz="4000" dirty="0" smtClean="0"/>
          </a:p>
          <a:p>
            <a:endParaRPr lang="hu-HU" dirty="0"/>
          </a:p>
        </p:txBody>
      </p:sp>
      <p:cxnSp>
        <p:nvCxnSpPr>
          <p:cNvPr id="5" name="Egyenes összekötő 4"/>
          <p:cNvCxnSpPr/>
          <p:nvPr/>
        </p:nvCxnSpPr>
        <p:spPr>
          <a:xfrm flipH="1" flipV="1">
            <a:off x="1361321" y="2530759"/>
            <a:ext cx="864096" cy="432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/>
          <p:cNvSpPr txBox="1"/>
          <p:nvPr/>
        </p:nvSpPr>
        <p:spPr>
          <a:xfrm>
            <a:off x="323528" y="2161427"/>
            <a:ext cx="159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Adatbázis neve</a:t>
            </a:r>
          </a:p>
        </p:txBody>
      </p:sp>
      <p:cxnSp>
        <p:nvCxnSpPr>
          <p:cNvPr id="8" name="Egyenes összekötő 7"/>
          <p:cNvCxnSpPr/>
          <p:nvPr/>
        </p:nvCxnSpPr>
        <p:spPr>
          <a:xfrm flipV="1">
            <a:off x="3707904" y="2346093"/>
            <a:ext cx="389721" cy="471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3507046" y="1976761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Tábla neve</a:t>
            </a:r>
          </a:p>
        </p:txBody>
      </p:sp>
      <p:cxnSp>
        <p:nvCxnSpPr>
          <p:cNvPr id="11" name="Egyenes összekötő 10"/>
          <p:cNvCxnSpPr/>
          <p:nvPr/>
        </p:nvCxnSpPr>
        <p:spPr>
          <a:xfrm flipH="1">
            <a:off x="1331640" y="4653136"/>
            <a:ext cx="893777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77742" y="5517232"/>
            <a:ext cx="120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Mező neve</a:t>
            </a:r>
          </a:p>
        </p:txBody>
      </p:sp>
      <p:cxnSp>
        <p:nvCxnSpPr>
          <p:cNvPr id="15" name="Egyenes összekötő 14"/>
          <p:cNvCxnSpPr/>
          <p:nvPr/>
        </p:nvCxnSpPr>
        <p:spPr>
          <a:xfrm>
            <a:off x="3507046" y="4653136"/>
            <a:ext cx="395718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2908999" y="5401043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Mező típusa</a:t>
            </a:r>
          </a:p>
        </p:txBody>
      </p:sp>
      <p:cxnSp>
        <p:nvCxnSpPr>
          <p:cNvPr id="19" name="Egyenes összekötő 18"/>
          <p:cNvCxnSpPr/>
          <p:nvPr/>
        </p:nvCxnSpPr>
        <p:spPr>
          <a:xfrm flipH="1">
            <a:off x="1122433" y="3356992"/>
            <a:ext cx="4972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0" y="3150481"/>
            <a:ext cx="149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Elsődleges kulcs</a:t>
            </a:r>
          </a:p>
        </p:txBody>
      </p:sp>
      <p:cxnSp>
        <p:nvCxnSpPr>
          <p:cNvPr id="24" name="Egyenes összekötő 23"/>
          <p:cNvCxnSpPr/>
          <p:nvPr/>
        </p:nvCxnSpPr>
        <p:spPr>
          <a:xfrm>
            <a:off x="3059832" y="4005064"/>
            <a:ext cx="1728192" cy="576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4379656" y="4416672"/>
            <a:ext cx="254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 smtClean="0">
                <a:solidFill>
                  <a:srgbClr val="FF0000"/>
                </a:solidFill>
              </a:rPr>
              <a:t>Idegen kulcs</a:t>
            </a:r>
          </a:p>
        </p:txBody>
      </p:sp>
      <p:cxnSp>
        <p:nvCxnSpPr>
          <p:cNvPr id="33" name="Egyenes összekötő 32"/>
          <p:cNvCxnSpPr/>
          <p:nvPr/>
        </p:nvCxnSpPr>
        <p:spPr>
          <a:xfrm flipV="1">
            <a:off x="4788024" y="2108590"/>
            <a:ext cx="864096" cy="1418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5061541" y="1739258"/>
            <a:ext cx="247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egy a többhöz kapcsolat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72" y="5147155"/>
            <a:ext cx="2973671" cy="161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Szövegdoboz 43"/>
          <p:cNvSpPr txBox="1"/>
          <p:nvPr/>
        </p:nvSpPr>
        <p:spPr>
          <a:xfrm>
            <a:off x="5137591" y="3249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Szövegdoboz 44"/>
          <p:cNvSpPr txBox="1"/>
          <p:nvPr/>
        </p:nvSpPr>
        <p:spPr>
          <a:xfrm>
            <a:off x="4310555" y="39254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N</a:t>
            </a:r>
            <a:endParaRPr lang="hu-HU" b="1" dirty="0" smtClean="0">
              <a:solidFill>
                <a:srgbClr val="FF0000"/>
              </a:solidFill>
            </a:endParaRPr>
          </a:p>
        </p:txBody>
      </p:sp>
      <p:sp>
        <p:nvSpPr>
          <p:cNvPr id="49" name="Szövegdoboz 48"/>
          <p:cNvSpPr txBox="1"/>
          <p:nvPr/>
        </p:nvSpPr>
        <p:spPr>
          <a:xfrm>
            <a:off x="4178189" y="6165304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Rekordok</a:t>
            </a:r>
          </a:p>
        </p:txBody>
      </p:sp>
      <p:cxnSp>
        <p:nvCxnSpPr>
          <p:cNvPr id="50" name="Egyenes összekötő 49"/>
          <p:cNvCxnSpPr/>
          <p:nvPr/>
        </p:nvCxnSpPr>
        <p:spPr>
          <a:xfrm flipH="1">
            <a:off x="4985884" y="5886564"/>
            <a:ext cx="1530332" cy="3785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/>
          <p:cNvSpPr txBox="1"/>
          <p:nvPr/>
        </p:nvSpPr>
        <p:spPr>
          <a:xfrm>
            <a:off x="6937987" y="4855259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Város tábla tartalma</a:t>
            </a:r>
            <a:r>
              <a:rPr lang="hu-HU" dirty="0"/>
              <a:t>:</a:t>
            </a:r>
            <a:endParaRPr lang="hu-HU" dirty="0" smtClean="0"/>
          </a:p>
        </p:txBody>
      </p:sp>
      <p:sp>
        <p:nvSpPr>
          <p:cNvPr id="51" name="Ellipszis 50"/>
          <p:cNvSpPr/>
          <p:nvPr/>
        </p:nvSpPr>
        <p:spPr>
          <a:xfrm>
            <a:off x="1495723" y="3778445"/>
            <a:ext cx="2601902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90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Példa INNER </a:t>
            </a:r>
            <a:r>
              <a:rPr lang="hu-HU" dirty="0" err="1" smtClean="0"/>
              <a:t>JOIN-ra</a:t>
            </a:r>
            <a:r>
              <a:rPr lang="hu-HU" dirty="0" smtClean="0"/>
              <a:t>, AND, OR a feltételben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Pl. AND: </a:t>
            </a:r>
          </a:p>
          <a:p>
            <a:pPr marL="0" indent="0">
              <a:buNone/>
            </a:pPr>
            <a:r>
              <a:rPr lang="hu-HU" dirty="0" err="1" smtClean="0"/>
              <a:t>select</a:t>
            </a:r>
            <a:r>
              <a:rPr lang="hu-HU" dirty="0" smtClean="0"/>
              <a:t> *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szemely</a:t>
            </a:r>
            <a:r>
              <a:rPr lang="hu-HU" dirty="0" smtClean="0"/>
              <a:t>,varos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szemely</a:t>
            </a:r>
            <a:r>
              <a:rPr lang="hu-HU" dirty="0" smtClean="0"/>
              <a:t>_</a:t>
            </a:r>
            <a:r>
              <a:rPr lang="hu-HU" dirty="0" err="1" smtClean="0"/>
              <a:t>varosid</a:t>
            </a:r>
            <a:r>
              <a:rPr lang="hu-HU" dirty="0" smtClean="0"/>
              <a:t>=</a:t>
            </a:r>
            <a:r>
              <a:rPr lang="hu-HU" dirty="0" err="1" smtClean="0"/>
              <a:t>varos</a:t>
            </a:r>
            <a:r>
              <a:rPr lang="hu-HU" dirty="0" smtClean="0"/>
              <a:t>_</a:t>
            </a:r>
            <a:r>
              <a:rPr lang="hu-HU" dirty="0" err="1" smtClean="0"/>
              <a:t>id</a:t>
            </a:r>
            <a:r>
              <a:rPr lang="hu-HU" dirty="0" smtClean="0"/>
              <a:t> </a:t>
            </a:r>
            <a:r>
              <a:rPr lang="hu-HU" b="1" dirty="0" smtClean="0"/>
              <a:t>and varos_</a:t>
            </a:r>
            <a:r>
              <a:rPr lang="hu-HU" b="1" dirty="0" err="1" smtClean="0"/>
              <a:t>nev</a:t>
            </a:r>
            <a:r>
              <a:rPr lang="hu-HU" b="1" dirty="0" smtClean="0"/>
              <a:t>=”Debrecen”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Pl. OR:</a:t>
            </a:r>
          </a:p>
          <a:p>
            <a:pPr marL="0" indent="0">
              <a:buNone/>
            </a:pP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 smtClean="0"/>
              <a:t>szemely</a:t>
            </a:r>
            <a:r>
              <a:rPr lang="hu-HU" dirty="0" smtClean="0"/>
              <a:t>_</a:t>
            </a:r>
            <a:r>
              <a:rPr lang="hu-HU" dirty="0" err="1" smtClean="0"/>
              <a:t>nev</a:t>
            </a:r>
            <a:r>
              <a:rPr lang="hu-HU" dirty="0" smtClean="0"/>
              <a:t>,varos_</a:t>
            </a:r>
            <a:r>
              <a:rPr lang="hu-HU" dirty="0" err="1" smtClean="0"/>
              <a:t>nev</a:t>
            </a:r>
            <a:r>
              <a:rPr lang="hu-HU" dirty="0" smtClean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szemely</a:t>
            </a:r>
            <a:r>
              <a:rPr lang="hu-HU" dirty="0"/>
              <a:t>,varos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szemely</a:t>
            </a:r>
            <a:r>
              <a:rPr lang="hu-HU" dirty="0"/>
              <a:t>_</a:t>
            </a:r>
            <a:r>
              <a:rPr lang="hu-HU" dirty="0" err="1"/>
              <a:t>varosid</a:t>
            </a:r>
            <a:r>
              <a:rPr lang="hu-HU" dirty="0"/>
              <a:t>=</a:t>
            </a:r>
            <a:r>
              <a:rPr lang="hu-HU" dirty="0" err="1"/>
              <a:t>varos</a:t>
            </a:r>
            <a:r>
              <a:rPr lang="hu-HU" dirty="0"/>
              <a:t>_</a:t>
            </a:r>
            <a:r>
              <a:rPr lang="hu-HU" dirty="0" err="1"/>
              <a:t>id</a:t>
            </a:r>
            <a:r>
              <a:rPr lang="hu-HU" dirty="0"/>
              <a:t> and </a:t>
            </a:r>
            <a:r>
              <a:rPr lang="hu-HU" b="1" dirty="0" smtClean="0"/>
              <a:t>varos_</a:t>
            </a:r>
            <a:r>
              <a:rPr lang="hu-HU" b="1" dirty="0" err="1" smtClean="0"/>
              <a:t>nev</a:t>
            </a:r>
            <a:r>
              <a:rPr lang="hu-HU" b="1" dirty="0" smtClean="0"/>
              <a:t>=”Hajdúszoboszló” </a:t>
            </a:r>
            <a:r>
              <a:rPr lang="hu-HU" b="1" dirty="0" err="1" smtClean="0"/>
              <a:t>or</a:t>
            </a:r>
            <a:r>
              <a:rPr lang="hu-HU" b="1" dirty="0" smtClean="0"/>
              <a:t> varos_</a:t>
            </a:r>
            <a:r>
              <a:rPr lang="hu-HU" b="1" dirty="0" err="1" smtClean="0"/>
              <a:t>nev</a:t>
            </a:r>
            <a:r>
              <a:rPr lang="hu-HU" b="1" dirty="0" smtClean="0"/>
              <a:t>=”Ebes”</a:t>
            </a:r>
            <a:endParaRPr lang="hu-HU" b="1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58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6156176" y="4797152"/>
            <a:ext cx="2304256" cy="822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SELECT GROUP BY: csoportosítás, HAVING : feltétel a csoportokra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395536" y="4647930"/>
            <a:ext cx="4104456" cy="20934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hu-HU" dirty="0" smtClean="0"/>
          </a:p>
          <a:p>
            <a:pPr marL="514350" indent="-514350">
              <a:buAutoNum type="arabicPeriod"/>
            </a:pPr>
            <a:r>
              <a:rPr lang="hu-HU" sz="6400" dirty="0" smtClean="0"/>
              <a:t>Kovács János……………..Debrecen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Fekete Pál………………….Debrecen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Kiss János………………….Debrecen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Kiss Márta…………………Debrecen	</a:t>
            </a:r>
            <a:endParaRPr lang="hu-HU" sz="6400" i="1" dirty="0" smtClean="0"/>
          </a:p>
          <a:p>
            <a:pPr marL="514350" indent="-514350">
              <a:buAutoNum type="arabicPeriod"/>
            </a:pPr>
            <a:r>
              <a:rPr lang="hu-HU" sz="6400" dirty="0" smtClean="0"/>
              <a:t>Nagy Péter………………..Kaba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Nagy Éva……………………Kaba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Kiss József………………….Kaba</a:t>
            </a:r>
          </a:p>
          <a:p>
            <a:pPr marL="514350" indent="-514350">
              <a:buAutoNum type="arabicPeriod"/>
            </a:pPr>
            <a:r>
              <a:rPr lang="hu-HU" sz="6400" dirty="0" smtClean="0"/>
              <a:t>Kiss Ádám………………….Ebes	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539552" y="1674674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dirty="0"/>
              <a:t>Pl. </a:t>
            </a:r>
          </a:p>
          <a:p>
            <a:r>
              <a:rPr lang="hu-HU" sz="2800" dirty="0" err="1"/>
              <a:t>select</a:t>
            </a:r>
            <a:r>
              <a:rPr lang="hu-HU" sz="2800" dirty="0"/>
              <a:t> </a:t>
            </a:r>
            <a:r>
              <a:rPr lang="hu-HU" sz="2800" b="1" dirty="0"/>
              <a:t>varos_</a:t>
            </a:r>
            <a:r>
              <a:rPr lang="hu-HU" sz="2800" b="1" dirty="0" err="1"/>
              <a:t>nev</a:t>
            </a:r>
            <a:r>
              <a:rPr lang="hu-HU" sz="2800" dirty="0"/>
              <a:t>,COUNT(</a:t>
            </a:r>
            <a:r>
              <a:rPr lang="hu-HU" sz="2800" dirty="0" err="1"/>
              <a:t>szemely</a:t>
            </a:r>
            <a:r>
              <a:rPr lang="hu-HU" sz="2800" dirty="0"/>
              <a:t>_</a:t>
            </a:r>
            <a:r>
              <a:rPr lang="hu-HU" sz="2800" dirty="0" err="1"/>
              <a:t>id</a:t>
            </a:r>
            <a:r>
              <a:rPr lang="hu-HU" sz="2800" dirty="0"/>
              <a:t>)</a:t>
            </a:r>
          </a:p>
          <a:p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szemely</a:t>
            </a:r>
            <a:r>
              <a:rPr lang="hu-HU" sz="2800" dirty="0"/>
              <a:t>, varos </a:t>
            </a:r>
          </a:p>
          <a:p>
            <a:r>
              <a:rPr lang="hu-HU" sz="2800" dirty="0" err="1"/>
              <a:t>where</a:t>
            </a:r>
            <a:r>
              <a:rPr lang="hu-HU" sz="2800" dirty="0"/>
              <a:t> </a:t>
            </a:r>
            <a:r>
              <a:rPr lang="hu-HU" sz="2800" dirty="0" err="1"/>
              <a:t>szemely</a:t>
            </a:r>
            <a:r>
              <a:rPr lang="hu-HU" sz="2800" dirty="0"/>
              <a:t>_</a:t>
            </a:r>
            <a:r>
              <a:rPr lang="hu-HU" sz="2800" dirty="0" err="1"/>
              <a:t>varosid</a:t>
            </a:r>
            <a:r>
              <a:rPr lang="hu-HU" sz="2800" dirty="0"/>
              <a:t>=varos_</a:t>
            </a:r>
            <a:r>
              <a:rPr lang="hu-HU" sz="2800" dirty="0" err="1"/>
              <a:t>id</a:t>
            </a:r>
            <a:endParaRPr lang="hu-HU" sz="2800" dirty="0"/>
          </a:p>
          <a:p>
            <a:r>
              <a:rPr lang="hu-HU" sz="2800" b="1" dirty="0" err="1"/>
              <a:t>group</a:t>
            </a:r>
            <a:r>
              <a:rPr lang="hu-HU" sz="2800" b="1" dirty="0"/>
              <a:t> </a:t>
            </a:r>
            <a:r>
              <a:rPr lang="hu-HU" sz="2800" b="1" dirty="0" err="1"/>
              <a:t>by</a:t>
            </a:r>
            <a:r>
              <a:rPr lang="hu-HU" sz="2800" b="1" dirty="0"/>
              <a:t> varos_</a:t>
            </a:r>
            <a:r>
              <a:rPr lang="hu-HU" sz="2800" b="1" dirty="0" err="1"/>
              <a:t>nev</a:t>
            </a:r>
            <a:endParaRPr lang="hu-HU" sz="2800" b="1" dirty="0"/>
          </a:p>
          <a:p>
            <a:r>
              <a:rPr lang="hu-HU" sz="2800" b="1" dirty="0" err="1"/>
              <a:t>having</a:t>
            </a:r>
            <a:r>
              <a:rPr lang="hu-HU" sz="2800" b="1" dirty="0"/>
              <a:t> COUNT(</a:t>
            </a:r>
            <a:r>
              <a:rPr lang="hu-HU" sz="2800" b="1" dirty="0" err="1"/>
              <a:t>szemely</a:t>
            </a:r>
            <a:r>
              <a:rPr lang="hu-HU" sz="2800" b="1" dirty="0"/>
              <a:t>_</a:t>
            </a:r>
            <a:r>
              <a:rPr lang="hu-HU" sz="2800" b="1" dirty="0" err="1"/>
              <a:t>id</a:t>
            </a:r>
            <a:r>
              <a:rPr lang="hu-HU" sz="2800" b="1" dirty="0" smtClean="0"/>
              <a:t>)&gt;2</a:t>
            </a:r>
            <a:endParaRPr lang="hu-HU" sz="2800" b="1" dirty="0"/>
          </a:p>
        </p:txBody>
      </p:sp>
      <p:sp>
        <p:nvSpPr>
          <p:cNvPr id="4" name="Jobbra nyíl 3"/>
          <p:cNvSpPr/>
          <p:nvPr/>
        </p:nvSpPr>
        <p:spPr>
          <a:xfrm>
            <a:off x="4067944" y="5368010"/>
            <a:ext cx="187220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6156176" y="4899450"/>
            <a:ext cx="2304256" cy="1193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2400" dirty="0" smtClean="0"/>
              <a:t>Debrecen 	4</a:t>
            </a:r>
          </a:p>
          <a:p>
            <a:pPr marL="0" indent="0">
              <a:buFont typeface="Arial" pitchFamily="34" charset="0"/>
              <a:buNone/>
            </a:pPr>
            <a:r>
              <a:rPr lang="hu-HU" sz="2400" dirty="0" smtClean="0"/>
              <a:t>Kaba 		3</a:t>
            </a:r>
          </a:p>
          <a:p>
            <a:pPr marL="0" indent="0">
              <a:buFont typeface="Arial" pitchFamily="34" charset="0"/>
              <a:buNone/>
            </a:pPr>
            <a:r>
              <a:rPr lang="hu-HU" sz="2400" i="1" dirty="0" smtClean="0">
                <a:solidFill>
                  <a:schemeClr val="bg1">
                    <a:lumMod val="65000"/>
                  </a:schemeClr>
                </a:solidFill>
              </a:rPr>
              <a:t>Ebes		1</a:t>
            </a:r>
          </a:p>
        </p:txBody>
      </p:sp>
      <p:sp>
        <p:nvSpPr>
          <p:cNvPr id="5" name="Lefelé nyíl 4"/>
          <p:cNvSpPr/>
          <p:nvPr/>
        </p:nvSpPr>
        <p:spPr>
          <a:xfrm>
            <a:off x="8079196" y="3174556"/>
            <a:ext cx="216024" cy="1608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7155967" y="2805224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Having</a:t>
            </a:r>
            <a:r>
              <a:rPr lang="hu-HU" dirty="0" smtClean="0"/>
              <a:t> feltétel: &gt;2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879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INNER JOIN, LEFT JOIN</a:t>
            </a:r>
            <a:endParaRPr lang="hu-HU" dirty="0"/>
          </a:p>
        </p:txBody>
      </p:sp>
      <p:pic>
        <p:nvPicPr>
          <p:cNvPr id="4098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" y="1380863"/>
            <a:ext cx="3312368" cy="240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QL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420" y="1370789"/>
            <a:ext cx="3270960" cy="237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79544" y="3849187"/>
            <a:ext cx="28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aros		</a:t>
            </a:r>
            <a:r>
              <a:rPr lang="hu-HU" dirty="0" err="1" smtClean="0"/>
              <a:t>szemely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107787" y="3855717"/>
            <a:ext cx="28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aros		</a:t>
            </a:r>
            <a:r>
              <a:rPr lang="hu-HU" dirty="0" err="1" smtClean="0"/>
              <a:t>szemely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4499992" y="433203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 smtClean="0"/>
              <a:t>Azokat a városokat is kilistázza, amelyekhez nem tartozik lakos.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751485" y="5517232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hu-HU" i="1" dirty="0"/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hu-HU" b="1" i="1" dirty="0" smtClean="0"/>
              <a:t>varos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INNER JOIN </a:t>
            </a:r>
            <a:r>
              <a:rPr lang="hu-HU" b="1" i="1" dirty="0" err="1" smtClean="0"/>
              <a:t>szemely</a:t>
            </a:r>
            <a:r>
              <a:rPr lang="en-US" b="1" i="1" dirty="0" smtClean="0"/>
              <a:t> </a:t>
            </a:r>
            <a:r>
              <a:rPr lang="en-US" b="1" dirty="0"/>
              <a:t>ON </a:t>
            </a:r>
            <a:r>
              <a:rPr lang="hu-HU" b="1" dirty="0" err="1"/>
              <a:t>szemely</a:t>
            </a:r>
            <a:r>
              <a:rPr lang="hu-HU" b="1" dirty="0"/>
              <a:t>_</a:t>
            </a:r>
            <a:r>
              <a:rPr lang="hu-HU" b="1" dirty="0" err="1"/>
              <a:t>varosid</a:t>
            </a:r>
            <a:r>
              <a:rPr lang="hu-HU" b="1" dirty="0"/>
              <a:t>=varos_</a:t>
            </a:r>
            <a:r>
              <a:rPr lang="hu-HU" b="1" dirty="0" err="1"/>
              <a:t>id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5148064" y="5537178"/>
            <a:ext cx="30963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hu-HU" i="1" dirty="0"/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FROM </a:t>
            </a:r>
            <a:r>
              <a:rPr lang="hu-HU" b="1" i="1" dirty="0" smtClean="0"/>
              <a:t>varos</a:t>
            </a:r>
            <a:r>
              <a:rPr lang="en-US" b="1" dirty="0"/>
              <a:t/>
            </a:r>
            <a:br>
              <a:rPr lang="en-US" b="1" dirty="0"/>
            </a:br>
            <a:r>
              <a:rPr lang="hu-HU" sz="2400" b="1" dirty="0" smtClean="0"/>
              <a:t>LEFT</a:t>
            </a:r>
            <a:r>
              <a:rPr lang="en-US" sz="2400" b="1" dirty="0" smtClean="0"/>
              <a:t> </a:t>
            </a:r>
            <a:r>
              <a:rPr lang="en-US" sz="2400" b="1" dirty="0"/>
              <a:t>JOIN </a:t>
            </a:r>
            <a:r>
              <a:rPr lang="hu-HU" b="1" i="1" dirty="0" err="1" smtClean="0"/>
              <a:t>szemely</a:t>
            </a:r>
            <a:r>
              <a:rPr lang="en-US" b="1" i="1" dirty="0" smtClean="0"/>
              <a:t> </a:t>
            </a:r>
            <a:r>
              <a:rPr lang="en-US" b="1" dirty="0"/>
              <a:t>ON </a:t>
            </a:r>
            <a:r>
              <a:rPr lang="hu-HU" b="1" dirty="0" err="1"/>
              <a:t>szemely</a:t>
            </a:r>
            <a:r>
              <a:rPr lang="hu-HU" b="1" dirty="0"/>
              <a:t>_</a:t>
            </a:r>
            <a:r>
              <a:rPr lang="hu-HU" b="1" dirty="0" err="1"/>
              <a:t>varosid</a:t>
            </a:r>
            <a:r>
              <a:rPr lang="hu-HU" b="1" dirty="0"/>
              <a:t>=varos_</a:t>
            </a:r>
            <a:r>
              <a:rPr lang="hu-HU" b="1" dirty="0" err="1"/>
              <a:t>id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1898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Példa LEFT </a:t>
            </a:r>
            <a:r>
              <a:rPr lang="hu-HU" dirty="0" err="1" smtClean="0"/>
              <a:t>JOIN-ra</a:t>
            </a:r>
            <a:r>
              <a:rPr lang="hu-HU" dirty="0" smtClean="0"/>
              <a:t>, Group </a:t>
            </a:r>
            <a:r>
              <a:rPr lang="hu-HU" dirty="0" err="1" smtClean="0"/>
              <a:t>by-ra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 smtClean="0"/>
              <a:t>Pl.</a:t>
            </a:r>
          </a:p>
          <a:p>
            <a:pPr marL="0" indent="0">
              <a:buNone/>
            </a:pPr>
            <a:r>
              <a:rPr lang="hu-HU" dirty="0" err="1" smtClean="0"/>
              <a:t>select</a:t>
            </a:r>
            <a:r>
              <a:rPr lang="hu-HU" dirty="0" smtClean="0"/>
              <a:t> </a:t>
            </a:r>
            <a:r>
              <a:rPr lang="hu-HU" dirty="0"/>
              <a:t>varos_</a:t>
            </a:r>
            <a:r>
              <a:rPr lang="hu-HU" dirty="0" err="1"/>
              <a:t>nev</a:t>
            </a:r>
            <a:r>
              <a:rPr lang="hu-HU" dirty="0" smtClean="0"/>
              <a:t>, COUNT(</a:t>
            </a:r>
            <a:r>
              <a:rPr lang="hu-HU" dirty="0" err="1" smtClean="0"/>
              <a:t>szemely</a:t>
            </a:r>
            <a:r>
              <a:rPr lang="hu-HU" dirty="0" smtClean="0"/>
              <a:t>_</a:t>
            </a:r>
            <a:r>
              <a:rPr lang="hu-HU" dirty="0" err="1" smtClean="0"/>
              <a:t>id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hu-HU" dirty="0"/>
              <a:t>varos</a:t>
            </a:r>
            <a:r>
              <a:rPr lang="en-US" dirty="0"/>
              <a:t/>
            </a:r>
            <a:br>
              <a:rPr lang="en-US" dirty="0"/>
            </a:br>
            <a:r>
              <a:rPr lang="hu-HU" sz="4000" b="1" dirty="0"/>
              <a:t>LEFT</a:t>
            </a:r>
            <a:r>
              <a:rPr lang="en-US" sz="4000" b="1" dirty="0"/>
              <a:t> JOIN </a:t>
            </a:r>
            <a:r>
              <a:rPr lang="hu-HU" b="1" i="1" dirty="0" err="1"/>
              <a:t>szemely</a:t>
            </a:r>
            <a:r>
              <a:rPr lang="en-US" b="1" i="1" dirty="0"/>
              <a:t> </a:t>
            </a:r>
            <a:r>
              <a:rPr lang="en-US" b="1" dirty="0"/>
              <a:t>ON </a:t>
            </a:r>
            <a:r>
              <a:rPr lang="hu-HU" b="1" dirty="0" err="1"/>
              <a:t>szemely</a:t>
            </a:r>
            <a:r>
              <a:rPr lang="hu-HU" b="1" dirty="0"/>
              <a:t>_</a:t>
            </a:r>
            <a:r>
              <a:rPr lang="hu-HU" b="1" dirty="0" err="1"/>
              <a:t>varosid</a:t>
            </a:r>
            <a:r>
              <a:rPr lang="hu-HU" b="1" dirty="0"/>
              <a:t>=varos_</a:t>
            </a:r>
            <a:r>
              <a:rPr lang="hu-HU" b="1" dirty="0" err="1"/>
              <a:t>id</a:t>
            </a:r>
            <a:r>
              <a:rPr lang="hu-HU" b="1" dirty="0"/>
              <a:t> </a:t>
            </a:r>
            <a:endParaRPr lang="hu-HU" b="1" dirty="0" smtClean="0"/>
          </a:p>
          <a:p>
            <a:pPr marL="0" indent="0">
              <a:buNone/>
            </a:pPr>
            <a:r>
              <a:rPr lang="hu-HU" sz="3800" b="1" dirty="0" err="1"/>
              <a:t>group</a:t>
            </a:r>
            <a:r>
              <a:rPr lang="hu-HU" sz="3800" b="1" dirty="0"/>
              <a:t> </a:t>
            </a:r>
            <a:r>
              <a:rPr lang="hu-HU" sz="3800" b="1" dirty="0" err="1"/>
              <a:t>by</a:t>
            </a:r>
            <a:r>
              <a:rPr lang="hu-HU" sz="3800" b="1" dirty="0"/>
              <a:t> </a:t>
            </a:r>
            <a:r>
              <a:rPr lang="hu-HU" sz="3800" b="1" dirty="0" smtClean="0"/>
              <a:t>varos_</a:t>
            </a:r>
            <a:r>
              <a:rPr lang="hu-HU" sz="3800" b="1" dirty="0" err="1" smtClean="0"/>
              <a:t>nev</a:t>
            </a:r>
            <a:endParaRPr lang="hu-HU" sz="3800" b="1" dirty="0" smtClean="0"/>
          </a:p>
          <a:p>
            <a:pPr marL="0" indent="0">
              <a:buNone/>
            </a:pPr>
            <a:endParaRPr lang="hu-HU" b="1" dirty="0" smtClean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5065914" y="4434001"/>
            <a:ext cx="2304256" cy="1193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hu-HU" sz="2400" dirty="0" smtClean="0"/>
              <a:t>Debrecen 	4</a:t>
            </a:r>
          </a:p>
          <a:p>
            <a:pPr marL="0" indent="0">
              <a:buFont typeface="Arial" pitchFamily="34" charset="0"/>
              <a:buNone/>
            </a:pPr>
            <a:r>
              <a:rPr lang="hu-HU" sz="2400" dirty="0" smtClean="0"/>
              <a:t>Kaba 		3</a:t>
            </a:r>
          </a:p>
          <a:p>
            <a:pPr marL="0" indent="0">
              <a:buFont typeface="Arial" pitchFamily="34" charset="0"/>
              <a:buNone/>
            </a:pPr>
            <a:r>
              <a:rPr lang="hu-HU" sz="2500" dirty="0"/>
              <a:t>Ebes		1</a:t>
            </a:r>
          </a:p>
          <a:p>
            <a:pPr marL="0" indent="0">
              <a:buFont typeface="Arial" pitchFamily="34" charset="0"/>
              <a:buNone/>
            </a:pPr>
            <a:r>
              <a:rPr lang="hu-HU" sz="2500" dirty="0"/>
              <a:t>Pécs		0</a:t>
            </a:r>
          </a:p>
        </p:txBody>
      </p:sp>
      <p:sp>
        <p:nvSpPr>
          <p:cNvPr id="4" name="Téglalap 3"/>
          <p:cNvSpPr/>
          <p:nvPr/>
        </p:nvSpPr>
        <p:spPr>
          <a:xfrm>
            <a:off x="4499992" y="5895938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/>
              <a:t>Ha pl. Pécs város tárolva van, de nincs onnan </a:t>
            </a:r>
            <a:r>
              <a:rPr lang="hu-HU" sz="2400" b="1" dirty="0" smtClean="0"/>
              <a:t>lakos, akkor 0 lesz.</a:t>
            </a:r>
            <a:endParaRPr lang="hu-HU" sz="2400" b="1" dirty="0"/>
          </a:p>
        </p:txBody>
      </p:sp>
      <p:sp>
        <p:nvSpPr>
          <p:cNvPr id="7" name="Tartalom helye 2"/>
          <p:cNvSpPr txBox="1">
            <a:spLocks/>
          </p:cNvSpPr>
          <p:nvPr/>
        </p:nvSpPr>
        <p:spPr>
          <a:xfrm>
            <a:off x="107504" y="4581128"/>
            <a:ext cx="4104456" cy="2093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hu-HU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Kovács János……………..Debrecen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Fekete Pál………………….Debrecen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Kiss János………………….Debrecen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Kiss Márta…………………Debrecen	</a:t>
            </a:r>
            <a:endParaRPr lang="hu-HU" sz="6400" i="1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Nagy Péter………………..Kaba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Nagy Éva……………………Kaba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Kiss József………………….Kaba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hu-HU" sz="6400" smtClean="0"/>
              <a:t>Kiss Ádám………………….Ebes	</a:t>
            </a:r>
          </a:p>
          <a:p>
            <a:pPr marL="0" indent="0">
              <a:buFont typeface="Arial" pitchFamily="34" charset="0"/>
              <a:buNone/>
            </a:pPr>
            <a:endParaRPr lang="hu-HU" smtClean="0"/>
          </a:p>
          <a:p>
            <a:pPr marL="0" indent="0">
              <a:buFont typeface="Arial" pitchFamily="34" charset="0"/>
              <a:buNone/>
            </a:pPr>
            <a:endParaRPr lang="hu-HU" smtClean="0"/>
          </a:p>
          <a:p>
            <a:pPr marL="0" indent="0">
              <a:buFont typeface="Arial" pitchFamily="34" charset="0"/>
              <a:buNone/>
            </a:pPr>
            <a:endParaRPr lang="hu-HU" dirty="0"/>
          </a:p>
        </p:txBody>
      </p:sp>
      <p:sp>
        <p:nvSpPr>
          <p:cNvPr id="8" name="Jobbra nyíl 7"/>
          <p:cNvSpPr/>
          <p:nvPr/>
        </p:nvSpPr>
        <p:spPr>
          <a:xfrm>
            <a:off x="3599892" y="4615273"/>
            <a:ext cx="122413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Egyenes összekötő nyíllal 13"/>
          <p:cNvCxnSpPr/>
          <p:nvPr/>
        </p:nvCxnSpPr>
        <p:spPr>
          <a:xfrm flipH="1" flipV="1">
            <a:off x="7100140" y="5496474"/>
            <a:ext cx="540060" cy="52481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4"/>
            <a:ext cx="2079212" cy="150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err="1" smtClean="0"/>
              <a:t>Aggregáló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hu-HU" b="1" dirty="0" smtClean="0"/>
              <a:t>COUNT(oszlopnév) 	:</a:t>
            </a:r>
            <a:r>
              <a:rPr lang="hu-HU" dirty="0" smtClean="0"/>
              <a:t>sorok száma</a:t>
            </a:r>
            <a:endParaRPr lang="hu-HU" dirty="0"/>
          </a:p>
          <a:p>
            <a:r>
              <a:rPr lang="hu-HU" b="1" dirty="0" smtClean="0"/>
              <a:t>SUM(oszlopnév) 	:</a:t>
            </a:r>
            <a:r>
              <a:rPr lang="hu-HU" dirty="0" smtClean="0"/>
              <a:t>összeg</a:t>
            </a:r>
            <a:endParaRPr lang="hu-HU" dirty="0"/>
          </a:p>
          <a:p>
            <a:r>
              <a:rPr lang="hu-HU" b="1" dirty="0" smtClean="0"/>
              <a:t>AVG(oszlopnév)	 :</a:t>
            </a:r>
            <a:r>
              <a:rPr lang="hu-HU" dirty="0" smtClean="0"/>
              <a:t>átlag</a:t>
            </a:r>
            <a:endParaRPr lang="hu-HU" dirty="0"/>
          </a:p>
          <a:p>
            <a:r>
              <a:rPr lang="hu-HU" b="1" dirty="0" smtClean="0"/>
              <a:t>MIN(oszlopnév)</a:t>
            </a:r>
            <a:r>
              <a:rPr lang="hu-HU" dirty="0" smtClean="0"/>
              <a:t> 	:legkisebb elem</a:t>
            </a:r>
          </a:p>
          <a:p>
            <a:r>
              <a:rPr lang="hu-HU" b="1" dirty="0" smtClean="0"/>
              <a:t>MAX(oszlopnév</a:t>
            </a:r>
            <a:r>
              <a:rPr lang="hu-HU" b="1" dirty="0"/>
              <a:t>)</a:t>
            </a:r>
            <a:r>
              <a:rPr lang="hu-HU" dirty="0"/>
              <a:t> 	:</a:t>
            </a:r>
            <a:r>
              <a:rPr lang="hu-HU" dirty="0" smtClean="0"/>
              <a:t>legnagyobb </a:t>
            </a:r>
            <a:r>
              <a:rPr lang="hu-HU" dirty="0"/>
              <a:t>elem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432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Példák </a:t>
            </a:r>
            <a:r>
              <a:rPr lang="hu-HU" dirty="0" err="1" smtClean="0"/>
              <a:t>aggregáló</a:t>
            </a:r>
            <a:r>
              <a:rPr lang="hu-HU" dirty="0" smtClean="0"/>
              <a:t> függvényekre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Pl. </a:t>
            </a:r>
          </a:p>
          <a:p>
            <a:pPr marL="0" indent="0">
              <a:buNone/>
            </a:pPr>
            <a:r>
              <a:rPr lang="en-US" dirty="0"/>
              <a:t>SELECT COUNT(*)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kormeret</a:t>
            </a:r>
            <a:r>
              <a:rPr lang="en-US" dirty="0"/>
              <a:t>&gt;500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 smtClean="0"/>
              <a:t>Pl.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AVG(</a:t>
            </a:r>
            <a:r>
              <a:rPr lang="en-US" dirty="0" err="1"/>
              <a:t>kormeret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249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ORDER BY :rendezés 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Alapértelmezés növekvő (ASC), csökkenő DESC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Pl.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hu-HU" dirty="0" smtClean="0"/>
              <a:t>*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szemely</a:t>
            </a:r>
            <a:r>
              <a:rPr lang="hu-HU" dirty="0" smtClean="0"/>
              <a:t> </a:t>
            </a:r>
          </a:p>
          <a:p>
            <a:pPr marL="0" indent="0">
              <a:buNone/>
            </a:pPr>
            <a:r>
              <a:rPr lang="hu-HU" b="1" dirty="0" err="1" smtClean="0"/>
              <a:t>order</a:t>
            </a:r>
            <a:r>
              <a:rPr lang="hu-HU" b="1" dirty="0" smtClean="0"/>
              <a:t> </a:t>
            </a:r>
            <a:r>
              <a:rPr lang="hu-HU" b="1" dirty="0" err="1" smtClean="0"/>
              <a:t>by</a:t>
            </a:r>
            <a:r>
              <a:rPr lang="hu-HU" b="1" dirty="0" smtClean="0"/>
              <a:t> </a:t>
            </a:r>
            <a:r>
              <a:rPr lang="hu-HU" b="1" dirty="0" err="1" smtClean="0"/>
              <a:t>szemely</a:t>
            </a:r>
            <a:r>
              <a:rPr lang="hu-HU" b="1" dirty="0" smtClean="0"/>
              <a:t>_</a:t>
            </a:r>
            <a:r>
              <a:rPr lang="hu-HU" b="1" dirty="0" err="1" smtClean="0"/>
              <a:t>nev</a:t>
            </a:r>
            <a:r>
              <a:rPr lang="hu-HU" b="1" dirty="0" smtClean="0"/>
              <a:t> DESC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787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Beágyazott SELECT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SELECT utasítás elhelyezése egy másik SELECT utasításba.</a:t>
            </a:r>
          </a:p>
          <a:p>
            <a:pPr marL="0" indent="0">
              <a:buNone/>
            </a:pPr>
            <a:r>
              <a:rPr lang="hu-HU" dirty="0" smtClean="0"/>
              <a:t> (Ha a belső E-tábla 1 értéket ad vissza, akkor =,&lt;,&gt; jelek használhatók)</a:t>
            </a:r>
          </a:p>
          <a:p>
            <a:pPr marL="0" indent="0">
              <a:buNone/>
            </a:pPr>
            <a:r>
              <a:rPr lang="hu-HU" dirty="0" smtClean="0"/>
              <a:t>Pl.</a:t>
            </a:r>
          </a:p>
          <a:p>
            <a:pPr marL="0" indent="0">
              <a:buNone/>
            </a:pPr>
            <a:r>
              <a:rPr lang="hu-HU" dirty="0" err="1"/>
              <a:t>s</a:t>
            </a:r>
            <a:r>
              <a:rPr lang="hu-HU" dirty="0" err="1" smtClean="0"/>
              <a:t>elect</a:t>
            </a:r>
            <a:r>
              <a:rPr lang="hu-HU" dirty="0" smtClean="0"/>
              <a:t> faj,</a:t>
            </a:r>
            <a:r>
              <a:rPr lang="hu-HU" dirty="0" err="1" smtClean="0"/>
              <a:t>telepules</a:t>
            </a:r>
            <a:r>
              <a:rPr lang="hu-HU" dirty="0" smtClean="0"/>
              <a:t>,</a:t>
            </a:r>
            <a:r>
              <a:rPr lang="hu-HU" dirty="0" err="1" smtClean="0"/>
              <a:t>kormeret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f</a:t>
            </a:r>
            <a:r>
              <a:rPr lang="hu-HU" dirty="0" err="1" smtClean="0"/>
              <a:t>rom</a:t>
            </a:r>
            <a:r>
              <a:rPr lang="hu-HU" dirty="0" smtClean="0"/>
              <a:t> fa </a:t>
            </a:r>
          </a:p>
          <a:p>
            <a:pPr marL="0" indent="0">
              <a:buNone/>
            </a:pP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kormeret</a:t>
            </a:r>
            <a:r>
              <a:rPr lang="hu-HU" dirty="0" smtClean="0"/>
              <a:t> </a:t>
            </a:r>
            <a:r>
              <a:rPr lang="hu-HU" b="1" dirty="0" smtClean="0"/>
              <a:t>= ( </a:t>
            </a:r>
            <a:r>
              <a:rPr lang="hu-HU" b="1" dirty="0" err="1" smtClean="0"/>
              <a:t>select</a:t>
            </a:r>
            <a:r>
              <a:rPr lang="hu-HU" b="1" dirty="0" smtClean="0"/>
              <a:t> MAX(</a:t>
            </a:r>
            <a:r>
              <a:rPr lang="hu-HU" b="1" dirty="0" err="1" smtClean="0"/>
              <a:t>kormeret</a:t>
            </a:r>
            <a:r>
              <a:rPr lang="hu-HU" b="1" dirty="0" smtClean="0"/>
              <a:t>) </a:t>
            </a:r>
            <a:r>
              <a:rPr lang="hu-HU" b="1" dirty="0" err="1" smtClean="0"/>
              <a:t>from</a:t>
            </a:r>
            <a:r>
              <a:rPr lang="hu-HU" b="1" dirty="0" smtClean="0"/>
              <a:t> fa)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36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Beágyazott SELECT, </a:t>
            </a:r>
            <a:r>
              <a:rPr lang="hu-HU" b="1" dirty="0" smtClean="0"/>
              <a:t>több </a:t>
            </a:r>
            <a:r>
              <a:rPr lang="hu-HU" b="1" dirty="0"/>
              <a:t>értéket tartalmazó belső </a:t>
            </a:r>
            <a:r>
              <a:rPr lang="hu-HU" b="1" dirty="0" smtClean="0"/>
              <a:t>E-tábla</a:t>
            </a:r>
            <a:r>
              <a:rPr lang="hu-HU" dirty="0"/>
              <a:t>  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525963"/>
          </a:xfrm>
        </p:spPr>
        <p:txBody>
          <a:bodyPr>
            <a:normAutofit fontScale="85000" lnSpcReduction="20000"/>
          </a:bodyPr>
          <a:lstStyle/>
          <a:p>
            <a:r>
              <a:rPr lang="hu-HU" b="1" dirty="0" smtClean="0"/>
              <a:t>IN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Igaz értéket ad vissza, ha </a:t>
            </a:r>
            <a:r>
              <a:rPr lang="hu-HU" b="1" dirty="0"/>
              <a:t>az egyenlőség valamelyik</a:t>
            </a:r>
            <a:r>
              <a:rPr lang="hu-HU" dirty="0"/>
              <a:t> belső E-táblabeli értékre igaz.</a:t>
            </a:r>
            <a:r>
              <a:rPr lang="hu-HU" b="1" dirty="0"/>
              <a:t> </a:t>
            </a:r>
            <a:r>
              <a:rPr lang="hu-HU" dirty="0"/>
              <a:t> </a:t>
            </a:r>
          </a:p>
          <a:p>
            <a:r>
              <a:rPr lang="hu-HU" b="1" dirty="0" smtClean="0"/>
              <a:t>ANY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Igaz, ha </a:t>
            </a:r>
            <a:r>
              <a:rPr lang="hu-HU" b="1" dirty="0"/>
              <a:t>a megadott összehasonlítás valamelyik</a:t>
            </a:r>
            <a:r>
              <a:rPr lang="hu-HU" dirty="0"/>
              <a:t> belső E-táblabeli értékre igaz.</a:t>
            </a:r>
            <a:r>
              <a:rPr lang="hu-HU" b="1" dirty="0"/>
              <a:t> </a:t>
            </a:r>
            <a:r>
              <a:rPr lang="hu-HU" dirty="0"/>
              <a:t> </a:t>
            </a:r>
          </a:p>
          <a:p>
            <a:r>
              <a:rPr lang="hu-HU" b="1" dirty="0" smtClean="0"/>
              <a:t>ALL </a:t>
            </a:r>
          </a:p>
          <a:p>
            <a:r>
              <a:rPr lang="hu-HU" dirty="0" smtClean="0"/>
              <a:t>Igaz </a:t>
            </a:r>
            <a:r>
              <a:rPr lang="hu-HU" dirty="0"/>
              <a:t>értéket ad vissza, ha </a:t>
            </a:r>
            <a:r>
              <a:rPr lang="hu-HU" b="1" dirty="0"/>
              <a:t>a megadott összehasonlítás valamennyi</a:t>
            </a:r>
            <a:r>
              <a:rPr lang="hu-HU" dirty="0"/>
              <a:t> belső E-táblabeli értékre igaz.</a:t>
            </a:r>
            <a:r>
              <a:rPr lang="hu-HU" b="1" dirty="0"/>
              <a:t> </a:t>
            </a:r>
            <a:r>
              <a:rPr lang="hu-HU" dirty="0"/>
              <a:t> </a:t>
            </a:r>
          </a:p>
          <a:p>
            <a:r>
              <a:rPr lang="hu-HU" b="1" dirty="0" smtClean="0"/>
              <a:t>EXISTS 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Kiválasztja azokat a sorokat, amelyekhez a belső E-táblában </a:t>
            </a:r>
            <a:r>
              <a:rPr lang="hu-HU" b="1" dirty="0"/>
              <a:t>egy vagy több sor tartozik</a:t>
            </a:r>
            <a:r>
              <a:rPr lang="hu-HU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0445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Példa beágyazott </a:t>
            </a:r>
            <a:r>
              <a:rPr lang="hu-HU" dirty="0" err="1" smtClean="0"/>
              <a:t>Select-re</a:t>
            </a:r>
            <a:r>
              <a:rPr lang="hu-HU" dirty="0"/>
              <a:t>  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899592" y="1772816"/>
            <a:ext cx="81369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P</a:t>
            </a:r>
            <a:r>
              <a:rPr lang="hu-HU" dirty="0" smtClean="0"/>
              <a:t>l.</a:t>
            </a:r>
          </a:p>
          <a:p>
            <a:pPr marL="0" indent="0">
              <a:buNone/>
            </a:pPr>
            <a:r>
              <a:rPr lang="hu-HU" dirty="0"/>
              <a:t>SELECT faj, </a:t>
            </a:r>
            <a:r>
              <a:rPr lang="hu-HU" dirty="0" err="1"/>
              <a:t>telepules</a:t>
            </a:r>
            <a:r>
              <a:rPr lang="hu-HU" dirty="0"/>
              <a:t>, </a:t>
            </a:r>
            <a:r>
              <a:rPr lang="hu-HU" dirty="0" err="1"/>
              <a:t>kormeret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FROM fa</a:t>
            </a:r>
          </a:p>
          <a:p>
            <a:pPr marL="0" indent="0">
              <a:buNone/>
            </a:pPr>
            <a:r>
              <a:rPr lang="hu-HU" dirty="0"/>
              <a:t>WHERE </a:t>
            </a:r>
            <a:r>
              <a:rPr lang="hu-HU" dirty="0" err="1"/>
              <a:t>kormeret</a:t>
            </a:r>
            <a:r>
              <a:rPr lang="hu-HU" dirty="0"/>
              <a:t> </a:t>
            </a:r>
            <a:r>
              <a:rPr lang="hu-HU" b="1" dirty="0"/>
              <a:t>= (SELECT </a:t>
            </a:r>
            <a:r>
              <a:rPr lang="hu-HU" b="1" dirty="0" err="1"/>
              <a:t>max</a:t>
            </a:r>
            <a:r>
              <a:rPr lang="hu-HU" b="1" dirty="0"/>
              <a:t>(</a:t>
            </a:r>
            <a:r>
              <a:rPr lang="hu-HU" b="1" dirty="0" err="1"/>
              <a:t>kormeret</a:t>
            </a:r>
            <a:r>
              <a:rPr lang="hu-HU" b="1" dirty="0"/>
              <a:t>) FROM fa)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250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SQL részei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sz="3600" dirty="0" smtClean="0"/>
              <a:t>DDL (Data </a:t>
            </a:r>
            <a:r>
              <a:rPr lang="hu-HU" sz="3600" dirty="0" err="1"/>
              <a:t>Definition</a:t>
            </a:r>
            <a:r>
              <a:rPr lang="hu-HU" sz="3600" dirty="0"/>
              <a:t> </a:t>
            </a:r>
            <a:r>
              <a:rPr lang="hu-HU" sz="3600" dirty="0" err="1" smtClean="0"/>
              <a:t>Language</a:t>
            </a:r>
            <a:r>
              <a:rPr lang="hu-HU" sz="3600" dirty="0" smtClean="0"/>
              <a:t>) adatdefiníciós nyelv</a:t>
            </a:r>
          </a:p>
          <a:p>
            <a:pPr marL="0" indent="0">
              <a:buNone/>
            </a:pPr>
            <a:r>
              <a:rPr lang="hu-HU" sz="3600" dirty="0"/>
              <a:t>	</a:t>
            </a:r>
            <a:r>
              <a:rPr lang="hu-HU" sz="3600" b="1" dirty="0"/>
              <a:t>CREATE DATABASE, DROP </a:t>
            </a:r>
            <a:r>
              <a:rPr lang="hu-HU" sz="3600" b="1" dirty="0" smtClean="0"/>
              <a:t>DATABASE</a:t>
            </a:r>
          </a:p>
          <a:p>
            <a:pPr marL="0" indent="0">
              <a:buNone/>
            </a:pPr>
            <a:r>
              <a:rPr lang="hu-HU" sz="3600" b="1" dirty="0"/>
              <a:t>	CREATE TABLE, </a:t>
            </a:r>
            <a:r>
              <a:rPr lang="hu-HU" sz="3600" b="1" dirty="0" smtClean="0"/>
              <a:t>DROP TABLE</a:t>
            </a:r>
          </a:p>
          <a:p>
            <a:pPr marL="0" indent="0">
              <a:buNone/>
            </a:pPr>
            <a:r>
              <a:rPr lang="hu-HU" sz="3600" b="1" dirty="0" smtClean="0"/>
              <a:t>	ALTER TABLE (tábla szerkezetének módosítása)</a:t>
            </a:r>
          </a:p>
          <a:p>
            <a:pPr marL="0" indent="0">
              <a:buNone/>
            </a:pPr>
            <a:r>
              <a:rPr lang="hu-HU" sz="3600" b="1" dirty="0"/>
              <a:t>	</a:t>
            </a:r>
            <a:r>
              <a:rPr lang="hu-HU" sz="3600" b="1" dirty="0" smtClean="0"/>
              <a:t>CREATE INDEX (indextábla ), </a:t>
            </a:r>
            <a:r>
              <a:rPr lang="hu-HU" sz="3600" b="1" dirty="0"/>
              <a:t>CREATE </a:t>
            </a:r>
            <a:r>
              <a:rPr lang="hu-HU" sz="3600" b="1" dirty="0" smtClean="0"/>
              <a:t>VIEW (nézettábla ) </a:t>
            </a:r>
            <a:endParaRPr lang="hu-HU" sz="3600" dirty="0" smtClean="0"/>
          </a:p>
          <a:p>
            <a:r>
              <a:rPr lang="hu-HU" sz="3600" dirty="0" smtClean="0"/>
              <a:t>DML (</a:t>
            </a:r>
            <a:r>
              <a:rPr lang="hu-HU" sz="3600" dirty="0"/>
              <a:t>Data </a:t>
            </a:r>
            <a:r>
              <a:rPr lang="hu-HU" sz="3600" dirty="0" err="1"/>
              <a:t>Manipulation</a:t>
            </a:r>
            <a:r>
              <a:rPr lang="hu-HU" sz="3600" dirty="0"/>
              <a:t> </a:t>
            </a:r>
            <a:r>
              <a:rPr lang="hu-HU" sz="3600" dirty="0" err="1"/>
              <a:t>Language</a:t>
            </a:r>
            <a:r>
              <a:rPr lang="hu-HU" sz="3600" dirty="0" smtClean="0"/>
              <a:t>) adatmanipulációs</a:t>
            </a:r>
          </a:p>
          <a:p>
            <a:pPr marL="457200" lvl="1" indent="0">
              <a:buNone/>
            </a:pPr>
            <a:r>
              <a:rPr lang="hu-HU" sz="3600" b="1" dirty="0" smtClean="0"/>
              <a:t>	INSERT , </a:t>
            </a:r>
            <a:r>
              <a:rPr lang="hu-HU" sz="3600" b="1" dirty="0"/>
              <a:t>UPDATE, DELETE parancsok</a:t>
            </a:r>
          </a:p>
          <a:p>
            <a:pPr marL="0" indent="0">
              <a:buNone/>
            </a:pPr>
            <a:r>
              <a:rPr lang="hu-HU" sz="3600" dirty="0"/>
              <a:t>	</a:t>
            </a:r>
            <a:r>
              <a:rPr lang="hu-HU" sz="3600" b="1" dirty="0" smtClean="0"/>
              <a:t>SELECT parancs</a:t>
            </a:r>
            <a:endParaRPr lang="hu-HU" sz="3600" dirty="0" smtClean="0"/>
          </a:p>
          <a:p>
            <a:r>
              <a:rPr lang="hu-HU" sz="3600" dirty="0" smtClean="0"/>
              <a:t>DCL (Data </a:t>
            </a:r>
            <a:r>
              <a:rPr lang="hu-HU" sz="3600" dirty="0" err="1" smtClean="0"/>
              <a:t>Control</a:t>
            </a:r>
            <a:r>
              <a:rPr lang="hu-HU" sz="3600" dirty="0" smtClean="0"/>
              <a:t> </a:t>
            </a:r>
            <a:r>
              <a:rPr lang="hu-HU" sz="3600" dirty="0" err="1" smtClean="0"/>
              <a:t>Language</a:t>
            </a:r>
            <a:r>
              <a:rPr lang="hu-HU" sz="3600" dirty="0" smtClean="0"/>
              <a:t>) adatvezérlő nyelv</a:t>
            </a:r>
          </a:p>
          <a:p>
            <a:pPr marL="0" indent="0">
              <a:buNone/>
            </a:pPr>
            <a:r>
              <a:rPr lang="hu-HU" sz="3600" b="1" dirty="0" smtClean="0"/>
              <a:t>	GRANT</a:t>
            </a:r>
            <a:r>
              <a:rPr lang="hu-HU" sz="3600" b="1" dirty="0"/>
              <a:t>, </a:t>
            </a:r>
            <a:r>
              <a:rPr lang="hu-HU" sz="3600" b="1" dirty="0" smtClean="0"/>
              <a:t>REVOKE ( felhasználói </a:t>
            </a:r>
            <a:r>
              <a:rPr lang="hu-HU" sz="3600" b="1" dirty="0"/>
              <a:t>jogok adása, </a:t>
            </a:r>
            <a:r>
              <a:rPr lang="hu-HU" sz="3600" b="1" dirty="0" smtClean="0"/>
              <a:t>elvétele )</a:t>
            </a:r>
          </a:p>
          <a:p>
            <a:r>
              <a:rPr lang="hu-HU" dirty="0" smtClean="0"/>
              <a:t>TCL (</a:t>
            </a:r>
            <a:r>
              <a:rPr lang="hu-HU" dirty="0" err="1" smtClean="0"/>
              <a:t>Transaction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/>
              <a:t>) </a:t>
            </a:r>
            <a:r>
              <a:rPr lang="hu-HU" dirty="0" smtClean="0"/>
              <a:t>tranzakció vezérlő nyelv</a:t>
            </a:r>
            <a:endParaRPr lang="hu-HU" dirty="0"/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smtClean="0"/>
              <a:t>Tranzakció: több </a:t>
            </a:r>
            <a:r>
              <a:rPr lang="hu-HU" b="1" dirty="0" err="1" smtClean="0"/>
              <a:t>sql</a:t>
            </a:r>
            <a:r>
              <a:rPr lang="hu-HU" b="1" dirty="0" smtClean="0"/>
              <a:t> parancs végrehajtása együtt</a:t>
            </a: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b="1" dirty="0" smtClean="0"/>
              <a:t>COMMIT, ROLLBACK, SAVEPOINT, SET TRANSACTION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9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Példa összetett beágyazott </a:t>
            </a:r>
            <a:r>
              <a:rPr lang="hu-HU" dirty="0" err="1" smtClean="0"/>
              <a:t>Select-re</a:t>
            </a:r>
            <a:r>
              <a:rPr lang="hu-HU" dirty="0"/>
              <a:t>  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P</a:t>
            </a:r>
            <a:r>
              <a:rPr lang="hu-HU" dirty="0" smtClean="0"/>
              <a:t>l.</a:t>
            </a:r>
          </a:p>
          <a:p>
            <a:pPr marL="0" indent="0">
              <a:buNone/>
            </a:pPr>
            <a:r>
              <a:rPr lang="hu-HU" dirty="0" smtClean="0"/>
              <a:t>SELECT </a:t>
            </a:r>
            <a:r>
              <a:rPr lang="hu-HU" dirty="0" err="1"/>
              <a:t>nev</a:t>
            </a:r>
            <a:r>
              <a:rPr lang="hu-HU" dirty="0"/>
              <a:t>,</a:t>
            </a:r>
            <a:r>
              <a:rPr lang="hu-HU" dirty="0" err="1"/>
              <a:t>osztaly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FROM </a:t>
            </a:r>
            <a:r>
              <a:rPr lang="hu-HU" dirty="0" err="1"/>
              <a:t>tanulo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WHERE azon IN (SELECT azon</a:t>
            </a:r>
            <a:br>
              <a:rPr lang="hu-HU" b="1" dirty="0"/>
            </a:br>
            <a:r>
              <a:rPr lang="hu-HU" b="1" dirty="0"/>
              <a:t>                       FROM </a:t>
            </a:r>
            <a:r>
              <a:rPr lang="hu-HU" b="1" dirty="0" err="1"/>
              <a:t>segely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                       WHERE </a:t>
            </a:r>
            <a:r>
              <a:rPr lang="hu-HU" b="1" dirty="0" err="1"/>
              <a:t>osszeg</a:t>
            </a:r>
            <a:r>
              <a:rPr lang="hu-HU" b="1" dirty="0"/>
              <a:t>&gt;(SELECT AVG(</a:t>
            </a:r>
            <a:r>
              <a:rPr lang="hu-HU" b="1" dirty="0" err="1"/>
              <a:t>osszeg</a:t>
            </a:r>
            <a:r>
              <a:rPr lang="hu-HU" b="1" dirty="0"/>
              <a:t>)</a:t>
            </a:r>
            <a:br>
              <a:rPr lang="hu-HU" b="1" dirty="0"/>
            </a:br>
            <a:r>
              <a:rPr lang="hu-HU" b="1" dirty="0"/>
              <a:t>                                               FROM </a:t>
            </a:r>
            <a:r>
              <a:rPr lang="hu-HU" b="1" dirty="0" err="1"/>
              <a:t>segely</a:t>
            </a:r>
            <a:r>
              <a:rPr lang="hu-HU" b="1" dirty="0"/>
              <a:t>));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9093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Felhasználói jogok</a:t>
            </a:r>
            <a:r>
              <a:rPr lang="hu-HU" dirty="0"/>
              <a:t> </a:t>
            </a:r>
            <a:r>
              <a:rPr lang="hu-HU" dirty="0" smtClean="0"/>
              <a:t>adása: GRANT, elvétele: REVOKE </a:t>
            </a:r>
            <a:endParaRPr lang="hu-HU" dirty="0"/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179512" y="1556792"/>
            <a:ext cx="8856984" cy="5301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u="sng" dirty="0" smtClean="0"/>
              <a:t>TÁBLÁKRA: </a:t>
            </a:r>
          </a:p>
          <a:p>
            <a:pPr marL="0" indent="0">
              <a:buNone/>
            </a:pPr>
            <a:r>
              <a:rPr lang="en-US" sz="2000" b="1" dirty="0"/>
              <a:t>GRANT ALL [PRIVILEGES]/ </a:t>
            </a:r>
            <a:r>
              <a:rPr lang="en-US" sz="2000" b="1" i="1" dirty="0" err="1"/>
              <a:t>jogosultságlista</a:t>
            </a:r>
            <a:r>
              <a:rPr lang="en-US" sz="2000" b="1" i="1" dirty="0"/>
              <a:t> </a:t>
            </a:r>
            <a:r>
              <a:rPr lang="en-US" sz="2000" b="1" dirty="0"/>
              <a:t>ON [TABLE] </a:t>
            </a:r>
            <a:r>
              <a:rPr lang="en-US" sz="2000" b="1" i="1" dirty="0" err="1"/>
              <a:t>táblalista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dirty="0"/>
              <a:t>TO PUBLIC/</a:t>
            </a:r>
            <a:r>
              <a:rPr lang="en-US" sz="2000" b="1" i="1" dirty="0" err="1"/>
              <a:t>felhasználólista</a:t>
            </a:r>
            <a:r>
              <a:rPr lang="en-US" sz="2000" b="1" i="1" dirty="0"/>
              <a:t> </a:t>
            </a:r>
            <a:r>
              <a:rPr lang="en-US" sz="2000" b="1" dirty="0"/>
              <a:t>[WITH GRANT OPTION</a:t>
            </a:r>
            <a:r>
              <a:rPr lang="en-US" sz="2000" b="1" dirty="0" smtClean="0"/>
              <a:t>];</a:t>
            </a:r>
            <a:endParaRPr lang="hu-HU" sz="2000" b="1" dirty="0" smtClean="0"/>
          </a:p>
          <a:p>
            <a:r>
              <a:rPr lang="hu-HU" sz="2000" i="1" dirty="0" smtClean="0"/>
              <a:t>Jogosultságlista helyén lehet: </a:t>
            </a:r>
            <a:r>
              <a:rPr lang="hu-HU" sz="2000" b="1" dirty="0" smtClean="0"/>
              <a:t>CREATE, </a:t>
            </a:r>
            <a:r>
              <a:rPr lang="pt-BR" sz="2000" b="1" dirty="0" smtClean="0"/>
              <a:t>ALTER</a:t>
            </a:r>
            <a:r>
              <a:rPr lang="hu-HU" sz="2000" b="1" dirty="0"/>
              <a:t>,</a:t>
            </a:r>
            <a:r>
              <a:rPr lang="pt-BR" sz="2000" b="1" dirty="0"/>
              <a:t> DELETE</a:t>
            </a:r>
            <a:r>
              <a:rPr lang="hu-HU" sz="2000" b="1" dirty="0"/>
              <a:t>,</a:t>
            </a:r>
            <a:r>
              <a:rPr lang="pt-BR" sz="2000" b="1" dirty="0"/>
              <a:t> </a:t>
            </a:r>
            <a:r>
              <a:rPr lang="hu-HU" sz="2000" b="1" dirty="0"/>
              <a:t>INDEX, INSERT, SELECT, </a:t>
            </a:r>
            <a:r>
              <a:rPr lang="hu-HU" sz="2000" b="1" dirty="0" smtClean="0"/>
              <a:t>UPDATE</a:t>
            </a:r>
          </a:p>
          <a:p>
            <a:r>
              <a:rPr lang="en-US" sz="2000" b="1" dirty="0"/>
              <a:t>WITH GRANT </a:t>
            </a:r>
            <a:r>
              <a:rPr lang="en-US" sz="2000" b="1" dirty="0" smtClean="0"/>
              <a:t>OPTION</a:t>
            </a:r>
            <a:r>
              <a:rPr lang="hu-HU" sz="2000" dirty="0" smtClean="0"/>
              <a:t>: tovább is adhatja a kapott jogokat</a:t>
            </a:r>
            <a:endParaRPr lang="hu-HU" sz="2000" dirty="0"/>
          </a:p>
          <a:p>
            <a:pPr marL="0" indent="0">
              <a:buNone/>
            </a:pPr>
            <a:r>
              <a:rPr lang="hu-HU" sz="2000" dirty="0" smtClean="0"/>
              <a:t>Pl. </a:t>
            </a:r>
            <a:r>
              <a:rPr lang="en-US" sz="2000" dirty="0" smtClean="0"/>
              <a:t>GRANT </a:t>
            </a:r>
            <a:r>
              <a:rPr lang="en-US" sz="2000" dirty="0"/>
              <a:t>SELECT, UPDATE, DELETE ON </a:t>
            </a:r>
            <a:r>
              <a:rPr lang="hu-HU" sz="2000" dirty="0" err="1" smtClean="0"/>
              <a:t>etelkihordas</a:t>
            </a:r>
            <a:r>
              <a:rPr lang="en-US" sz="2000" dirty="0" smtClean="0"/>
              <a:t>.* </a:t>
            </a:r>
            <a:r>
              <a:rPr lang="en-US" sz="2000" dirty="0"/>
              <a:t>TO </a:t>
            </a:r>
            <a:r>
              <a:rPr lang="hu-HU" sz="2000" dirty="0" err="1" smtClean="0"/>
              <a:t>peter</a:t>
            </a:r>
            <a:r>
              <a:rPr lang="en-US" sz="2000" dirty="0" smtClean="0"/>
              <a:t>;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 </a:t>
            </a:r>
            <a:r>
              <a:rPr lang="hu-HU" sz="2000" dirty="0" smtClean="0"/>
              <a:t>     </a:t>
            </a:r>
            <a:r>
              <a:rPr lang="en-US" sz="2000" dirty="0" smtClean="0"/>
              <a:t>GRANT </a:t>
            </a:r>
            <a:r>
              <a:rPr lang="en-US" sz="2000" dirty="0"/>
              <a:t>ALL PRIVILEGES ON *.* TO `super`@`</a:t>
            </a:r>
            <a:r>
              <a:rPr lang="en-US" sz="2000" dirty="0" err="1"/>
              <a:t>localhost</a:t>
            </a:r>
            <a:r>
              <a:rPr lang="en-US" sz="2000" dirty="0"/>
              <a:t>` WITH GRANT OPTION</a:t>
            </a:r>
            <a:endParaRPr lang="hu-HU" sz="2000" dirty="0" smtClean="0"/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u="sng" dirty="0" smtClean="0"/>
              <a:t>ADATBÁZISRA:</a:t>
            </a:r>
          </a:p>
          <a:p>
            <a:pPr marL="0" indent="0">
              <a:buNone/>
            </a:pPr>
            <a:r>
              <a:rPr lang="hu-HU" sz="2000" dirty="0" err="1" smtClean="0"/>
              <a:t>GRANT</a:t>
            </a:r>
            <a:r>
              <a:rPr lang="hu-HU" sz="2000" i="1" dirty="0" err="1" smtClean="0"/>
              <a:t>adatbázisjog</a:t>
            </a:r>
            <a:r>
              <a:rPr lang="hu-HU" sz="2000" i="1" dirty="0" smtClean="0"/>
              <a:t> </a:t>
            </a:r>
            <a:r>
              <a:rPr lang="hu-HU" sz="2000" dirty="0"/>
              <a:t>TO </a:t>
            </a:r>
            <a:r>
              <a:rPr lang="hu-HU" sz="2000" dirty="0" smtClean="0"/>
              <a:t>PUBLIC/</a:t>
            </a:r>
            <a:r>
              <a:rPr lang="hu-HU" sz="2000" i="1" dirty="0" smtClean="0"/>
              <a:t>felhasználólista</a:t>
            </a:r>
          </a:p>
          <a:p>
            <a:pPr marL="0" indent="0">
              <a:buNone/>
            </a:pPr>
            <a:endParaRPr lang="hu-HU" sz="2000" i="1" dirty="0" smtClean="0"/>
          </a:p>
          <a:p>
            <a:r>
              <a:rPr lang="hu-HU" sz="2000" i="1" dirty="0" smtClean="0"/>
              <a:t>Jogosultságok adatbázisra: CONNECT, RESOURCE, DBA (teljes)</a:t>
            </a:r>
          </a:p>
          <a:p>
            <a:pPr marL="0" indent="0">
              <a:buNone/>
            </a:pPr>
            <a:r>
              <a:rPr lang="hu-HU" sz="2000" i="1" dirty="0" smtClean="0"/>
              <a:t>(REVOKE szintaxisa hasonló a </a:t>
            </a:r>
            <a:r>
              <a:rPr lang="hu-HU" sz="2000" i="1" dirty="0" err="1" smtClean="0"/>
              <a:t>GRANT-hoz</a:t>
            </a:r>
            <a:r>
              <a:rPr lang="hu-HU" sz="2000" i="1" dirty="0" smtClean="0"/>
              <a:t>)</a:t>
            </a:r>
            <a:endParaRPr lang="hu-HU" sz="2000" dirty="0" smtClean="0"/>
          </a:p>
        </p:txBody>
      </p:sp>
    </p:spTree>
    <p:extLst>
      <p:ext uri="{BB962C8B-B14F-4D97-AF65-F5344CB8AC3E}">
        <p14:creationId xmlns:p14="http://schemas.microsoft.com/office/powerpoint/2010/main" val="397823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07199" cy="1143000"/>
          </a:xfrm>
        </p:spPr>
        <p:txBody>
          <a:bodyPr>
            <a:normAutofit/>
          </a:bodyPr>
          <a:lstStyle/>
          <a:p>
            <a:pPr algn="l"/>
            <a:r>
              <a:rPr lang="hu-HU" dirty="0" smtClean="0"/>
              <a:t>TCL, tranzakciók kezelése </a:t>
            </a:r>
            <a:r>
              <a:rPr lang="hu-HU" sz="3200" dirty="0" smtClean="0"/>
              <a:t>(</a:t>
            </a:r>
            <a:r>
              <a:rPr lang="hu-HU" sz="3200" b="1" dirty="0" err="1" smtClean="0"/>
              <a:t>Transact-SQL</a:t>
            </a:r>
            <a:r>
              <a:rPr lang="hu-HU" sz="3200" dirty="0" smtClean="0"/>
              <a:t>)</a:t>
            </a:r>
            <a:r>
              <a:rPr lang="hu-HU" sz="2700" dirty="0"/>
              <a:t>  </a:t>
            </a:r>
          </a:p>
        </p:txBody>
      </p:sp>
      <p:sp>
        <p:nvSpPr>
          <p:cNvPr id="6" name="Tartalom helye 2"/>
          <p:cNvSpPr>
            <a:spLocks noGrp="1"/>
          </p:cNvSpPr>
          <p:nvPr>
            <p:ph idx="1"/>
          </p:nvPr>
        </p:nvSpPr>
        <p:spPr>
          <a:xfrm>
            <a:off x="90782" y="3068961"/>
            <a:ext cx="8856984" cy="1728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2400" dirty="0" smtClean="0"/>
              <a:t>Több </a:t>
            </a:r>
            <a:r>
              <a:rPr lang="hu-HU" sz="2400" dirty="0"/>
              <a:t>felhasználó akarja módosítani ugyanazon rekordok </a:t>
            </a:r>
            <a:r>
              <a:rPr lang="hu-HU" sz="2400" dirty="0" smtClean="0"/>
              <a:t>tartalmát, vagy több táblát érintő módosítást akarnak végrehajtani.</a:t>
            </a:r>
          </a:p>
        </p:txBody>
      </p:sp>
      <p:sp>
        <p:nvSpPr>
          <p:cNvPr id="3" name="Téglalap 2"/>
          <p:cNvSpPr/>
          <p:nvPr/>
        </p:nvSpPr>
        <p:spPr>
          <a:xfrm>
            <a:off x="899592" y="1556792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b="1" dirty="0"/>
              <a:t>Több felhasználó konkurens hozzáférése</a:t>
            </a:r>
          </a:p>
        </p:txBody>
      </p:sp>
      <p:sp>
        <p:nvSpPr>
          <p:cNvPr id="4" name="Téglalap 3"/>
          <p:cNvSpPr/>
          <p:nvPr/>
        </p:nvSpPr>
        <p:spPr>
          <a:xfrm>
            <a:off x="4392399" y="157031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400" b="1" dirty="0"/>
              <a:t>Konzisztens (ellentmondásmentes) adatbázis maradjon fenn</a:t>
            </a:r>
          </a:p>
        </p:txBody>
      </p:sp>
      <p:sp>
        <p:nvSpPr>
          <p:cNvPr id="5" name="Jobbra nyíl 4"/>
          <p:cNvSpPr/>
          <p:nvPr/>
        </p:nvSpPr>
        <p:spPr>
          <a:xfrm>
            <a:off x="3347864" y="198884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179513" y="4329171"/>
            <a:ext cx="87848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 smtClean="0">
                <a:solidFill>
                  <a:srgbClr val="FF0000"/>
                </a:solidFill>
              </a:rPr>
              <a:t>Tranzakció</a:t>
            </a:r>
            <a:r>
              <a:rPr lang="hu-HU" sz="3200" b="1" dirty="0" smtClean="0"/>
              <a:t>: módosítások, </a:t>
            </a:r>
            <a:r>
              <a:rPr lang="hu-HU" sz="3200" b="1" dirty="0" err="1" smtClean="0"/>
              <a:t>sql</a:t>
            </a:r>
            <a:r>
              <a:rPr lang="hu-HU" sz="3200" b="1" dirty="0" smtClean="0"/>
              <a:t> utasítások </a:t>
            </a:r>
            <a:r>
              <a:rPr lang="hu-HU" sz="3200" b="1" dirty="0" smtClean="0">
                <a:solidFill>
                  <a:srgbClr val="FF0000"/>
                </a:solidFill>
              </a:rPr>
              <a:t>sorozata</a:t>
            </a:r>
          </a:p>
          <a:p>
            <a:pPr algn="ctr"/>
            <a:endParaRPr lang="hu-HU" sz="3200" b="1" dirty="0" smtClean="0">
              <a:solidFill>
                <a:srgbClr val="FF0000"/>
              </a:solidFill>
            </a:endParaRPr>
          </a:p>
          <a:p>
            <a:pPr algn="ctr"/>
            <a:r>
              <a:rPr lang="hu-HU" sz="3600" b="1" dirty="0" smtClean="0">
                <a:solidFill>
                  <a:srgbClr val="FF0000"/>
                </a:solidFill>
              </a:rPr>
              <a:t>Egy utasításként </a:t>
            </a:r>
            <a:r>
              <a:rPr lang="hu-HU" sz="3600" b="1" dirty="0" smtClean="0"/>
              <a:t>lesz a tranzakció végrehajtva</a:t>
            </a:r>
            <a:endParaRPr lang="hu-HU" sz="3600" b="1" dirty="0"/>
          </a:p>
        </p:txBody>
      </p:sp>
    </p:spTree>
    <p:extLst>
      <p:ext uri="{BB962C8B-B14F-4D97-AF65-F5344CB8AC3E}">
        <p14:creationId xmlns:p14="http://schemas.microsoft.com/office/powerpoint/2010/main" val="2640857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smtClean="0"/>
              <a:t>Tranzakciók</a:t>
            </a:r>
            <a:r>
              <a:rPr lang="hu-HU" dirty="0"/>
              <a:t>, </a:t>
            </a:r>
            <a:r>
              <a:rPr lang="hu-HU" dirty="0" smtClean="0"/>
              <a:t>ACID:  Szabályok </a:t>
            </a:r>
            <a:r>
              <a:rPr lang="hu-HU" dirty="0" err="1"/>
              <a:t>tranzakciókezeléshez</a:t>
            </a:r>
            <a:r>
              <a:rPr lang="hu-HU" dirty="0"/>
              <a:t> 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hu-HU" dirty="0" err="1" smtClean="0"/>
              <a:t>Atomikusság</a:t>
            </a:r>
            <a:r>
              <a:rPr lang="hu-HU" dirty="0"/>
              <a:t> (</a:t>
            </a:r>
            <a:r>
              <a:rPr lang="hu-HU" sz="3800" b="1" dirty="0" err="1"/>
              <a:t>A</a:t>
            </a:r>
            <a:r>
              <a:rPr lang="hu-HU" dirty="0" err="1"/>
              <a:t>tomicity</a:t>
            </a:r>
            <a:r>
              <a:rPr lang="hu-HU" dirty="0"/>
              <a:t>): A műveletek egybe tartoznak. Vagy mindent végrehajtok vagy semmit</a:t>
            </a:r>
            <a:r>
              <a:rPr lang="hu-HU" dirty="0" smtClean="0"/>
              <a:t>.</a:t>
            </a:r>
          </a:p>
          <a:p>
            <a:pPr algn="just"/>
            <a:r>
              <a:rPr lang="hu-HU" dirty="0" smtClean="0"/>
              <a:t> </a:t>
            </a:r>
            <a:r>
              <a:rPr lang="hu-HU" dirty="0"/>
              <a:t>Konzisztencia </a:t>
            </a:r>
            <a:r>
              <a:rPr lang="hu-HU" dirty="0" smtClean="0"/>
              <a:t>(</a:t>
            </a:r>
            <a:r>
              <a:rPr lang="hu-HU" sz="3800" b="1" dirty="0" err="1" smtClean="0"/>
              <a:t>C</a:t>
            </a:r>
            <a:r>
              <a:rPr lang="hu-HU" dirty="0" err="1" smtClean="0"/>
              <a:t>onsistency</a:t>
            </a:r>
            <a:r>
              <a:rPr lang="hu-HU" dirty="0"/>
              <a:t>): </a:t>
            </a:r>
            <a:r>
              <a:rPr lang="hu-HU" dirty="0" smtClean="0"/>
              <a:t>tranzakció után ellent-mondás ne legyen az </a:t>
            </a:r>
            <a:r>
              <a:rPr lang="hu-HU" dirty="0" err="1" smtClean="0"/>
              <a:t>adatb-ben</a:t>
            </a:r>
            <a:endParaRPr lang="hu-HU" dirty="0" smtClean="0"/>
          </a:p>
          <a:p>
            <a:pPr algn="just"/>
            <a:r>
              <a:rPr lang="hu-HU" dirty="0" smtClean="0"/>
              <a:t>Elszigeteltség (</a:t>
            </a:r>
            <a:r>
              <a:rPr lang="hu-HU" sz="3800" b="1" dirty="0" err="1"/>
              <a:t>I</a:t>
            </a:r>
            <a:r>
              <a:rPr lang="hu-HU" dirty="0" err="1"/>
              <a:t>solation</a:t>
            </a:r>
            <a:r>
              <a:rPr lang="hu-HU" dirty="0" smtClean="0"/>
              <a:t>): elszigetelt </a:t>
            </a:r>
            <a:r>
              <a:rPr lang="hu-HU" dirty="0"/>
              <a:t>felhasználói munka, </a:t>
            </a:r>
            <a:r>
              <a:rPr lang="hu-HU" dirty="0" smtClean="0"/>
              <a:t>ehhez sor </a:t>
            </a:r>
            <a:r>
              <a:rPr lang="hu-HU" dirty="0"/>
              <a:t>illetve tábla zárolásokat alkalmaznak az </a:t>
            </a:r>
            <a:r>
              <a:rPr lang="hu-HU" dirty="0" err="1" smtClean="0"/>
              <a:t>adatbáziskezelők</a:t>
            </a:r>
            <a:r>
              <a:rPr lang="hu-HU" dirty="0" smtClean="0"/>
              <a:t> </a:t>
            </a:r>
          </a:p>
          <a:p>
            <a:pPr algn="just"/>
            <a:r>
              <a:rPr lang="hu-HU" dirty="0" smtClean="0"/>
              <a:t>Állandóság (</a:t>
            </a:r>
            <a:r>
              <a:rPr lang="hu-HU" sz="3800" b="1" dirty="0" err="1"/>
              <a:t>D</a:t>
            </a:r>
            <a:r>
              <a:rPr lang="hu-HU" dirty="0" err="1"/>
              <a:t>urability</a:t>
            </a:r>
            <a:r>
              <a:rPr lang="hu-HU" dirty="0"/>
              <a:t>): </a:t>
            </a:r>
            <a:r>
              <a:rPr lang="hu-HU" dirty="0" smtClean="0"/>
              <a:t>tranzakciós utasítások tárolása tranzakció </a:t>
            </a:r>
            <a:r>
              <a:rPr lang="hu-HU" dirty="0" err="1" smtClean="0"/>
              <a:t>logok-ban</a:t>
            </a:r>
            <a:r>
              <a:rPr lang="hu-HU" dirty="0" smtClean="0"/>
              <a:t>, melyek </a:t>
            </a:r>
            <a:r>
              <a:rPr lang="hu-HU" dirty="0"/>
              <a:t>másik háttértárolóra </a:t>
            </a:r>
            <a:r>
              <a:rPr lang="hu-HU" dirty="0" smtClean="0"/>
              <a:t>kerülnek, mint </a:t>
            </a:r>
            <a:r>
              <a:rPr lang="hu-HU" dirty="0"/>
              <a:t>az adatbázis </a:t>
            </a:r>
            <a:r>
              <a:rPr lang="hu-HU" dirty="0" smtClean="0"/>
              <a:t>fájlok, </a:t>
            </a:r>
            <a:r>
              <a:rPr lang="hu-HU" dirty="0"/>
              <a:t>hogy az esetleges diszk hibák esetén ne </a:t>
            </a:r>
            <a:r>
              <a:rPr lang="hu-HU" dirty="0" smtClean="0"/>
              <a:t>veszítsük </a:t>
            </a:r>
            <a:r>
              <a:rPr lang="hu-HU" dirty="0"/>
              <a:t>el mindkettő tartalmát</a:t>
            </a:r>
          </a:p>
        </p:txBody>
      </p:sp>
    </p:spTree>
    <p:extLst>
      <p:ext uri="{BB962C8B-B14F-4D97-AF65-F5344CB8AC3E}">
        <p14:creationId xmlns:p14="http://schemas.microsoft.com/office/powerpoint/2010/main" val="2363612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Példa tranzakcióra:</a:t>
            </a:r>
            <a:r>
              <a:rPr lang="hu-HU" dirty="0"/>
              <a:t>  </a:t>
            </a:r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Pl.</a:t>
            </a:r>
          </a:p>
          <a:p>
            <a:pPr marL="0" indent="0">
              <a:buNone/>
            </a:pPr>
            <a:r>
              <a:rPr lang="en-US" sz="3000" b="1" dirty="0"/>
              <a:t>START </a:t>
            </a:r>
            <a:r>
              <a:rPr lang="en-US" sz="3000" b="1" dirty="0" smtClean="0"/>
              <a:t>TRANSACTION</a:t>
            </a:r>
            <a:r>
              <a:rPr lang="hu-HU" sz="3000" b="1" dirty="0" smtClean="0"/>
              <a:t>;</a:t>
            </a:r>
          </a:p>
          <a:p>
            <a:pPr marL="0" indent="0">
              <a:buNone/>
            </a:pPr>
            <a:r>
              <a:rPr lang="en-US" sz="3000" b="1" dirty="0" smtClean="0"/>
              <a:t>SELECT</a:t>
            </a:r>
            <a:r>
              <a:rPr lang="en-US" sz="3000" dirty="0" smtClean="0"/>
              <a:t> </a:t>
            </a:r>
            <a:r>
              <a:rPr lang="en-US" sz="3000" dirty="0"/>
              <a:t>max(</a:t>
            </a:r>
            <a:r>
              <a:rPr lang="en-US" sz="3000" dirty="0" err="1"/>
              <a:t>etel_ar</a:t>
            </a:r>
            <a:r>
              <a:rPr lang="en-US" sz="3000" dirty="0"/>
              <a:t>) into </a:t>
            </a:r>
            <a:r>
              <a:rPr lang="en-US" sz="3000" b="1" dirty="0"/>
              <a:t>@</a:t>
            </a:r>
            <a:r>
              <a:rPr lang="en-US" sz="3000" b="1" dirty="0" err="1"/>
              <a:t>szam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FROM </a:t>
            </a:r>
            <a:r>
              <a:rPr lang="en-US" sz="3000" dirty="0" err="1" smtClean="0"/>
              <a:t>etel</a:t>
            </a:r>
            <a:r>
              <a:rPr lang="hu-HU" sz="3000" dirty="0" smtClean="0"/>
              <a:t>;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/>
              <a:t>INSERT INTO </a:t>
            </a:r>
            <a:r>
              <a:rPr lang="en-US" sz="3000" dirty="0" err="1"/>
              <a:t>etel</a:t>
            </a:r>
            <a:r>
              <a:rPr lang="en-US" sz="3000" dirty="0"/>
              <a:t> (</a:t>
            </a:r>
            <a:r>
              <a:rPr lang="en-US" sz="3000" dirty="0" err="1"/>
              <a:t>etel_id,etel_nev,etel_ar,etel_tipus_id,etel_akcios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/>
              <a:t>VALUES </a:t>
            </a:r>
            <a:r>
              <a:rPr lang="en-US" sz="3000" dirty="0" smtClean="0"/>
              <a:t>(</a:t>
            </a:r>
            <a:r>
              <a:rPr lang="en-US" sz="3000" dirty="0"/>
              <a:t>null</a:t>
            </a:r>
            <a:r>
              <a:rPr lang="en-US" sz="3000" dirty="0" smtClean="0"/>
              <a:t>,"</a:t>
            </a:r>
            <a:r>
              <a:rPr lang="hu-HU" sz="3000" dirty="0" smtClean="0"/>
              <a:t>új</a:t>
            </a:r>
            <a:r>
              <a:rPr lang="en-US" sz="3000" dirty="0" smtClean="0"/>
              <a:t> </a:t>
            </a:r>
            <a:r>
              <a:rPr lang="en-US" sz="3000" dirty="0" err="1" smtClean="0"/>
              <a:t>dr</a:t>
            </a:r>
            <a:r>
              <a:rPr lang="hu-HU" sz="3000" dirty="0" smtClean="0"/>
              <a:t>á</a:t>
            </a:r>
            <a:r>
              <a:rPr lang="en-US" sz="3000" dirty="0" err="1" smtClean="0"/>
              <a:t>ga</a:t>
            </a:r>
            <a:r>
              <a:rPr lang="en-US" sz="3000" dirty="0" smtClean="0"/>
              <a:t> </a:t>
            </a:r>
            <a:r>
              <a:rPr lang="en-US" sz="3000" dirty="0" err="1"/>
              <a:t>etel</a:t>
            </a:r>
            <a:r>
              <a:rPr lang="en-US" sz="3000" dirty="0"/>
              <a:t>",</a:t>
            </a:r>
            <a:r>
              <a:rPr lang="en-US" sz="3000" b="1" dirty="0"/>
              <a:t>@</a:t>
            </a:r>
            <a:r>
              <a:rPr lang="en-US" sz="3000" b="1" dirty="0" err="1"/>
              <a:t>szam</a:t>
            </a:r>
            <a:r>
              <a:rPr lang="en-US" sz="3000" dirty="0"/>
              <a:t>, 1,0</a:t>
            </a:r>
            <a:r>
              <a:rPr lang="en-US" sz="3000" dirty="0" smtClean="0"/>
              <a:t>);</a:t>
            </a:r>
            <a:endParaRPr lang="en-US" sz="3000" dirty="0"/>
          </a:p>
          <a:p>
            <a:pPr marL="0" indent="0">
              <a:buNone/>
            </a:pPr>
            <a:r>
              <a:rPr lang="en-US" sz="3000" b="1" dirty="0" smtClean="0"/>
              <a:t>COMMIT</a:t>
            </a:r>
            <a:r>
              <a:rPr lang="hu-HU" sz="3000" b="1" dirty="0" smtClean="0"/>
              <a:t>;</a:t>
            </a:r>
            <a:endParaRPr lang="en-US" sz="30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1475656" y="5589240"/>
            <a:ext cx="66771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A @</a:t>
            </a:r>
            <a:r>
              <a:rPr lang="hu-HU" sz="2400" b="1" dirty="0" err="1" smtClean="0"/>
              <a:t>szam</a:t>
            </a:r>
            <a:r>
              <a:rPr lang="hu-HU" sz="2400" b="1" dirty="0" smtClean="0"/>
              <a:t> változóban letárolja a maximális ételárat </a:t>
            </a:r>
          </a:p>
          <a:p>
            <a:r>
              <a:rPr lang="hu-HU" sz="2400" b="1" dirty="0" smtClean="0"/>
              <a:t>és egy új ételt visz fel a legdrágább árral. </a:t>
            </a:r>
          </a:p>
          <a:p>
            <a:r>
              <a:rPr lang="hu-HU" dirty="0" smtClean="0"/>
              <a:t>(</a:t>
            </a:r>
            <a:r>
              <a:rPr lang="hu-HU" dirty="0" err="1" smtClean="0"/>
              <a:t>PHP-ban</a:t>
            </a:r>
            <a:r>
              <a:rPr lang="hu-HU" dirty="0" smtClean="0"/>
              <a:t> soronként kell meghívni </a:t>
            </a:r>
            <a:r>
              <a:rPr lang="hu-HU" dirty="0" err="1" smtClean="0"/>
              <a:t>mysqli</a:t>
            </a:r>
            <a:r>
              <a:rPr lang="hu-HU" dirty="0" smtClean="0"/>
              <a:t>_</a:t>
            </a:r>
            <a:r>
              <a:rPr lang="hu-HU" dirty="0" err="1" smtClean="0"/>
              <a:t>query-ben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95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DDL 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09119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CREATE DATABASE </a:t>
            </a:r>
            <a:r>
              <a:rPr lang="hu-HU" i="1" dirty="0"/>
              <a:t>adatbázisnév; </a:t>
            </a:r>
            <a:r>
              <a:rPr lang="hu-HU" dirty="0"/>
              <a:t>Adatbázis létrehozása</a:t>
            </a:r>
          </a:p>
          <a:p>
            <a:r>
              <a:rPr lang="hu-HU" dirty="0"/>
              <a:t>SHOW DATABASE; Információ egy adatbázisról</a:t>
            </a:r>
          </a:p>
          <a:p>
            <a:r>
              <a:rPr lang="hu-HU" dirty="0"/>
              <a:t>START DATABASE </a:t>
            </a:r>
            <a:r>
              <a:rPr lang="hu-HU" i="1" dirty="0"/>
              <a:t>adatbázisnév</a:t>
            </a:r>
            <a:r>
              <a:rPr lang="hu-HU" dirty="0"/>
              <a:t>; Adatbázis megnyitása</a:t>
            </a:r>
          </a:p>
          <a:p>
            <a:r>
              <a:rPr lang="hu-HU" dirty="0"/>
              <a:t>STOP DATABASE; Adatbázis bezárása</a:t>
            </a:r>
          </a:p>
          <a:p>
            <a:r>
              <a:rPr lang="hu-HU" dirty="0"/>
              <a:t>DROP DATABASE </a:t>
            </a:r>
            <a:r>
              <a:rPr lang="hu-HU" i="1" dirty="0"/>
              <a:t>adatbázisnév </a:t>
            </a:r>
            <a:r>
              <a:rPr lang="hu-HU" dirty="0"/>
              <a:t>; Adatbázis </a:t>
            </a:r>
            <a:r>
              <a:rPr lang="hu-HU" dirty="0" smtClean="0"/>
              <a:t>törlése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PL. adatbázis létrehozása, utf8 kódolással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CREATE </a:t>
            </a:r>
            <a:r>
              <a:rPr lang="hu-HU" b="1" dirty="0"/>
              <a:t>DATABASE </a:t>
            </a:r>
            <a:r>
              <a:rPr lang="hu-HU" b="1" dirty="0" err="1" smtClean="0"/>
              <a:t>adatbazis</a:t>
            </a:r>
            <a:r>
              <a:rPr lang="hu-HU" b="1" dirty="0" smtClean="0"/>
              <a:t> </a:t>
            </a:r>
            <a:endParaRPr lang="hu-HU" b="1" dirty="0"/>
          </a:p>
          <a:p>
            <a:pPr marL="0" indent="0">
              <a:buNone/>
            </a:pPr>
            <a:r>
              <a:rPr lang="hu-HU" b="1" dirty="0"/>
              <a:t>DEFAULT CHARSET=utf8 </a:t>
            </a:r>
          </a:p>
          <a:p>
            <a:pPr marL="0" indent="0">
              <a:buNone/>
            </a:pPr>
            <a:r>
              <a:rPr lang="hu-HU" b="1" dirty="0"/>
              <a:t>COLLATE utf8_</a:t>
            </a:r>
            <a:r>
              <a:rPr lang="hu-HU" b="1" dirty="0" err="1"/>
              <a:t>hungarian</a:t>
            </a:r>
            <a:r>
              <a:rPr lang="hu-HU" b="1" dirty="0"/>
              <a:t>_</a:t>
            </a:r>
            <a:r>
              <a:rPr lang="hu-HU" b="1" dirty="0" err="1"/>
              <a:t>ci</a:t>
            </a:r>
            <a:r>
              <a:rPr lang="hu-HU" b="1" dirty="0"/>
              <a:t>;</a:t>
            </a:r>
            <a:endParaRPr lang="hu-HU" b="1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583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DDL </a:t>
            </a:r>
            <a:r>
              <a:rPr lang="hu-HU" dirty="0" smtClean="0"/>
              <a:t>tábla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CREATE TABLE: tábla létrehozás</a:t>
            </a:r>
          </a:p>
          <a:p>
            <a:r>
              <a:rPr lang="hu-HU" dirty="0" smtClean="0"/>
              <a:t>DROP TABLE: tábla törlése</a:t>
            </a:r>
          </a:p>
          <a:p>
            <a:r>
              <a:rPr lang="hu-HU" dirty="0" smtClean="0"/>
              <a:t>ALTER TABLE: tábla szerkezetének módosítása</a:t>
            </a:r>
          </a:p>
          <a:p>
            <a:r>
              <a:rPr lang="hu-HU" dirty="0" smtClean="0"/>
              <a:t>CREATE INDEX: indextábla létrehozása</a:t>
            </a:r>
          </a:p>
          <a:p>
            <a:r>
              <a:rPr lang="hu-HU" dirty="0" smtClean="0"/>
              <a:t>CREATE VIEW: nézettábla létrehozása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1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CREATE TABLE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580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800" dirty="0" smtClean="0"/>
              <a:t>CREATE </a:t>
            </a:r>
            <a:r>
              <a:rPr lang="hu-HU" sz="2800" dirty="0"/>
              <a:t>TABLE táblanév (oszlopnév adattípus(méret)[,oszlopnév adattípus(méret)] );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Pl.</a:t>
            </a:r>
          </a:p>
          <a:p>
            <a:pPr marL="0" indent="0">
              <a:buNone/>
            </a:pPr>
            <a:r>
              <a:rPr lang="hu-HU" sz="2800" b="1" dirty="0" smtClean="0"/>
              <a:t>CREATE </a:t>
            </a:r>
            <a:r>
              <a:rPr lang="hu-HU" sz="2800" b="1" dirty="0"/>
              <a:t>TABLE </a:t>
            </a:r>
            <a:r>
              <a:rPr lang="hu-HU" sz="2800" b="1" dirty="0" smtClean="0"/>
              <a:t>varos </a:t>
            </a:r>
            <a:r>
              <a:rPr lang="hu-HU" sz="2800" b="1" dirty="0"/>
              <a:t>(</a:t>
            </a:r>
          </a:p>
          <a:p>
            <a:pPr marL="0" indent="0">
              <a:buNone/>
            </a:pPr>
            <a:r>
              <a:rPr lang="hu-HU" sz="2800" b="1" dirty="0"/>
              <a:t>v</a:t>
            </a:r>
            <a:r>
              <a:rPr lang="hu-HU" sz="2800" b="1" dirty="0" smtClean="0"/>
              <a:t>aros_</a:t>
            </a:r>
            <a:r>
              <a:rPr lang="hu-HU" sz="2800" b="1" dirty="0" err="1" smtClean="0"/>
              <a:t>id</a:t>
            </a:r>
            <a:r>
              <a:rPr lang="hu-HU" sz="2800" b="1" dirty="0" smtClean="0"/>
              <a:t> INT(11) </a:t>
            </a:r>
            <a:r>
              <a:rPr lang="hu-HU" sz="2800" b="1" dirty="0"/>
              <a:t>PRIMARY KEY,</a:t>
            </a:r>
          </a:p>
          <a:p>
            <a:pPr marL="0" indent="0">
              <a:buNone/>
            </a:pPr>
            <a:r>
              <a:rPr lang="hu-HU" sz="2800" b="1" dirty="0" smtClean="0"/>
              <a:t>Varos_</a:t>
            </a:r>
            <a:r>
              <a:rPr lang="hu-HU" sz="2800" b="1" dirty="0" err="1" smtClean="0"/>
              <a:t>nev</a:t>
            </a:r>
            <a:r>
              <a:rPr lang="hu-HU" sz="2800" b="1" dirty="0" smtClean="0"/>
              <a:t> VARCHAR(50) </a:t>
            </a:r>
            <a:r>
              <a:rPr lang="hu-HU" sz="2800" b="1" dirty="0"/>
              <a:t>NOT </a:t>
            </a:r>
            <a:r>
              <a:rPr lang="hu-HU" sz="2800" b="1" dirty="0" smtClean="0"/>
              <a:t>NULL);</a:t>
            </a:r>
          </a:p>
          <a:p>
            <a:pPr marL="0" indent="0">
              <a:buNone/>
            </a:pPr>
            <a:endParaRPr lang="hu-HU" sz="2800" dirty="0"/>
          </a:p>
          <a:p>
            <a:r>
              <a:rPr lang="hu-HU" sz="2800" b="1" dirty="0"/>
              <a:t>NULL </a:t>
            </a:r>
            <a:r>
              <a:rPr lang="hu-HU" sz="2800" dirty="0" smtClean="0"/>
              <a:t>megadása </a:t>
            </a:r>
            <a:r>
              <a:rPr lang="hu-HU" sz="2800" dirty="0"/>
              <a:t>nem kötelező,</a:t>
            </a:r>
          </a:p>
          <a:p>
            <a:r>
              <a:rPr lang="hu-HU" sz="2800" b="1" dirty="0" smtClean="0"/>
              <a:t>NOT </a:t>
            </a:r>
            <a:r>
              <a:rPr lang="hu-HU" sz="2800" b="1" dirty="0"/>
              <a:t>NULL </a:t>
            </a:r>
            <a:r>
              <a:rPr lang="hu-HU" sz="2800" dirty="0" smtClean="0"/>
              <a:t>kötelező</a:t>
            </a:r>
            <a:r>
              <a:rPr lang="hu-HU" sz="2800" dirty="0"/>
              <a:t>,</a:t>
            </a:r>
          </a:p>
          <a:p>
            <a:r>
              <a:rPr lang="hu-HU" sz="2800" b="1" dirty="0" smtClean="0"/>
              <a:t>PRIMARY </a:t>
            </a:r>
            <a:r>
              <a:rPr lang="hu-HU" sz="2800" b="1" dirty="0"/>
              <a:t>KEY </a:t>
            </a:r>
            <a:r>
              <a:rPr lang="hu-HU" sz="2800" dirty="0" smtClean="0"/>
              <a:t>elsődleges </a:t>
            </a:r>
            <a:r>
              <a:rPr lang="hu-HU" sz="2800" dirty="0"/>
              <a:t>kulcsa.</a:t>
            </a:r>
          </a:p>
          <a:p>
            <a:r>
              <a:rPr lang="hu-HU" sz="2800" dirty="0" smtClean="0"/>
              <a:t>[</a:t>
            </a:r>
            <a:r>
              <a:rPr lang="hu-HU" sz="2800" b="1" dirty="0"/>
              <a:t>FOREIGN KEY</a:t>
            </a:r>
            <a:r>
              <a:rPr lang="hu-HU" sz="2800" dirty="0"/>
              <a:t>] </a:t>
            </a:r>
            <a:r>
              <a:rPr lang="hu-HU" sz="2800" b="1" dirty="0"/>
              <a:t>REFERENCES </a:t>
            </a:r>
            <a:r>
              <a:rPr lang="hu-HU" sz="2800" i="1" dirty="0"/>
              <a:t>reláció_név </a:t>
            </a:r>
            <a:r>
              <a:rPr lang="hu-HU" sz="2800" dirty="0"/>
              <a:t>[ (</a:t>
            </a:r>
            <a:r>
              <a:rPr lang="hu-HU" sz="2800" i="1" dirty="0"/>
              <a:t>oszlop_név</a:t>
            </a:r>
            <a:r>
              <a:rPr lang="hu-HU" sz="2800" dirty="0"/>
              <a:t>) ], ez az oszlop külső kulcs</a:t>
            </a:r>
          </a:p>
        </p:txBody>
      </p:sp>
    </p:spTree>
    <p:extLst>
      <p:ext uri="{BB962C8B-B14F-4D97-AF65-F5344CB8AC3E}">
        <p14:creationId xmlns:p14="http://schemas.microsoft.com/office/powerpoint/2010/main" val="11412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Adattípusok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b="1" dirty="0" smtClean="0"/>
              <a:t>VARCHAR(n</a:t>
            </a:r>
            <a:r>
              <a:rPr lang="hu-HU" b="1" dirty="0"/>
              <a:t>)</a:t>
            </a:r>
            <a:r>
              <a:rPr lang="hu-HU" dirty="0"/>
              <a:t> </a:t>
            </a:r>
            <a:r>
              <a:rPr lang="hu-HU" dirty="0" smtClean="0"/>
              <a:t>:</a:t>
            </a:r>
            <a:r>
              <a:rPr lang="hu-HU" dirty="0" err="1" smtClean="0"/>
              <a:t>n</a:t>
            </a:r>
            <a:r>
              <a:rPr lang="hu-HU" dirty="0" smtClean="0"/>
              <a:t> </a:t>
            </a:r>
            <a:r>
              <a:rPr lang="hu-HU" dirty="0"/>
              <a:t>hosszúságú </a:t>
            </a:r>
            <a:r>
              <a:rPr lang="hu-HU" dirty="0" err="1"/>
              <a:t>string</a:t>
            </a:r>
            <a:endParaRPr lang="hu-HU" dirty="0"/>
          </a:p>
          <a:p>
            <a:r>
              <a:rPr lang="hu-HU" b="1" dirty="0" smtClean="0"/>
              <a:t>INT(n</a:t>
            </a:r>
            <a:r>
              <a:rPr lang="hu-HU" b="1" dirty="0" smtClean="0"/>
              <a:t>) , SMALLINT(n) </a:t>
            </a:r>
            <a:r>
              <a:rPr lang="hu-HU" dirty="0" smtClean="0"/>
              <a:t>:Egész </a:t>
            </a:r>
            <a:r>
              <a:rPr lang="hu-HU" dirty="0"/>
              <a:t>szám </a:t>
            </a:r>
            <a:endParaRPr lang="hu-HU" dirty="0" smtClean="0"/>
          </a:p>
          <a:p>
            <a:r>
              <a:rPr lang="hu-HU" b="1" dirty="0" smtClean="0"/>
              <a:t>FLOAT(x,y), </a:t>
            </a:r>
            <a:r>
              <a:rPr lang="hu-HU" b="1" dirty="0"/>
              <a:t>DOUBLE(x,y</a:t>
            </a:r>
            <a:r>
              <a:rPr lang="hu-HU" b="1" dirty="0" smtClean="0"/>
              <a:t>), DECIMAL(x,y) </a:t>
            </a:r>
            <a:r>
              <a:rPr lang="hu-HU" dirty="0" smtClean="0"/>
              <a:t>valós szám</a:t>
            </a:r>
            <a:endParaRPr lang="hu-HU" dirty="0"/>
          </a:p>
          <a:p>
            <a:r>
              <a:rPr lang="hu-HU" b="1" dirty="0" smtClean="0"/>
              <a:t>DATE() </a:t>
            </a:r>
            <a:r>
              <a:rPr lang="hu-HU" dirty="0" smtClean="0"/>
              <a:t>:Dátum </a:t>
            </a:r>
            <a:r>
              <a:rPr lang="hu-HU" dirty="0"/>
              <a:t>típus </a:t>
            </a:r>
            <a:r>
              <a:rPr lang="hu-HU" dirty="0" smtClean="0"/>
              <a:t>Dátum,Formátuma</a:t>
            </a:r>
            <a:r>
              <a:rPr lang="hu-HU" dirty="0"/>
              <a:t>: </a:t>
            </a:r>
            <a:r>
              <a:rPr lang="hu-HU" dirty="0" smtClean="0"/>
              <a:t>YYYY-MM-DD</a:t>
            </a:r>
          </a:p>
          <a:p>
            <a:r>
              <a:rPr lang="hu-HU" b="1" dirty="0"/>
              <a:t>DATETIME</a:t>
            </a:r>
            <a:r>
              <a:rPr lang="hu-HU" b="1" dirty="0" smtClean="0"/>
              <a:t>() </a:t>
            </a:r>
            <a:r>
              <a:rPr lang="hu-HU" dirty="0"/>
              <a:t>: Dátum, </a:t>
            </a:r>
            <a:r>
              <a:rPr lang="hu-HU" dirty="0" smtClean="0"/>
              <a:t>idő, </a:t>
            </a:r>
            <a:r>
              <a:rPr lang="hu-HU" dirty="0"/>
              <a:t>Formátuma:YYYY-MM-DD HH:MM:SS</a:t>
            </a:r>
          </a:p>
          <a:p>
            <a:r>
              <a:rPr lang="hu-HU" b="1" dirty="0" smtClean="0"/>
              <a:t>BLOB</a:t>
            </a:r>
            <a:r>
              <a:rPr lang="hu-HU" b="1" dirty="0"/>
              <a:t>, </a:t>
            </a:r>
            <a:r>
              <a:rPr lang="hu-HU" b="1" dirty="0" smtClean="0"/>
              <a:t>LONGBLOB </a:t>
            </a:r>
            <a:r>
              <a:rPr lang="hu-HU" dirty="0" smtClean="0"/>
              <a:t>: </a:t>
            </a:r>
            <a:r>
              <a:rPr lang="hu-HU" dirty="0"/>
              <a:t>bináris fájl </a:t>
            </a:r>
            <a:r>
              <a:rPr lang="hu-HU" dirty="0" smtClean="0"/>
              <a:t> (</a:t>
            </a:r>
            <a:r>
              <a:rPr lang="hu-HU" dirty="0" err="1" smtClean="0"/>
              <a:t>Longblob</a:t>
            </a:r>
            <a:r>
              <a:rPr lang="hu-HU" dirty="0" smtClean="0"/>
              <a:t>: Max</a:t>
            </a:r>
            <a:r>
              <a:rPr lang="hu-HU" dirty="0"/>
              <a:t>. 4,294,967,295 bájt méretű bináris adat</a:t>
            </a:r>
            <a:r>
              <a:rPr lang="hu-HU" dirty="0" smtClean="0"/>
              <a:t>.)</a:t>
            </a:r>
          </a:p>
          <a:p>
            <a:r>
              <a:rPr lang="hu-HU" b="1" dirty="0"/>
              <a:t>SET</a:t>
            </a:r>
            <a:r>
              <a:rPr lang="hu-HU" dirty="0"/>
              <a:t>: </a:t>
            </a:r>
            <a:r>
              <a:rPr lang="hu-HU" dirty="0" smtClean="0"/>
              <a:t>halmaz,  </a:t>
            </a:r>
            <a:r>
              <a:rPr lang="hu-HU" dirty="0"/>
              <a:t>elemeinek </a:t>
            </a:r>
            <a:r>
              <a:rPr lang="hu-HU" dirty="0" err="1"/>
              <a:t>max</a:t>
            </a:r>
            <a:r>
              <a:rPr lang="hu-HU" dirty="0"/>
              <a:t>. száma 64. </a:t>
            </a:r>
          </a:p>
          <a:p>
            <a:pPr marL="0" indent="0"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069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ALTER TABLE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ALTER TABLE Táblanév ADD/MODIFY (oszlopnév adattípus [,oszlopnév adattípus]);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Pl.</a:t>
            </a:r>
          </a:p>
          <a:p>
            <a:pPr marL="0" indent="0">
              <a:buNone/>
            </a:pPr>
            <a:r>
              <a:rPr lang="hu-HU" sz="2800" b="1" dirty="0"/>
              <a:t>ALTER TABLE </a:t>
            </a:r>
            <a:r>
              <a:rPr lang="hu-HU" sz="2800" b="1" dirty="0" err="1" smtClean="0"/>
              <a:t>szemely</a:t>
            </a:r>
            <a:r>
              <a:rPr lang="hu-HU" sz="2800" b="1" dirty="0" smtClean="0"/>
              <a:t> ADD </a:t>
            </a:r>
            <a:r>
              <a:rPr lang="hu-HU" sz="2800" b="1" dirty="0" err="1" smtClean="0"/>
              <a:t>szemely</a:t>
            </a:r>
            <a:r>
              <a:rPr lang="hu-HU" sz="2800" b="1" dirty="0" smtClean="0"/>
              <a:t>_utca CHAR(50</a:t>
            </a:r>
            <a:r>
              <a:rPr lang="hu-HU" sz="2800" b="1" dirty="0"/>
              <a:t>);</a:t>
            </a: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3865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hu-HU" dirty="0" smtClean="0"/>
              <a:t>INDEX TABLE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95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/>
              <a:t>Az </a:t>
            </a:r>
            <a:r>
              <a:rPr lang="hu-HU" sz="2800" b="1" i="1" dirty="0"/>
              <a:t>indexállomány </a:t>
            </a:r>
            <a:r>
              <a:rPr lang="hu-HU" sz="2800" dirty="0"/>
              <a:t>egy adott táblából kiemelt néhány rendezett oszlopból </a:t>
            </a:r>
            <a:r>
              <a:rPr lang="hu-HU" sz="2800" dirty="0" smtClean="0"/>
              <a:t>áll</a:t>
            </a:r>
            <a:endParaRPr lang="hu-HU" sz="2800" dirty="0"/>
          </a:p>
          <a:p>
            <a:pPr marL="0" indent="0">
              <a:buNone/>
            </a:pPr>
            <a:r>
              <a:rPr lang="hu-HU" sz="2800" dirty="0"/>
              <a:t>CREATE [UNIQUE] INDEX </a:t>
            </a:r>
            <a:r>
              <a:rPr lang="hu-HU" sz="2800" i="1" dirty="0"/>
              <a:t>indextábla </a:t>
            </a:r>
            <a:r>
              <a:rPr lang="hu-HU" sz="2800" i="1" dirty="0" err="1"/>
              <a:t>-név</a:t>
            </a:r>
            <a:r>
              <a:rPr lang="hu-HU" sz="2800" i="1" dirty="0"/>
              <a:t> </a:t>
            </a:r>
            <a:r>
              <a:rPr lang="hu-HU" sz="2800" dirty="0"/>
              <a:t>ON </a:t>
            </a:r>
            <a:r>
              <a:rPr lang="hu-HU" sz="2800" i="1" dirty="0"/>
              <a:t>táblanév</a:t>
            </a:r>
          </a:p>
          <a:p>
            <a:pPr marL="0" indent="0">
              <a:buNone/>
            </a:pPr>
            <a:r>
              <a:rPr lang="hu-HU" sz="2800" dirty="0"/>
              <a:t>(oszlopnév [[ASC/DESC][,</a:t>
            </a:r>
            <a:r>
              <a:rPr lang="hu-HU" sz="2800" i="1" dirty="0"/>
              <a:t>oszlopnév</a:t>
            </a:r>
            <a:r>
              <a:rPr lang="hu-HU" sz="2800" dirty="0"/>
              <a:t>[ASC/DESC</a:t>
            </a:r>
            <a:r>
              <a:rPr lang="hu-HU" sz="2800" dirty="0" smtClean="0"/>
              <a:t>]]..);</a:t>
            </a:r>
          </a:p>
          <a:p>
            <a:pPr marL="0" indent="0">
              <a:buNone/>
            </a:pPr>
            <a:endParaRPr lang="hu-HU" sz="2800" dirty="0" smtClean="0"/>
          </a:p>
          <a:p>
            <a:pPr marL="0" indent="0">
              <a:buNone/>
            </a:pPr>
            <a:r>
              <a:rPr lang="hu-HU" sz="2800" dirty="0" smtClean="0"/>
              <a:t>Pl.</a:t>
            </a:r>
          </a:p>
          <a:p>
            <a:pPr marL="0" indent="0">
              <a:buNone/>
            </a:pPr>
            <a:r>
              <a:rPr lang="hu-HU" sz="2800" b="1" dirty="0"/>
              <a:t>CREATE INDEX </a:t>
            </a:r>
            <a:r>
              <a:rPr lang="hu-HU" sz="2800" b="1" dirty="0" smtClean="0"/>
              <a:t>rendezett </a:t>
            </a:r>
            <a:r>
              <a:rPr lang="hu-HU" sz="2800" b="1" dirty="0"/>
              <a:t>ON </a:t>
            </a:r>
            <a:r>
              <a:rPr lang="hu-HU" sz="2800" b="1" dirty="0" err="1" smtClean="0"/>
              <a:t>szemely</a:t>
            </a:r>
            <a:r>
              <a:rPr lang="hu-HU" sz="2800" b="1" dirty="0" smtClean="0"/>
              <a:t> (</a:t>
            </a:r>
            <a:r>
              <a:rPr lang="hu-HU" sz="2800" b="1" dirty="0" err="1" smtClean="0"/>
              <a:t>szemely</a:t>
            </a:r>
            <a:r>
              <a:rPr lang="hu-HU" sz="2800" b="1" dirty="0" smtClean="0"/>
              <a:t>_</a:t>
            </a:r>
            <a:r>
              <a:rPr lang="hu-HU" sz="2800" b="1" dirty="0" err="1" smtClean="0"/>
              <a:t>nev</a:t>
            </a:r>
            <a:r>
              <a:rPr lang="hu-HU" sz="2800" b="1" dirty="0" smtClean="0"/>
              <a:t> DESC);</a:t>
            </a:r>
            <a:r>
              <a:rPr lang="hu-HU" sz="2800" b="1" dirty="0"/>
              <a:t/>
            </a:r>
            <a:br>
              <a:rPr lang="hu-HU" sz="2800" b="1" dirty="0"/>
            </a:br>
            <a:endParaRPr lang="hu-H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65402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1171</Words>
  <Application>Microsoft Office PowerPoint</Application>
  <PresentationFormat>Diavetítés a képernyőre (4:3 oldalarány)</PresentationFormat>
  <Paragraphs>339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Office-téma</vt:lpstr>
      <vt:lpstr>SQL</vt:lpstr>
      <vt:lpstr>Relációs adatbázis</vt:lpstr>
      <vt:lpstr>SQL részei</vt:lpstr>
      <vt:lpstr>DDL adatbázis</vt:lpstr>
      <vt:lpstr>DDL tábla</vt:lpstr>
      <vt:lpstr>CREATE TABLE</vt:lpstr>
      <vt:lpstr>Adattípusok</vt:lpstr>
      <vt:lpstr>ALTER TABLE</vt:lpstr>
      <vt:lpstr>INDEX TABLE</vt:lpstr>
      <vt:lpstr>CREATE VIEW</vt:lpstr>
      <vt:lpstr>DML </vt:lpstr>
      <vt:lpstr>INSERT</vt:lpstr>
      <vt:lpstr>UPDATE</vt:lpstr>
      <vt:lpstr>DELETE</vt:lpstr>
      <vt:lpstr>Mezőnevekre hivatkozás</vt:lpstr>
      <vt:lpstr>SELECT : lekérdezés </vt:lpstr>
      <vt:lpstr>SELECT legfontosabbak</vt:lpstr>
      <vt:lpstr>SELECT FROM WHERE , példa LIKE-ra</vt:lpstr>
      <vt:lpstr>SELECT : táblák összekapcsolása, INNER JOIN</vt:lpstr>
      <vt:lpstr>Példa INNER JOIN-ra, AND, OR a feltételben</vt:lpstr>
      <vt:lpstr>SELECT GROUP BY: csoportosítás, HAVING : feltétel a csoportokra</vt:lpstr>
      <vt:lpstr>INNER JOIN, LEFT JOIN</vt:lpstr>
      <vt:lpstr>Példa LEFT JOIN-ra, Group by-ra</vt:lpstr>
      <vt:lpstr>Aggregáló függvények</vt:lpstr>
      <vt:lpstr>Példák aggregáló függvényekre</vt:lpstr>
      <vt:lpstr>ORDER BY :rendezés </vt:lpstr>
      <vt:lpstr>Beágyazott SELECT</vt:lpstr>
      <vt:lpstr>Beágyazott SELECT, több értéket tartalmazó belső E-tábla  </vt:lpstr>
      <vt:lpstr>Példa beágyazott Select-re  </vt:lpstr>
      <vt:lpstr>Példa összetett beágyazott Select-re  </vt:lpstr>
      <vt:lpstr>Felhasználói jogok adása: GRANT, elvétele: REVOKE </vt:lpstr>
      <vt:lpstr>TCL, tranzakciók kezelése (Transact-SQL)  </vt:lpstr>
      <vt:lpstr>Tranzakciók, ACID:  Szabályok tranzakciókezeléshez </vt:lpstr>
      <vt:lpstr>Példa tranzakcióra: 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tanulo</dc:creator>
  <cp:lastModifiedBy>Várbíróné Nahaji Anikó</cp:lastModifiedBy>
  <cp:revision>51</cp:revision>
  <dcterms:created xsi:type="dcterms:W3CDTF">2017-06-14T06:10:43Z</dcterms:created>
  <dcterms:modified xsi:type="dcterms:W3CDTF">2017-10-05T11:43:18Z</dcterms:modified>
</cp:coreProperties>
</file>