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ejaVu Sans" charset="0"/>
        <a:cs typeface="DejaVu Sans"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ejaVu Sans" charset="0"/>
        <a:cs typeface="DejaVu Sans"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ejaVu Sans" charset="0"/>
        <a:cs typeface="DejaVu Sans"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ejaVu Sans" charset="0"/>
        <a:cs typeface="DejaVu Sans"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ejaVu Sans" charset="0"/>
        <a:cs typeface="DejaVu Sans" charset="0"/>
      </a:defRPr>
    </a:lvl5pPr>
    <a:lvl6pPr marL="2286000" algn="l" defTabSz="914400" rtl="0" eaLnBrk="1" latinLnBrk="0" hangingPunct="1">
      <a:defRPr kern="1200">
        <a:solidFill>
          <a:schemeClr val="tx1"/>
        </a:solidFill>
        <a:latin typeface="Arial" charset="0"/>
        <a:ea typeface="DejaVu Sans" charset="0"/>
        <a:cs typeface="DejaVu Sans" charset="0"/>
      </a:defRPr>
    </a:lvl6pPr>
    <a:lvl7pPr marL="2743200" algn="l" defTabSz="914400" rtl="0" eaLnBrk="1" latinLnBrk="0" hangingPunct="1">
      <a:defRPr kern="1200">
        <a:solidFill>
          <a:schemeClr val="tx1"/>
        </a:solidFill>
        <a:latin typeface="Arial" charset="0"/>
        <a:ea typeface="DejaVu Sans" charset="0"/>
        <a:cs typeface="DejaVu Sans" charset="0"/>
      </a:defRPr>
    </a:lvl7pPr>
    <a:lvl8pPr marL="3200400" algn="l" defTabSz="914400" rtl="0" eaLnBrk="1" latinLnBrk="0" hangingPunct="1">
      <a:defRPr kern="1200">
        <a:solidFill>
          <a:schemeClr val="tx1"/>
        </a:solidFill>
        <a:latin typeface="Arial" charset="0"/>
        <a:ea typeface="DejaVu Sans" charset="0"/>
        <a:cs typeface="DejaVu Sans" charset="0"/>
      </a:defRPr>
    </a:lvl8pPr>
    <a:lvl9pPr marL="3657600" algn="l" defTabSz="914400" rtl="0" eaLnBrk="1" latinLnBrk="0" hangingPunct="1">
      <a:defRPr kern="1200">
        <a:solidFill>
          <a:schemeClr val="tx1"/>
        </a:solidFill>
        <a:latin typeface="Arial" charset="0"/>
        <a:ea typeface="DejaVu Sans" charset="0"/>
        <a:cs typeface="DejaVu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116" y="-10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Grp="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smtClean="0">
                <a:solidFill>
                  <a:srgbClr val="000000"/>
                </a:solidFill>
                <a:latin typeface="Times New Roman" pitchFamily="16" charset="0"/>
                <a:ea typeface="DejaVu Sans" charset="0"/>
                <a:cs typeface="DejaVu Sans" charset="0"/>
              </a:defRPr>
            </a:lvl1pPr>
          </a:lstStyle>
          <a:p>
            <a:pPr>
              <a:defRPr/>
            </a:pPr>
            <a:endParaRPr lang="en-US" altLang="en-US"/>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smtClean="0">
                <a:solidFill>
                  <a:srgbClr val="000000"/>
                </a:solidFill>
                <a:latin typeface="Times New Roman" pitchFamily="16" charset="0"/>
                <a:ea typeface="DejaVu Sans" charset="0"/>
                <a:cs typeface="DejaVu Sans" charset="0"/>
              </a:defRPr>
            </a:lvl1pPr>
          </a:lstStyle>
          <a:p>
            <a:pPr>
              <a:defRPr/>
            </a:pPr>
            <a:endParaRPr lang="en-US" altLang="en-US"/>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smtClean="0">
                <a:solidFill>
                  <a:srgbClr val="000000"/>
                </a:solidFill>
                <a:latin typeface="Times New Roman" pitchFamily="16" charset="0"/>
                <a:ea typeface="DejaVu Sans" charset="0"/>
                <a:cs typeface="DejaVu Sans" charset="0"/>
              </a:defRPr>
            </a:lvl1pPr>
          </a:lstStyle>
          <a:p>
            <a:pPr>
              <a:defRPr/>
            </a:pPr>
            <a:endParaRPr lang="en-US" altLang="en-US"/>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smtClean="0">
                <a:solidFill>
                  <a:srgbClr val="000000"/>
                </a:solidFill>
                <a:latin typeface="Times New Roman" pitchFamily="16" charset="0"/>
                <a:ea typeface="DejaVu Sans" charset="0"/>
                <a:cs typeface="DejaVu Sans" charset="0"/>
              </a:defRPr>
            </a:lvl1pPr>
          </a:lstStyle>
          <a:p>
            <a:pPr>
              <a:defRPr/>
            </a:pPr>
            <a:fld id="{5E53A4FE-8543-41A5-A43E-AA48F6E0729D}" type="slidenum">
              <a:rPr lang="en-US" altLang="en-US"/>
              <a:pPr>
                <a:defRPr/>
              </a:pPr>
              <a:t>‹#›</a:t>
            </a:fld>
            <a:endParaRPr lang="en-US" altLang="en-US"/>
          </a:p>
        </p:txBody>
      </p:sp>
    </p:spTree>
    <p:extLst>
      <p:ext uri="{BB962C8B-B14F-4D97-AF65-F5344CB8AC3E}">
        <p14:creationId xmlns:p14="http://schemas.microsoft.com/office/powerpoint/2010/main" val="205292764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FDFA58ED-7D07-40BF-8C50-8F7EAACFDC99}" type="slidenum">
              <a:rPr lang="en-US" altLang="en-US">
                <a:solidFill>
                  <a:srgbClr val="000000"/>
                </a:solidFill>
                <a:latin typeface="Times New Roman" pitchFamily="16" charset="0"/>
              </a:rPr>
              <a:pPr eaLnBrk="1"/>
              <a:t>1</a:t>
            </a:fld>
            <a:endParaRPr lang="en-US" altLang="en-US">
              <a:solidFill>
                <a:srgbClr val="000000"/>
              </a:solidFill>
              <a:latin typeface="Times New Roman" pitchFamily="16" charset="0"/>
            </a:endParaRPr>
          </a:p>
        </p:txBody>
      </p:sp>
      <p:sp>
        <p:nvSpPr>
          <p:cNvPr id="35843"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28C85F4D-EBD5-4771-AA60-F092C3FED6C5}" type="slidenum">
              <a:rPr lang="en-US" altLang="en-US">
                <a:solidFill>
                  <a:srgbClr val="000000"/>
                </a:solidFill>
                <a:latin typeface="Times New Roman" pitchFamily="16" charset="0"/>
              </a:rPr>
              <a:pPr eaLnBrk="1"/>
              <a:t>10</a:t>
            </a:fld>
            <a:endParaRPr lang="en-US" altLang="en-US">
              <a:solidFill>
                <a:srgbClr val="000000"/>
              </a:solidFill>
              <a:latin typeface="Times New Roman" pitchFamily="16" charset="0"/>
            </a:endParaRPr>
          </a:p>
        </p:txBody>
      </p:sp>
      <p:sp>
        <p:nvSpPr>
          <p:cNvPr id="45059"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00C5457F-BEAA-4299-B220-2340BAAF5A59}" type="slidenum">
              <a:rPr lang="en-US" altLang="en-US">
                <a:solidFill>
                  <a:srgbClr val="000000"/>
                </a:solidFill>
                <a:latin typeface="Times New Roman" pitchFamily="16" charset="0"/>
              </a:rPr>
              <a:pPr eaLnBrk="1"/>
              <a:t>11</a:t>
            </a:fld>
            <a:endParaRPr lang="en-US" altLang="en-US">
              <a:solidFill>
                <a:srgbClr val="000000"/>
              </a:solidFill>
              <a:latin typeface="Times New Roman" pitchFamily="16" charset="0"/>
            </a:endParaRPr>
          </a:p>
        </p:txBody>
      </p:sp>
      <p:sp>
        <p:nvSpPr>
          <p:cNvPr id="46083"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pic>
        <p:nvPicPr>
          <p:cNvPr id="460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8" y="5160963"/>
            <a:ext cx="4943475" cy="3000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D530CFEA-DF6B-4F23-B399-8A2530F905E5}" type="slidenum">
              <a:rPr lang="en-US" altLang="en-US">
                <a:solidFill>
                  <a:srgbClr val="000000"/>
                </a:solidFill>
                <a:latin typeface="Times New Roman" pitchFamily="16" charset="0"/>
              </a:rPr>
              <a:pPr eaLnBrk="1"/>
              <a:t>12</a:t>
            </a:fld>
            <a:endParaRPr lang="en-US" altLang="en-US">
              <a:solidFill>
                <a:srgbClr val="000000"/>
              </a:solidFill>
              <a:latin typeface="Times New Roman" pitchFamily="16" charset="0"/>
            </a:endParaRPr>
          </a:p>
        </p:txBody>
      </p:sp>
      <p:sp>
        <p:nvSpPr>
          <p:cNvPr id="47107"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DC28E6F7-C693-44AA-A58E-0688A78BC387}" type="slidenum">
              <a:rPr lang="en-US" altLang="en-US">
                <a:solidFill>
                  <a:srgbClr val="000000"/>
                </a:solidFill>
                <a:latin typeface="Times New Roman" pitchFamily="16" charset="0"/>
              </a:rPr>
              <a:pPr eaLnBrk="1"/>
              <a:t>13</a:t>
            </a:fld>
            <a:endParaRPr lang="en-US" altLang="en-US">
              <a:solidFill>
                <a:srgbClr val="000000"/>
              </a:solidFill>
              <a:latin typeface="Times New Roman" pitchFamily="16" charset="0"/>
            </a:endParaRPr>
          </a:p>
        </p:txBody>
      </p:sp>
      <p:sp>
        <p:nvSpPr>
          <p:cNvPr id="48131"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D486AED0-A3FE-444A-BABC-169888E19549}" type="slidenum">
              <a:rPr lang="en-US" altLang="en-US">
                <a:solidFill>
                  <a:srgbClr val="000000"/>
                </a:solidFill>
                <a:latin typeface="Times New Roman" pitchFamily="16" charset="0"/>
              </a:rPr>
              <a:pPr eaLnBrk="1"/>
              <a:t>14</a:t>
            </a:fld>
            <a:endParaRPr lang="en-US" altLang="en-US">
              <a:solidFill>
                <a:srgbClr val="000000"/>
              </a:solidFill>
              <a:latin typeface="Times New Roman" pitchFamily="16" charset="0"/>
            </a:endParaRPr>
          </a:p>
        </p:txBody>
      </p:sp>
      <p:sp>
        <p:nvSpPr>
          <p:cNvPr id="49155"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54933207-4D2B-4AF8-8245-CA95A208B296}" type="slidenum">
              <a:rPr lang="en-US" altLang="en-US">
                <a:solidFill>
                  <a:srgbClr val="000000"/>
                </a:solidFill>
                <a:latin typeface="Times New Roman" pitchFamily="16" charset="0"/>
              </a:rPr>
              <a:pPr eaLnBrk="1"/>
              <a:t>15</a:t>
            </a:fld>
            <a:endParaRPr lang="en-US" altLang="en-US">
              <a:solidFill>
                <a:srgbClr val="000000"/>
              </a:solidFill>
              <a:latin typeface="Times New Roman" pitchFamily="16" charset="0"/>
            </a:endParaRPr>
          </a:p>
        </p:txBody>
      </p:sp>
      <p:sp>
        <p:nvSpPr>
          <p:cNvPr id="50179"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B6BE6E61-76F5-4CA1-B6FA-E6D338059BD0}" type="slidenum">
              <a:rPr lang="en-US" altLang="en-US">
                <a:solidFill>
                  <a:srgbClr val="000000"/>
                </a:solidFill>
                <a:latin typeface="Times New Roman" pitchFamily="16" charset="0"/>
              </a:rPr>
              <a:pPr eaLnBrk="1"/>
              <a:t>16</a:t>
            </a:fld>
            <a:endParaRPr lang="en-US" altLang="en-US">
              <a:solidFill>
                <a:srgbClr val="000000"/>
              </a:solidFill>
              <a:latin typeface="Times New Roman" pitchFamily="16" charset="0"/>
            </a:endParaRPr>
          </a:p>
        </p:txBody>
      </p:sp>
      <p:sp>
        <p:nvSpPr>
          <p:cNvPr id="51203"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F4252B9D-BD30-41AD-8772-F096EE1191A4}" type="slidenum">
              <a:rPr lang="en-US" altLang="en-US">
                <a:solidFill>
                  <a:srgbClr val="000000"/>
                </a:solidFill>
                <a:latin typeface="Times New Roman" pitchFamily="16" charset="0"/>
              </a:rPr>
              <a:pPr eaLnBrk="1"/>
              <a:t>17</a:t>
            </a:fld>
            <a:endParaRPr lang="en-US" altLang="en-US">
              <a:solidFill>
                <a:srgbClr val="000000"/>
              </a:solidFill>
              <a:latin typeface="Times New Roman" pitchFamily="16" charset="0"/>
            </a:endParaRPr>
          </a:p>
        </p:txBody>
      </p:sp>
      <p:sp>
        <p:nvSpPr>
          <p:cNvPr id="52227"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6F8C83FA-B82C-4E28-830A-83D7573D5427}" type="slidenum">
              <a:rPr lang="en-US" altLang="en-US">
                <a:solidFill>
                  <a:srgbClr val="000000"/>
                </a:solidFill>
                <a:latin typeface="Times New Roman" pitchFamily="16" charset="0"/>
              </a:rPr>
              <a:pPr eaLnBrk="1"/>
              <a:t>18</a:t>
            </a:fld>
            <a:endParaRPr lang="en-US" altLang="en-US">
              <a:solidFill>
                <a:srgbClr val="000000"/>
              </a:solidFill>
              <a:latin typeface="Times New Roman" pitchFamily="16" charset="0"/>
            </a:endParaRPr>
          </a:p>
        </p:txBody>
      </p:sp>
      <p:sp>
        <p:nvSpPr>
          <p:cNvPr id="53251"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12AD3A35-BF72-4868-BF7F-30DC2761182C}" type="slidenum">
              <a:rPr lang="en-US" altLang="en-US">
                <a:solidFill>
                  <a:srgbClr val="000000"/>
                </a:solidFill>
                <a:latin typeface="Times New Roman" pitchFamily="16" charset="0"/>
              </a:rPr>
              <a:pPr eaLnBrk="1"/>
              <a:t>19</a:t>
            </a:fld>
            <a:endParaRPr lang="en-US" altLang="en-US">
              <a:solidFill>
                <a:srgbClr val="000000"/>
              </a:solidFill>
              <a:latin typeface="Times New Roman" pitchFamily="16" charset="0"/>
            </a:endParaRPr>
          </a:p>
        </p:txBody>
      </p:sp>
      <p:sp>
        <p:nvSpPr>
          <p:cNvPr id="54275"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67DABC6A-F9E1-49F8-B7AC-9EE1D76023C0}" type="slidenum">
              <a:rPr lang="en-US" altLang="en-US">
                <a:solidFill>
                  <a:srgbClr val="000000"/>
                </a:solidFill>
                <a:latin typeface="Times New Roman" pitchFamily="16" charset="0"/>
              </a:rPr>
              <a:pPr eaLnBrk="1"/>
              <a:t>2</a:t>
            </a:fld>
            <a:endParaRPr lang="en-US" altLang="en-US">
              <a:solidFill>
                <a:srgbClr val="000000"/>
              </a:solidFill>
              <a:latin typeface="Times New Roman" pitchFamily="16" charset="0"/>
            </a:endParaRPr>
          </a:p>
        </p:txBody>
      </p:sp>
      <p:sp>
        <p:nvSpPr>
          <p:cNvPr id="36867"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1BD90723-B4B1-4A2C-94CC-622BA5C2EA35}" type="slidenum">
              <a:rPr lang="en-US" altLang="en-US">
                <a:solidFill>
                  <a:srgbClr val="000000"/>
                </a:solidFill>
                <a:latin typeface="Times New Roman" pitchFamily="16" charset="0"/>
              </a:rPr>
              <a:pPr eaLnBrk="1"/>
              <a:t>20</a:t>
            </a:fld>
            <a:endParaRPr lang="en-US" altLang="en-US">
              <a:solidFill>
                <a:srgbClr val="000000"/>
              </a:solidFill>
              <a:latin typeface="Times New Roman" pitchFamily="16" charset="0"/>
            </a:endParaRPr>
          </a:p>
        </p:txBody>
      </p:sp>
      <p:sp>
        <p:nvSpPr>
          <p:cNvPr id="55299"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3845FCD8-569A-4708-8364-790C9694CEAA}" type="slidenum">
              <a:rPr lang="en-US" altLang="en-US">
                <a:solidFill>
                  <a:srgbClr val="000000"/>
                </a:solidFill>
                <a:latin typeface="Times New Roman" pitchFamily="16" charset="0"/>
              </a:rPr>
              <a:pPr eaLnBrk="1"/>
              <a:t>21</a:t>
            </a:fld>
            <a:endParaRPr lang="en-US" altLang="en-US">
              <a:solidFill>
                <a:srgbClr val="000000"/>
              </a:solidFill>
              <a:latin typeface="Times New Roman" pitchFamily="16" charset="0"/>
            </a:endParaRPr>
          </a:p>
        </p:txBody>
      </p:sp>
      <p:sp>
        <p:nvSpPr>
          <p:cNvPr id="56323"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6F24A3F7-F639-4E79-8633-F300527726E3}" type="slidenum">
              <a:rPr lang="en-US" altLang="en-US">
                <a:solidFill>
                  <a:srgbClr val="000000"/>
                </a:solidFill>
                <a:latin typeface="Times New Roman" pitchFamily="16" charset="0"/>
              </a:rPr>
              <a:pPr eaLnBrk="1"/>
              <a:t>22</a:t>
            </a:fld>
            <a:endParaRPr lang="en-US" altLang="en-US">
              <a:solidFill>
                <a:srgbClr val="000000"/>
              </a:solidFill>
              <a:latin typeface="Times New Roman" pitchFamily="16" charset="0"/>
            </a:endParaRPr>
          </a:p>
        </p:txBody>
      </p:sp>
      <p:sp>
        <p:nvSpPr>
          <p:cNvPr id="57347"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464C42C1-8616-4B4D-843A-DAAD8F5DAFEB}" type="slidenum">
              <a:rPr lang="en-US" altLang="en-US">
                <a:solidFill>
                  <a:srgbClr val="000000"/>
                </a:solidFill>
                <a:latin typeface="Times New Roman" pitchFamily="16" charset="0"/>
              </a:rPr>
              <a:pPr eaLnBrk="1"/>
              <a:t>23</a:t>
            </a:fld>
            <a:endParaRPr lang="en-US" altLang="en-US">
              <a:solidFill>
                <a:srgbClr val="000000"/>
              </a:solidFill>
              <a:latin typeface="Times New Roman" pitchFamily="16" charset="0"/>
            </a:endParaRPr>
          </a:p>
        </p:txBody>
      </p:sp>
      <p:sp>
        <p:nvSpPr>
          <p:cNvPr id="58371"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CEC165D3-186E-4B71-97EF-532273029BA8}" type="slidenum">
              <a:rPr lang="en-US" altLang="en-US">
                <a:solidFill>
                  <a:srgbClr val="000000"/>
                </a:solidFill>
                <a:latin typeface="Times New Roman" pitchFamily="16" charset="0"/>
              </a:rPr>
              <a:pPr eaLnBrk="1"/>
              <a:t>24</a:t>
            </a:fld>
            <a:endParaRPr lang="en-US" altLang="en-US">
              <a:solidFill>
                <a:srgbClr val="000000"/>
              </a:solidFill>
              <a:latin typeface="Times New Roman" pitchFamily="16" charset="0"/>
            </a:endParaRPr>
          </a:p>
        </p:txBody>
      </p:sp>
      <p:sp>
        <p:nvSpPr>
          <p:cNvPr id="59395"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155667BC-3782-4F0C-9694-6594612DE004}" type="slidenum">
              <a:rPr lang="en-US" altLang="en-US">
                <a:solidFill>
                  <a:srgbClr val="000000"/>
                </a:solidFill>
                <a:latin typeface="Times New Roman" pitchFamily="16" charset="0"/>
              </a:rPr>
              <a:pPr eaLnBrk="1"/>
              <a:t>25</a:t>
            </a:fld>
            <a:endParaRPr lang="en-US" altLang="en-US">
              <a:solidFill>
                <a:srgbClr val="000000"/>
              </a:solidFill>
              <a:latin typeface="Times New Roman" pitchFamily="16" charset="0"/>
            </a:endParaRPr>
          </a:p>
        </p:txBody>
      </p:sp>
      <p:sp>
        <p:nvSpPr>
          <p:cNvPr id="60419"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A9C31550-4264-48EB-BD65-E9DADFBF099A}" type="slidenum">
              <a:rPr lang="en-US" altLang="en-US">
                <a:solidFill>
                  <a:srgbClr val="000000"/>
                </a:solidFill>
                <a:latin typeface="Times New Roman" pitchFamily="16" charset="0"/>
              </a:rPr>
              <a:pPr eaLnBrk="1"/>
              <a:t>26</a:t>
            </a:fld>
            <a:endParaRPr lang="en-US" altLang="en-US">
              <a:solidFill>
                <a:srgbClr val="000000"/>
              </a:solidFill>
              <a:latin typeface="Times New Roman" pitchFamily="16" charset="0"/>
            </a:endParaRPr>
          </a:p>
        </p:txBody>
      </p:sp>
      <p:sp>
        <p:nvSpPr>
          <p:cNvPr id="61443"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6FE2ED60-8223-4F3A-93A5-E0F376788FA3}" type="slidenum">
              <a:rPr lang="en-US" altLang="en-US">
                <a:solidFill>
                  <a:srgbClr val="000000"/>
                </a:solidFill>
                <a:latin typeface="Times New Roman" pitchFamily="16" charset="0"/>
              </a:rPr>
              <a:pPr eaLnBrk="1"/>
              <a:t>27</a:t>
            </a:fld>
            <a:endParaRPr lang="en-US" altLang="en-US">
              <a:solidFill>
                <a:srgbClr val="000000"/>
              </a:solidFill>
              <a:latin typeface="Times New Roman" pitchFamily="16" charset="0"/>
            </a:endParaRPr>
          </a:p>
        </p:txBody>
      </p:sp>
      <p:sp>
        <p:nvSpPr>
          <p:cNvPr id="62467"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CFD94F4C-04BF-41ED-8DF5-3471F38B2A79}" type="slidenum">
              <a:rPr lang="en-US" altLang="en-US">
                <a:solidFill>
                  <a:srgbClr val="000000"/>
                </a:solidFill>
                <a:latin typeface="Times New Roman" pitchFamily="16" charset="0"/>
              </a:rPr>
              <a:pPr eaLnBrk="1"/>
              <a:t>28</a:t>
            </a:fld>
            <a:endParaRPr lang="en-US" altLang="en-US">
              <a:solidFill>
                <a:srgbClr val="000000"/>
              </a:solidFill>
              <a:latin typeface="Times New Roman" pitchFamily="16" charset="0"/>
            </a:endParaRPr>
          </a:p>
        </p:txBody>
      </p:sp>
      <p:sp>
        <p:nvSpPr>
          <p:cNvPr id="63491"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86E97DE8-68BD-46FC-BC1C-259A64038C71}" type="slidenum">
              <a:rPr lang="en-US" altLang="en-US">
                <a:solidFill>
                  <a:srgbClr val="000000"/>
                </a:solidFill>
                <a:latin typeface="Times New Roman" pitchFamily="16" charset="0"/>
              </a:rPr>
              <a:pPr eaLnBrk="1"/>
              <a:t>29</a:t>
            </a:fld>
            <a:endParaRPr lang="en-US" altLang="en-US">
              <a:solidFill>
                <a:srgbClr val="000000"/>
              </a:solidFill>
              <a:latin typeface="Times New Roman" pitchFamily="16" charset="0"/>
            </a:endParaRPr>
          </a:p>
        </p:txBody>
      </p:sp>
      <p:sp>
        <p:nvSpPr>
          <p:cNvPr id="64515"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2B2A567D-ADB7-4575-8EF5-A2687D63065E}" type="slidenum">
              <a:rPr lang="en-US" altLang="en-US">
                <a:solidFill>
                  <a:srgbClr val="000000"/>
                </a:solidFill>
                <a:latin typeface="Times New Roman" pitchFamily="16" charset="0"/>
              </a:rPr>
              <a:pPr eaLnBrk="1"/>
              <a:t>3</a:t>
            </a:fld>
            <a:endParaRPr lang="en-US" altLang="en-US">
              <a:solidFill>
                <a:srgbClr val="000000"/>
              </a:solidFill>
              <a:latin typeface="Times New Roman" pitchFamily="16" charset="0"/>
            </a:endParaRPr>
          </a:p>
        </p:txBody>
      </p:sp>
      <p:sp>
        <p:nvSpPr>
          <p:cNvPr id="37891"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623E453B-B9DA-4806-A167-82B674A86092}" type="slidenum">
              <a:rPr lang="en-US" altLang="en-US">
                <a:solidFill>
                  <a:srgbClr val="000000"/>
                </a:solidFill>
                <a:latin typeface="Times New Roman" pitchFamily="16" charset="0"/>
              </a:rPr>
              <a:pPr eaLnBrk="1"/>
              <a:t>30</a:t>
            </a:fld>
            <a:endParaRPr lang="en-US" altLang="en-US">
              <a:solidFill>
                <a:srgbClr val="000000"/>
              </a:solidFill>
              <a:latin typeface="Times New Roman" pitchFamily="16" charset="0"/>
            </a:endParaRPr>
          </a:p>
        </p:txBody>
      </p:sp>
      <p:sp>
        <p:nvSpPr>
          <p:cNvPr id="65539"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BA1F7402-9E9F-45A0-9C58-84F77CCE2C6E}" type="slidenum">
              <a:rPr lang="en-US" altLang="en-US">
                <a:solidFill>
                  <a:srgbClr val="000000"/>
                </a:solidFill>
                <a:latin typeface="Times New Roman" pitchFamily="16" charset="0"/>
              </a:rPr>
              <a:pPr eaLnBrk="1"/>
              <a:t>31</a:t>
            </a:fld>
            <a:endParaRPr lang="en-US" altLang="en-US">
              <a:solidFill>
                <a:srgbClr val="000000"/>
              </a:solidFill>
              <a:latin typeface="Times New Roman" pitchFamily="16" charset="0"/>
            </a:endParaRPr>
          </a:p>
        </p:txBody>
      </p:sp>
      <p:sp>
        <p:nvSpPr>
          <p:cNvPr id="66563"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59C55300-A1B3-43A3-8127-3272669C059F}" type="slidenum">
              <a:rPr lang="en-US" altLang="en-US">
                <a:solidFill>
                  <a:srgbClr val="000000"/>
                </a:solidFill>
                <a:latin typeface="Times New Roman" pitchFamily="16" charset="0"/>
              </a:rPr>
              <a:pPr eaLnBrk="1"/>
              <a:t>32</a:t>
            </a:fld>
            <a:endParaRPr lang="en-US" altLang="en-US">
              <a:solidFill>
                <a:srgbClr val="000000"/>
              </a:solidFill>
              <a:latin typeface="Times New Roman" pitchFamily="16" charset="0"/>
            </a:endParaRPr>
          </a:p>
        </p:txBody>
      </p:sp>
      <p:sp>
        <p:nvSpPr>
          <p:cNvPr id="67587"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229F76B2-629F-4CAB-B541-64EE411A1E16}" type="slidenum">
              <a:rPr lang="en-US" altLang="en-US">
                <a:solidFill>
                  <a:srgbClr val="000000"/>
                </a:solidFill>
                <a:latin typeface="Times New Roman" pitchFamily="16" charset="0"/>
              </a:rPr>
              <a:pPr eaLnBrk="1"/>
              <a:t>4</a:t>
            </a:fld>
            <a:endParaRPr lang="en-US" altLang="en-US">
              <a:solidFill>
                <a:srgbClr val="000000"/>
              </a:solidFill>
              <a:latin typeface="Times New Roman" pitchFamily="16" charset="0"/>
            </a:endParaRPr>
          </a:p>
        </p:txBody>
      </p:sp>
      <p:sp>
        <p:nvSpPr>
          <p:cNvPr id="38915"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7134F6D1-C154-4208-8D8D-9300E78C1500}" type="slidenum">
              <a:rPr lang="en-US" altLang="en-US">
                <a:solidFill>
                  <a:srgbClr val="000000"/>
                </a:solidFill>
                <a:latin typeface="Times New Roman" pitchFamily="16" charset="0"/>
              </a:rPr>
              <a:pPr eaLnBrk="1"/>
              <a:t>5</a:t>
            </a:fld>
            <a:endParaRPr lang="en-US" altLang="en-US">
              <a:solidFill>
                <a:srgbClr val="000000"/>
              </a:solidFill>
              <a:latin typeface="Times New Roman" pitchFamily="16" charset="0"/>
            </a:endParaRPr>
          </a:p>
        </p:txBody>
      </p:sp>
      <p:sp>
        <p:nvSpPr>
          <p:cNvPr id="39939"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7A232573-3646-49A9-9C94-72B7848CBB27}" type="slidenum">
              <a:rPr lang="en-US" altLang="en-US">
                <a:solidFill>
                  <a:srgbClr val="000000"/>
                </a:solidFill>
                <a:latin typeface="Times New Roman" pitchFamily="16" charset="0"/>
              </a:rPr>
              <a:pPr eaLnBrk="1"/>
              <a:t>6</a:t>
            </a:fld>
            <a:endParaRPr lang="en-US" altLang="en-US">
              <a:solidFill>
                <a:srgbClr val="000000"/>
              </a:solidFill>
              <a:latin typeface="Times New Roman" pitchFamily="16" charset="0"/>
            </a:endParaRPr>
          </a:p>
        </p:txBody>
      </p:sp>
      <p:sp>
        <p:nvSpPr>
          <p:cNvPr id="40963"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pic>
        <p:nvPicPr>
          <p:cNvPr id="4096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25" y="4786313"/>
            <a:ext cx="3910013" cy="2139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6523C278-6794-4B05-83A3-2F41BDB0DEF0}" type="slidenum">
              <a:rPr lang="en-US" altLang="en-US">
                <a:solidFill>
                  <a:srgbClr val="000000"/>
                </a:solidFill>
                <a:latin typeface="Times New Roman" pitchFamily="16" charset="0"/>
              </a:rPr>
              <a:pPr eaLnBrk="1"/>
              <a:t>7</a:t>
            </a:fld>
            <a:endParaRPr lang="en-US" altLang="en-US">
              <a:solidFill>
                <a:srgbClr val="000000"/>
              </a:solidFill>
              <a:latin typeface="Times New Roman" pitchFamily="16" charset="0"/>
            </a:endParaRPr>
          </a:p>
        </p:txBody>
      </p:sp>
      <p:sp>
        <p:nvSpPr>
          <p:cNvPr id="41987"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6930C892-5548-47CA-B0A2-F513174A34AD}" type="slidenum">
              <a:rPr lang="en-US" altLang="en-US">
                <a:solidFill>
                  <a:srgbClr val="000000"/>
                </a:solidFill>
                <a:latin typeface="Times New Roman" pitchFamily="16" charset="0"/>
              </a:rPr>
              <a:pPr eaLnBrk="1"/>
              <a:t>8</a:t>
            </a:fld>
            <a:endParaRPr lang="en-US" altLang="en-US">
              <a:solidFill>
                <a:srgbClr val="000000"/>
              </a:solidFill>
              <a:latin typeface="Times New Roman" pitchFamily="16" charset="0"/>
            </a:endParaRPr>
          </a:p>
        </p:txBody>
      </p:sp>
      <p:sp>
        <p:nvSpPr>
          <p:cNvPr id="43011"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ejaVu Sans" charset="0"/>
                <a:cs typeface="DejaVu Sans" charset="0"/>
              </a:defRPr>
            </a:lvl9pPr>
          </a:lstStyle>
          <a:p>
            <a:pPr eaLnBrk="1"/>
            <a:fld id="{D7970958-6F43-46F2-A9AB-B36034DCC423}" type="slidenum">
              <a:rPr lang="en-US" altLang="en-US">
                <a:solidFill>
                  <a:srgbClr val="000000"/>
                </a:solidFill>
                <a:latin typeface="Times New Roman" pitchFamily="16" charset="0"/>
              </a:rPr>
              <a:pPr eaLnBrk="1"/>
              <a:t>9</a:t>
            </a:fld>
            <a:endParaRPr lang="en-US" altLang="en-US">
              <a:solidFill>
                <a:srgbClr val="000000"/>
              </a:solidFill>
              <a:latin typeface="Times New Roman" pitchFamily="16" charset="0"/>
            </a:endParaRPr>
          </a:p>
        </p:txBody>
      </p:sp>
      <p:sp>
        <p:nvSpPr>
          <p:cNvPr id="44035" name="Rectangle 1"/>
          <p:cNvSpPr txBox="1">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p:cNvSpPr txBox="1">
            <a:spLocks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860E11F-0D04-4FCC-A5AA-6AC3502D87CE}" type="slidenum">
              <a:rPr lang="en-US" altLang="en-US"/>
              <a:pPr>
                <a:defRPr/>
              </a:pPr>
              <a:t>‹#›</a:t>
            </a:fld>
            <a:endParaRPr lang="en-US" altLang="en-US"/>
          </a:p>
        </p:txBody>
      </p:sp>
    </p:spTree>
    <p:extLst>
      <p:ext uri="{BB962C8B-B14F-4D97-AF65-F5344CB8AC3E}">
        <p14:creationId xmlns:p14="http://schemas.microsoft.com/office/powerpoint/2010/main" val="415148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C9FFB94-2CC3-47E4-9022-E8F1EF400ADE}" type="slidenum">
              <a:rPr lang="en-US" altLang="en-US"/>
              <a:pPr>
                <a:defRPr/>
              </a:pPr>
              <a:t>‹#›</a:t>
            </a:fld>
            <a:endParaRPr lang="en-US" altLang="en-US"/>
          </a:p>
        </p:txBody>
      </p:sp>
    </p:spTree>
    <p:extLst>
      <p:ext uri="{BB962C8B-B14F-4D97-AF65-F5344CB8AC3E}">
        <p14:creationId xmlns:p14="http://schemas.microsoft.com/office/powerpoint/2010/main" val="331336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2500" y="571500"/>
            <a:ext cx="2365375" cy="6513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4788" y="571500"/>
            <a:ext cx="6945312" cy="6513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0E19D122-F2A8-4263-9D5F-9AADF4C97580}" type="slidenum">
              <a:rPr lang="en-US" altLang="en-US"/>
              <a:pPr>
                <a:defRPr/>
              </a:pPr>
              <a:t>‹#›</a:t>
            </a:fld>
            <a:endParaRPr lang="en-US" altLang="en-US"/>
          </a:p>
        </p:txBody>
      </p:sp>
    </p:spTree>
    <p:extLst>
      <p:ext uri="{BB962C8B-B14F-4D97-AF65-F5344CB8AC3E}">
        <p14:creationId xmlns:p14="http://schemas.microsoft.com/office/powerpoint/2010/main" val="3509161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04788" y="571500"/>
            <a:ext cx="8845550" cy="758825"/>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A8CC4FB9-D5D3-4F37-96D0-6A113020C378}" type="slidenum">
              <a:rPr lang="en-US" altLang="en-US"/>
              <a:pPr>
                <a:defRPr/>
              </a:pPr>
              <a:t>‹#›</a:t>
            </a:fld>
            <a:endParaRPr lang="en-US" altLang="en-US"/>
          </a:p>
        </p:txBody>
      </p:sp>
    </p:spTree>
    <p:extLst>
      <p:ext uri="{BB962C8B-B14F-4D97-AF65-F5344CB8AC3E}">
        <p14:creationId xmlns:p14="http://schemas.microsoft.com/office/powerpoint/2010/main" val="3676737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04788" y="571500"/>
            <a:ext cx="8845550" cy="758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8938" y="1768475"/>
            <a:ext cx="9278937" cy="2581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938" y="4502150"/>
            <a:ext cx="9278937" cy="2582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02C46E2E-B8DB-4F76-933B-FB726A2578BE}" type="slidenum">
              <a:rPr lang="en-US" altLang="en-US"/>
              <a:pPr>
                <a:defRPr/>
              </a:pPr>
              <a:t>‹#›</a:t>
            </a:fld>
            <a:endParaRPr lang="en-US" altLang="en-US"/>
          </a:p>
        </p:txBody>
      </p:sp>
    </p:spTree>
    <p:extLst>
      <p:ext uri="{BB962C8B-B14F-4D97-AF65-F5344CB8AC3E}">
        <p14:creationId xmlns:p14="http://schemas.microsoft.com/office/powerpoint/2010/main" val="377761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B419009-79E6-45F1-A1CE-1A0B68E77ED2}" type="slidenum">
              <a:rPr lang="en-US" altLang="en-US"/>
              <a:pPr>
                <a:defRPr/>
              </a:pPr>
              <a:t>‹#›</a:t>
            </a:fld>
            <a:endParaRPr lang="en-US" altLang="en-US"/>
          </a:p>
        </p:txBody>
      </p:sp>
    </p:spTree>
    <p:extLst>
      <p:ext uri="{BB962C8B-B14F-4D97-AF65-F5344CB8AC3E}">
        <p14:creationId xmlns:p14="http://schemas.microsoft.com/office/powerpoint/2010/main" val="44159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F7BB6AF1-9A33-4FE1-962C-CEB1D0E8E9B8}" type="slidenum">
              <a:rPr lang="en-US" altLang="en-US"/>
              <a:pPr>
                <a:defRPr/>
              </a:pPr>
              <a:t>‹#›</a:t>
            </a:fld>
            <a:endParaRPr lang="en-US" altLang="en-US"/>
          </a:p>
        </p:txBody>
      </p:sp>
    </p:spTree>
    <p:extLst>
      <p:ext uri="{BB962C8B-B14F-4D97-AF65-F5344CB8AC3E}">
        <p14:creationId xmlns:p14="http://schemas.microsoft.com/office/powerpoint/2010/main" val="53781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938" y="1768475"/>
            <a:ext cx="4562475" cy="5316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3813" y="1768475"/>
            <a:ext cx="4564062" cy="5316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BC01E2C5-BDFA-4278-8595-F66070095C3D}" type="slidenum">
              <a:rPr lang="en-US" altLang="en-US"/>
              <a:pPr>
                <a:defRPr/>
              </a:pPr>
              <a:t>‹#›</a:t>
            </a:fld>
            <a:endParaRPr lang="en-US" altLang="en-US"/>
          </a:p>
        </p:txBody>
      </p:sp>
    </p:spTree>
    <p:extLst>
      <p:ext uri="{BB962C8B-B14F-4D97-AF65-F5344CB8AC3E}">
        <p14:creationId xmlns:p14="http://schemas.microsoft.com/office/powerpoint/2010/main" val="94569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15D28C92-90C2-4A10-828B-F55BBC0D6D91}" type="slidenum">
              <a:rPr lang="en-US" altLang="en-US"/>
              <a:pPr>
                <a:defRPr/>
              </a:pPr>
              <a:t>‹#›</a:t>
            </a:fld>
            <a:endParaRPr lang="en-US" altLang="en-US"/>
          </a:p>
        </p:txBody>
      </p:sp>
    </p:spTree>
    <p:extLst>
      <p:ext uri="{BB962C8B-B14F-4D97-AF65-F5344CB8AC3E}">
        <p14:creationId xmlns:p14="http://schemas.microsoft.com/office/powerpoint/2010/main" val="308597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4E610CE7-4E41-419E-A272-D8B042E16D6C}" type="slidenum">
              <a:rPr lang="en-US" altLang="en-US"/>
              <a:pPr>
                <a:defRPr/>
              </a:pPr>
              <a:t>‹#›</a:t>
            </a:fld>
            <a:endParaRPr lang="en-US" altLang="en-US"/>
          </a:p>
        </p:txBody>
      </p:sp>
    </p:spTree>
    <p:extLst>
      <p:ext uri="{BB962C8B-B14F-4D97-AF65-F5344CB8AC3E}">
        <p14:creationId xmlns:p14="http://schemas.microsoft.com/office/powerpoint/2010/main" val="260452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405DD516-F722-40F4-993B-729395AF12A6}" type="slidenum">
              <a:rPr lang="en-US" altLang="en-US"/>
              <a:pPr>
                <a:defRPr/>
              </a:pPr>
              <a:t>‹#›</a:t>
            </a:fld>
            <a:endParaRPr lang="en-US" altLang="en-US"/>
          </a:p>
        </p:txBody>
      </p:sp>
    </p:spTree>
    <p:extLst>
      <p:ext uri="{BB962C8B-B14F-4D97-AF65-F5344CB8AC3E}">
        <p14:creationId xmlns:p14="http://schemas.microsoft.com/office/powerpoint/2010/main" val="290017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D2547F8B-FC77-49C0-879B-0C8AE460DB9C}" type="slidenum">
              <a:rPr lang="en-US" altLang="en-US"/>
              <a:pPr>
                <a:defRPr/>
              </a:pPr>
              <a:t>‹#›</a:t>
            </a:fld>
            <a:endParaRPr lang="en-US" altLang="en-US"/>
          </a:p>
        </p:txBody>
      </p:sp>
    </p:spTree>
    <p:extLst>
      <p:ext uri="{BB962C8B-B14F-4D97-AF65-F5344CB8AC3E}">
        <p14:creationId xmlns:p14="http://schemas.microsoft.com/office/powerpoint/2010/main" val="243326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91411A85-E659-42E3-835C-FB92EB8EFE0D}" type="slidenum">
              <a:rPr lang="en-US" altLang="en-US"/>
              <a:pPr>
                <a:defRPr/>
              </a:pPr>
              <a:t>‹#›</a:t>
            </a:fld>
            <a:endParaRPr lang="en-US" altLang="en-US"/>
          </a:p>
        </p:txBody>
      </p:sp>
    </p:spTree>
    <p:extLst>
      <p:ext uri="{BB962C8B-B14F-4D97-AF65-F5344CB8AC3E}">
        <p14:creationId xmlns:p14="http://schemas.microsoft.com/office/powerpoint/2010/main" val="186912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04788" y="571500"/>
            <a:ext cx="884555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388938" y="1768475"/>
            <a:ext cx="9278937"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2" name="Rectangle 3"/>
          <p:cNvSpPr>
            <a:spLocks noGrp="1" noChangeArrowheads="1"/>
          </p:cNvSpPr>
          <p:nvPr>
            <p:ph type="dt"/>
          </p:nvPr>
        </p:nvSpPr>
        <p:spPr bwMode="auto">
          <a:xfrm>
            <a:off x="503238" y="6707188"/>
            <a:ext cx="2346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Lst>
              <a:defRPr sz="1400" smtClean="0">
                <a:solidFill>
                  <a:srgbClr val="000000"/>
                </a:solidFill>
                <a:latin typeface="Times New Roman" pitchFamily="16" charset="0"/>
                <a:ea typeface="+mn-ea"/>
                <a:cs typeface="+mn-cs"/>
              </a:defRPr>
            </a:lvl1pPr>
          </a:lstStyle>
          <a:p>
            <a:pPr>
              <a:defRPr/>
            </a:pPr>
            <a:endParaRPr lang="en-US" altLang="en-US"/>
          </a:p>
        </p:txBody>
      </p:sp>
      <p:sp>
        <p:nvSpPr>
          <p:cNvPr id="1028" name="Rectangle 4"/>
          <p:cNvSpPr>
            <a:spLocks noGrp="1" noChangeArrowheads="1"/>
          </p:cNvSpPr>
          <p:nvPr>
            <p:ph type="ftr"/>
          </p:nvPr>
        </p:nvSpPr>
        <p:spPr bwMode="auto">
          <a:xfrm>
            <a:off x="3448050" y="6707188"/>
            <a:ext cx="31940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57200" algn="l"/>
                <a:tab pos="914400" algn="l"/>
                <a:tab pos="1371600" algn="l"/>
                <a:tab pos="1828800" algn="l"/>
                <a:tab pos="2286000" algn="l"/>
                <a:tab pos="2743200" algn="l"/>
              </a:tabLst>
              <a:defRPr sz="1400" smtClean="0">
                <a:solidFill>
                  <a:srgbClr val="000000"/>
                </a:solidFill>
                <a:latin typeface="Times New Roman" pitchFamily="16" charset="0"/>
                <a:ea typeface="+mn-ea"/>
                <a:cs typeface="+mn-cs"/>
              </a:defRPr>
            </a:lvl1pPr>
          </a:lstStyle>
          <a:p>
            <a:pPr>
              <a:defRPr/>
            </a:pPr>
            <a:endParaRPr lang="en-US" altLang="en-US"/>
          </a:p>
        </p:txBody>
      </p:sp>
      <p:sp>
        <p:nvSpPr>
          <p:cNvPr id="1029" name="Rectangle 5"/>
          <p:cNvSpPr>
            <a:spLocks noGrp="1" noChangeArrowheads="1"/>
          </p:cNvSpPr>
          <p:nvPr>
            <p:ph type="sldNum"/>
          </p:nvPr>
        </p:nvSpPr>
        <p:spPr bwMode="auto">
          <a:xfrm>
            <a:off x="7226300" y="6707188"/>
            <a:ext cx="2346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Lst>
              <a:defRPr sz="1400" smtClean="0">
                <a:solidFill>
                  <a:srgbClr val="000000"/>
                </a:solidFill>
                <a:latin typeface="Times New Roman" pitchFamily="16" charset="0"/>
                <a:ea typeface="+mn-ea"/>
                <a:cs typeface="+mn-cs"/>
              </a:defRPr>
            </a:lvl1pPr>
          </a:lstStyle>
          <a:p>
            <a:pPr>
              <a:defRPr/>
            </a:pPr>
            <a:fld id="{E6397C49-2BBB-4A0A-B86B-FC06C7F96FE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l"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2pPr>
      <a:lvl3pPr algn="l"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3pPr>
      <a:lvl4pPr algn="l"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4pPr>
      <a:lvl5pPr algn="l"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5pPr>
      <a:lvl6pPr marL="2514600" indent="-228600" algn="l"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l"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l"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l"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204788" y="571500"/>
            <a:ext cx="8847137" cy="760413"/>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CST 347 – Real Time OS</a:t>
            </a:r>
          </a:p>
        </p:txBody>
      </p:sp>
      <p:sp>
        <p:nvSpPr>
          <p:cNvPr id="2051" name="Rectangle 2"/>
          <p:cNvSpPr>
            <a:spLocks noGrp="1" noChangeArrowheads="1"/>
          </p:cNvSpPr>
          <p:nvPr>
            <p:ph type="subTitle" idx="4294967295"/>
          </p:nvPr>
        </p:nvSpPr>
        <p:spPr>
          <a:xfrm>
            <a:off x="503238" y="1768475"/>
            <a:ext cx="9070975" cy="2986088"/>
          </a:xfrm>
        </p:spPr>
        <p:txBody>
          <a:bodyPr anchor="ctr"/>
          <a:lstStyle/>
          <a:p>
            <a:pPr marL="0" indent="0" algn="ct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Lecture 12 – Synchronization I</a:t>
            </a:r>
          </a:p>
          <a:p>
            <a:pPr marL="0" indent="0" algn="ct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mtClean="0"/>
          </a:p>
          <a:p>
            <a:pPr marL="0" indent="0" algn="ct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Troy Scevers</a:t>
            </a:r>
          </a:p>
        </p:txBody>
      </p:sp>
      <p:pic>
        <p:nvPicPr>
          <p:cNvPr id="20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275" y="698500"/>
            <a:ext cx="2222500" cy="45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3" y="6350000"/>
            <a:ext cx="2095500" cy="600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7100" y="6257925"/>
            <a:ext cx="2095500" cy="600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Illustration of the Problem</a:t>
            </a:r>
          </a:p>
        </p:txBody>
      </p:sp>
      <p:sp>
        <p:nvSpPr>
          <p:cNvPr id="11267" name="AutoShape 2"/>
          <p:cNvSpPr>
            <a:spLocks noChangeArrowheads="1"/>
          </p:cNvSpPr>
          <p:nvPr/>
        </p:nvSpPr>
        <p:spPr bwMode="auto">
          <a:xfrm>
            <a:off x="1054100" y="1562100"/>
            <a:ext cx="7212013" cy="2620963"/>
          </a:xfrm>
          <a:custGeom>
            <a:avLst/>
            <a:gdLst>
              <a:gd name="T0" fmla="*/ 7212013 w 7212013"/>
              <a:gd name="T1" fmla="*/ 1310482 h 2620963"/>
              <a:gd name="T2" fmla="*/ 3606007 w 7212013"/>
              <a:gd name="T3" fmla="*/ 2620963 h 2620963"/>
              <a:gd name="T4" fmla="*/ 0 w 7212013"/>
              <a:gd name="T5" fmla="*/ 1310482 h 2620963"/>
              <a:gd name="T6" fmla="*/ 3606007 w 7212013"/>
              <a:gd name="T7" fmla="*/ 0 h 2620963"/>
              <a:gd name="T8" fmla="*/ 0 60000 65536"/>
              <a:gd name="T9" fmla="*/ 5898240 60000 65536"/>
              <a:gd name="T10" fmla="*/ 11796480 60000 65536"/>
              <a:gd name="T11" fmla="*/ 17694720 60000 65536"/>
              <a:gd name="T12" fmla="*/ 0 w 7212013"/>
              <a:gd name="T13" fmla="*/ 0 h 2620963"/>
              <a:gd name="T14" fmla="*/ 7212013 w 7212013"/>
              <a:gd name="T15" fmla="*/ 2620963 h 2620963"/>
            </a:gdLst>
            <a:ahLst/>
            <a:cxnLst>
              <a:cxn ang="T8">
                <a:pos x="T0" y="T1"/>
              </a:cxn>
              <a:cxn ang="T9">
                <a:pos x="T2" y="T3"/>
              </a:cxn>
              <a:cxn ang="T10">
                <a:pos x="T4" y="T5"/>
              </a:cxn>
              <a:cxn ang="T11">
                <a:pos x="T6" y="T7"/>
              </a:cxn>
            </a:cxnLst>
            <a:rect l="T12" t="T13" r="T14" b="T15"/>
            <a:pathLst>
              <a:path w="7212013" h="2620963">
                <a:moveTo>
                  <a:pt x="0" y="0"/>
                </a:moveTo>
                <a:lnTo>
                  <a:pt x="20033" y="0"/>
                </a:lnTo>
                <a:lnTo>
                  <a:pt x="20033" y="7280"/>
                </a:lnTo>
                <a:lnTo>
                  <a:pt x="0" y="7280"/>
                </a:lnTo>
                <a:lnTo>
                  <a:pt x="0" y="0"/>
                </a:lnTo>
                <a:close/>
              </a:path>
            </a:pathLst>
          </a:custGeom>
          <a:noFill/>
          <a:ln w="9525">
            <a:solidFill>
              <a:srgbClr val="00206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9pPr>
          </a:lstStyle>
          <a:p>
            <a:pPr eaLnBrk="1" hangingPunct="1">
              <a:lnSpc>
                <a:spcPct val="100000"/>
              </a:lnSpc>
              <a:spcBef>
                <a:spcPts val="288"/>
              </a:spcBef>
            </a:pPr>
            <a:r>
              <a:rPr lang="en-US" altLang="en-US" sz="1400" b="1">
                <a:solidFill>
                  <a:srgbClr val="292934"/>
                </a:solidFill>
                <a:latin typeface="Courier New" pitchFamily="49" charset="0"/>
              </a:rPr>
              <a:t>// Producer</a:t>
            </a:r>
          </a:p>
          <a:p>
            <a:pPr eaLnBrk="1" hangingPunct="1">
              <a:lnSpc>
                <a:spcPct val="100000"/>
              </a:lnSpc>
              <a:spcBef>
                <a:spcPts val="288"/>
              </a:spcBef>
            </a:pPr>
            <a:r>
              <a:rPr lang="en-US" altLang="en-US" sz="1400" b="1">
                <a:solidFill>
                  <a:srgbClr val="292934"/>
                </a:solidFill>
                <a:latin typeface="Courier New" pitchFamily="49" charset="0"/>
              </a:rPr>
              <a:t>while (true) {</a:t>
            </a:r>
            <a:br>
              <a:rPr lang="en-US" altLang="en-US" sz="1400" b="1">
                <a:solidFill>
                  <a:srgbClr val="292934"/>
                </a:solidFill>
                <a:latin typeface="Courier New" pitchFamily="49" charset="0"/>
              </a:rPr>
            </a:br>
            <a:r>
              <a:rPr lang="en-US" altLang="en-US" sz="1400" b="1">
                <a:solidFill>
                  <a:srgbClr val="292934"/>
                </a:solidFill>
                <a:latin typeface="Courier New" pitchFamily="49" charset="0"/>
              </a:rPr>
              <a:t>	/* produce an item in next produced */ </a:t>
            </a:r>
          </a:p>
          <a:p>
            <a:pPr eaLnBrk="1" hangingPunct="1">
              <a:lnSpc>
                <a:spcPct val="100000"/>
              </a:lnSpc>
              <a:spcBef>
                <a:spcPts val="288"/>
              </a:spcBef>
            </a:pPr>
            <a:r>
              <a:rPr lang="en-US" altLang="en-US" sz="1400" b="1">
                <a:solidFill>
                  <a:srgbClr val="292934"/>
                </a:solidFill>
                <a:latin typeface="Courier New" pitchFamily="49" charset="0"/>
              </a:rPr>
              <a:t>	while (counter == BUFFER SIZE);  /* do nothing */ </a:t>
            </a:r>
          </a:p>
          <a:p>
            <a:pPr eaLnBrk="1" hangingPunct="1">
              <a:lnSpc>
                <a:spcPct val="100000"/>
              </a:lnSpc>
              <a:spcBef>
                <a:spcPts val="288"/>
              </a:spcBef>
            </a:pPr>
            <a:r>
              <a:rPr lang="en-US" altLang="en-US" sz="1400" b="1">
                <a:solidFill>
                  <a:srgbClr val="292934"/>
                </a:solidFill>
                <a:latin typeface="Courier New" pitchFamily="49" charset="0"/>
              </a:rPr>
              <a:t>	buffer[in] = next produced; </a:t>
            </a:r>
          </a:p>
          <a:p>
            <a:pPr eaLnBrk="1" hangingPunct="1">
              <a:lnSpc>
                <a:spcPct val="100000"/>
              </a:lnSpc>
              <a:spcBef>
                <a:spcPts val="288"/>
              </a:spcBef>
            </a:pPr>
            <a:r>
              <a:rPr lang="en-US" altLang="en-US" sz="1400" b="1">
                <a:solidFill>
                  <a:srgbClr val="292934"/>
                </a:solidFill>
                <a:latin typeface="Courier New" pitchFamily="49" charset="0"/>
              </a:rPr>
              <a:t>	in = (in + 1) % BUFFER SIZE; </a:t>
            </a:r>
          </a:p>
          <a:p>
            <a:pPr eaLnBrk="1" hangingPunct="1">
              <a:lnSpc>
                <a:spcPct val="100000"/>
              </a:lnSpc>
              <a:spcBef>
                <a:spcPts val="288"/>
              </a:spcBef>
            </a:pPr>
            <a:r>
              <a:rPr lang="en-US" altLang="en-US" sz="1400" b="1">
                <a:solidFill>
                  <a:srgbClr val="292934"/>
                </a:solidFill>
                <a:latin typeface="Courier New" pitchFamily="49" charset="0"/>
              </a:rPr>
              <a:t>	counter++; </a:t>
            </a:r>
          </a:p>
          <a:p>
            <a:pPr eaLnBrk="1" hangingPunct="1">
              <a:lnSpc>
                <a:spcPct val="100000"/>
              </a:lnSpc>
              <a:spcBef>
                <a:spcPts val="288"/>
              </a:spcBef>
            </a:pPr>
            <a:r>
              <a:rPr lang="en-US" altLang="en-US" sz="1400" b="1">
                <a:solidFill>
                  <a:srgbClr val="292934"/>
                </a:solidFill>
                <a:latin typeface="Courier New" pitchFamily="49" charset="0"/>
              </a:rPr>
              <a:t>} </a:t>
            </a:r>
          </a:p>
        </p:txBody>
      </p:sp>
      <p:sp>
        <p:nvSpPr>
          <p:cNvPr id="11268" name="AutoShape 3"/>
          <p:cNvSpPr>
            <a:spLocks noChangeArrowheads="1"/>
          </p:cNvSpPr>
          <p:nvPr/>
        </p:nvSpPr>
        <p:spPr bwMode="auto">
          <a:xfrm>
            <a:off x="1065213" y="4527550"/>
            <a:ext cx="7199312" cy="2478088"/>
          </a:xfrm>
          <a:custGeom>
            <a:avLst/>
            <a:gdLst>
              <a:gd name="T0" fmla="*/ 7199312 w 7199312"/>
              <a:gd name="T1" fmla="*/ 1239044 h 2478088"/>
              <a:gd name="T2" fmla="*/ 3599656 w 7199312"/>
              <a:gd name="T3" fmla="*/ 2478088 h 2478088"/>
              <a:gd name="T4" fmla="*/ 0 w 7199312"/>
              <a:gd name="T5" fmla="*/ 1239044 h 2478088"/>
              <a:gd name="T6" fmla="*/ 3599656 w 7199312"/>
              <a:gd name="T7" fmla="*/ 0 h 2478088"/>
              <a:gd name="T8" fmla="*/ 0 60000 65536"/>
              <a:gd name="T9" fmla="*/ 5898240 60000 65536"/>
              <a:gd name="T10" fmla="*/ 11796480 60000 65536"/>
              <a:gd name="T11" fmla="*/ 17694720 60000 65536"/>
              <a:gd name="T12" fmla="*/ 0 w 7199312"/>
              <a:gd name="T13" fmla="*/ 0 h 2478088"/>
              <a:gd name="T14" fmla="*/ 7199312 w 7199312"/>
              <a:gd name="T15" fmla="*/ 2478088 h 2478088"/>
            </a:gdLst>
            <a:ahLst/>
            <a:cxnLst>
              <a:cxn ang="T8">
                <a:pos x="T0" y="T1"/>
              </a:cxn>
              <a:cxn ang="T9">
                <a:pos x="T2" y="T3"/>
              </a:cxn>
              <a:cxn ang="T10">
                <a:pos x="T4" y="T5"/>
              </a:cxn>
              <a:cxn ang="T11">
                <a:pos x="T6" y="T7"/>
              </a:cxn>
            </a:cxnLst>
            <a:rect l="T12" t="T13" r="T14" b="T15"/>
            <a:pathLst>
              <a:path w="7199312" h="2478088">
                <a:moveTo>
                  <a:pt x="0" y="0"/>
                </a:moveTo>
                <a:lnTo>
                  <a:pt x="19999" y="0"/>
                </a:lnTo>
                <a:lnTo>
                  <a:pt x="19999" y="6884"/>
                </a:lnTo>
                <a:lnTo>
                  <a:pt x="0" y="6884"/>
                </a:lnTo>
                <a:lnTo>
                  <a:pt x="0" y="0"/>
                </a:lnTo>
                <a:close/>
              </a:path>
            </a:pathLst>
          </a:custGeom>
          <a:noFill/>
          <a:ln w="9525">
            <a:solidFill>
              <a:srgbClr val="00206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charset="0"/>
                <a:ea typeface="DejaVu Sans" charset="0"/>
                <a:cs typeface="DejaVu Sans" charset="0"/>
              </a:defRPr>
            </a:lvl9pPr>
          </a:lstStyle>
          <a:p>
            <a:pPr eaLnBrk="1" hangingPunct="1">
              <a:lnSpc>
                <a:spcPct val="100000"/>
              </a:lnSpc>
              <a:spcBef>
                <a:spcPts val="288"/>
              </a:spcBef>
            </a:pPr>
            <a:r>
              <a:rPr lang="en-US" altLang="en-US" sz="1400" b="1">
                <a:solidFill>
                  <a:srgbClr val="292934"/>
                </a:solidFill>
                <a:latin typeface="Courier New" pitchFamily="49" charset="0"/>
              </a:rPr>
              <a:t>// Consumer</a:t>
            </a:r>
          </a:p>
          <a:p>
            <a:pPr eaLnBrk="1" hangingPunct="1">
              <a:lnSpc>
                <a:spcPct val="100000"/>
              </a:lnSpc>
              <a:spcBef>
                <a:spcPts val="288"/>
              </a:spcBef>
            </a:pPr>
            <a:r>
              <a:rPr lang="en-US" altLang="en-US" sz="1400" b="1">
                <a:solidFill>
                  <a:srgbClr val="292934"/>
                </a:solidFill>
                <a:latin typeface="Courier New" pitchFamily="49" charset="0"/>
              </a:rPr>
              <a:t>while (true) {</a:t>
            </a:r>
          </a:p>
          <a:p>
            <a:pPr eaLnBrk="1" hangingPunct="1">
              <a:lnSpc>
                <a:spcPct val="100000"/>
              </a:lnSpc>
              <a:spcBef>
                <a:spcPts val="288"/>
              </a:spcBef>
            </a:pPr>
            <a:r>
              <a:rPr lang="en-US" altLang="en-US" sz="1400" b="1">
                <a:solidFill>
                  <a:srgbClr val="292934"/>
                </a:solidFill>
                <a:latin typeface="Courier New" pitchFamily="49" charset="0"/>
              </a:rPr>
              <a:t>	while (counter == 0);  /* do nothing */ </a:t>
            </a:r>
          </a:p>
          <a:p>
            <a:pPr eaLnBrk="1" hangingPunct="1">
              <a:lnSpc>
                <a:spcPct val="100000"/>
              </a:lnSpc>
              <a:spcBef>
                <a:spcPts val="288"/>
              </a:spcBef>
            </a:pPr>
            <a:r>
              <a:rPr lang="en-US" altLang="en-US" sz="1400" b="1">
                <a:solidFill>
                  <a:srgbClr val="292934"/>
                </a:solidFill>
                <a:latin typeface="Courier New" pitchFamily="49" charset="0"/>
              </a:rPr>
              <a:t>	next consumed = buffer[out]; </a:t>
            </a:r>
          </a:p>
          <a:p>
            <a:pPr eaLnBrk="1" hangingPunct="1">
              <a:lnSpc>
                <a:spcPct val="100000"/>
              </a:lnSpc>
              <a:spcBef>
                <a:spcPts val="288"/>
              </a:spcBef>
            </a:pPr>
            <a:r>
              <a:rPr lang="en-US" altLang="en-US" sz="1400" b="1">
                <a:solidFill>
                  <a:srgbClr val="292934"/>
                </a:solidFill>
                <a:latin typeface="Courier New" pitchFamily="49" charset="0"/>
              </a:rPr>
              <a:t>	out = (out + 1) % BUFFER SIZE;</a:t>
            </a:r>
          </a:p>
          <a:p>
            <a:pPr eaLnBrk="1" hangingPunct="1">
              <a:lnSpc>
                <a:spcPct val="100000"/>
              </a:lnSpc>
              <a:spcBef>
                <a:spcPts val="288"/>
              </a:spcBef>
            </a:pPr>
            <a:r>
              <a:rPr lang="en-US" altLang="en-US" sz="1400" b="1">
                <a:solidFill>
                  <a:srgbClr val="292934"/>
                </a:solidFill>
                <a:latin typeface="Courier New" pitchFamily="49" charset="0"/>
              </a:rPr>
              <a:t> 	counter--; </a:t>
            </a:r>
          </a:p>
          <a:p>
            <a:pPr eaLnBrk="1" hangingPunct="1">
              <a:lnSpc>
                <a:spcPct val="100000"/>
              </a:lnSpc>
              <a:spcBef>
                <a:spcPts val="288"/>
              </a:spcBef>
            </a:pPr>
            <a:r>
              <a:rPr lang="en-US" altLang="en-US" sz="1400" b="1">
                <a:solidFill>
                  <a:srgbClr val="292934"/>
                </a:solidFill>
                <a:latin typeface="Courier New" pitchFamily="49" charset="0"/>
              </a:rPr>
              <a:t>	/* consume the item in next consumed */ </a:t>
            </a:r>
          </a:p>
          <a:p>
            <a:pPr eaLnBrk="1" hangingPunct="1">
              <a:lnSpc>
                <a:spcPct val="100000"/>
              </a:lnSpc>
              <a:spcBef>
                <a:spcPts val="288"/>
              </a:spcBef>
            </a:pPr>
            <a:r>
              <a:rPr lang="en-US" altLang="en-US" sz="1400" b="1">
                <a:solidFill>
                  <a:srgbClr val="292934"/>
                </a:solidFill>
                <a:latin typeface="Courier New" pitchFamily="49" charset="0"/>
              </a:rPr>
              <a:t>} </a:t>
            </a:r>
          </a:p>
        </p:txBody>
      </p:sp>
      <p:cxnSp>
        <p:nvCxnSpPr>
          <p:cNvPr id="11269" name="AutoShape 4"/>
          <p:cNvCxnSpPr>
            <a:cxnSpLocks noChangeShapeType="1"/>
          </p:cNvCxnSpPr>
          <p:nvPr/>
        </p:nvCxnSpPr>
        <p:spPr bwMode="auto">
          <a:xfrm flipH="1">
            <a:off x="3227388" y="3221038"/>
            <a:ext cx="639762" cy="1587"/>
          </a:xfrm>
          <a:prstGeom prst="straightConnector1">
            <a:avLst/>
          </a:prstGeom>
          <a:noFill/>
          <a:ln w="5724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70" name="AutoShape 5"/>
          <p:cNvCxnSpPr>
            <a:cxnSpLocks noChangeShapeType="1"/>
          </p:cNvCxnSpPr>
          <p:nvPr/>
        </p:nvCxnSpPr>
        <p:spPr bwMode="auto">
          <a:xfrm flipH="1">
            <a:off x="3227388" y="5957888"/>
            <a:ext cx="639762" cy="1587"/>
          </a:xfrm>
          <a:prstGeom prst="straightConnector1">
            <a:avLst/>
          </a:prstGeom>
          <a:noFill/>
          <a:ln w="5724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204788" y="571500"/>
            <a:ext cx="8847137" cy="760413"/>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Illustration of the Problem</a:t>
            </a:r>
          </a:p>
        </p:txBody>
      </p:sp>
      <p:sp>
        <p:nvSpPr>
          <p:cNvPr id="12291" name="Rectangle 2"/>
          <p:cNvSpPr>
            <a:spLocks noGrp="1" noChangeArrowheads="1"/>
          </p:cNvSpPr>
          <p:nvPr>
            <p:ph type="body" idx="1"/>
          </p:nvPr>
        </p:nvSpPr>
        <p:spPr>
          <a:xfrm>
            <a:off x="388938" y="1768475"/>
            <a:ext cx="4529137" cy="5318125"/>
          </a:xfrm>
        </p:spPr>
        <p:txBody>
          <a:bodyPr tIns="10584"/>
          <a:lstStyle/>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800" b="1" smtClean="0">
                <a:solidFill>
                  <a:srgbClr val="FF0000"/>
                </a:solidFill>
                <a:latin typeface="Courier New" pitchFamily="49" charset="0"/>
              </a:rPr>
              <a:t>// Assume counter++ implemented as</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800" b="1" smtClean="0">
              <a:solidFill>
                <a:srgbClr val="FF0000"/>
              </a:solidFill>
              <a:latin typeface="Courier New" pitchFamily="49" charset="0"/>
            </a:endParaRP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800" b="1" smtClean="0">
                <a:solidFill>
                  <a:srgbClr val="FF0000"/>
                </a:solidFill>
                <a:latin typeface="Courier New" pitchFamily="49" charset="0"/>
              </a:rPr>
              <a:t>la    t9, counter</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800" b="1" smtClean="0">
                <a:solidFill>
                  <a:srgbClr val="FF0000"/>
                </a:solidFill>
                <a:latin typeface="Courier New" pitchFamily="49" charset="0"/>
              </a:rPr>
              <a:t>lw    t0, 0(t9)</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800" b="1" smtClean="0">
                <a:solidFill>
                  <a:srgbClr val="FF0000"/>
                </a:solidFill>
                <a:latin typeface="Courier New" pitchFamily="49" charset="0"/>
              </a:rPr>
              <a:t>addi  t0, t0, 1</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800" b="1" smtClean="0">
                <a:solidFill>
                  <a:srgbClr val="FF0000"/>
                </a:solidFill>
                <a:latin typeface="Courier New" pitchFamily="49" charset="0"/>
              </a:rPr>
              <a:t>sw    t0,0(t9)</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800" b="1" smtClean="0">
              <a:solidFill>
                <a:srgbClr val="FF0000"/>
              </a:solidFill>
              <a:latin typeface="Courier New" pitchFamily="49" charset="0"/>
            </a:endParaRP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800" b="1" smtClean="0">
              <a:solidFill>
                <a:srgbClr val="FF0000"/>
              </a:solidFill>
              <a:latin typeface="Courier New" pitchFamily="49" charset="0"/>
            </a:endParaRP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800" b="1" smtClean="0">
              <a:solidFill>
                <a:srgbClr val="FF0000"/>
              </a:solidFill>
              <a:latin typeface="Courier New" pitchFamily="49" charset="0"/>
            </a:endParaRPr>
          </a:p>
          <a:p>
            <a:pPr marL="0" indent="0" eaLnBrk="1" hangingPunct="1">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2000" smtClean="0">
                <a:solidFill>
                  <a:srgbClr val="292934"/>
                </a:solidFill>
              </a:rPr>
              <a:t>Execution of producer</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600" b="1" smtClean="0">
                <a:solidFill>
                  <a:srgbClr val="FF0000"/>
                </a:solidFill>
                <a:latin typeface="Courier New" pitchFamily="49" charset="0"/>
              </a:rPr>
              <a:t>la    t9, counter // t9 = counter address</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600" b="1" smtClean="0">
                <a:solidFill>
                  <a:srgbClr val="FF0000"/>
                </a:solidFill>
                <a:latin typeface="Courier New" pitchFamily="49" charset="0"/>
              </a:rPr>
              <a:t>lw    t0, 0(t9)   // t0 = 5</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600" b="1" smtClean="0">
                <a:solidFill>
                  <a:srgbClr val="FF0000"/>
                </a:solidFill>
                <a:latin typeface="Courier New" pitchFamily="49" charset="0"/>
              </a:rPr>
              <a:t>addi  t0, t0, 1   // t0 = 6</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600" b="1" smtClean="0">
                <a:solidFill>
                  <a:srgbClr val="292934"/>
                </a:solidFill>
                <a:latin typeface="Courier New" pitchFamily="49" charset="0"/>
              </a:rPr>
              <a:t>{interruption}</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600" b="1" smtClean="0">
              <a:solidFill>
                <a:srgbClr val="FF0000"/>
              </a:solidFill>
              <a:latin typeface="Courier New" pitchFamily="49" charset="0"/>
            </a:endParaRP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600" b="1" smtClean="0">
              <a:solidFill>
                <a:srgbClr val="FF0000"/>
              </a:solidFill>
              <a:latin typeface="Courier New" pitchFamily="49" charset="0"/>
            </a:endParaRP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600" b="1" smtClean="0">
                <a:solidFill>
                  <a:srgbClr val="FF0000"/>
                </a:solidFill>
                <a:latin typeface="Courier New" pitchFamily="49" charset="0"/>
              </a:rPr>
              <a:t>sw    t0,0(t9)    // counter = 6 !!!</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600" b="1" smtClean="0">
                <a:solidFill>
                  <a:srgbClr val="292934"/>
                </a:solidFill>
                <a:latin typeface="Courier New" pitchFamily="49" charset="0"/>
              </a:rPr>
              <a:t>{interruption}</a:t>
            </a:r>
          </a:p>
        </p:txBody>
      </p:sp>
      <p:sp>
        <p:nvSpPr>
          <p:cNvPr id="12292" name="Rectangle 3"/>
          <p:cNvSpPr>
            <a:spLocks noGrp="1" noChangeArrowheads="1"/>
          </p:cNvSpPr>
          <p:nvPr>
            <p:ph type="body" idx="2"/>
          </p:nvPr>
        </p:nvSpPr>
        <p:spPr>
          <a:xfrm>
            <a:off x="5145088" y="1768475"/>
            <a:ext cx="4529137" cy="5318125"/>
          </a:xfrm>
        </p:spPr>
        <p:txBody>
          <a:bodyPr tIns="10584"/>
          <a:lstStyle/>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800" b="1" smtClean="0">
                <a:solidFill>
                  <a:srgbClr val="0070C0"/>
                </a:solidFill>
                <a:latin typeface="Courier New" pitchFamily="49" charset="0"/>
              </a:rPr>
              <a:t>// Assume counter–- implemented as</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800" b="1" smtClean="0">
              <a:solidFill>
                <a:srgbClr val="0070C0"/>
              </a:solidFill>
              <a:latin typeface="Courier New" pitchFamily="49" charset="0"/>
            </a:endParaRP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800" b="1" smtClean="0">
                <a:solidFill>
                  <a:srgbClr val="0070C0"/>
                </a:solidFill>
                <a:latin typeface="Courier New" pitchFamily="49" charset="0"/>
              </a:rPr>
              <a:t>la    t8, counter</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800" b="1" smtClean="0">
                <a:solidFill>
                  <a:srgbClr val="0070C0"/>
                </a:solidFill>
                <a:latin typeface="Courier New" pitchFamily="49" charset="0"/>
              </a:rPr>
              <a:t>lw    t1, 0(t8)</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800" b="1" smtClean="0">
                <a:solidFill>
                  <a:srgbClr val="0070C0"/>
                </a:solidFill>
                <a:latin typeface="Courier New" pitchFamily="49" charset="0"/>
              </a:rPr>
              <a:t>addi  t1, t1, -1</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800" b="1" smtClean="0">
                <a:solidFill>
                  <a:srgbClr val="0070C0"/>
                </a:solidFill>
                <a:latin typeface="Courier New" pitchFamily="49" charset="0"/>
              </a:rPr>
              <a:t>sw    t1,0(t8)</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800" b="1" smtClean="0">
              <a:solidFill>
                <a:srgbClr val="0070C0"/>
              </a:solidFill>
              <a:latin typeface="Courier New" pitchFamily="49" charset="0"/>
            </a:endParaRP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800" b="1" smtClean="0">
              <a:solidFill>
                <a:srgbClr val="0070C0"/>
              </a:solidFill>
              <a:latin typeface="Courier New" pitchFamily="49" charset="0"/>
            </a:endParaRP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800" b="1" smtClean="0">
              <a:solidFill>
                <a:srgbClr val="0070C0"/>
              </a:solidFill>
              <a:latin typeface="Courier New" pitchFamily="49" charset="0"/>
            </a:endParaRPr>
          </a:p>
          <a:p>
            <a:pPr marL="0" indent="0" eaLnBrk="1" hangingPunct="1">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2000" smtClean="0">
                <a:solidFill>
                  <a:srgbClr val="292934"/>
                </a:solidFill>
              </a:rPr>
              <a:t>Execution of consumer</a:t>
            </a:r>
          </a:p>
          <a:p>
            <a:pPr marL="0" indent="0" eaLnBrk="1" hangingPunct="1">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2000" smtClean="0">
              <a:solidFill>
                <a:srgbClr val="292934"/>
              </a:solidFill>
            </a:endParaRP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600" b="1" smtClean="0">
              <a:solidFill>
                <a:srgbClr val="0070C0"/>
              </a:solidFill>
              <a:latin typeface="Courier New" pitchFamily="49" charset="0"/>
            </a:endParaRP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600" b="1" smtClean="0">
              <a:solidFill>
                <a:srgbClr val="0070C0"/>
              </a:solidFill>
              <a:latin typeface="Courier New" pitchFamily="49" charset="0"/>
            </a:endParaRP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600" b="1" smtClean="0">
              <a:solidFill>
                <a:srgbClr val="0070C0"/>
              </a:solidFill>
              <a:latin typeface="Courier New" pitchFamily="49" charset="0"/>
            </a:endParaRP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600" b="1" smtClean="0">
                <a:solidFill>
                  <a:srgbClr val="0070C0"/>
                </a:solidFill>
                <a:latin typeface="Courier New" pitchFamily="49" charset="0"/>
              </a:rPr>
              <a:t>la    t8, counter // t8 = counter address</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600" b="1" smtClean="0">
                <a:solidFill>
                  <a:srgbClr val="0070C0"/>
                </a:solidFill>
                <a:latin typeface="Courier New" pitchFamily="49" charset="0"/>
              </a:rPr>
              <a:t>lw    t1, 0(t9)   // t1 = 5</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600" b="1" smtClean="0">
                <a:solidFill>
                  <a:srgbClr val="0070C0"/>
                </a:solidFill>
                <a:latin typeface="Courier New" pitchFamily="49" charset="0"/>
              </a:rPr>
              <a:t>addi  t1, t1, -1  // t1 = 4</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600" b="1" smtClean="0">
                <a:solidFill>
                  <a:srgbClr val="292934"/>
                </a:solidFill>
                <a:latin typeface="Courier New" pitchFamily="49" charset="0"/>
              </a:rPr>
              <a:t>{interruption}</a:t>
            </a:r>
          </a:p>
          <a:p>
            <a:pPr marL="0" indent="0" eaLnBrk="1" hangingPunct="1">
              <a:lnSpc>
                <a:spcPct val="94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600" b="1" smtClean="0">
                <a:solidFill>
                  <a:srgbClr val="0070C0"/>
                </a:solidFill>
                <a:latin typeface="Courier New" pitchFamily="49" charset="0"/>
              </a:rPr>
              <a:t>sw    t1,0(t8)    // counter = 4 !!!</a:t>
            </a:r>
          </a:p>
          <a:p>
            <a:pPr marL="0" indent="0" eaLnBrk="1" hangingPunct="1">
              <a:lnSpc>
                <a:spcPct val="102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b="1" smtClean="0">
              <a:solidFill>
                <a:srgbClr val="000078"/>
              </a:solidFill>
              <a:latin typeface="Verdana" pitchFamily="32" charset="0"/>
            </a:endParaRPr>
          </a:p>
        </p:txBody>
      </p:sp>
      <p:sp>
        <p:nvSpPr>
          <p:cNvPr id="12293" name="Text Box 4"/>
          <p:cNvSpPr txBox="1">
            <a:spLocks noChangeArrowheads="1"/>
          </p:cNvSpPr>
          <p:nvPr/>
        </p:nvSpPr>
        <p:spPr bwMode="auto">
          <a:xfrm>
            <a:off x="2090738" y="3852863"/>
            <a:ext cx="3922712" cy="400050"/>
          </a:xfrm>
          <a:prstGeom prst="rect">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457200" algn="l"/>
                <a:tab pos="914400" algn="l"/>
                <a:tab pos="1371600" algn="l"/>
                <a:tab pos="1828800" algn="l"/>
                <a:tab pos="2286000" algn="l"/>
                <a:tab pos="2743200" algn="l"/>
                <a:tab pos="3200400" algn="l"/>
                <a:tab pos="36576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 pos="36576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 pos="36576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 pos="36576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 pos="36576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chemeClr val="tx1"/>
                </a:solidFill>
                <a:latin typeface="Arial" charset="0"/>
                <a:ea typeface="DejaVu Sans" charset="0"/>
                <a:cs typeface="DejaVu Sans" charset="0"/>
              </a:defRPr>
            </a:lvl9pPr>
          </a:lstStyle>
          <a:p>
            <a:pPr algn="ctr" eaLnBrk="1">
              <a:lnSpc>
                <a:spcPct val="102000"/>
              </a:lnSpc>
              <a:spcBef>
                <a:spcPts val="600"/>
              </a:spcBef>
              <a:spcAft>
                <a:spcPts val="600"/>
              </a:spcAft>
            </a:pPr>
            <a:r>
              <a:rPr lang="en-US" altLang="en-US" sz="2000" b="1">
                <a:solidFill>
                  <a:srgbClr val="000078"/>
                </a:solidFill>
                <a:latin typeface="Verdana" pitchFamily="32" charset="0"/>
              </a:rPr>
              <a:t>Assume initially count = 5</a:t>
            </a:r>
          </a:p>
        </p:txBody>
      </p:sp>
      <p:sp>
        <p:nvSpPr>
          <p:cNvPr id="12294" name="Line 5"/>
          <p:cNvSpPr>
            <a:spLocks noChangeShapeType="1"/>
          </p:cNvSpPr>
          <p:nvPr/>
        </p:nvSpPr>
        <p:spPr bwMode="auto">
          <a:xfrm flipH="1">
            <a:off x="4502150" y="1533525"/>
            <a:ext cx="4763" cy="5438775"/>
          </a:xfrm>
          <a:prstGeom prst="line">
            <a:avLst/>
          </a:prstGeom>
          <a:noFill/>
          <a:ln w="19080">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204788" y="571500"/>
            <a:ext cx="8847137" cy="760413"/>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Critical Section Problem</a:t>
            </a:r>
          </a:p>
        </p:txBody>
      </p:sp>
      <p:sp>
        <p:nvSpPr>
          <p:cNvPr id="14338" name="Rectangle 2"/>
          <p:cNvSpPr>
            <a:spLocks noGrp="1" noChangeArrowheads="1"/>
          </p:cNvSpPr>
          <p:nvPr>
            <p:ph type="body" idx="1"/>
          </p:nvPr>
        </p:nvSpPr>
        <p:spPr>
          <a:xfrm>
            <a:off x="388938" y="1768475"/>
            <a:ext cx="9280525" cy="5318125"/>
          </a:xfrm>
        </p:spPr>
        <p:txBody>
          <a:bodyPr/>
          <a:lstStyle/>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800" dirty="0" smtClean="0"/>
              <a:t>Consider system of </a:t>
            </a:r>
            <a:r>
              <a:rPr lang="en-US" altLang="en-US" sz="2800" b="1" i="1" dirty="0" smtClean="0"/>
              <a:t>n</a:t>
            </a:r>
            <a:r>
              <a:rPr lang="en-US" altLang="en-US" sz="2800" b="1" dirty="0" smtClean="0"/>
              <a:t> </a:t>
            </a:r>
            <a:r>
              <a:rPr lang="en-US" altLang="en-US" sz="2800" dirty="0" smtClean="0"/>
              <a:t>processes {</a:t>
            </a:r>
            <a:r>
              <a:rPr lang="en-US" altLang="en-US" sz="2800" b="1" i="1" dirty="0" smtClean="0"/>
              <a:t>p</a:t>
            </a:r>
            <a:r>
              <a:rPr lang="en-US" altLang="en-US" sz="2800" b="1" i="1" baseline="-25000" dirty="0" smtClean="0"/>
              <a:t>0</a:t>
            </a:r>
            <a:r>
              <a:rPr lang="en-US" altLang="en-US" sz="2800" b="1" i="1" dirty="0" smtClean="0"/>
              <a:t>, p</a:t>
            </a:r>
            <a:r>
              <a:rPr lang="en-US" altLang="en-US" sz="2800" b="1" i="1" baseline="-25000" dirty="0" smtClean="0"/>
              <a:t>1</a:t>
            </a:r>
            <a:r>
              <a:rPr lang="en-US" altLang="en-US" sz="2800" b="1" i="1" dirty="0" smtClean="0"/>
              <a:t>, … p</a:t>
            </a:r>
            <a:r>
              <a:rPr lang="en-US" altLang="en-US" sz="2800" b="1" i="1" baseline="-25000" dirty="0" smtClean="0"/>
              <a:t>n-1</a:t>
            </a:r>
            <a:r>
              <a:rPr lang="en-US" altLang="en-US" sz="2800" dirty="0" smtClean="0"/>
              <a:t>}</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800" dirty="0" smtClean="0"/>
              <a:t>Each process has </a:t>
            </a:r>
            <a:r>
              <a:rPr lang="en-US" altLang="en-US" sz="2800" b="1" dirty="0" smtClean="0">
                <a:solidFill>
                  <a:srgbClr val="3366FF"/>
                </a:solidFill>
              </a:rPr>
              <a:t>critical section </a:t>
            </a:r>
            <a:r>
              <a:rPr lang="en-US" altLang="en-US" sz="2800" dirty="0" smtClean="0"/>
              <a:t>segment of code</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dirty="0" smtClean="0"/>
              <a:t>Process may be changing common variables, updating table, writing file, </a:t>
            </a:r>
            <a:r>
              <a:rPr lang="en-US" altLang="en-US" sz="2400" dirty="0" err="1" smtClean="0"/>
              <a:t>etc</a:t>
            </a:r>
            <a:endParaRPr lang="en-US" altLang="en-US" sz="2400" dirty="0" smtClean="0"/>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dirty="0" smtClean="0"/>
              <a:t>When one process in critical section, no other may be in its critical section</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800" b="1" i="1" dirty="0" smtClean="0"/>
              <a:t>Critical section problem </a:t>
            </a:r>
            <a:r>
              <a:rPr lang="en-US" altLang="en-US" sz="2800" dirty="0" smtClean="0"/>
              <a:t>is to design protocol to solve this</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800" dirty="0" smtClean="0"/>
              <a:t>Each process must ask permission to enter critical section in </a:t>
            </a:r>
            <a:r>
              <a:rPr lang="en-US" altLang="en-US" sz="2800" b="1" dirty="0" smtClean="0">
                <a:solidFill>
                  <a:srgbClr val="3366FF"/>
                </a:solidFill>
              </a:rPr>
              <a:t>entry section</a:t>
            </a:r>
            <a:r>
              <a:rPr lang="en-US" altLang="en-US" sz="2800" dirty="0" smtClean="0"/>
              <a:t>, may follow critical section with </a:t>
            </a:r>
            <a:r>
              <a:rPr lang="en-US" altLang="en-US" sz="2800" b="1" dirty="0" smtClean="0">
                <a:solidFill>
                  <a:srgbClr val="3366FF"/>
                </a:solidFill>
              </a:rPr>
              <a:t>exit section</a:t>
            </a:r>
            <a:r>
              <a:rPr lang="en-US" altLang="en-US" sz="2800" dirty="0" smtClean="0"/>
              <a:t>, then </a:t>
            </a:r>
            <a:r>
              <a:rPr lang="en-US" altLang="en-US" sz="2800" b="1" dirty="0" smtClean="0">
                <a:solidFill>
                  <a:srgbClr val="3366FF"/>
                </a:solidFill>
              </a:rPr>
              <a:t>remainder section</a:t>
            </a:r>
          </a:p>
          <a:p>
            <a:pPr marL="0" indent="107950" eaLnBrk="1">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altLang="en-US" sz="2800" b="1" dirty="0" smtClean="0">
              <a:solidFill>
                <a:srgbClr val="3366FF"/>
              </a:solidFill>
            </a:endParaRPr>
          </a:p>
          <a:p>
            <a:pPr marL="0" indent="107950" eaLnBrk="1">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altLang="en-US" sz="2800" b="1" dirty="0" smtClean="0">
              <a:solidFill>
                <a:srgbClr val="3366FF"/>
              </a:solidFill>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204788" y="571500"/>
            <a:ext cx="8847137" cy="760413"/>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Critical Section</a:t>
            </a:r>
          </a:p>
        </p:txBody>
      </p:sp>
      <p:sp>
        <p:nvSpPr>
          <p:cNvPr id="15362" name="Rectangle 2"/>
          <p:cNvSpPr>
            <a:spLocks noGrp="1" noChangeArrowheads="1"/>
          </p:cNvSpPr>
          <p:nvPr>
            <p:ph type="body" idx="1"/>
          </p:nvPr>
        </p:nvSpPr>
        <p:spPr>
          <a:xfrm>
            <a:off x="388938" y="1768475"/>
            <a:ext cx="9280525" cy="5318125"/>
          </a:xfrm>
        </p:spPr>
        <p:txBody>
          <a:bodyPr/>
          <a:lstStyle/>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mtClean="0"/>
              <a:t>General structure of process </a:t>
            </a:r>
            <a:r>
              <a:rPr lang="en-US" altLang="en-US" b="1" i="1" smtClean="0"/>
              <a:t>p</a:t>
            </a:r>
            <a:r>
              <a:rPr lang="en-US" altLang="en-US" b="1" i="1" baseline="-25000" smtClean="0"/>
              <a:t>i</a:t>
            </a:r>
            <a:r>
              <a:rPr lang="en-US" altLang="en-US" baseline="-25000" smtClean="0"/>
              <a:t> </a:t>
            </a:r>
            <a:r>
              <a:rPr lang="en-US" altLang="en-US" smtClean="0"/>
              <a:t>is</a:t>
            </a:r>
          </a:p>
          <a:p>
            <a:pPr marL="0" indent="107950" eaLnBrk="1">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altLang="en-US" smtClean="0"/>
          </a:p>
        </p:txBody>
      </p:sp>
      <p:pic>
        <p:nvPicPr>
          <p:cNvPr id="143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913" y="2605088"/>
            <a:ext cx="5842000" cy="35893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Solution to Critical-Section Problem</a:t>
            </a:r>
          </a:p>
        </p:txBody>
      </p:sp>
      <p:sp>
        <p:nvSpPr>
          <p:cNvPr id="15363" name="Rectangle 2"/>
          <p:cNvSpPr>
            <a:spLocks noGrp="1" noChangeArrowheads="1"/>
          </p:cNvSpPr>
          <p:nvPr>
            <p:ph type="body" idx="1"/>
          </p:nvPr>
        </p:nvSpPr>
        <p:spPr>
          <a:xfrm>
            <a:off x="388938" y="1768475"/>
            <a:ext cx="9280525" cy="5318125"/>
          </a:xfrm>
        </p:spPr>
        <p:txBody>
          <a:bodyPr/>
          <a:lstStyle/>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smtClean="0"/>
              <a:t>Mutual Exclusion</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smtClean="0"/>
              <a:t>If process Pi is executing in its critical section, then no other processes can be executing in their critical sections</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smtClean="0"/>
              <a:t>Progress</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smtClean="0"/>
              <a:t>If no process is executing in its critical section and there exist some processes that wish to enter their critical section, then the selection of the processes that will enter the critical section next cannot be postponed indefinitely</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smtClean="0"/>
              <a:t>Bounded Waiting</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smtClean="0"/>
              <a:t>A bound must exist on the number of times that other processes are allowed to enter their critical sections after a process has made a request to enter its critical section and before that request is granted</a:t>
            </a:r>
          </a:p>
          <a:p>
            <a:pPr marL="1295400" lvl="2" indent="-287338"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200" smtClean="0"/>
              <a:t>Assume that each process executes at a nonzero speed </a:t>
            </a:r>
          </a:p>
          <a:p>
            <a:pPr marL="1295400" lvl="2" indent="-287338"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200" smtClean="0"/>
              <a:t>No assumption concerning relative speed of the n processes</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smtClean="0"/>
              <a:t>Two approaches depending on if kernel is preemptive or non-preemptive 	</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smtClean="0"/>
              <a:t>Preemptive – allows preemption of process when running in kernel mode</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smtClean="0"/>
              <a:t>Non-preemptive – runs until exits kernel mode, blocks, or voluntarily yields CPU</a:t>
            </a:r>
          </a:p>
          <a:p>
            <a:pPr marL="1295400" lvl="2" indent="-287338"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200" smtClean="0"/>
              <a:t>Essentially free of race conditions in kernel mode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Peterson’s Solution</a:t>
            </a:r>
          </a:p>
        </p:txBody>
      </p:sp>
      <p:sp>
        <p:nvSpPr>
          <p:cNvPr id="16387" name="Rectangle 2"/>
          <p:cNvSpPr>
            <a:spLocks noGrp="1" noChangeArrowheads="1"/>
          </p:cNvSpPr>
          <p:nvPr>
            <p:ph type="body" idx="1"/>
          </p:nvPr>
        </p:nvSpPr>
        <p:spPr>
          <a:xfrm>
            <a:off x="388938" y="1768475"/>
            <a:ext cx="9280525" cy="5318125"/>
          </a:xfrm>
        </p:spPr>
        <p:txBody>
          <a:bodyPr/>
          <a:lstStyle/>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smtClean="0"/>
              <a:t>Good algorithmic  description of solving the problem</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smtClean="0"/>
              <a:t>Two process solution</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smtClean="0"/>
              <a:t>Assume that the </a:t>
            </a:r>
            <a:r>
              <a:rPr lang="en-US" altLang="en-US" sz="2400" b="1" smtClean="0">
                <a:solidFill>
                  <a:srgbClr val="0000FF"/>
                </a:solidFill>
              </a:rPr>
              <a:t>load</a:t>
            </a:r>
            <a:r>
              <a:rPr lang="en-US" altLang="en-US" sz="2400" smtClean="0"/>
              <a:t> and </a:t>
            </a:r>
            <a:r>
              <a:rPr lang="en-US" altLang="en-US" sz="2400" b="1" smtClean="0">
                <a:solidFill>
                  <a:srgbClr val="0000FF"/>
                </a:solidFill>
              </a:rPr>
              <a:t>store</a:t>
            </a:r>
            <a:r>
              <a:rPr lang="en-US" altLang="en-US" sz="2400" smtClean="0"/>
              <a:t> instructions are atomic; that is, cannot be interrupted</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smtClean="0"/>
              <a:t>The two processes share two variables:</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smtClean="0">
                <a:solidFill>
                  <a:srgbClr val="0000FF"/>
                </a:solidFill>
              </a:rPr>
              <a:t>int turn; </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smtClean="0">
                <a:solidFill>
                  <a:srgbClr val="0000FF"/>
                </a:solidFill>
              </a:rPr>
              <a:t>bool flag[2]</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smtClean="0"/>
              <a:t>The variable turn indicates whose turn it is to enter the critical section</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smtClean="0"/>
              <a:t>The </a:t>
            </a:r>
            <a:r>
              <a:rPr lang="en-US" altLang="en-US" sz="2400" b="1" smtClean="0">
                <a:solidFill>
                  <a:srgbClr val="0000FF"/>
                </a:solidFill>
              </a:rPr>
              <a:t>flag</a:t>
            </a:r>
            <a:r>
              <a:rPr lang="en-US" altLang="en-US" sz="2400" smtClean="0"/>
              <a:t> array is used to indicate if a process is ready to enter the critical section. </a:t>
            </a:r>
            <a:r>
              <a:rPr lang="en-US" altLang="en-US" sz="2400" b="1" smtClean="0">
                <a:solidFill>
                  <a:srgbClr val="0000FF"/>
                </a:solidFill>
              </a:rPr>
              <a:t>flag[i] = true</a:t>
            </a:r>
            <a:r>
              <a:rPr lang="en-US" altLang="en-US" sz="2400" smtClean="0"/>
              <a:t> implies that process </a:t>
            </a:r>
            <a:r>
              <a:rPr lang="en-US" altLang="en-US" sz="2400" b="1" smtClean="0">
                <a:solidFill>
                  <a:srgbClr val="0000FF"/>
                </a:solidFill>
              </a:rPr>
              <a:t>P</a:t>
            </a:r>
            <a:r>
              <a:rPr lang="en-US" altLang="en-US" sz="2400" b="1" baseline="-33000" smtClean="0">
                <a:solidFill>
                  <a:srgbClr val="0000FF"/>
                </a:solidFill>
              </a:rPr>
              <a:t>i</a:t>
            </a:r>
            <a:r>
              <a:rPr lang="en-US" altLang="en-US" sz="2400" smtClean="0"/>
              <a:t> is ready!</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204788" y="615950"/>
            <a:ext cx="8847137" cy="66992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Peterson’s Solution (Software)</a:t>
            </a:r>
          </a:p>
        </p:txBody>
      </p:sp>
      <p:sp>
        <p:nvSpPr>
          <p:cNvPr id="17411" name="Rectangle 2"/>
          <p:cNvSpPr>
            <a:spLocks noGrp="1" noChangeArrowheads="1"/>
          </p:cNvSpPr>
          <p:nvPr>
            <p:ph type="body" idx="1"/>
          </p:nvPr>
        </p:nvSpPr>
        <p:spPr>
          <a:xfrm>
            <a:off x="388938" y="1768475"/>
            <a:ext cx="9280525" cy="5318125"/>
          </a:xfrm>
        </p:spPr>
        <p:txBody>
          <a:bodyPr lIns="91440" tIns="45720" rIns="91440" bIns="45720"/>
          <a:lstStyle/>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Process 0</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1" smtClean="0">
              <a:solidFill>
                <a:srgbClr val="FF0000"/>
              </a:solidFill>
              <a:latin typeface="Courier New" pitchFamily="49" charset="0"/>
            </a:endParaRP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0000FF"/>
                </a:solidFill>
                <a:latin typeface="Courier New" pitchFamily="49" charset="0"/>
              </a:rPr>
              <a:t>do</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a:t>
            </a:r>
            <a:r>
              <a:rPr lang="en-US" altLang="en-US" sz="1400" b="1" smtClean="0">
                <a:solidFill>
                  <a:srgbClr val="B84747"/>
                </a:solidFill>
                <a:latin typeface="Courier New" pitchFamily="49" charset="0"/>
              </a:rPr>
              <a:t>flag</a:t>
            </a:r>
            <a:r>
              <a:rPr lang="en-US" altLang="en-US" sz="1400" b="1" smtClean="0">
                <a:solidFill>
                  <a:srgbClr val="FF0000"/>
                </a:solidFill>
                <a:latin typeface="Courier New" pitchFamily="49" charset="0"/>
              </a:rPr>
              <a:t>[</a:t>
            </a:r>
            <a:r>
              <a:rPr lang="en-US" altLang="en-US" sz="1400" b="1" smtClean="0">
                <a:solidFill>
                  <a:srgbClr val="9966CC"/>
                </a:solidFill>
                <a:latin typeface="Courier New" pitchFamily="49" charset="0"/>
              </a:rPr>
              <a:t>0</a:t>
            </a:r>
            <a:r>
              <a:rPr lang="en-US" altLang="en-US" sz="1400" b="1" smtClean="0">
                <a:solidFill>
                  <a:srgbClr val="FF0000"/>
                </a:solidFill>
                <a:latin typeface="Courier New" pitchFamily="49" charset="0"/>
              </a:rPr>
              <a:t>] = </a:t>
            </a:r>
            <a:r>
              <a:rPr lang="en-US" altLang="en-US" sz="1400" b="1" smtClean="0">
                <a:solidFill>
                  <a:srgbClr val="FF3366"/>
                </a:solidFill>
                <a:latin typeface="Courier New" pitchFamily="49" charset="0"/>
              </a:rPr>
              <a:t>TRUE</a:t>
            </a:r>
            <a:r>
              <a:rPr lang="en-US" altLang="en-US" sz="1400" b="1" smtClean="0">
                <a:solidFill>
                  <a:srgbClr val="FF0000"/>
                </a:solidFill>
                <a:latin typeface="Courier New" pitchFamily="49" charset="0"/>
              </a:rPr>
              <a:t>;</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a:t>
            </a:r>
            <a:r>
              <a:rPr lang="en-US" altLang="en-US" sz="1400" b="1" smtClean="0">
                <a:solidFill>
                  <a:srgbClr val="B84747"/>
                </a:solidFill>
                <a:latin typeface="Courier New" pitchFamily="49" charset="0"/>
              </a:rPr>
              <a:t>turn</a:t>
            </a:r>
            <a:r>
              <a:rPr lang="en-US" altLang="en-US" sz="1400" b="1" smtClean="0">
                <a:solidFill>
                  <a:srgbClr val="FF0000"/>
                </a:solidFill>
                <a:latin typeface="Courier New" pitchFamily="49" charset="0"/>
              </a:rPr>
              <a:t> = </a:t>
            </a:r>
            <a:r>
              <a:rPr lang="en-US" altLang="en-US" sz="1400" b="1" smtClean="0">
                <a:solidFill>
                  <a:srgbClr val="9966CC"/>
                </a:solidFill>
                <a:latin typeface="Courier New" pitchFamily="49" charset="0"/>
              </a:rPr>
              <a:t>1</a:t>
            </a:r>
            <a:r>
              <a:rPr lang="en-US" altLang="en-US" sz="1400" b="1" smtClean="0">
                <a:solidFill>
                  <a:srgbClr val="FF0000"/>
                </a:solidFill>
                <a:latin typeface="Courier New" pitchFamily="49" charset="0"/>
              </a:rPr>
              <a:t>;</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a:t>
            </a:r>
            <a:r>
              <a:rPr lang="en-US" altLang="en-US" sz="1400" b="1" smtClean="0">
                <a:solidFill>
                  <a:srgbClr val="0000FF"/>
                </a:solidFill>
                <a:latin typeface="Courier New" pitchFamily="49" charset="0"/>
              </a:rPr>
              <a:t>while</a:t>
            </a:r>
            <a:r>
              <a:rPr lang="en-US" altLang="en-US" sz="1400" b="1" smtClean="0">
                <a:solidFill>
                  <a:srgbClr val="FF0000"/>
                </a:solidFill>
                <a:latin typeface="Courier New" pitchFamily="49" charset="0"/>
              </a:rPr>
              <a:t>(</a:t>
            </a:r>
            <a:r>
              <a:rPr lang="en-US" altLang="en-US" sz="1400" b="1" smtClean="0">
                <a:solidFill>
                  <a:srgbClr val="B84747"/>
                </a:solidFill>
                <a:latin typeface="Courier New" pitchFamily="49" charset="0"/>
              </a:rPr>
              <a:t>flag</a:t>
            </a:r>
            <a:r>
              <a:rPr lang="en-US" altLang="en-US" sz="1400" b="1" smtClean="0">
                <a:solidFill>
                  <a:srgbClr val="FF0000"/>
                </a:solidFill>
                <a:latin typeface="Courier New" pitchFamily="49" charset="0"/>
              </a:rPr>
              <a:t>[</a:t>
            </a:r>
            <a:r>
              <a:rPr lang="en-US" altLang="en-US" sz="1400" b="1" smtClean="0">
                <a:solidFill>
                  <a:srgbClr val="9966CC"/>
                </a:solidFill>
                <a:latin typeface="Courier New" pitchFamily="49" charset="0"/>
              </a:rPr>
              <a:t>1</a:t>
            </a:r>
            <a:r>
              <a:rPr lang="en-US" altLang="en-US" sz="1400" b="1" smtClean="0">
                <a:solidFill>
                  <a:srgbClr val="FF0000"/>
                </a:solidFill>
                <a:latin typeface="Courier New" pitchFamily="49" charset="0"/>
              </a:rPr>
              <a:t>]==</a:t>
            </a:r>
            <a:r>
              <a:rPr lang="en-US" altLang="en-US" sz="1400" b="1" smtClean="0">
                <a:solidFill>
                  <a:srgbClr val="FF3366"/>
                </a:solidFill>
                <a:latin typeface="Courier New" pitchFamily="49" charset="0"/>
              </a:rPr>
              <a:t>TRUE</a:t>
            </a:r>
            <a:r>
              <a:rPr lang="en-US" altLang="en-US" sz="1400" b="1" smtClean="0">
                <a:solidFill>
                  <a:srgbClr val="FF0000"/>
                </a:solidFill>
                <a:latin typeface="Courier New" pitchFamily="49" charset="0"/>
              </a:rPr>
              <a:t> &amp;&amp; </a:t>
            </a:r>
            <a:r>
              <a:rPr lang="en-US" altLang="en-US" sz="1400" b="1" smtClean="0">
                <a:solidFill>
                  <a:srgbClr val="B84747"/>
                </a:solidFill>
                <a:latin typeface="Courier New" pitchFamily="49" charset="0"/>
              </a:rPr>
              <a:t>turn</a:t>
            </a:r>
            <a:r>
              <a:rPr lang="en-US" altLang="en-US" sz="1400" b="1" smtClean="0">
                <a:solidFill>
                  <a:srgbClr val="FF0000"/>
                </a:solidFill>
                <a:latin typeface="Courier New" pitchFamily="49" charset="0"/>
              </a:rPr>
              <a:t>==</a:t>
            </a:r>
            <a:r>
              <a:rPr lang="en-US" altLang="en-US" sz="1400" b="1" smtClean="0">
                <a:solidFill>
                  <a:srgbClr val="9966CC"/>
                </a:solidFill>
                <a:latin typeface="Courier New" pitchFamily="49" charset="0"/>
              </a:rPr>
              <a:t>1</a:t>
            </a:r>
            <a:r>
              <a:rPr lang="en-US" altLang="en-US" sz="1400" b="1" smtClean="0">
                <a:solidFill>
                  <a:srgbClr val="FF0000"/>
                </a:solidFill>
                <a:latin typeface="Courier New" pitchFamily="49" charset="0"/>
              </a:rPr>
              <a:t>);</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1" smtClean="0">
              <a:solidFill>
                <a:srgbClr val="FF0000"/>
              </a:solidFill>
              <a:latin typeface="Courier New" pitchFamily="49" charset="0"/>
            </a:endParaRP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 critical section 0</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1" smtClean="0">
              <a:solidFill>
                <a:srgbClr val="FF0000"/>
              </a:solidFill>
              <a:latin typeface="Courier New" pitchFamily="49" charset="0"/>
            </a:endParaRP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a:t>
            </a:r>
            <a:r>
              <a:rPr lang="en-US" altLang="en-US" sz="1400" b="1" smtClean="0">
                <a:solidFill>
                  <a:srgbClr val="B84747"/>
                </a:solidFill>
                <a:latin typeface="Courier New" pitchFamily="49" charset="0"/>
              </a:rPr>
              <a:t>flag</a:t>
            </a:r>
            <a:r>
              <a:rPr lang="en-US" altLang="en-US" sz="1400" b="1" smtClean="0">
                <a:solidFill>
                  <a:srgbClr val="FF0000"/>
                </a:solidFill>
                <a:latin typeface="Courier New" pitchFamily="49" charset="0"/>
              </a:rPr>
              <a:t>[</a:t>
            </a:r>
            <a:r>
              <a:rPr lang="en-US" altLang="en-US" sz="1400" b="1" smtClean="0">
                <a:solidFill>
                  <a:srgbClr val="9966CC"/>
                </a:solidFill>
                <a:latin typeface="Courier New" pitchFamily="49" charset="0"/>
              </a:rPr>
              <a:t>0</a:t>
            </a:r>
            <a:r>
              <a:rPr lang="en-US" altLang="en-US" sz="1400" b="1" smtClean="0">
                <a:solidFill>
                  <a:srgbClr val="FF0000"/>
                </a:solidFill>
                <a:latin typeface="Courier New" pitchFamily="49" charset="0"/>
              </a:rPr>
              <a:t>] = </a:t>
            </a:r>
            <a:r>
              <a:rPr lang="en-US" altLang="en-US" sz="1400" b="1" smtClean="0">
                <a:solidFill>
                  <a:srgbClr val="FF3366"/>
                </a:solidFill>
                <a:latin typeface="Courier New" pitchFamily="49" charset="0"/>
              </a:rPr>
              <a:t>FALSE</a:t>
            </a:r>
            <a:r>
              <a:rPr lang="en-US" altLang="en-US" sz="1400" b="1" smtClean="0">
                <a:solidFill>
                  <a:srgbClr val="FF0000"/>
                </a:solidFill>
                <a:latin typeface="Courier New" pitchFamily="49" charset="0"/>
              </a:rPr>
              <a:t>;</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1" smtClean="0">
              <a:solidFill>
                <a:srgbClr val="FF0000"/>
              </a:solidFill>
              <a:latin typeface="Courier New" pitchFamily="49" charset="0"/>
            </a:endParaRP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 remainder section 0</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1" smtClean="0">
              <a:solidFill>
                <a:srgbClr val="FF0000"/>
              </a:solidFill>
              <a:latin typeface="Courier New" pitchFamily="49" charset="0"/>
            </a:endParaRP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a:t>
            </a:r>
            <a:r>
              <a:rPr lang="en-US" altLang="en-US" sz="1400" b="1" smtClean="0">
                <a:solidFill>
                  <a:srgbClr val="0000FF"/>
                </a:solidFill>
                <a:latin typeface="Courier New" pitchFamily="49" charset="0"/>
              </a:rPr>
              <a:t>while</a:t>
            </a:r>
            <a:r>
              <a:rPr lang="en-US" altLang="en-US" sz="1400" b="1" smtClean="0">
                <a:solidFill>
                  <a:srgbClr val="FF0000"/>
                </a:solidFill>
                <a:latin typeface="Courier New" pitchFamily="49" charset="0"/>
              </a:rPr>
              <a:t>(</a:t>
            </a:r>
            <a:r>
              <a:rPr lang="en-US" altLang="en-US" sz="1400" b="1" smtClean="0">
                <a:solidFill>
                  <a:srgbClr val="9966CC"/>
                </a:solidFill>
                <a:latin typeface="Courier New" pitchFamily="49" charset="0"/>
              </a:rPr>
              <a:t>1</a:t>
            </a:r>
            <a:r>
              <a:rPr lang="en-US" altLang="en-US" sz="1400" b="1" smtClean="0">
                <a:solidFill>
                  <a:srgbClr val="FF0000"/>
                </a:solidFill>
                <a:latin typeface="Courier New" pitchFamily="49" charset="0"/>
              </a:rPr>
              <a:t>);</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1" smtClean="0">
              <a:solidFill>
                <a:srgbClr val="FF0000"/>
              </a:solidFill>
              <a:latin typeface="Courier New" pitchFamily="49" charset="0"/>
            </a:endParaRP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1" smtClean="0">
              <a:solidFill>
                <a:srgbClr val="292934"/>
              </a:solidFill>
              <a:latin typeface="Courier New" pitchFamily="49" charset="0"/>
            </a:endParaRPr>
          </a:p>
        </p:txBody>
      </p:sp>
      <p:sp>
        <p:nvSpPr>
          <p:cNvPr id="17412" name="AutoShape 3"/>
          <p:cNvSpPr>
            <a:spLocks noChangeArrowheads="1"/>
          </p:cNvSpPr>
          <p:nvPr/>
        </p:nvSpPr>
        <p:spPr bwMode="auto">
          <a:xfrm>
            <a:off x="5124450" y="1763713"/>
            <a:ext cx="4451350" cy="4989512"/>
          </a:xfrm>
          <a:custGeom>
            <a:avLst/>
            <a:gdLst>
              <a:gd name="T0" fmla="*/ 4451350 w 4451350"/>
              <a:gd name="T1" fmla="*/ 2494756 h 4989512"/>
              <a:gd name="T2" fmla="*/ 2225675 w 4451350"/>
              <a:gd name="T3" fmla="*/ 4989512 h 4989512"/>
              <a:gd name="T4" fmla="*/ 0 w 4451350"/>
              <a:gd name="T5" fmla="*/ 2494756 h 4989512"/>
              <a:gd name="T6" fmla="*/ 2225675 w 4451350"/>
              <a:gd name="T7" fmla="*/ 0 h 4989512"/>
              <a:gd name="T8" fmla="*/ 0 60000 65536"/>
              <a:gd name="T9" fmla="*/ 5898240 60000 65536"/>
              <a:gd name="T10" fmla="*/ 11796480 60000 65536"/>
              <a:gd name="T11" fmla="*/ 17694720 60000 65536"/>
              <a:gd name="T12" fmla="*/ 0 w 4451350"/>
              <a:gd name="T13" fmla="*/ 0 h 4989512"/>
              <a:gd name="T14" fmla="*/ 4451350 w 4451350"/>
              <a:gd name="T15" fmla="*/ 4989512 h 4989512"/>
            </a:gdLst>
            <a:ahLst/>
            <a:cxnLst>
              <a:cxn ang="T8">
                <a:pos x="T0" y="T1"/>
              </a:cxn>
              <a:cxn ang="T9">
                <a:pos x="T2" y="T3"/>
              </a:cxn>
              <a:cxn ang="T10">
                <a:pos x="T4" y="T5"/>
              </a:cxn>
              <a:cxn ang="T11">
                <a:pos x="T6" y="T7"/>
              </a:cxn>
            </a:cxnLst>
            <a:rect l="T12" t="T13" r="T14" b="T15"/>
            <a:pathLst>
              <a:path w="4451350" h="4989512">
                <a:moveTo>
                  <a:pt x="0" y="0"/>
                </a:moveTo>
                <a:lnTo>
                  <a:pt x="12366" y="0"/>
                </a:lnTo>
                <a:lnTo>
                  <a:pt x="12366" y="13859"/>
                </a:lnTo>
                <a:lnTo>
                  <a:pt x="0" y="1385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100000"/>
              </a:lnSpc>
              <a:spcBef>
                <a:spcPts val="288"/>
              </a:spcBef>
            </a:pPr>
            <a:r>
              <a:rPr lang="en-US" altLang="en-US" sz="1400" b="1">
                <a:solidFill>
                  <a:srgbClr val="0070C0"/>
                </a:solidFill>
                <a:latin typeface="Courier New" pitchFamily="49" charset="0"/>
              </a:rPr>
              <a:t>// Process 1</a:t>
            </a:r>
          </a:p>
          <a:p>
            <a:pPr eaLnBrk="1" hangingPunct="1">
              <a:lnSpc>
                <a:spcPct val="100000"/>
              </a:lnSpc>
              <a:spcBef>
                <a:spcPts val="288"/>
              </a:spcBef>
            </a:pPr>
            <a:endParaRPr lang="en-US" altLang="en-US" sz="1400" b="1">
              <a:solidFill>
                <a:srgbClr val="0070C0"/>
              </a:solidFill>
              <a:latin typeface="Courier New" pitchFamily="49" charset="0"/>
            </a:endParaRPr>
          </a:p>
          <a:p>
            <a:pPr eaLnBrk="1" hangingPunct="1">
              <a:lnSpc>
                <a:spcPct val="100000"/>
              </a:lnSpc>
              <a:spcBef>
                <a:spcPts val="288"/>
              </a:spcBef>
            </a:pPr>
            <a:r>
              <a:rPr lang="en-US" altLang="en-US" sz="1400" b="1">
                <a:solidFill>
                  <a:srgbClr val="0000FF"/>
                </a:solidFill>
                <a:latin typeface="Courier New" pitchFamily="49" charset="0"/>
              </a:rPr>
              <a:t>do</a:t>
            </a:r>
          </a:p>
          <a:p>
            <a:pPr eaLnBrk="1" hangingPunct="1">
              <a:lnSpc>
                <a:spcPct val="100000"/>
              </a:lnSpc>
              <a:spcBef>
                <a:spcPts val="288"/>
              </a:spcBef>
            </a:pPr>
            <a:r>
              <a:rPr lang="en-US" altLang="en-US" sz="1400" b="1">
                <a:solidFill>
                  <a:srgbClr val="0070C0"/>
                </a:solidFill>
                <a:latin typeface="Courier New" pitchFamily="49" charset="0"/>
              </a:rPr>
              <a:t>{</a:t>
            </a:r>
          </a:p>
          <a:p>
            <a:pPr eaLnBrk="1" hangingPunct="1">
              <a:lnSpc>
                <a:spcPct val="100000"/>
              </a:lnSpc>
              <a:spcBef>
                <a:spcPts val="288"/>
              </a:spcBef>
            </a:pPr>
            <a:r>
              <a:rPr lang="en-US" altLang="en-US" sz="1400" b="1">
                <a:solidFill>
                  <a:srgbClr val="0070C0"/>
                </a:solidFill>
                <a:latin typeface="Courier New" pitchFamily="49" charset="0"/>
              </a:rPr>
              <a:t>   </a:t>
            </a:r>
            <a:r>
              <a:rPr lang="en-US" altLang="en-US" sz="1400" b="1">
                <a:solidFill>
                  <a:srgbClr val="B84747"/>
                </a:solidFill>
                <a:latin typeface="Courier New" pitchFamily="49" charset="0"/>
              </a:rPr>
              <a:t>flag</a:t>
            </a:r>
            <a:r>
              <a:rPr lang="en-US" altLang="en-US" sz="1400" b="1">
                <a:solidFill>
                  <a:srgbClr val="0070C0"/>
                </a:solidFill>
                <a:latin typeface="Courier New" pitchFamily="49" charset="0"/>
              </a:rPr>
              <a:t>[</a:t>
            </a:r>
            <a:r>
              <a:rPr lang="en-US" altLang="en-US" sz="1400" b="1">
                <a:solidFill>
                  <a:srgbClr val="9966CC"/>
                </a:solidFill>
                <a:latin typeface="Courier New" pitchFamily="49" charset="0"/>
              </a:rPr>
              <a:t>1</a:t>
            </a:r>
            <a:r>
              <a:rPr lang="en-US" altLang="en-US" sz="1400" b="1">
                <a:solidFill>
                  <a:srgbClr val="0070C0"/>
                </a:solidFill>
                <a:latin typeface="Courier New" pitchFamily="49" charset="0"/>
              </a:rPr>
              <a:t>] = </a:t>
            </a:r>
            <a:r>
              <a:rPr lang="en-US" altLang="en-US" sz="1400" b="1">
                <a:solidFill>
                  <a:srgbClr val="FF3366"/>
                </a:solidFill>
                <a:latin typeface="Courier New" pitchFamily="49" charset="0"/>
              </a:rPr>
              <a:t>TRUE</a:t>
            </a:r>
            <a:r>
              <a:rPr lang="en-US" altLang="en-US" sz="1400" b="1">
                <a:solidFill>
                  <a:srgbClr val="0070C0"/>
                </a:solidFill>
                <a:latin typeface="Courier New" pitchFamily="49" charset="0"/>
              </a:rPr>
              <a:t>;</a:t>
            </a:r>
          </a:p>
          <a:p>
            <a:pPr eaLnBrk="1" hangingPunct="1">
              <a:lnSpc>
                <a:spcPct val="100000"/>
              </a:lnSpc>
              <a:spcBef>
                <a:spcPts val="288"/>
              </a:spcBef>
            </a:pPr>
            <a:r>
              <a:rPr lang="en-US" altLang="en-US" sz="1400" b="1">
                <a:solidFill>
                  <a:srgbClr val="0070C0"/>
                </a:solidFill>
                <a:latin typeface="Courier New" pitchFamily="49" charset="0"/>
              </a:rPr>
              <a:t>   </a:t>
            </a:r>
            <a:r>
              <a:rPr lang="en-US" altLang="en-US" sz="1400" b="1">
                <a:solidFill>
                  <a:srgbClr val="B84747"/>
                </a:solidFill>
                <a:latin typeface="Courier New" pitchFamily="49" charset="0"/>
              </a:rPr>
              <a:t>turn</a:t>
            </a:r>
            <a:r>
              <a:rPr lang="en-US" altLang="en-US" sz="1400" b="1">
                <a:solidFill>
                  <a:srgbClr val="0070C0"/>
                </a:solidFill>
                <a:latin typeface="Courier New" pitchFamily="49" charset="0"/>
              </a:rPr>
              <a:t> = </a:t>
            </a:r>
            <a:r>
              <a:rPr lang="en-US" altLang="en-US" sz="1400" b="1">
                <a:solidFill>
                  <a:srgbClr val="9966CC"/>
                </a:solidFill>
                <a:latin typeface="Courier New" pitchFamily="49" charset="0"/>
              </a:rPr>
              <a:t>0</a:t>
            </a:r>
            <a:r>
              <a:rPr lang="en-US" altLang="en-US" sz="1400" b="1">
                <a:solidFill>
                  <a:srgbClr val="0070C0"/>
                </a:solidFill>
                <a:latin typeface="Courier New" pitchFamily="49" charset="0"/>
              </a:rPr>
              <a:t>;</a:t>
            </a:r>
          </a:p>
          <a:p>
            <a:pPr eaLnBrk="1" hangingPunct="1">
              <a:lnSpc>
                <a:spcPct val="100000"/>
              </a:lnSpc>
              <a:spcBef>
                <a:spcPts val="288"/>
              </a:spcBef>
            </a:pPr>
            <a:r>
              <a:rPr lang="en-US" altLang="en-US" sz="1400" b="1">
                <a:solidFill>
                  <a:srgbClr val="0070C0"/>
                </a:solidFill>
                <a:latin typeface="Courier New" pitchFamily="49" charset="0"/>
              </a:rPr>
              <a:t>   </a:t>
            </a:r>
            <a:r>
              <a:rPr lang="en-US" altLang="en-US" sz="1400" b="1">
                <a:solidFill>
                  <a:srgbClr val="0000FF"/>
                </a:solidFill>
                <a:latin typeface="Courier New" pitchFamily="49" charset="0"/>
              </a:rPr>
              <a:t>while</a:t>
            </a:r>
            <a:r>
              <a:rPr lang="en-US" altLang="en-US" sz="1400" b="1">
                <a:solidFill>
                  <a:srgbClr val="0070C0"/>
                </a:solidFill>
                <a:latin typeface="Courier New" pitchFamily="49" charset="0"/>
              </a:rPr>
              <a:t>(</a:t>
            </a:r>
            <a:r>
              <a:rPr lang="en-US" altLang="en-US" sz="1400" b="1">
                <a:solidFill>
                  <a:srgbClr val="B84747"/>
                </a:solidFill>
                <a:latin typeface="Courier New" pitchFamily="49" charset="0"/>
              </a:rPr>
              <a:t>flag</a:t>
            </a:r>
            <a:r>
              <a:rPr lang="en-US" altLang="en-US" sz="1400" b="1">
                <a:solidFill>
                  <a:srgbClr val="0070C0"/>
                </a:solidFill>
                <a:latin typeface="Courier New" pitchFamily="49" charset="0"/>
              </a:rPr>
              <a:t>[</a:t>
            </a:r>
            <a:r>
              <a:rPr lang="en-US" altLang="en-US" sz="1400" b="1">
                <a:solidFill>
                  <a:srgbClr val="9966CC"/>
                </a:solidFill>
                <a:latin typeface="Courier New" pitchFamily="49" charset="0"/>
              </a:rPr>
              <a:t>0</a:t>
            </a:r>
            <a:r>
              <a:rPr lang="en-US" altLang="en-US" sz="1400" b="1">
                <a:solidFill>
                  <a:srgbClr val="0070C0"/>
                </a:solidFill>
                <a:latin typeface="Courier New" pitchFamily="49" charset="0"/>
              </a:rPr>
              <a:t>]==</a:t>
            </a:r>
            <a:r>
              <a:rPr lang="en-US" altLang="en-US" sz="1400" b="1">
                <a:solidFill>
                  <a:srgbClr val="FF3366"/>
                </a:solidFill>
                <a:latin typeface="Courier New" pitchFamily="49" charset="0"/>
              </a:rPr>
              <a:t>TRUE</a:t>
            </a:r>
            <a:r>
              <a:rPr lang="en-US" altLang="en-US" sz="1400" b="1">
                <a:solidFill>
                  <a:srgbClr val="0070C0"/>
                </a:solidFill>
                <a:latin typeface="Courier New" pitchFamily="49" charset="0"/>
              </a:rPr>
              <a:t> &amp;&amp; </a:t>
            </a:r>
            <a:r>
              <a:rPr lang="en-US" altLang="en-US" sz="1400" b="1">
                <a:solidFill>
                  <a:srgbClr val="B84747"/>
                </a:solidFill>
                <a:latin typeface="Courier New" pitchFamily="49" charset="0"/>
              </a:rPr>
              <a:t>turn</a:t>
            </a:r>
            <a:r>
              <a:rPr lang="en-US" altLang="en-US" sz="1400" b="1">
                <a:solidFill>
                  <a:srgbClr val="0070C0"/>
                </a:solidFill>
                <a:latin typeface="Courier New" pitchFamily="49" charset="0"/>
              </a:rPr>
              <a:t>==</a:t>
            </a:r>
            <a:r>
              <a:rPr lang="en-US" altLang="en-US" sz="1400" b="1">
                <a:solidFill>
                  <a:srgbClr val="9966CC"/>
                </a:solidFill>
                <a:latin typeface="Courier New" pitchFamily="49" charset="0"/>
              </a:rPr>
              <a:t>0</a:t>
            </a:r>
            <a:r>
              <a:rPr lang="en-US" altLang="en-US" sz="1400" b="1">
                <a:solidFill>
                  <a:srgbClr val="0070C0"/>
                </a:solidFill>
                <a:latin typeface="Courier New" pitchFamily="49" charset="0"/>
              </a:rPr>
              <a:t>);</a:t>
            </a:r>
          </a:p>
          <a:p>
            <a:pPr eaLnBrk="1" hangingPunct="1">
              <a:lnSpc>
                <a:spcPct val="100000"/>
              </a:lnSpc>
              <a:spcBef>
                <a:spcPts val="288"/>
              </a:spcBef>
            </a:pPr>
            <a:endParaRPr lang="en-US" altLang="en-US" sz="1400" b="1">
              <a:solidFill>
                <a:srgbClr val="0070C0"/>
              </a:solidFill>
              <a:latin typeface="Courier New" pitchFamily="49" charset="0"/>
            </a:endParaRPr>
          </a:p>
          <a:p>
            <a:pPr eaLnBrk="1" hangingPunct="1">
              <a:lnSpc>
                <a:spcPct val="100000"/>
              </a:lnSpc>
              <a:spcBef>
                <a:spcPts val="288"/>
              </a:spcBef>
            </a:pPr>
            <a:r>
              <a:rPr lang="en-US" altLang="en-US" sz="1400" b="1">
                <a:solidFill>
                  <a:srgbClr val="0070C0"/>
                </a:solidFill>
                <a:latin typeface="Courier New" pitchFamily="49" charset="0"/>
              </a:rPr>
              <a:t>      // critical section 1</a:t>
            </a:r>
          </a:p>
          <a:p>
            <a:pPr eaLnBrk="1" hangingPunct="1">
              <a:lnSpc>
                <a:spcPct val="100000"/>
              </a:lnSpc>
              <a:spcBef>
                <a:spcPts val="288"/>
              </a:spcBef>
            </a:pPr>
            <a:endParaRPr lang="en-US" altLang="en-US" sz="1400" b="1">
              <a:solidFill>
                <a:srgbClr val="0070C0"/>
              </a:solidFill>
              <a:latin typeface="Courier New" pitchFamily="49" charset="0"/>
            </a:endParaRPr>
          </a:p>
          <a:p>
            <a:pPr eaLnBrk="1" hangingPunct="1">
              <a:lnSpc>
                <a:spcPct val="100000"/>
              </a:lnSpc>
              <a:spcBef>
                <a:spcPts val="288"/>
              </a:spcBef>
            </a:pPr>
            <a:r>
              <a:rPr lang="en-US" altLang="en-US" sz="1400" b="1">
                <a:solidFill>
                  <a:srgbClr val="0070C0"/>
                </a:solidFill>
                <a:latin typeface="Courier New" pitchFamily="49" charset="0"/>
              </a:rPr>
              <a:t>   </a:t>
            </a:r>
            <a:r>
              <a:rPr lang="en-US" altLang="en-US" sz="1400" b="1">
                <a:solidFill>
                  <a:srgbClr val="B84747"/>
                </a:solidFill>
                <a:latin typeface="Courier New" pitchFamily="49" charset="0"/>
              </a:rPr>
              <a:t>flag</a:t>
            </a:r>
            <a:r>
              <a:rPr lang="en-US" altLang="en-US" sz="1400" b="1">
                <a:solidFill>
                  <a:srgbClr val="0070C0"/>
                </a:solidFill>
                <a:latin typeface="Courier New" pitchFamily="49" charset="0"/>
              </a:rPr>
              <a:t>[</a:t>
            </a:r>
            <a:r>
              <a:rPr lang="en-US" altLang="en-US" sz="1400" b="1">
                <a:solidFill>
                  <a:srgbClr val="9966CC"/>
                </a:solidFill>
                <a:latin typeface="Courier New" pitchFamily="49" charset="0"/>
              </a:rPr>
              <a:t>1</a:t>
            </a:r>
            <a:r>
              <a:rPr lang="en-US" altLang="en-US" sz="1400" b="1">
                <a:solidFill>
                  <a:srgbClr val="0070C0"/>
                </a:solidFill>
                <a:latin typeface="Courier New" pitchFamily="49" charset="0"/>
              </a:rPr>
              <a:t>] = </a:t>
            </a:r>
            <a:r>
              <a:rPr lang="en-US" altLang="en-US" sz="1400" b="1">
                <a:solidFill>
                  <a:srgbClr val="FF3366"/>
                </a:solidFill>
                <a:latin typeface="Courier New" pitchFamily="49" charset="0"/>
              </a:rPr>
              <a:t>FALSE</a:t>
            </a:r>
            <a:r>
              <a:rPr lang="en-US" altLang="en-US" sz="1400" b="1">
                <a:solidFill>
                  <a:srgbClr val="0070C0"/>
                </a:solidFill>
                <a:latin typeface="Courier New" pitchFamily="49" charset="0"/>
              </a:rPr>
              <a:t>;</a:t>
            </a:r>
          </a:p>
          <a:p>
            <a:pPr eaLnBrk="1" hangingPunct="1">
              <a:lnSpc>
                <a:spcPct val="100000"/>
              </a:lnSpc>
              <a:spcBef>
                <a:spcPts val="288"/>
              </a:spcBef>
            </a:pPr>
            <a:endParaRPr lang="en-US" altLang="en-US" sz="1400" b="1">
              <a:solidFill>
                <a:srgbClr val="0070C0"/>
              </a:solidFill>
              <a:latin typeface="Courier New" pitchFamily="49" charset="0"/>
            </a:endParaRPr>
          </a:p>
          <a:p>
            <a:pPr eaLnBrk="1" hangingPunct="1">
              <a:lnSpc>
                <a:spcPct val="100000"/>
              </a:lnSpc>
              <a:spcBef>
                <a:spcPts val="288"/>
              </a:spcBef>
            </a:pPr>
            <a:r>
              <a:rPr lang="en-US" altLang="en-US" sz="1400" b="1">
                <a:solidFill>
                  <a:srgbClr val="0070C0"/>
                </a:solidFill>
                <a:latin typeface="Courier New" pitchFamily="49" charset="0"/>
              </a:rPr>
              <a:t>      // remainder section 1</a:t>
            </a:r>
          </a:p>
          <a:p>
            <a:pPr eaLnBrk="1" hangingPunct="1">
              <a:lnSpc>
                <a:spcPct val="100000"/>
              </a:lnSpc>
              <a:spcBef>
                <a:spcPts val="288"/>
              </a:spcBef>
            </a:pPr>
            <a:endParaRPr lang="en-US" altLang="en-US" sz="1400" b="1">
              <a:solidFill>
                <a:srgbClr val="0000FF"/>
              </a:solidFill>
              <a:latin typeface="Courier New" pitchFamily="49" charset="0"/>
            </a:endParaRPr>
          </a:p>
          <a:p>
            <a:pPr eaLnBrk="1" hangingPunct="1">
              <a:lnSpc>
                <a:spcPct val="100000"/>
              </a:lnSpc>
              <a:spcBef>
                <a:spcPts val="288"/>
              </a:spcBef>
            </a:pPr>
            <a:r>
              <a:rPr lang="en-US" altLang="en-US" sz="1400" b="1">
                <a:solidFill>
                  <a:srgbClr val="0070C0"/>
                </a:solidFill>
                <a:latin typeface="Courier New" pitchFamily="49" charset="0"/>
              </a:rPr>
              <a:t>} </a:t>
            </a:r>
            <a:r>
              <a:rPr lang="en-US" altLang="en-US" sz="1400" b="1">
                <a:solidFill>
                  <a:srgbClr val="0000FF"/>
                </a:solidFill>
                <a:latin typeface="Courier New" pitchFamily="49" charset="0"/>
              </a:rPr>
              <a:t>while</a:t>
            </a:r>
            <a:r>
              <a:rPr lang="en-US" altLang="en-US" sz="1400" b="1">
                <a:solidFill>
                  <a:srgbClr val="0070C0"/>
                </a:solidFill>
                <a:latin typeface="Courier New" pitchFamily="49" charset="0"/>
              </a:rPr>
              <a:t>(</a:t>
            </a:r>
            <a:r>
              <a:rPr lang="en-US" altLang="en-US" sz="1400" b="1">
                <a:solidFill>
                  <a:srgbClr val="9966CC"/>
                </a:solidFill>
                <a:latin typeface="Courier New" pitchFamily="49" charset="0"/>
              </a:rPr>
              <a:t>1</a:t>
            </a:r>
            <a:r>
              <a:rPr lang="en-US" altLang="en-US" sz="1400" b="1">
                <a:solidFill>
                  <a:srgbClr val="0070C0"/>
                </a:solidFill>
                <a:latin typeface="Courier New" pitchFamily="49" charset="0"/>
              </a:rPr>
              <a:t>);</a:t>
            </a:r>
          </a:p>
          <a:p>
            <a:pPr eaLnBrk="1" hangingPunct="1">
              <a:lnSpc>
                <a:spcPct val="100000"/>
              </a:lnSpc>
              <a:spcBef>
                <a:spcPts val="288"/>
              </a:spcBef>
            </a:pPr>
            <a:endParaRPr lang="en-US" altLang="en-US" sz="1400" b="1">
              <a:solidFill>
                <a:srgbClr val="0070C0"/>
              </a:solidFill>
              <a:latin typeface="Courier New" pitchFamily="49" charset="0"/>
            </a:endParaRPr>
          </a:p>
          <a:p>
            <a:pPr eaLnBrk="1" hangingPunct="1">
              <a:lnSpc>
                <a:spcPct val="100000"/>
              </a:lnSpc>
              <a:spcBef>
                <a:spcPts val="288"/>
              </a:spcBef>
            </a:pPr>
            <a:endParaRPr lang="en-US" altLang="en-US" sz="1400" b="1">
              <a:solidFill>
                <a:srgbClr val="0070C0"/>
              </a:solidFill>
              <a:latin typeface="Courier New" pitchFamily="49" charset="0"/>
            </a:endParaRPr>
          </a:p>
        </p:txBody>
      </p:sp>
      <p:sp>
        <p:nvSpPr>
          <p:cNvPr id="17413" name="Line 4"/>
          <p:cNvSpPr>
            <a:spLocks noChangeShapeType="1"/>
          </p:cNvSpPr>
          <p:nvPr/>
        </p:nvSpPr>
        <p:spPr bwMode="auto">
          <a:xfrm>
            <a:off x="4956175" y="1679575"/>
            <a:ext cx="1588" cy="5459413"/>
          </a:xfrm>
          <a:prstGeom prst="line">
            <a:avLst/>
          </a:prstGeom>
          <a:noFill/>
          <a:ln w="19080">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Peterson’s Solution (Software)</a:t>
            </a:r>
          </a:p>
        </p:txBody>
      </p:sp>
      <p:sp>
        <p:nvSpPr>
          <p:cNvPr id="18435" name="Rectangle 2"/>
          <p:cNvSpPr>
            <a:spLocks noGrp="1" noChangeArrowheads="1"/>
          </p:cNvSpPr>
          <p:nvPr>
            <p:ph type="body" idx="1"/>
          </p:nvPr>
        </p:nvSpPr>
        <p:spPr>
          <a:xfrm>
            <a:off x="388938" y="1768475"/>
            <a:ext cx="9280525" cy="5318125"/>
          </a:xfrm>
        </p:spPr>
        <p:txBody>
          <a:bodyPr lIns="91440" tIns="45720" rIns="91440" bIns="45720"/>
          <a:lstStyle/>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Process 0</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1" smtClean="0">
              <a:solidFill>
                <a:srgbClr val="FF0000"/>
              </a:solidFill>
              <a:latin typeface="Courier New" pitchFamily="49" charset="0"/>
            </a:endParaRP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0000FF"/>
                </a:solidFill>
                <a:latin typeface="Courier New" pitchFamily="49" charset="0"/>
              </a:rPr>
              <a:t>do</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a:t>
            </a:r>
            <a:r>
              <a:rPr lang="en-US" altLang="en-US" sz="1400" b="1" smtClean="0">
                <a:solidFill>
                  <a:srgbClr val="B84747"/>
                </a:solidFill>
                <a:latin typeface="Courier New" pitchFamily="49" charset="0"/>
              </a:rPr>
              <a:t>flag</a:t>
            </a:r>
            <a:r>
              <a:rPr lang="en-US" altLang="en-US" sz="1400" b="1" smtClean="0">
                <a:solidFill>
                  <a:srgbClr val="FF0000"/>
                </a:solidFill>
                <a:latin typeface="Courier New" pitchFamily="49" charset="0"/>
              </a:rPr>
              <a:t>[</a:t>
            </a:r>
            <a:r>
              <a:rPr lang="en-US" altLang="en-US" sz="1400" b="1" smtClean="0">
                <a:solidFill>
                  <a:srgbClr val="9966CC"/>
                </a:solidFill>
                <a:latin typeface="Courier New" pitchFamily="49" charset="0"/>
              </a:rPr>
              <a:t>0</a:t>
            </a:r>
            <a:r>
              <a:rPr lang="en-US" altLang="en-US" sz="1400" b="1" smtClean="0">
                <a:solidFill>
                  <a:srgbClr val="FF0000"/>
                </a:solidFill>
                <a:latin typeface="Courier New" pitchFamily="49" charset="0"/>
              </a:rPr>
              <a:t>] = </a:t>
            </a:r>
            <a:r>
              <a:rPr lang="en-US" altLang="en-US" sz="1400" b="1" smtClean="0">
                <a:solidFill>
                  <a:srgbClr val="FF3366"/>
                </a:solidFill>
                <a:latin typeface="Courier New" pitchFamily="49" charset="0"/>
              </a:rPr>
              <a:t>TRUE</a:t>
            </a:r>
            <a:r>
              <a:rPr lang="en-US" altLang="en-US" sz="1400" b="1" smtClean="0">
                <a:solidFill>
                  <a:srgbClr val="FF0000"/>
                </a:solidFill>
                <a:latin typeface="Courier New" pitchFamily="49" charset="0"/>
              </a:rPr>
              <a:t>;</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a:t>
            </a:r>
            <a:r>
              <a:rPr lang="en-US" altLang="en-US" sz="1400" b="1" smtClean="0">
                <a:solidFill>
                  <a:srgbClr val="B84747"/>
                </a:solidFill>
                <a:latin typeface="Courier New" pitchFamily="49" charset="0"/>
              </a:rPr>
              <a:t>turn</a:t>
            </a:r>
            <a:r>
              <a:rPr lang="en-US" altLang="en-US" sz="1400" b="1" smtClean="0">
                <a:solidFill>
                  <a:srgbClr val="FF0000"/>
                </a:solidFill>
                <a:latin typeface="Courier New" pitchFamily="49" charset="0"/>
              </a:rPr>
              <a:t> = </a:t>
            </a:r>
            <a:r>
              <a:rPr lang="en-US" altLang="en-US" sz="1400" b="1" smtClean="0">
                <a:solidFill>
                  <a:srgbClr val="9966CC"/>
                </a:solidFill>
                <a:latin typeface="Courier New" pitchFamily="49" charset="0"/>
              </a:rPr>
              <a:t>1</a:t>
            </a:r>
            <a:r>
              <a:rPr lang="en-US" altLang="en-US" sz="1400" b="1" smtClean="0">
                <a:solidFill>
                  <a:srgbClr val="FF0000"/>
                </a:solidFill>
                <a:latin typeface="Courier New" pitchFamily="49" charset="0"/>
              </a:rPr>
              <a:t>;</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a:t>
            </a:r>
            <a:r>
              <a:rPr lang="en-US" altLang="en-US" sz="1400" b="1" smtClean="0">
                <a:solidFill>
                  <a:srgbClr val="0000FF"/>
                </a:solidFill>
                <a:latin typeface="Courier New" pitchFamily="49" charset="0"/>
              </a:rPr>
              <a:t>while</a:t>
            </a:r>
            <a:r>
              <a:rPr lang="en-US" altLang="en-US" sz="1400" b="1" smtClean="0">
                <a:solidFill>
                  <a:srgbClr val="FF0000"/>
                </a:solidFill>
                <a:latin typeface="Courier New" pitchFamily="49" charset="0"/>
              </a:rPr>
              <a:t>(</a:t>
            </a:r>
            <a:r>
              <a:rPr lang="en-US" altLang="en-US" sz="1400" b="1" smtClean="0">
                <a:solidFill>
                  <a:srgbClr val="B84747"/>
                </a:solidFill>
                <a:latin typeface="Courier New" pitchFamily="49" charset="0"/>
              </a:rPr>
              <a:t>flag</a:t>
            </a:r>
            <a:r>
              <a:rPr lang="en-US" altLang="en-US" sz="1400" b="1" smtClean="0">
                <a:solidFill>
                  <a:srgbClr val="FF0000"/>
                </a:solidFill>
                <a:latin typeface="Courier New" pitchFamily="49" charset="0"/>
              </a:rPr>
              <a:t>[</a:t>
            </a:r>
            <a:r>
              <a:rPr lang="en-US" altLang="en-US" sz="1400" b="1" smtClean="0">
                <a:solidFill>
                  <a:srgbClr val="9966CC"/>
                </a:solidFill>
                <a:latin typeface="Courier New" pitchFamily="49" charset="0"/>
              </a:rPr>
              <a:t>1</a:t>
            </a:r>
            <a:r>
              <a:rPr lang="en-US" altLang="en-US" sz="1400" b="1" smtClean="0">
                <a:solidFill>
                  <a:srgbClr val="FF0000"/>
                </a:solidFill>
                <a:latin typeface="Courier New" pitchFamily="49" charset="0"/>
              </a:rPr>
              <a:t>]==</a:t>
            </a:r>
            <a:r>
              <a:rPr lang="en-US" altLang="en-US" sz="1400" b="1" smtClean="0">
                <a:solidFill>
                  <a:srgbClr val="FF3366"/>
                </a:solidFill>
                <a:latin typeface="Courier New" pitchFamily="49" charset="0"/>
              </a:rPr>
              <a:t>TRUE</a:t>
            </a:r>
            <a:r>
              <a:rPr lang="en-US" altLang="en-US" sz="1400" b="1" smtClean="0">
                <a:solidFill>
                  <a:srgbClr val="FF0000"/>
                </a:solidFill>
                <a:latin typeface="Courier New" pitchFamily="49" charset="0"/>
              </a:rPr>
              <a:t> &amp;&amp; </a:t>
            </a:r>
            <a:r>
              <a:rPr lang="en-US" altLang="en-US" sz="1400" b="1" smtClean="0">
                <a:solidFill>
                  <a:srgbClr val="B84747"/>
                </a:solidFill>
                <a:latin typeface="Courier New" pitchFamily="49" charset="0"/>
              </a:rPr>
              <a:t>turn</a:t>
            </a:r>
            <a:r>
              <a:rPr lang="en-US" altLang="en-US" sz="1400" b="1" smtClean="0">
                <a:solidFill>
                  <a:srgbClr val="FF0000"/>
                </a:solidFill>
                <a:latin typeface="Courier New" pitchFamily="49" charset="0"/>
              </a:rPr>
              <a:t>==</a:t>
            </a:r>
            <a:r>
              <a:rPr lang="en-US" altLang="en-US" sz="1400" b="1" smtClean="0">
                <a:solidFill>
                  <a:srgbClr val="9966CC"/>
                </a:solidFill>
                <a:latin typeface="Courier New" pitchFamily="49" charset="0"/>
              </a:rPr>
              <a:t>1</a:t>
            </a:r>
            <a:r>
              <a:rPr lang="en-US" altLang="en-US" sz="1400" b="1" smtClean="0">
                <a:solidFill>
                  <a:srgbClr val="FF0000"/>
                </a:solidFill>
                <a:latin typeface="Courier New" pitchFamily="49" charset="0"/>
              </a:rPr>
              <a:t>);</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1" smtClean="0">
              <a:solidFill>
                <a:srgbClr val="FF0000"/>
              </a:solidFill>
              <a:latin typeface="Courier New" pitchFamily="49" charset="0"/>
            </a:endParaRP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 critical section 0</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1" smtClean="0">
              <a:solidFill>
                <a:srgbClr val="FF0000"/>
              </a:solidFill>
              <a:latin typeface="Courier New" pitchFamily="49" charset="0"/>
            </a:endParaRP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a:t>
            </a:r>
            <a:r>
              <a:rPr lang="en-US" altLang="en-US" sz="1400" b="1" smtClean="0">
                <a:solidFill>
                  <a:srgbClr val="B84747"/>
                </a:solidFill>
                <a:latin typeface="Courier New" pitchFamily="49" charset="0"/>
              </a:rPr>
              <a:t>flag</a:t>
            </a:r>
            <a:r>
              <a:rPr lang="en-US" altLang="en-US" sz="1400" b="1" smtClean="0">
                <a:solidFill>
                  <a:srgbClr val="FF0000"/>
                </a:solidFill>
                <a:latin typeface="Courier New" pitchFamily="49" charset="0"/>
              </a:rPr>
              <a:t>[</a:t>
            </a:r>
            <a:r>
              <a:rPr lang="en-US" altLang="en-US" sz="1400" b="1" smtClean="0">
                <a:solidFill>
                  <a:srgbClr val="9966CC"/>
                </a:solidFill>
                <a:latin typeface="Courier New" pitchFamily="49" charset="0"/>
              </a:rPr>
              <a:t>0</a:t>
            </a:r>
            <a:r>
              <a:rPr lang="en-US" altLang="en-US" sz="1400" b="1" smtClean="0">
                <a:solidFill>
                  <a:srgbClr val="FF0000"/>
                </a:solidFill>
                <a:latin typeface="Courier New" pitchFamily="49" charset="0"/>
              </a:rPr>
              <a:t>] = </a:t>
            </a:r>
            <a:r>
              <a:rPr lang="en-US" altLang="en-US" sz="1400" b="1" smtClean="0">
                <a:solidFill>
                  <a:srgbClr val="FF3366"/>
                </a:solidFill>
                <a:latin typeface="Courier New" pitchFamily="49" charset="0"/>
              </a:rPr>
              <a:t>FALSE</a:t>
            </a:r>
            <a:r>
              <a:rPr lang="en-US" altLang="en-US" sz="1400" b="1" smtClean="0">
                <a:solidFill>
                  <a:srgbClr val="FF0000"/>
                </a:solidFill>
                <a:latin typeface="Courier New" pitchFamily="49" charset="0"/>
              </a:rPr>
              <a:t>;</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1" smtClean="0">
              <a:solidFill>
                <a:srgbClr val="FF0000"/>
              </a:solidFill>
              <a:latin typeface="Courier New" pitchFamily="49" charset="0"/>
            </a:endParaRP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 remainder section 0</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1" smtClean="0">
              <a:solidFill>
                <a:srgbClr val="FF0000"/>
              </a:solidFill>
              <a:latin typeface="Courier New" pitchFamily="49" charset="0"/>
            </a:endParaRP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1" smtClean="0">
                <a:solidFill>
                  <a:srgbClr val="FF0000"/>
                </a:solidFill>
                <a:latin typeface="Courier New" pitchFamily="49" charset="0"/>
              </a:rPr>
              <a:t>} </a:t>
            </a:r>
            <a:r>
              <a:rPr lang="en-US" altLang="en-US" sz="1400" b="1" smtClean="0">
                <a:solidFill>
                  <a:srgbClr val="0000FF"/>
                </a:solidFill>
                <a:latin typeface="Courier New" pitchFamily="49" charset="0"/>
              </a:rPr>
              <a:t>while</a:t>
            </a:r>
            <a:r>
              <a:rPr lang="en-US" altLang="en-US" sz="1400" b="1" smtClean="0">
                <a:solidFill>
                  <a:srgbClr val="FF0000"/>
                </a:solidFill>
                <a:latin typeface="Courier New" pitchFamily="49" charset="0"/>
              </a:rPr>
              <a:t>(</a:t>
            </a:r>
            <a:r>
              <a:rPr lang="en-US" altLang="en-US" sz="1400" b="1" smtClean="0">
                <a:solidFill>
                  <a:srgbClr val="9966CC"/>
                </a:solidFill>
                <a:latin typeface="Courier New" pitchFamily="49" charset="0"/>
              </a:rPr>
              <a:t>1</a:t>
            </a:r>
            <a:r>
              <a:rPr lang="en-US" altLang="en-US" sz="1400" b="1" smtClean="0">
                <a:solidFill>
                  <a:srgbClr val="FF0000"/>
                </a:solidFill>
                <a:latin typeface="Courier New" pitchFamily="49" charset="0"/>
              </a:rPr>
              <a:t>);</a:t>
            </a: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1" smtClean="0">
              <a:solidFill>
                <a:srgbClr val="FF0000"/>
              </a:solidFill>
              <a:latin typeface="Courier New" pitchFamily="49" charset="0"/>
            </a:endParaRPr>
          </a:p>
          <a:p>
            <a:pPr marL="0" indent="0" eaLnBrk="1" hangingPunct="1">
              <a:lnSpc>
                <a:spcPct val="100000"/>
              </a:lnSpc>
              <a:spcBef>
                <a:spcPts val="288"/>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1" smtClean="0">
              <a:solidFill>
                <a:srgbClr val="292934"/>
              </a:solidFill>
              <a:latin typeface="Courier New" pitchFamily="49" charset="0"/>
            </a:endParaRPr>
          </a:p>
        </p:txBody>
      </p:sp>
      <p:sp>
        <p:nvSpPr>
          <p:cNvPr id="18436" name="AutoShape 3"/>
          <p:cNvSpPr>
            <a:spLocks noChangeArrowheads="1"/>
          </p:cNvSpPr>
          <p:nvPr/>
        </p:nvSpPr>
        <p:spPr bwMode="auto">
          <a:xfrm>
            <a:off x="5124450" y="1763713"/>
            <a:ext cx="4451350" cy="4989512"/>
          </a:xfrm>
          <a:custGeom>
            <a:avLst/>
            <a:gdLst>
              <a:gd name="T0" fmla="*/ 4451350 w 4451350"/>
              <a:gd name="T1" fmla="*/ 2494756 h 4989512"/>
              <a:gd name="T2" fmla="*/ 2225675 w 4451350"/>
              <a:gd name="T3" fmla="*/ 4989512 h 4989512"/>
              <a:gd name="T4" fmla="*/ 0 w 4451350"/>
              <a:gd name="T5" fmla="*/ 2494756 h 4989512"/>
              <a:gd name="T6" fmla="*/ 2225675 w 4451350"/>
              <a:gd name="T7" fmla="*/ 0 h 4989512"/>
              <a:gd name="T8" fmla="*/ 0 60000 65536"/>
              <a:gd name="T9" fmla="*/ 5898240 60000 65536"/>
              <a:gd name="T10" fmla="*/ 11796480 60000 65536"/>
              <a:gd name="T11" fmla="*/ 17694720 60000 65536"/>
              <a:gd name="T12" fmla="*/ 0 w 4451350"/>
              <a:gd name="T13" fmla="*/ 0 h 4989512"/>
              <a:gd name="T14" fmla="*/ 4451350 w 4451350"/>
              <a:gd name="T15" fmla="*/ 4989512 h 4989512"/>
            </a:gdLst>
            <a:ahLst/>
            <a:cxnLst>
              <a:cxn ang="T8">
                <a:pos x="T0" y="T1"/>
              </a:cxn>
              <a:cxn ang="T9">
                <a:pos x="T2" y="T3"/>
              </a:cxn>
              <a:cxn ang="T10">
                <a:pos x="T4" y="T5"/>
              </a:cxn>
              <a:cxn ang="T11">
                <a:pos x="T6" y="T7"/>
              </a:cxn>
            </a:cxnLst>
            <a:rect l="T12" t="T13" r="T14" b="T15"/>
            <a:pathLst>
              <a:path w="4451350" h="4989512">
                <a:moveTo>
                  <a:pt x="0" y="0"/>
                </a:moveTo>
                <a:lnTo>
                  <a:pt x="12366" y="0"/>
                </a:lnTo>
                <a:lnTo>
                  <a:pt x="12366" y="13859"/>
                </a:lnTo>
                <a:lnTo>
                  <a:pt x="0" y="1385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100000"/>
              </a:lnSpc>
              <a:spcBef>
                <a:spcPts val="288"/>
              </a:spcBef>
            </a:pPr>
            <a:r>
              <a:rPr lang="en-US" altLang="en-US" sz="1400" b="1">
                <a:solidFill>
                  <a:srgbClr val="0070C0"/>
                </a:solidFill>
                <a:latin typeface="Courier New" pitchFamily="49" charset="0"/>
              </a:rPr>
              <a:t>// Process 1</a:t>
            </a:r>
          </a:p>
          <a:p>
            <a:pPr eaLnBrk="1" hangingPunct="1">
              <a:lnSpc>
                <a:spcPct val="100000"/>
              </a:lnSpc>
              <a:spcBef>
                <a:spcPts val="288"/>
              </a:spcBef>
            </a:pPr>
            <a:endParaRPr lang="en-US" altLang="en-US" sz="1400" b="1">
              <a:solidFill>
                <a:srgbClr val="0070C0"/>
              </a:solidFill>
              <a:latin typeface="Courier New" pitchFamily="49" charset="0"/>
            </a:endParaRPr>
          </a:p>
          <a:p>
            <a:pPr eaLnBrk="1" hangingPunct="1">
              <a:lnSpc>
                <a:spcPct val="100000"/>
              </a:lnSpc>
              <a:spcBef>
                <a:spcPts val="288"/>
              </a:spcBef>
            </a:pPr>
            <a:r>
              <a:rPr lang="en-US" altLang="en-US" sz="1400" b="1">
                <a:solidFill>
                  <a:srgbClr val="0000FF"/>
                </a:solidFill>
                <a:latin typeface="Courier New" pitchFamily="49" charset="0"/>
              </a:rPr>
              <a:t>do</a:t>
            </a:r>
          </a:p>
          <a:p>
            <a:pPr eaLnBrk="1" hangingPunct="1">
              <a:lnSpc>
                <a:spcPct val="100000"/>
              </a:lnSpc>
              <a:spcBef>
                <a:spcPts val="288"/>
              </a:spcBef>
            </a:pPr>
            <a:r>
              <a:rPr lang="en-US" altLang="en-US" sz="1400" b="1">
                <a:solidFill>
                  <a:srgbClr val="0070C0"/>
                </a:solidFill>
                <a:latin typeface="Courier New" pitchFamily="49" charset="0"/>
              </a:rPr>
              <a:t>{</a:t>
            </a:r>
          </a:p>
          <a:p>
            <a:pPr eaLnBrk="1" hangingPunct="1">
              <a:lnSpc>
                <a:spcPct val="100000"/>
              </a:lnSpc>
              <a:spcBef>
                <a:spcPts val="288"/>
              </a:spcBef>
            </a:pPr>
            <a:r>
              <a:rPr lang="en-US" altLang="en-US" sz="1400" b="1">
                <a:solidFill>
                  <a:srgbClr val="0070C0"/>
                </a:solidFill>
                <a:latin typeface="Courier New" pitchFamily="49" charset="0"/>
              </a:rPr>
              <a:t>   </a:t>
            </a:r>
            <a:r>
              <a:rPr lang="en-US" altLang="en-US" sz="1400" b="1">
                <a:solidFill>
                  <a:srgbClr val="B84747"/>
                </a:solidFill>
                <a:latin typeface="Courier New" pitchFamily="49" charset="0"/>
              </a:rPr>
              <a:t>flag</a:t>
            </a:r>
            <a:r>
              <a:rPr lang="en-US" altLang="en-US" sz="1400" b="1">
                <a:solidFill>
                  <a:srgbClr val="0070C0"/>
                </a:solidFill>
                <a:latin typeface="Courier New" pitchFamily="49" charset="0"/>
              </a:rPr>
              <a:t>[</a:t>
            </a:r>
            <a:r>
              <a:rPr lang="en-US" altLang="en-US" sz="1400" b="1">
                <a:solidFill>
                  <a:srgbClr val="9966CC"/>
                </a:solidFill>
                <a:latin typeface="Courier New" pitchFamily="49" charset="0"/>
              </a:rPr>
              <a:t>1</a:t>
            </a:r>
            <a:r>
              <a:rPr lang="en-US" altLang="en-US" sz="1400" b="1">
                <a:solidFill>
                  <a:srgbClr val="0070C0"/>
                </a:solidFill>
                <a:latin typeface="Courier New" pitchFamily="49" charset="0"/>
              </a:rPr>
              <a:t>] = </a:t>
            </a:r>
            <a:r>
              <a:rPr lang="en-US" altLang="en-US" sz="1400" b="1">
                <a:solidFill>
                  <a:srgbClr val="FF3366"/>
                </a:solidFill>
                <a:latin typeface="Courier New" pitchFamily="49" charset="0"/>
              </a:rPr>
              <a:t>TRUE</a:t>
            </a:r>
            <a:r>
              <a:rPr lang="en-US" altLang="en-US" sz="1400" b="1">
                <a:solidFill>
                  <a:srgbClr val="0070C0"/>
                </a:solidFill>
                <a:latin typeface="Courier New" pitchFamily="49" charset="0"/>
              </a:rPr>
              <a:t>;</a:t>
            </a:r>
          </a:p>
          <a:p>
            <a:pPr eaLnBrk="1" hangingPunct="1">
              <a:lnSpc>
                <a:spcPct val="100000"/>
              </a:lnSpc>
              <a:spcBef>
                <a:spcPts val="288"/>
              </a:spcBef>
            </a:pPr>
            <a:r>
              <a:rPr lang="en-US" altLang="en-US" sz="1400" b="1">
                <a:solidFill>
                  <a:srgbClr val="0070C0"/>
                </a:solidFill>
                <a:latin typeface="Courier New" pitchFamily="49" charset="0"/>
              </a:rPr>
              <a:t>   </a:t>
            </a:r>
            <a:r>
              <a:rPr lang="en-US" altLang="en-US" sz="1400" b="1">
                <a:solidFill>
                  <a:srgbClr val="B84747"/>
                </a:solidFill>
                <a:latin typeface="Courier New" pitchFamily="49" charset="0"/>
              </a:rPr>
              <a:t>turn</a:t>
            </a:r>
            <a:r>
              <a:rPr lang="en-US" altLang="en-US" sz="1400" b="1">
                <a:solidFill>
                  <a:srgbClr val="0070C0"/>
                </a:solidFill>
                <a:latin typeface="Courier New" pitchFamily="49" charset="0"/>
              </a:rPr>
              <a:t> = </a:t>
            </a:r>
            <a:r>
              <a:rPr lang="en-US" altLang="en-US" sz="1400" b="1">
                <a:solidFill>
                  <a:srgbClr val="9966CC"/>
                </a:solidFill>
                <a:latin typeface="Courier New" pitchFamily="49" charset="0"/>
              </a:rPr>
              <a:t>0</a:t>
            </a:r>
            <a:r>
              <a:rPr lang="en-US" altLang="en-US" sz="1400" b="1">
                <a:solidFill>
                  <a:srgbClr val="0070C0"/>
                </a:solidFill>
                <a:latin typeface="Courier New" pitchFamily="49" charset="0"/>
              </a:rPr>
              <a:t>;</a:t>
            </a:r>
          </a:p>
          <a:p>
            <a:pPr eaLnBrk="1" hangingPunct="1">
              <a:lnSpc>
                <a:spcPct val="100000"/>
              </a:lnSpc>
              <a:spcBef>
                <a:spcPts val="288"/>
              </a:spcBef>
            </a:pPr>
            <a:r>
              <a:rPr lang="en-US" altLang="en-US" sz="1400" b="1">
                <a:solidFill>
                  <a:srgbClr val="0070C0"/>
                </a:solidFill>
                <a:latin typeface="Courier New" pitchFamily="49" charset="0"/>
              </a:rPr>
              <a:t>   </a:t>
            </a:r>
            <a:r>
              <a:rPr lang="en-US" altLang="en-US" sz="1400" b="1">
                <a:solidFill>
                  <a:srgbClr val="0000FF"/>
                </a:solidFill>
                <a:latin typeface="Courier New" pitchFamily="49" charset="0"/>
              </a:rPr>
              <a:t>while</a:t>
            </a:r>
            <a:r>
              <a:rPr lang="en-US" altLang="en-US" sz="1400" b="1">
                <a:solidFill>
                  <a:srgbClr val="0070C0"/>
                </a:solidFill>
                <a:latin typeface="Courier New" pitchFamily="49" charset="0"/>
              </a:rPr>
              <a:t>(</a:t>
            </a:r>
            <a:r>
              <a:rPr lang="en-US" altLang="en-US" sz="1400" b="1">
                <a:solidFill>
                  <a:srgbClr val="B84747"/>
                </a:solidFill>
                <a:latin typeface="Courier New" pitchFamily="49" charset="0"/>
              </a:rPr>
              <a:t>flag</a:t>
            </a:r>
            <a:r>
              <a:rPr lang="en-US" altLang="en-US" sz="1400" b="1">
                <a:solidFill>
                  <a:srgbClr val="0070C0"/>
                </a:solidFill>
                <a:latin typeface="Courier New" pitchFamily="49" charset="0"/>
              </a:rPr>
              <a:t>[</a:t>
            </a:r>
            <a:r>
              <a:rPr lang="en-US" altLang="en-US" sz="1400" b="1">
                <a:solidFill>
                  <a:srgbClr val="9966CC"/>
                </a:solidFill>
                <a:latin typeface="Courier New" pitchFamily="49" charset="0"/>
              </a:rPr>
              <a:t>0</a:t>
            </a:r>
            <a:r>
              <a:rPr lang="en-US" altLang="en-US" sz="1400" b="1">
                <a:solidFill>
                  <a:srgbClr val="0070C0"/>
                </a:solidFill>
                <a:latin typeface="Courier New" pitchFamily="49" charset="0"/>
              </a:rPr>
              <a:t>]==</a:t>
            </a:r>
            <a:r>
              <a:rPr lang="en-US" altLang="en-US" sz="1400" b="1">
                <a:solidFill>
                  <a:srgbClr val="FF3366"/>
                </a:solidFill>
                <a:latin typeface="Courier New" pitchFamily="49" charset="0"/>
              </a:rPr>
              <a:t>TRUE</a:t>
            </a:r>
            <a:r>
              <a:rPr lang="en-US" altLang="en-US" sz="1400" b="1">
                <a:solidFill>
                  <a:srgbClr val="0070C0"/>
                </a:solidFill>
                <a:latin typeface="Courier New" pitchFamily="49" charset="0"/>
              </a:rPr>
              <a:t> &amp;&amp; </a:t>
            </a:r>
            <a:r>
              <a:rPr lang="en-US" altLang="en-US" sz="1400" b="1">
                <a:solidFill>
                  <a:srgbClr val="B84747"/>
                </a:solidFill>
                <a:latin typeface="Courier New" pitchFamily="49" charset="0"/>
              </a:rPr>
              <a:t>turn</a:t>
            </a:r>
            <a:r>
              <a:rPr lang="en-US" altLang="en-US" sz="1400" b="1">
                <a:solidFill>
                  <a:srgbClr val="0070C0"/>
                </a:solidFill>
                <a:latin typeface="Courier New" pitchFamily="49" charset="0"/>
              </a:rPr>
              <a:t>==</a:t>
            </a:r>
            <a:r>
              <a:rPr lang="en-US" altLang="en-US" sz="1400" b="1">
                <a:solidFill>
                  <a:srgbClr val="9966CC"/>
                </a:solidFill>
                <a:latin typeface="Courier New" pitchFamily="49" charset="0"/>
              </a:rPr>
              <a:t>0</a:t>
            </a:r>
            <a:r>
              <a:rPr lang="en-US" altLang="en-US" sz="1400" b="1">
                <a:solidFill>
                  <a:srgbClr val="0070C0"/>
                </a:solidFill>
                <a:latin typeface="Courier New" pitchFamily="49" charset="0"/>
              </a:rPr>
              <a:t>);</a:t>
            </a:r>
          </a:p>
          <a:p>
            <a:pPr eaLnBrk="1" hangingPunct="1">
              <a:lnSpc>
                <a:spcPct val="100000"/>
              </a:lnSpc>
              <a:spcBef>
                <a:spcPts val="288"/>
              </a:spcBef>
            </a:pPr>
            <a:endParaRPr lang="en-US" altLang="en-US" sz="1400" b="1">
              <a:solidFill>
                <a:srgbClr val="0070C0"/>
              </a:solidFill>
              <a:latin typeface="Courier New" pitchFamily="49" charset="0"/>
            </a:endParaRPr>
          </a:p>
          <a:p>
            <a:pPr eaLnBrk="1" hangingPunct="1">
              <a:lnSpc>
                <a:spcPct val="100000"/>
              </a:lnSpc>
              <a:spcBef>
                <a:spcPts val="288"/>
              </a:spcBef>
            </a:pPr>
            <a:r>
              <a:rPr lang="en-US" altLang="en-US" sz="1400" b="1">
                <a:solidFill>
                  <a:srgbClr val="0070C0"/>
                </a:solidFill>
                <a:latin typeface="Courier New" pitchFamily="49" charset="0"/>
              </a:rPr>
              <a:t>      // critical section 1</a:t>
            </a:r>
          </a:p>
          <a:p>
            <a:pPr eaLnBrk="1" hangingPunct="1">
              <a:lnSpc>
                <a:spcPct val="100000"/>
              </a:lnSpc>
              <a:spcBef>
                <a:spcPts val="288"/>
              </a:spcBef>
            </a:pPr>
            <a:endParaRPr lang="en-US" altLang="en-US" sz="1400" b="1">
              <a:solidFill>
                <a:srgbClr val="0070C0"/>
              </a:solidFill>
              <a:latin typeface="Courier New" pitchFamily="49" charset="0"/>
            </a:endParaRPr>
          </a:p>
          <a:p>
            <a:pPr eaLnBrk="1" hangingPunct="1">
              <a:lnSpc>
                <a:spcPct val="100000"/>
              </a:lnSpc>
              <a:spcBef>
                <a:spcPts val="288"/>
              </a:spcBef>
            </a:pPr>
            <a:r>
              <a:rPr lang="en-US" altLang="en-US" sz="1400" b="1">
                <a:solidFill>
                  <a:srgbClr val="0070C0"/>
                </a:solidFill>
                <a:latin typeface="Courier New" pitchFamily="49" charset="0"/>
              </a:rPr>
              <a:t>   </a:t>
            </a:r>
            <a:r>
              <a:rPr lang="en-US" altLang="en-US" sz="1400" b="1">
                <a:solidFill>
                  <a:srgbClr val="B84747"/>
                </a:solidFill>
                <a:latin typeface="Courier New" pitchFamily="49" charset="0"/>
              </a:rPr>
              <a:t>flag</a:t>
            </a:r>
            <a:r>
              <a:rPr lang="en-US" altLang="en-US" sz="1400" b="1">
                <a:solidFill>
                  <a:srgbClr val="0070C0"/>
                </a:solidFill>
                <a:latin typeface="Courier New" pitchFamily="49" charset="0"/>
              </a:rPr>
              <a:t>[</a:t>
            </a:r>
            <a:r>
              <a:rPr lang="en-US" altLang="en-US" sz="1400" b="1">
                <a:solidFill>
                  <a:srgbClr val="9966CC"/>
                </a:solidFill>
                <a:latin typeface="Courier New" pitchFamily="49" charset="0"/>
              </a:rPr>
              <a:t>1</a:t>
            </a:r>
            <a:r>
              <a:rPr lang="en-US" altLang="en-US" sz="1400" b="1">
                <a:solidFill>
                  <a:srgbClr val="0070C0"/>
                </a:solidFill>
                <a:latin typeface="Courier New" pitchFamily="49" charset="0"/>
              </a:rPr>
              <a:t>] = </a:t>
            </a:r>
            <a:r>
              <a:rPr lang="en-US" altLang="en-US" sz="1400" b="1">
                <a:solidFill>
                  <a:srgbClr val="FF3366"/>
                </a:solidFill>
                <a:latin typeface="Courier New" pitchFamily="49" charset="0"/>
              </a:rPr>
              <a:t>FALSE</a:t>
            </a:r>
            <a:r>
              <a:rPr lang="en-US" altLang="en-US" sz="1400" b="1">
                <a:solidFill>
                  <a:srgbClr val="0070C0"/>
                </a:solidFill>
                <a:latin typeface="Courier New" pitchFamily="49" charset="0"/>
              </a:rPr>
              <a:t>;</a:t>
            </a:r>
          </a:p>
          <a:p>
            <a:pPr eaLnBrk="1" hangingPunct="1">
              <a:lnSpc>
                <a:spcPct val="100000"/>
              </a:lnSpc>
              <a:spcBef>
                <a:spcPts val="288"/>
              </a:spcBef>
            </a:pPr>
            <a:endParaRPr lang="en-US" altLang="en-US" sz="1400" b="1">
              <a:solidFill>
                <a:srgbClr val="0070C0"/>
              </a:solidFill>
              <a:latin typeface="Courier New" pitchFamily="49" charset="0"/>
            </a:endParaRPr>
          </a:p>
          <a:p>
            <a:pPr eaLnBrk="1" hangingPunct="1">
              <a:lnSpc>
                <a:spcPct val="100000"/>
              </a:lnSpc>
              <a:spcBef>
                <a:spcPts val="288"/>
              </a:spcBef>
            </a:pPr>
            <a:r>
              <a:rPr lang="en-US" altLang="en-US" sz="1400" b="1">
                <a:solidFill>
                  <a:srgbClr val="0070C0"/>
                </a:solidFill>
                <a:latin typeface="Courier New" pitchFamily="49" charset="0"/>
              </a:rPr>
              <a:t>      // remainder section 1</a:t>
            </a:r>
          </a:p>
          <a:p>
            <a:pPr eaLnBrk="1" hangingPunct="1">
              <a:lnSpc>
                <a:spcPct val="100000"/>
              </a:lnSpc>
              <a:spcBef>
                <a:spcPts val="288"/>
              </a:spcBef>
            </a:pPr>
            <a:endParaRPr lang="en-US" altLang="en-US" sz="1400" b="1">
              <a:solidFill>
                <a:srgbClr val="0000FF"/>
              </a:solidFill>
              <a:latin typeface="Courier New" pitchFamily="49" charset="0"/>
            </a:endParaRPr>
          </a:p>
          <a:p>
            <a:pPr eaLnBrk="1" hangingPunct="1">
              <a:lnSpc>
                <a:spcPct val="100000"/>
              </a:lnSpc>
              <a:spcBef>
                <a:spcPts val="288"/>
              </a:spcBef>
            </a:pPr>
            <a:r>
              <a:rPr lang="en-US" altLang="en-US" sz="1400" b="1">
                <a:solidFill>
                  <a:srgbClr val="0070C0"/>
                </a:solidFill>
                <a:latin typeface="Courier New" pitchFamily="49" charset="0"/>
              </a:rPr>
              <a:t>} </a:t>
            </a:r>
            <a:r>
              <a:rPr lang="en-US" altLang="en-US" sz="1400" b="1">
                <a:solidFill>
                  <a:srgbClr val="0000FF"/>
                </a:solidFill>
                <a:latin typeface="Courier New" pitchFamily="49" charset="0"/>
              </a:rPr>
              <a:t>while</a:t>
            </a:r>
            <a:r>
              <a:rPr lang="en-US" altLang="en-US" sz="1400" b="1">
                <a:solidFill>
                  <a:srgbClr val="0070C0"/>
                </a:solidFill>
                <a:latin typeface="Courier New" pitchFamily="49" charset="0"/>
              </a:rPr>
              <a:t>(</a:t>
            </a:r>
            <a:r>
              <a:rPr lang="en-US" altLang="en-US" sz="1400" b="1">
                <a:solidFill>
                  <a:srgbClr val="9966CC"/>
                </a:solidFill>
                <a:latin typeface="Courier New" pitchFamily="49" charset="0"/>
              </a:rPr>
              <a:t>1</a:t>
            </a:r>
            <a:r>
              <a:rPr lang="en-US" altLang="en-US" sz="1400" b="1">
                <a:solidFill>
                  <a:srgbClr val="0070C0"/>
                </a:solidFill>
                <a:latin typeface="Courier New" pitchFamily="49" charset="0"/>
              </a:rPr>
              <a:t>);</a:t>
            </a:r>
          </a:p>
          <a:p>
            <a:pPr eaLnBrk="1" hangingPunct="1">
              <a:lnSpc>
                <a:spcPct val="100000"/>
              </a:lnSpc>
              <a:spcBef>
                <a:spcPts val="288"/>
              </a:spcBef>
            </a:pPr>
            <a:endParaRPr lang="en-US" altLang="en-US" sz="1400" b="1">
              <a:solidFill>
                <a:srgbClr val="0070C0"/>
              </a:solidFill>
              <a:latin typeface="Courier New" pitchFamily="49" charset="0"/>
            </a:endParaRPr>
          </a:p>
          <a:p>
            <a:pPr eaLnBrk="1" hangingPunct="1">
              <a:lnSpc>
                <a:spcPct val="100000"/>
              </a:lnSpc>
              <a:spcBef>
                <a:spcPts val="288"/>
              </a:spcBef>
            </a:pPr>
            <a:endParaRPr lang="en-US" altLang="en-US" sz="1400" b="1">
              <a:solidFill>
                <a:srgbClr val="0070C0"/>
              </a:solidFill>
              <a:latin typeface="Courier New" pitchFamily="49" charset="0"/>
            </a:endParaRPr>
          </a:p>
        </p:txBody>
      </p:sp>
      <p:sp>
        <p:nvSpPr>
          <p:cNvPr id="18437" name="Line 4"/>
          <p:cNvSpPr>
            <a:spLocks noChangeShapeType="1"/>
          </p:cNvSpPr>
          <p:nvPr/>
        </p:nvSpPr>
        <p:spPr bwMode="auto">
          <a:xfrm>
            <a:off x="4956175" y="1679575"/>
            <a:ext cx="1588" cy="5459413"/>
          </a:xfrm>
          <a:prstGeom prst="line">
            <a:avLst/>
          </a:prstGeom>
          <a:noFill/>
          <a:ln w="19080">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38" name="AutoShape 7"/>
          <p:cNvSpPr>
            <a:spLocks noChangeArrowheads="1"/>
          </p:cNvSpPr>
          <p:nvPr/>
        </p:nvSpPr>
        <p:spPr bwMode="auto">
          <a:xfrm>
            <a:off x="7531100" y="4037013"/>
            <a:ext cx="1371600" cy="576262"/>
          </a:xfrm>
          <a:custGeom>
            <a:avLst/>
            <a:gdLst>
              <a:gd name="T0" fmla="*/ 1371600 w 1371600"/>
              <a:gd name="T1" fmla="*/ 288131 h 576262"/>
              <a:gd name="T2" fmla="*/ 685800 w 1371600"/>
              <a:gd name="T3" fmla="*/ 576262 h 576262"/>
              <a:gd name="T4" fmla="*/ 0 w 1371600"/>
              <a:gd name="T5" fmla="*/ 288131 h 576262"/>
              <a:gd name="T6" fmla="*/ 685800 w 1371600"/>
              <a:gd name="T7" fmla="*/ 0 h 576262"/>
              <a:gd name="T8" fmla="*/ 0 60000 65536"/>
              <a:gd name="T9" fmla="*/ 5898240 60000 65536"/>
              <a:gd name="T10" fmla="*/ 11796480 60000 65536"/>
              <a:gd name="T11" fmla="*/ 17694720 60000 65536"/>
              <a:gd name="T12" fmla="*/ 0 w 1371600"/>
              <a:gd name="T13" fmla="*/ 0 h 576262"/>
              <a:gd name="T14" fmla="*/ 1371600 w 1371600"/>
              <a:gd name="T15" fmla="*/ 576262 h 576262"/>
            </a:gdLst>
            <a:ahLst/>
            <a:cxnLst>
              <a:cxn ang="T8">
                <a:pos x="T0" y="T1"/>
              </a:cxn>
              <a:cxn ang="T9">
                <a:pos x="T2" y="T3"/>
              </a:cxn>
              <a:cxn ang="T10">
                <a:pos x="T4" y="T5"/>
              </a:cxn>
              <a:cxn ang="T11">
                <a:pos x="T6" y="T7"/>
              </a:cxn>
            </a:cxnLst>
            <a:rect l="T12" t="T13" r="T14" b="T15"/>
            <a:pathLst>
              <a:path w="1371600" h="576262">
                <a:moveTo>
                  <a:pt x="0" y="0"/>
                </a:moveTo>
                <a:lnTo>
                  <a:pt x="3810" y="0"/>
                </a:lnTo>
                <a:lnTo>
                  <a:pt x="3810" y="1602"/>
                </a:lnTo>
                <a:lnTo>
                  <a:pt x="0" y="1602"/>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eaLnBrk="0">
              <a:tabLst>
                <a:tab pos="457200" algn="l"/>
                <a:tab pos="914400" algn="l"/>
                <a:tab pos="1371600" algn="l"/>
              </a:tabLst>
              <a:defRPr>
                <a:solidFill>
                  <a:schemeClr val="tx1"/>
                </a:solidFill>
                <a:latin typeface="Arial" charset="0"/>
                <a:ea typeface="DejaVu Sans" charset="0"/>
                <a:cs typeface="DejaVu Sans" charset="0"/>
              </a:defRPr>
            </a:lvl1pPr>
            <a:lvl2pPr eaLnBrk="0">
              <a:tabLst>
                <a:tab pos="457200" algn="l"/>
                <a:tab pos="914400" algn="l"/>
                <a:tab pos="1371600" algn="l"/>
              </a:tabLst>
              <a:defRPr>
                <a:solidFill>
                  <a:schemeClr val="tx1"/>
                </a:solidFill>
                <a:latin typeface="Arial" charset="0"/>
                <a:ea typeface="DejaVu Sans" charset="0"/>
                <a:cs typeface="DejaVu Sans" charset="0"/>
              </a:defRPr>
            </a:lvl2pPr>
            <a:lvl3pPr eaLnBrk="0">
              <a:tabLst>
                <a:tab pos="457200" algn="l"/>
                <a:tab pos="914400" algn="l"/>
                <a:tab pos="1371600" algn="l"/>
              </a:tabLst>
              <a:defRPr>
                <a:solidFill>
                  <a:schemeClr val="tx1"/>
                </a:solidFill>
                <a:latin typeface="Arial" charset="0"/>
                <a:ea typeface="DejaVu Sans" charset="0"/>
                <a:cs typeface="DejaVu Sans" charset="0"/>
              </a:defRPr>
            </a:lvl3pPr>
            <a:lvl4pPr eaLnBrk="0">
              <a:tabLst>
                <a:tab pos="457200" algn="l"/>
                <a:tab pos="914400" algn="l"/>
                <a:tab pos="1371600" algn="l"/>
              </a:tabLst>
              <a:defRPr>
                <a:solidFill>
                  <a:schemeClr val="tx1"/>
                </a:solidFill>
                <a:latin typeface="Arial" charset="0"/>
                <a:ea typeface="DejaVu Sans" charset="0"/>
                <a:cs typeface="DejaVu Sans" charset="0"/>
              </a:defRPr>
            </a:lvl4pPr>
            <a:lvl5pPr eaLnBrk="0">
              <a:tabLst>
                <a:tab pos="457200" algn="l"/>
                <a:tab pos="914400" algn="l"/>
                <a:tab pos="13716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chemeClr val="tx1"/>
                </a:solidFill>
                <a:latin typeface="Arial" charset="0"/>
                <a:ea typeface="DejaVu Sans" charset="0"/>
                <a:cs typeface="DejaVu Sans" charset="0"/>
              </a:defRPr>
            </a:lvl9pPr>
          </a:lstStyle>
          <a:p>
            <a:pPr eaLnBrk="1">
              <a:lnSpc>
                <a:spcPct val="100000"/>
              </a:lnSpc>
            </a:pPr>
            <a:r>
              <a:rPr lang="en-US" altLang="en-US" sz="1600" b="1">
                <a:solidFill>
                  <a:srgbClr val="000078"/>
                </a:solidFill>
                <a:latin typeface="Calibri" pitchFamily="32" charset="0"/>
              </a:rPr>
              <a:t>exit section</a:t>
            </a:r>
          </a:p>
        </p:txBody>
      </p:sp>
      <p:sp>
        <p:nvSpPr>
          <p:cNvPr id="18439" name="AutoShape 5"/>
          <p:cNvSpPr>
            <a:spLocks noChangeArrowheads="1"/>
          </p:cNvSpPr>
          <p:nvPr/>
        </p:nvSpPr>
        <p:spPr bwMode="auto">
          <a:xfrm>
            <a:off x="744538" y="2789238"/>
            <a:ext cx="8261350" cy="822325"/>
          </a:xfrm>
          <a:custGeom>
            <a:avLst/>
            <a:gdLst>
              <a:gd name="T0" fmla="*/ 8261350 w 8261350"/>
              <a:gd name="T1" fmla="*/ 411163 h 822325"/>
              <a:gd name="T2" fmla="*/ 4130675 w 8261350"/>
              <a:gd name="T3" fmla="*/ 822325 h 822325"/>
              <a:gd name="T4" fmla="*/ 0 w 8261350"/>
              <a:gd name="T5" fmla="*/ 411163 h 822325"/>
              <a:gd name="T6" fmla="*/ 4130675 w 8261350"/>
              <a:gd name="T7" fmla="*/ 0 h 822325"/>
              <a:gd name="T8" fmla="*/ 0 60000 65536"/>
              <a:gd name="T9" fmla="*/ 5898240 60000 65536"/>
              <a:gd name="T10" fmla="*/ 11796480 60000 65536"/>
              <a:gd name="T11" fmla="*/ 17694720 60000 65536"/>
              <a:gd name="T12" fmla="*/ 0 w 8261350"/>
              <a:gd name="T13" fmla="*/ 0 h 822325"/>
              <a:gd name="T14" fmla="*/ 8261350 w 8261350"/>
              <a:gd name="T15" fmla="*/ 822325 h 822325"/>
            </a:gdLst>
            <a:ahLst/>
            <a:cxnLst>
              <a:cxn ang="T8">
                <a:pos x="T0" y="T1"/>
              </a:cxn>
              <a:cxn ang="T9">
                <a:pos x="T2" y="T3"/>
              </a:cxn>
              <a:cxn ang="T10">
                <a:pos x="T4" y="T5"/>
              </a:cxn>
              <a:cxn ang="T11">
                <a:pos x="T6" y="T7"/>
              </a:cxn>
            </a:cxnLst>
            <a:rect l="T12" t="T13" r="T14" b="T15"/>
            <a:pathLst>
              <a:path w="8261350" h="822325">
                <a:moveTo>
                  <a:pt x="0" y="0"/>
                </a:moveTo>
                <a:lnTo>
                  <a:pt x="22950" y="0"/>
                </a:lnTo>
                <a:lnTo>
                  <a:pt x="22950" y="2286"/>
                </a:lnTo>
                <a:lnTo>
                  <a:pt x="0" y="2286"/>
                </a:lnTo>
                <a:lnTo>
                  <a:pt x="0" y="0"/>
                </a:lnTo>
                <a:close/>
              </a:path>
            </a:pathLst>
          </a:custGeom>
          <a:noFill/>
          <a:ln w="26280" cap="flat" cmpd="sng">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0" name="AutoShape 8"/>
          <p:cNvSpPr>
            <a:spLocks noChangeArrowheads="1"/>
          </p:cNvSpPr>
          <p:nvPr/>
        </p:nvSpPr>
        <p:spPr bwMode="auto">
          <a:xfrm>
            <a:off x="7840663" y="1989138"/>
            <a:ext cx="1554162" cy="576262"/>
          </a:xfrm>
          <a:custGeom>
            <a:avLst/>
            <a:gdLst>
              <a:gd name="T0" fmla="*/ 1554162 w 1554162"/>
              <a:gd name="T1" fmla="*/ 288131 h 576262"/>
              <a:gd name="T2" fmla="*/ 777081 w 1554162"/>
              <a:gd name="T3" fmla="*/ 576262 h 576262"/>
              <a:gd name="T4" fmla="*/ 0 w 1554162"/>
              <a:gd name="T5" fmla="*/ 288131 h 576262"/>
              <a:gd name="T6" fmla="*/ 777081 w 1554162"/>
              <a:gd name="T7" fmla="*/ 0 h 576262"/>
              <a:gd name="T8" fmla="*/ 0 60000 65536"/>
              <a:gd name="T9" fmla="*/ 5898240 60000 65536"/>
              <a:gd name="T10" fmla="*/ 11796480 60000 65536"/>
              <a:gd name="T11" fmla="*/ 17694720 60000 65536"/>
              <a:gd name="T12" fmla="*/ 0 w 1554162"/>
              <a:gd name="T13" fmla="*/ 0 h 576262"/>
              <a:gd name="T14" fmla="*/ 1554162 w 1554162"/>
              <a:gd name="T15" fmla="*/ 576262 h 576262"/>
            </a:gdLst>
            <a:ahLst/>
            <a:cxnLst>
              <a:cxn ang="T8">
                <a:pos x="T0" y="T1"/>
              </a:cxn>
              <a:cxn ang="T9">
                <a:pos x="T2" y="T3"/>
              </a:cxn>
              <a:cxn ang="T10">
                <a:pos x="T4" y="T5"/>
              </a:cxn>
              <a:cxn ang="T11">
                <a:pos x="T6" y="T7"/>
              </a:cxn>
            </a:cxnLst>
            <a:rect l="T12" t="T13" r="T14" b="T15"/>
            <a:pathLst>
              <a:path w="1554162" h="576262">
                <a:moveTo>
                  <a:pt x="0" y="0"/>
                </a:moveTo>
                <a:lnTo>
                  <a:pt x="4318" y="0"/>
                </a:lnTo>
                <a:lnTo>
                  <a:pt x="4318" y="1602"/>
                </a:lnTo>
                <a:lnTo>
                  <a:pt x="0" y="1602"/>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eaLnBrk="0">
              <a:tabLst>
                <a:tab pos="457200" algn="l"/>
                <a:tab pos="914400" algn="l"/>
                <a:tab pos="1371600" algn="l"/>
              </a:tabLst>
              <a:defRPr>
                <a:solidFill>
                  <a:schemeClr val="tx1"/>
                </a:solidFill>
                <a:latin typeface="Arial" charset="0"/>
                <a:ea typeface="DejaVu Sans" charset="0"/>
                <a:cs typeface="DejaVu Sans" charset="0"/>
              </a:defRPr>
            </a:lvl1pPr>
            <a:lvl2pPr eaLnBrk="0">
              <a:tabLst>
                <a:tab pos="457200" algn="l"/>
                <a:tab pos="914400" algn="l"/>
                <a:tab pos="1371600" algn="l"/>
              </a:tabLst>
              <a:defRPr>
                <a:solidFill>
                  <a:schemeClr val="tx1"/>
                </a:solidFill>
                <a:latin typeface="Arial" charset="0"/>
                <a:ea typeface="DejaVu Sans" charset="0"/>
                <a:cs typeface="DejaVu Sans" charset="0"/>
              </a:defRPr>
            </a:lvl2pPr>
            <a:lvl3pPr eaLnBrk="0">
              <a:tabLst>
                <a:tab pos="457200" algn="l"/>
                <a:tab pos="914400" algn="l"/>
                <a:tab pos="1371600" algn="l"/>
              </a:tabLst>
              <a:defRPr>
                <a:solidFill>
                  <a:schemeClr val="tx1"/>
                </a:solidFill>
                <a:latin typeface="Arial" charset="0"/>
                <a:ea typeface="DejaVu Sans" charset="0"/>
                <a:cs typeface="DejaVu Sans" charset="0"/>
              </a:defRPr>
            </a:lvl3pPr>
            <a:lvl4pPr eaLnBrk="0">
              <a:tabLst>
                <a:tab pos="457200" algn="l"/>
                <a:tab pos="914400" algn="l"/>
                <a:tab pos="1371600" algn="l"/>
              </a:tabLst>
              <a:defRPr>
                <a:solidFill>
                  <a:schemeClr val="tx1"/>
                </a:solidFill>
                <a:latin typeface="Arial" charset="0"/>
                <a:ea typeface="DejaVu Sans" charset="0"/>
                <a:cs typeface="DejaVu Sans" charset="0"/>
              </a:defRPr>
            </a:lvl4pPr>
            <a:lvl5pPr eaLnBrk="0">
              <a:tabLst>
                <a:tab pos="457200" algn="l"/>
                <a:tab pos="914400" algn="l"/>
                <a:tab pos="13716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chemeClr val="tx1"/>
                </a:solidFill>
                <a:latin typeface="Arial" charset="0"/>
                <a:ea typeface="DejaVu Sans" charset="0"/>
                <a:cs typeface="DejaVu Sans" charset="0"/>
              </a:defRPr>
            </a:lvl9pPr>
          </a:lstStyle>
          <a:p>
            <a:pPr eaLnBrk="1">
              <a:lnSpc>
                <a:spcPct val="100000"/>
              </a:lnSpc>
            </a:pPr>
            <a:r>
              <a:rPr lang="en-US" altLang="en-US" sz="1600" b="1">
                <a:solidFill>
                  <a:srgbClr val="000078"/>
                </a:solidFill>
                <a:latin typeface="Calibri" pitchFamily="32" charset="0"/>
              </a:rPr>
              <a:t>entry section</a:t>
            </a:r>
          </a:p>
        </p:txBody>
      </p:sp>
      <p:sp>
        <p:nvSpPr>
          <p:cNvPr id="18441" name="Rectangle 1"/>
          <p:cNvSpPr>
            <a:spLocks noChangeArrowheads="1"/>
          </p:cNvSpPr>
          <p:nvPr/>
        </p:nvSpPr>
        <p:spPr bwMode="auto">
          <a:xfrm>
            <a:off x="744538" y="2789238"/>
            <a:ext cx="8158162" cy="762000"/>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8442" name="Rectangle 2"/>
          <p:cNvSpPr>
            <a:spLocks noChangeArrowheads="1"/>
          </p:cNvSpPr>
          <p:nvPr/>
        </p:nvSpPr>
        <p:spPr bwMode="auto">
          <a:xfrm>
            <a:off x="744538" y="4259263"/>
            <a:ext cx="6505575" cy="282575"/>
          </a:xfrm>
          <a:prstGeom prst="rect">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204788" y="615950"/>
            <a:ext cx="8847137" cy="66992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Condition 1: Mutual Exclusion</a:t>
            </a:r>
          </a:p>
        </p:txBody>
      </p:sp>
      <p:sp>
        <p:nvSpPr>
          <p:cNvPr id="19459" name="AutoShape 2"/>
          <p:cNvSpPr>
            <a:spLocks noChangeArrowheads="1"/>
          </p:cNvSpPr>
          <p:nvPr/>
        </p:nvSpPr>
        <p:spPr bwMode="auto">
          <a:xfrm>
            <a:off x="5124450" y="1763713"/>
            <a:ext cx="4451350" cy="5645150"/>
          </a:xfrm>
          <a:custGeom>
            <a:avLst/>
            <a:gdLst>
              <a:gd name="T0" fmla="*/ 4451350 w 4451350"/>
              <a:gd name="T1" fmla="*/ 2822575 h 5645150"/>
              <a:gd name="T2" fmla="*/ 2225675 w 4451350"/>
              <a:gd name="T3" fmla="*/ 5645150 h 5645150"/>
              <a:gd name="T4" fmla="*/ 0 w 4451350"/>
              <a:gd name="T5" fmla="*/ 2822575 h 5645150"/>
              <a:gd name="T6" fmla="*/ 2225675 w 4451350"/>
              <a:gd name="T7" fmla="*/ 0 h 5645150"/>
              <a:gd name="T8" fmla="*/ 0 60000 65536"/>
              <a:gd name="T9" fmla="*/ 5898240 60000 65536"/>
              <a:gd name="T10" fmla="*/ 11796480 60000 65536"/>
              <a:gd name="T11" fmla="*/ 17694720 60000 65536"/>
              <a:gd name="T12" fmla="*/ 0 w 4451350"/>
              <a:gd name="T13" fmla="*/ 0 h 5645150"/>
              <a:gd name="T14" fmla="*/ 4451350 w 4451350"/>
              <a:gd name="T15" fmla="*/ 5645150 h 5645150"/>
            </a:gdLst>
            <a:ahLst/>
            <a:cxnLst>
              <a:cxn ang="T8">
                <a:pos x="T0" y="T1"/>
              </a:cxn>
              <a:cxn ang="T9">
                <a:pos x="T2" y="T3"/>
              </a:cxn>
              <a:cxn ang="T10">
                <a:pos x="T4" y="T5"/>
              </a:cxn>
              <a:cxn ang="T11">
                <a:pos x="T6" y="T7"/>
              </a:cxn>
            </a:cxnLst>
            <a:rect l="T12" t="T13" r="T14" b="T15"/>
            <a:pathLst>
              <a:path w="4451350" h="5645150">
                <a:moveTo>
                  <a:pt x="0" y="0"/>
                </a:moveTo>
                <a:lnTo>
                  <a:pt x="12366" y="0"/>
                </a:lnTo>
                <a:lnTo>
                  <a:pt x="12366" y="15680"/>
                </a:lnTo>
                <a:lnTo>
                  <a:pt x="0" y="1568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p:txBody>
      </p:sp>
      <p:sp>
        <p:nvSpPr>
          <p:cNvPr id="19460" name="Rectangle 3"/>
          <p:cNvSpPr>
            <a:spLocks noGrp="1" noChangeArrowheads="1"/>
          </p:cNvSpPr>
          <p:nvPr>
            <p:ph type="body" idx="1"/>
          </p:nvPr>
        </p:nvSpPr>
        <p:spPr>
          <a:xfrm>
            <a:off x="388938" y="1768475"/>
            <a:ext cx="9280525" cy="5318125"/>
          </a:xfrm>
        </p:spPr>
        <p:txBody>
          <a:bodyPr lIns="91440" tIns="45720" rIns="91440" bIns="45720"/>
          <a:lstStyle/>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1" smtClean="0">
                <a:solidFill>
                  <a:srgbClr val="FF0000"/>
                </a:solidFill>
                <a:latin typeface="Courier New" pitchFamily="49" charset="0"/>
              </a:rPr>
              <a:t>// critical section 0 start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300" b="1" smtClean="0">
              <a:solidFill>
                <a:srgbClr val="FF0000"/>
              </a:solidFill>
              <a:latin typeface="Courier New" pitchFamily="49" charset="0"/>
            </a:endParaRPr>
          </a:p>
        </p:txBody>
      </p:sp>
      <p:sp>
        <p:nvSpPr>
          <p:cNvPr id="19461" name="Line 4"/>
          <p:cNvSpPr>
            <a:spLocks noChangeShapeType="1"/>
          </p:cNvSpPr>
          <p:nvPr/>
        </p:nvSpPr>
        <p:spPr bwMode="auto">
          <a:xfrm>
            <a:off x="4956175" y="1679575"/>
            <a:ext cx="1588" cy="5459413"/>
          </a:xfrm>
          <a:prstGeom prst="line">
            <a:avLst/>
          </a:prstGeom>
          <a:noFill/>
          <a:ln w="19080">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204788" y="615950"/>
            <a:ext cx="8847137" cy="66992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Condition 1: Mutual Exclusion</a:t>
            </a:r>
          </a:p>
        </p:txBody>
      </p:sp>
      <p:sp>
        <p:nvSpPr>
          <p:cNvPr id="20483" name="AutoShape 2"/>
          <p:cNvSpPr>
            <a:spLocks noChangeArrowheads="1"/>
          </p:cNvSpPr>
          <p:nvPr/>
        </p:nvSpPr>
        <p:spPr bwMode="auto">
          <a:xfrm>
            <a:off x="5124450" y="1763713"/>
            <a:ext cx="4451350" cy="5645150"/>
          </a:xfrm>
          <a:custGeom>
            <a:avLst/>
            <a:gdLst>
              <a:gd name="T0" fmla="*/ 4451350 w 4451350"/>
              <a:gd name="T1" fmla="*/ 2822575 h 5645150"/>
              <a:gd name="T2" fmla="*/ 2225675 w 4451350"/>
              <a:gd name="T3" fmla="*/ 5645150 h 5645150"/>
              <a:gd name="T4" fmla="*/ 0 w 4451350"/>
              <a:gd name="T5" fmla="*/ 2822575 h 5645150"/>
              <a:gd name="T6" fmla="*/ 2225675 w 4451350"/>
              <a:gd name="T7" fmla="*/ 0 h 5645150"/>
              <a:gd name="T8" fmla="*/ 0 60000 65536"/>
              <a:gd name="T9" fmla="*/ 5898240 60000 65536"/>
              <a:gd name="T10" fmla="*/ 11796480 60000 65536"/>
              <a:gd name="T11" fmla="*/ 17694720 60000 65536"/>
              <a:gd name="T12" fmla="*/ 0 w 4451350"/>
              <a:gd name="T13" fmla="*/ 0 h 5645150"/>
              <a:gd name="T14" fmla="*/ 4451350 w 4451350"/>
              <a:gd name="T15" fmla="*/ 5645150 h 5645150"/>
            </a:gdLst>
            <a:ahLst/>
            <a:cxnLst>
              <a:cxn ang="T8">
                <a:pos x="T0" y="T1"/>
              </a:cxn>
              <a:cxn ang="T9">
                <a:pos x="T2" y="T3"/>
              </a:cxn>
              <a:cxn ang="T10">
                <a:pos x="T4" y="T5"/>
              </a:cxn>
              <a:cxn ang="T11">
                <a:pos x="T6" y="T7"/>
              </a:cxn>
            </a:cxnLst>
            <a:rect l="T12" t="T13" r="T14" b="T15"/>
            <a:pathLst>
              <a:path w="4451350" h="5645150">
                <a:moveTo>
                  <a:pt x="0" y="0"/>
                </a:moveTo>
                <a:lnTo>
                  <a:pt x="12366" y="0"/>
                </a:lnTo>
                <a:lnTo>
                  <a:pt x="12366" y="15680"/>
                </a:lnTo>
                <a:lnTo>
                  <a:pt x="0" y="1568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p:txBody>
      </p:sp>
      <p:sp>
        <p:nvSpPr>
          <p:cNvPr id="20484" name="Rectangle 3"/>
          <p:cNvSpPr>
            <a:spLocks noGrp="1" noChangeArrowheads="1"/>
          </p:cNvSpPr>
          <p:nvPr>
            <p:ph type="body" idx="1"/>
          </p:nvPr>
        </p:nvSpPr>
        <p:spPr>
          <a:xfrm>
            <a:off x="388938" y="1768475"/>
            <a:ext cx="4529137" cy="5318125"/>
          </a:xfrm>
        </p:spPr>
        <p:txBody>
          <a:bodyPr lIns="91440" tIns="45720" rIns="91440" bIns="45720"/>
          <a:lstStyle/>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start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p:txBody>
      </p:sp>
      <p:sp>
        <p:nvSpPr>
          <p:cNvPr id="20485" name="Line 4"/>
          <p:cNvSpPr>
            <a:spLocks noChangeShapeType="1"/>
          </p:cNvSpPr>
          <p:nvPr/>
        </p:nvSpPr>
        <p:spPr bwMode="auto">
          <a:xfrm>
            <a:off x="4956175" y="1679575"/>
            <a:ext cx="1588" cy="5459413"/>
          </a:xfrm>
          <a:prstGeom prst="line">
            <a:avLst/>
          </a:prstGeom>
          <a:noFill/>
          <a:ln w="19080">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6" name="Text Box 5"/>
          <p:cNvSpPr txBox="1">
            <a:spLocks noChangeArrowheads="1"/>
          </p:cNvSpPr>
          <p:nvPr/>
        </p:nvSpPr>
        <p:spPr bwMode="auto">
          <a:xfrm>
            <a:off x="5145088" y="1768475"/>
            <a:ext cx="4529137" cy="531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9828" rIns="0" bIns="0"/>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1</a:t>
            </a:r>
            <a:r>
              <a:rPr lang="en-US" altLang="en-US" sz="1300" b="1">
                <a:solidFill>
                  <a:srgbClr val="0070C0"/>
                </a:solidFill>
                <a:latin typeface="Courier New" pitchFamily="49" charset="0"/>
              </a:rPr>
              <a:t>] = </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 = </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u="sng">
                <a:solidFill>
                  <a:srgbClr val="B84747"/>
                </a:solidFill>
                <a:latin typeface="Courier New" pitchFamily="49" charset="0"/>
              </a:rPr>
              <a:t>flag</a:t>
            </a:r>
            <a:r>
              <a:rPr lang="en-US" altLang="en-US" sz="1300" b="1" u="sng">
                <a:solidFill>
                  <a:srgbClr val="0070C0"/>
                </a:solidFill>
                <a:latin typeface="Courier New" pitchFamily="49" charset="0"/>
              </a:rPr>
              <a:t>[</a:t>
            </a:r>
            <a:r>
              <a:rPr lang="en-US" altLang="en-US" sz="1300" b="1" u="sng">
                <a:solidFill>
                  <a:srgbClr val="9966CC"/>
                </a:solidFill>
                <a:latin typeface="Courier New" pitchFamily="49" charset="0"/>
              </a:rPr>
              <a:t>0</a:t>
            </a:r>
            <a:r>
              <a:rPr lang="en-US" altLang="en-US" sz="1300" b="1" u="sng">
                <a:solidFill>
                  <a:srgbClr val="0070C0"/>
                </a:solidFill>
                <a:latin typeface="Courier New" pitchFamily="49" charset="0"/>
              </a:rPr>
              <a:t>]==</a:t>
            </a:r>
            <a:r>
              <a:rPr lang="en-US" altLang="en-US" sz="1300" b="1" u="sng">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204788" y="571500"/>
            <a:ext cx="8847137" cy="760413"/>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Topics</a:t>
            </a:r>
          </a:p>
        </p:txBody>
      </p:sp>
      <p:sp>
        <p:nvSpPr>
          <p:cNvPr id="3075" name="Rectangle 2"/>
          <p:cNvSpPr>
            <a:spLocks noGrp="1" noChangeArrowheads="1"/>
          </p:cNvSpPr>
          <p:nvPr>
            <p:ph type="body" idx="1"/>
          </p:nvPr>
        </p:nvSpPr>
        <p:spPr>
          <a:xfrm>
            <a:off x="388938" y="1768475"/>
            <a:ext cx="9280525" cy="5318125"/>
          </a:xfrm>
        </p:spPr>
        <p:txBody>
          <a:bodyPr/>
          <a:lstStyle/>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Background</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The Critical-Section Problem</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Peterson’s Solution</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Synchronization Hardware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Condition 1: Mutual Exclusion</a:t>
            </a:r>
          </a:p>
        </p:txBody>
      </p:sp>
      <p:sp>
        <p:nvSpPr>
          <p:cNvPr id="21507" name="AutoShape 2"/>
          <p:cNvSpPr>
            <a:spLocks noChangeArrowheads="1"/>
          </p:cNvSpPr>
          <p:nvPr/>
        </p:nvSpPr>
        <p:spPr bwMode="auto">
          <a:xfrm>
            <a:off x="5124450" y="1763713"/>
            <a:ext cx="4451350" cy="5645150"/>
          </a:xfrm>
          <a:custGeom>
            <a:avLst/>
            <a:gdLst>
              <a:gd name="T0" fmla="*/ 4451350 w 4451350"/>
              <a:gd name="T1" fmla="*/ 2822575 h 5645150"/>
              <a:gd name="T2" fmla="*/ 2225675 w 4451350"/>
              <a:gd name="T3" fmla="*/ 5645150 h 5645150"/>
              <a:gd name="T4" fmla="*/ 0 w 4451350"/>
              <a:gd name="T5" fmla="*/ 2822575 h 5645150"/>
              <a:gd name="T6" fmla="*/ 2225675 w 4451350"/>
              <a:gd name="T7" fmla="*/ 0 h 5645150"/>
              <a:gd name="T8" fmla="*/ 0 60000 65536"/>
              <a:gd name="T9" fmla="*/ 5898240 60000 65536"/>
              <a:gd name="T10" fmla="*/ 11796480 60000 65536"/>
              <a:gd name="T11" fmla="*/ 17694720 60000 65536"/>
              <a:gd name="T12" fmla="*/ 0 w 4451350"/>
              <a:gd name="T13" fmla="*/ 0 h 5645150"/>
              <a:gd name="T14" fmla="*/ 4451350 w 4451350"/>
              <a:gd name="T15" fmla="*/ 5645150 h 5645150"/>
            </a:gdLst>
            <a:ahLst/>
            <a:cxnLst>
              <a:cxn ang="T8">
                <a:pos x="T0" y="T1"/>
              </a:cxn>
              <a:cxn ang="T9">
                <a:pos x="T2" y="T3"/>
              </a:cxn>
              <a:cxn ang="T10">
                <a:pos x="T4" y="T5"/>
              </a:cxn>
              <a:cxn ang="T11">
                <a:pos x="T6" y="T7"/>
              </a:cxn>
            </a:cxnLst>
            <a:rect l="T12" t="T13" r="T14" b="T15"/>
            <a:pathLst>
              <a:path w="4451350" h="5645150">
                <a:moveTo>
                  <a:pt x="0" y="0"/>
                </a:moveTo>
                <a:lnTo>
                  <a:pt x="12366" y="0"/>
                </a:lnTo>
                <a:lnTo>
                  <a:pt x="12366" y="15680"/>
                </a:lnTo>
                <a:lnTo>
                  <a:pt x="0" y="1568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p:txBody>
      </p:sp>
      <p:sp>
        <p:nvSpPr>
          <p:cNvPr id="21508" name="Rectangle 3"/>
          <p:cNvSpPr>
            <a:spLocks noGrp="1" noChangeArrowheads="1"/>
          </p:cNvSpPr>
          <p:nvPr>
            <p:ph type="body" idx="1"/>
          </p:nvPr>
        </p:nvSpPr>
        <p:spPr>
          <a:xfrm>
            <a:off x="388938" y="1768475"/>
            <a:ext cx="4529137" cy="5318125"/>
          </a:xfrm>
        </p:spPr>
        <p:txBody>
          <a:bodyPr lIns="91440" tIns="45720" rIns="91440" bIns="45720"/>
          <a:lstStyle/>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start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p:txBody>
      </p:sp>
      <p:sp>
        <p:nvSpPr>
          <p:cNvPr id="21509" name="Line 4"/>
          <p:cNvSpPr>
            <a:spLocks noChangeShapeType="1"/>
          </p:cNvSpPr>
          <p:nvPr/>
        </p:nvSpPr>
        <p:spPr bwMode="auto">
          <a:xfrm>
            <a:off x="4956175" y="1679575"/>
            <a:ext cx="1588" cy="5459413"/>
          </a:xfrm>
          <a:prstGeom prst="line">
            <a:avLst/>
          </a:prstGeom>
          <a:noFill/>
          <a:ln w="19080">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10" name="Text Box 5"/>
          <p:cNvSpPr txBox="1">
            <a:spLocks noChangeArrowheads="1"/>
          </p:cNvSpPr>
          <p:nvPr/>
        </p:nvSpPr>
        <p:spPr bwMode="auto">
          <a:xfrm>
            <a:off x="5145088" y="1768475"/>
            <a:ext cx="4529137" cy="531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9828" rIns="0" bIns="0"/>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1</a:t>
            </a:r>
            <a:r>
              <a:rPr lang="en-US" altLang="en-US" sz="1300" b="1">
                <a:solidFill>
                  <a:srgbClr val="0070C0"/>
                </a:solidFill>
                <a:latin typeface="Courier New" pitchFamily="49" charset="0"/>
              </a:rPr>
              <a:t>] = </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 = </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u="sng">
                <a:solidFill>
                  <a:srgbClr val="B84747"/>
                </a:solidFill>
                <a:latin typeface="Courier New" pitchFamily="49" charset="0"/>
              </a:rPr>
              <a:t>flag</a:t>
            </a:r>
            <a:r>
              <a:rPr lang="en-US" altLang="en-US" sz="1300" b="1" u="sng">
                <a:solidFill>
                  <a:srgbClr val="0070C0"/>
                </a:solidFill>
                <a:latin typeface="Courier New" pitchFamily="49" charset="0"/>
              </a:rPr>
              <a:t>[</a:t>
            </a:r>
            <a:r>
              <a:rPr lang="en-US" altLang="en-US" sz="1300" b="1" u="sng">
                <a:solidFill>
                  <a:srgbClr val="9966CC"/>
                </a:solidFill>
                <a:latin typeface="Courier New" pitchFamily="49" charset="0"/>
              </a:rPr>
              <a:t>0</a:t>
            </a:r>
            <a:r>
              <a:rPr lang="en-US" altLang="en-US" sz="1300" b="1" u="sng">
                <a:solidFill>
                  <a:srgbClr val="0070C0"/>
                </a:solidFill>
                <a:latin typeface="Courier New" pitchFamily="49" charset="0"/>
              </a:rPr>
              <a:t>]==</a:t>
            </a:r>
            <a:r>
              <a:rPr lang="en-US" altLang="en-US" sz="1300" b="1" u="sng">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p:txBody>
      </p:sp>
      <p:cxnSp>
        <p:nvCxnSpPr>
          <p:cNvPr id="21511" name="AutoShape 6"/>
          <p:cNvCxnSpPr>
            <a:cxnSpLocks noChangeShapeType="1"/>
          </p:cNvCxnSpPr>
          <p:nvPr/>
        </p:nvCxnSpPr>
        <p:spPr bwMode="auto">
          <a:xfrm>
            <a:off x="2016125" y="1920875"/>
            <a:ext cx="3127375" cy="1239838"/>
          </a:xfrm>
          <a:prstGeom prst="straightConnector1">
            <a:avLst/>
          </a:prstGeom>
          <a:noFill/>
          <a:ln w="9360">
            <a:solidFill>
              <a:srgbClr val="292934"/>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Condition 1: Mutual Exclusion</a:t>
            </a:r>
          </a:p>
        </p:txBody>
      </p:sp>
      <p:sp>
        <p:nvSpPr>
          <p:cNvPr id="22531" name="AutoShape 2"/>
          <p:cNvSpPr>
            <a:spLocks noChangeArrowheads="1"/>
          </p:cNvSpPr>
          <p:nvPr/>
        </p:nvSpPr>
        <p:spPr bwMode="auto">
          <a:xfrm>
            <a:off x="5124450" y="1763713"/>
            <a:ext cx="4451350" cy="5645150"/>
          </a:xfrm>
          <a:custGeom>
            <a:avLst/>
            <a:gdLst>
              <a:gd name="T0" fmla="*/ 4451350 w 4451350"/>
              <a:gd name="T1" fmla="*/ 2822575 h 5645150"/>
              <a:gd name="T2" fmla="*/ 2225675 w 4451350"/>
              <a:gd name="T3" fmla="*/ 5645150 h 5645150"/>
              <a:gd name="T4" fmla="*/ 0 w 4451350"/>
              <a:gd name="T5" fmla="*/ 2822575 h 5645150"/>
              <a:gd name="T6" fmla="*/ 2225675 w 4451350"/>
              <a:gd name="T7" fmla="*/ 0 h 5645150"/>
              <a:gd name="T8" fmla="*/ 0 60000 65536"/>
              <a:gd name="T9" fmla="*/ 5898240 60000 65536"/>
              <a:gd name="T10" fmla="*/ 11796480 60000 65536"/>
              <a:gd name="T11" fmla="*/ 17694720 60000 65536"/>
              <a:gd name="T12" fmla="*/ 0 w 4451350"/>
              <a:gd name="T13" fmla="*/ 0 h 5645150"/>
              <a:gd name="T14" fmla="*/ 4451350 w 4451350"/>
              <a:gd name="T15" fmla="*/ 5645150 h 5645150"/>
            </a:gdLst>
            <a:ahLst/>
            <a:cxnLst>
              <a:cxn ang="T8">
                <a:pos x="T0" y="T1"/>
              </a:cxn>
              <a:cxn ang="T9">
                <a:pos x="T2" y="T3"/>
              </a:cxn>
              <a:cxn ang="T10">
                <a:pos x="T4" y="T5"/>
              </a:cxn>
              <a:cxn ang="T11">
                <a:pos x="T6" y="T7"/>
              </a:cxn>
            </a:cxnLst>
            <a:rect l="T12" t="T13" r="T14" b="T15"/>
            <a:pathLst>
              <a:path w="4451350" h="5645150">
                <a:moveTo>
                  <a:pt x="0" y="0"/>
                </a:moveTo>
                <a:lnTo>
                  <a:pt x="12366" y="0"/>
                </a:lnTo>
                <a:lnTo>
                  <a:pt x="12366" y="15680"/>
                </a:lnTo>
                <a:lnTo>
                  <a:pt x="0" y="1568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p:txBody>
      </p:sp>
      <p:sp>
        <p:nvSpPr>
          <p:cNvPr id="22532" name="Rectangle 3"/>
          <p:cNvSpPr>
            <a:spLocks noGrp="1" noChangeArrowheads="1"/>
          </p:cNvSpPr>
          <p:nvPr>
            <p:ph type="body" idx="1"/>
          </p:nvPr>
        </p:nvSpPr>
        <p:spPr>
          <a:xfrm>
            <a:off x="388938" y="1768475"/>
            <a:ext cx="4529137" cy="5318125"/>
          </a:xfrm>
        </p:spPr>
        <p:txBody>
          <a:bodyPr lIns="91440" tIns="45720" rIns="91440" bIns="45720"/>
          <a:lstStyle/>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start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finish</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FALSE</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remainder section 0</a:t>
            </a:r>
          </a:p>
        </p:txBody>
      </p:sp>
      <p:sp>
        <p:nvSpPr>
          <p:cNvPr id="22533" name="Line 4"/>
          <p:cNvSpPr>
            <a:spLocks noChangeShapeType="1"/>
          </p:cNvSpPr>
          <p:nvPr/>
        </p:nvSpPr>
        <p:spPr bwMode="auto">
          <a:xfrm>
            <a:off x="4956175" y="1679575"/>
            <a:ext cx="1588" cy="5459413"/>
          </a:xfrm>
          <a:prstGeom prst="line">
            <a:avLst/>
          </a:prstGeom>
          <a:noFill/>
          <a:ln w="19080">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4" name="Text Box 5"/>
          <p:cNvSpPr txBox="1">
            <a:spLocks noChangeArrowheads="1"/>
          </p:cNvSpPr>
          <p:nvPr/>
        </p:nvSpPr>
        <p:spPr bwMode="auto">
          <a:xfrm>
            <a:off x="5145088" y="1768475"/>
            <a:ext cx="4529137" cy="531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9828" rIns="0" bIns="0"/>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1</a:t>
            </a:r>
            <a:r>
              <a:rPr lang="en-US" altLang="en-US" sz="1300" b="1">
                <a:solidFill>
                  <a:srgbClr val="0070C0"/>
                </a:solidFill>
                <a:latin typeface="Courier New" pitchFamily="49" charset="0"/>
              </a:rPr>
              <a:t>] = </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 = </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u="sng">
                <a:solidFill>
                  <a:srgbClr val="B84747"/>
                </a:solidFill>
                <a:latin typeface="Courier New" pitchFamily="49" charset="0"/>
              </a:rPr>
              <a:t>flag</a:t>
            </a:r>
            <a:r>
              <a:rPr lang="en-US" altLang="en-US" sz="1300" b="1" u="sng">
                <a:solidFill>
                  <a:srgbClr val="0070C0"/>
                </a:solidFill>
                <a:latin typeface="Courier New" pitchFamily="49" charset="0"/>
              </a:rPr>
              <a:t>[</a:t>
            </a:r>
            <a:r>
              <a:rPr lang="en-US" altLang="en-US" sz="1300" b="1" u="sng">
                <a:solidFill>
                  <a:srgbClr val="9966CC"/>
                </a:solidFill>
                <a:latin typeface="Courier New" pitchFamily="49" charset="0"/>
              </a:rPr>
              <a:t>0</a:t>
            </a:r>
            <a:r>
              <a:rPr lang="en-US" altLang="en-US" sz="1300" b="1" u="sng">
                <a:solidFill>
                  <a:srgbClr val="0070C0"/>
                </a:solidFill>
                <a:latin typeface="Courier New" pitchFamily="49" charset="0"/>
              </a:rPr>
              <a:t>]==</a:t>
            </a:r>
            <a:r>
              <a:rPr lang="en-US" altLang="en-US" sz="1300" b="1" u="sng">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Condition 1: Mutual Exclusion</a:t>
            </a:r>
          </a:p>
        </p:txBody>
      </p:sp>
      <p:sp>
        <p:nvSpPr>
          <p:cNvPr id="23555" name="AutoShape 2"/>
          <p:cNvSpPr>
            <a:spLocks noChangeArrowheads="1"/>
          </p:cNvSpPr>
          <p:nvPr/>
        </p:nvSpPr>
        <p:spPr bwMode="auto">
          <a:xfrm>
            <a:off x="5124450" y="1763713"/>
            <a:ext cx="4451350" cy="5645150"/>
          </a:xfrm>
          <a:custGeom>
            <a:avLst/>
            <a:gdLst>
              <a:gd name="T0" fmla="*/ 4451350 w 4451350"/>
              <a:gd name="T1" fmla="*/ 2822575 h 5645150"/>
              <a:gd name="T2" fmla="*/ 2225675 w 4451350"/>
              <a:gd name="T3" fmla="*/ 5645150 h 5645150"/>
              <a:gd name="T4" fmla="*/ 0 w 4451350"/>
              <a:gd name="T5" fmla="*/ 2822575 h 5645150"/>
              <a:gd name="T6" fmla="*/ 2225675 w 4451350"/>
              <a:gd name="T7" fmla="*/ 0 h 5645150"/>
              <a:gd name="T8" fmla="*/ 0 60000 65536"/>
              <a:gd name="T9" fmla="*/ 5898240 60000 65536"/>
              <a:gd name="T10" fmla="*/ 11796480 60000 65536"/>
              <a:gd name="T11" fmla="*/ 17694720 60000 65536"/>
              <a:gd name="T12" fmla="*/ 0 w 4451350"/>
              <a:gd name="T13" fmla="*/ 0 h 5645150"/>
              <a:gd name="T14" fmla="*/ 4451350 w 4451350"/>
              <a:gd name="T15" fmla="*/ 5645150 h 5645150"/>
            </a:gdLst>
            <a:ahLst/>
            <a:cxnLst>
              <a:cxn ang="T8">
                <a:pos x="T0" y="T1"/>
              </a:cxn>
              <a:cxn ang="T9">
                <a:pos x="T2" y="T3"/>
              </a:cxn>
              <a:cxn ang="T10">
                <a:pos x="T4" y="T5"/>
              </a:cxn>
              <a:cxn ang="T11">
                <a:pos x="T6" y="T7"/>
              </a:cxn>
            </a:cxnLst>
            <a:rect l="T12" t="T13" r="T14" b="T15"/>
            <a:pathLst>
              <a:path w="4451350" h="5645150">
                <a:moveTo>
                  <a:pt x="0" y="0"/>
                </a:moveTo>
                <a:lnTo>
                  <a:pt x="12366" y="0"/>
                </a:lnTo>
                <a:lnTo>
                  <a:pt x="12366" y="15680"/>
                </a:lnTo>
                <a:lnTo>
                  <a:pt x="0" y="1568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p:txBody>
      </p:sp>
      <p:sp>
        <p:nvSpPr>
          <p:cNvPr id="23556" name="Rectangle 3"/>
          <p:cNvSpPr>
            <a:spLocks noGrp="1" noChangeArrowheads="1"/>
          </p:cNvSpPr>
          <p:nvPr>
            <p:ph type="body" idx="1"/>
          </p:nvPr>
        </p:nvSpPr>
        <p:spPr>
          <a:xfrm>
            <a:off x="388938" y="1768475"/>
            <a:ext cx="4529137" cy="5318125"/>
          </a:xfrm>
        </p:spPr>
        <p:txBody>
          <a:bodyPr lIns="91440" tIns="45720" rIns="91440" bIns="45720"/>
          <a:lstStyle/>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start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finish</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FALSE</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remainder section 0</a:t>
            </a:r>
          </a:p>
        </p:txBody>
      </p:sp>
      <p:sp>
        <p:nvSpPr>
          <p:cNvPr id="23557" name="Line 4"/>
          <p:cNvSpPr>
            <a:spLocks noChangeShapeType="1"/>
          </p:cNvSpPr>
          <p:nvPr/>
        </p:nvSpPr>
        <p:spPr bwMode="auto">
          <a:xfrm>
            <a:off x="4956175" y="1679575"/>
            <a:ext cx="1588" cy="5459413"/>
          </a:xfrm>
          <a:prstGeom prst="line">
            <a:avLst/>
          </a:prstGeom>
          <a:noFill/>
          <a:ln w="19080">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558" name="Text Box 5"/>
          <p:cNvSpPr txBox="1">
            <a:spLocks noChangeArrowheads="1"/>
          </p:cNvSpPr>
          <p:nvPr/>
        </p:nvSpPr>
        <p:spPr bwMode="auto">
          <a:xfrm>
            <a:off x="5145088" y="1768475"/>
            <a:ext cx="4529137" cy="531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9828" rIns="0" bIns="0"/>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1</a:t>
            </a:r>
            <a:r>
              <a:rPr lang="en-US" altLang="en-US" sz="1300" b="1">
                <a:solidFill>
                  <a:srgbClr val="0070C0"/>
                </a:solidFill>
                <a:latin typeface="Courier New" pitchFamily="49" charset="0"/>
              </a:rPr>
              <a:t>] = </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 = </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u="sng">
                <a:solidFill>
                  <a:srgbClr val="B84747"/>
                </a:solidFill>
                <a:latin typeface="Courier New" pitchFamily="49" charset="0"/>
              </a:rPr>
              <a:t>flag</a:t>
            </a:r>
            <a:r>
              <a:rPr lang="en-US" altLang="en-US" sz="1300" b="1" u="sng">
                <a:solidFill>
                  <a:srgbClr val="0070C0"/>
                </a:solidFill>
                <a:latin typeface="Courier New" pitchFamily="49" charset="0"/>
              </a:rPr>
              <a:t>[</a:t>
            </a:r>
            <a:r>
              <a:rPr lang="en-US" altLang="en-US" sz="1300" b="1" u="sng">
                <a:solidFill>
                  <a:srgbClr val="9966CC"/>
                </a:solidFill>
                <a:latin typeface="Courier New" pitchFamily="49" charset="0"/>
              </a:rPr>
              <a:t>0</a:t>
            </a:r>
            <a:r>
              <a:rPr lang="en-US" altLang="en-US" sz="1300" b="1" u="sng">
                <a:solidFill>
                  <a:srgbClr val="0070C0"/>
                </a:solidFill>
                <a:latin typeface="Courier New" pitchFamily="49" charset="0"/>
              </a:rPr>
              <a:t>]==</a:t>
            </a:r>
            <a:r>
              <a:rPr lang="en-US" altLang="en-US" sz="1300" b="1" u="sng">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70C0"/>
                </a:solidFill>
                <a:latin typeface="Courier New" pitchFamily="49" charset="0"/>
              </a:rPr>
              <a:t>// critical section 1 start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Condition 1: Mutual Exclusion</a:t>
            </a:r>
          </a:p>
        </p:txBody>
      </p:sp>
      <p:sp>
        <p:nvSpPr>
          <p:cNvPr id="24579" name="AutoShape 2"/>
          <p:cNvSpPr>
            <a:spLocks noChangeArrowheads="1"/>
          </p:cNvSpPr>
          <p:nvPr/>
        </p:nvSpPr>
        <p:spPr bwMode="auto">
          <a:xfrm>
            <a:off x="5124450" y="1763713"/>
            <a:ext cx="4451350" cy="5645150"/>
          </a:xfrm>
          <a:custGeom>
            <a:avLst/>
            <a:gdLst>
              <a:gd name="T0" fmla="*/ 4451350 w 4451350"/>
              <a:gd name="T1" fmla="*/ 2822575 h 5645150"/>
              <a:gd name="T2" fmla="*/ 2225675 w 4451350"/>
              <a:gd name="T3" fmla="*/ 5645150 h 5645150"/>
              <a:gd name="T4" fmla="*/ 0 w 4451350"/>
              <a:gd name="T5" fmla="*/ 2822575 h 5645150"/>
              <a:gd name="T6" fmla="*/ 2225675 w 4451350"/>
              <a:gd name="T7" fmla="*/ 0 h 5645150"/>
              <a:gd name="T8" fmla="*/ 0 60000 65536"/>
              <a:gd name="T9" fmla="*/ 5898240 60000 65536"/>
              <a:gd name="T10" fmla="*/ 11796480 60000 65536"/>
              <a:gd name="T11" fmla="*/ 17694720 60000 65536"/>
              <a:gd name="T12" fmla="*/ 0 w 4451350"/>
              <a:gd name="T13" fmla="*/ 0 h 5645150"/>
              <a:gd name="T14" fmla="*/ 4451350 w 4451350"/>
              <a:gd name="T15" fmla="*/ 5645150 h 5645150"/>
            </a:gdLst>
            <a:ahLst/>
            <a:cxnLst>
              <a:cxn ang="T8">
                <a:pos x="T0" y="T1"/>
              </a:cxn>
              <a:cxn ang="T9">
                <a:pos x="T2" y="T3"/>
              </a:cxn>
              <a:cxn ang="T10">
                <a:pos x="T4" y="T5"/>
              </a:cxn>
              <a:cxn ang="T11">
                <a:pos x="T6" y="T7"/>
              </a:cxn>
            </a:cxnLst>
            <a:rect l="T12" t="T13" r="T14" b="T15"/>
            <a:pathLst>
              <a:path w="4451350" h="5645150">
                <a:moveTo>
                  <a:pt x="0" y="0"/>
                </a:moveTo>
                <a:lnTo>
                  <a:pt x="12366" y="0"/>
                </a:lnTo>
                <a:lnTo>
                  <a:pt x="12366" y="15680"/>
                </a:lnTo>
                <a:lnTo>
                  <a:pt x="0" y="1568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p:txBody>
      </p:sp>
      <p:sp>
        <p:nvSpPr>
          <p:cNvPr id="24580" name="Rectangle 3"/>
          <p:cNvSpPr>
            <a:spLocks noGrp="1" noChangeArrowheads="1"/>
          </p:cNvSpPr>
          <p:nvPr>
            <p:ph type="body" idx="1"/>
          </p:nvPr>
        </p:nvSpPr>
        <p:spPr>
          <a:xfrm>
            <a:off x="388938" y="1768475"/>
            <a:ext cx="4529137" cy="5318125"/>
          </a:xfrm>
        </p:spPr>
        <p:txBody>
          <a:bodyPr lIns="91440" tIns="45720" rIns="91440" bIns="45720"/>
          <a:lstStyle/>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start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finish</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FALSE</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remainder section 0</a:t>
            </a:r>
          </a:p>
        </p:txBody>
      </p:sp>
      <p:sp>
        <p:nvSpPr>
          <p:cNvPr id="24581" name="Line 4"/>
          <p:cNvSpPr>
            <a:spLocks noChangeShapeType="1"/>
          </p:cNvSpPr>
          <p:nvPr/>
        </p:nvSpPr>
        <p:spPr bwMode="auto">
          <a:xfrm>
            <a:off x="4956175" y="1679575"/>
            <a:ext cx="1588" cy="5459413"/>
          </a:xfrm>
          <a:prstGeom prst="line">
            <a:avLst/>
          </a:prstGeom>
          <a:noFill/>
          <a:ln w="19080">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582" name="Text Box 5"/>
          <p:cNvSpPr txBox="1">
            <a:spLocks noChangeArrowheads="1"/>
          </p:cNvSpPr>
          <p:nvPr/>
        </p:nvSpPr>
        <p:spPr bwMode="auto">
          <a:xfrm>
            <a:off x="5145088" y="1768475"/>
            <a:ext cx="4529137" cy="531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9828" rIns="0" bIns="0"/>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1</a:t>
            </a:r>
            <a:r>
              <a:rPr lang="en-US" altLang="en-US" sz="1300" b="1">
                <a:solidFill>
                  <a:srgbClr val="0070C0"/>
                </a:solidFill>
                <a:latin typeface="Courier New" pitchFamily="49" charset="0"/>
              </a:rPr>
              <a:t>] = </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 = </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u="sng">
                <a:solidFill>
                  <a:srgbClr val="B84747"/>
                </a:solidFill>
                <a:latin typeface="Courier New" pitchFamily="49" charset="0"/>
              </a:rPr>
              <a:t>flag</a:t>
            </a:r>
            <a:r>
              <a:rPr lang="en-US" altLang="en-US" sz="1300" b="1" u="sng">
                <a:solidFill>
                  <a:srgbClr val="0070C0"/>
                </a:solidFill>
                <a:latin typeface="Courier New" pitchFamily="49" charset="0"/>
              </a:rPr>
              <a:t>[</a:t>
            </a:r>
            <a:r>
              <a:rPr lang="en-US" altLang="en-US" sz="1300" b="1" u="sng">
                <a:solidFill>
                  <a:srgbClr val="9966CC"/>
                </a:solidFill>
                <a:latin typeface="Courier New" pitchFamily="49" charset="0"/>
              </a:rPr>
              <a:t>0</a:t>
            </a:r>
            <a:r>
              <a:rPr lang="en-US" altLang="en-US" sz="1300" b="1" u="sng">
                <a:solidFill>
                  <a:srgbClr val="0070C0"/>
                </a:solidFill>
                <a:latin typeface="Courier New" pitchFamily="49" charset="0"/>
              </a:rPr>
              <a:t>]==</a:t>
            </a:r>
            <a:r>
              <a:rPr lang="en-US" altLang="en-US" sz="1300" b="1" u="sng">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70C0"/>
                </a:solidFill>
                <a:latin typeface="Courier New" pitchFamily="49" charset="0"/>
              </a:rPr>
              <a:t>// critical section 1 start</a:t>
            </a:r>
          </a:p>
        </p:txBody>
      </p:sp>
      <p:cxnSp>
        <p:nvCxnSpPr>
          <p:cNvPr id="24583" name="AutoShape 6"/>
          <p:cNvCxnSpPr>
            <a:cxnSpLocks noChangeShapeType="1"/>
          </p:cNvCxnSpPr>
          <p:nvPr/>
        </p:nvCxnSpPr>
        <p:spPr bwMode="auto">
          <a:xfrm>
            <a:off x="2011363" y="3886200"/>
            <a:ext cx="3132137" cy="250825"/>
          </a:xfrm>
          <a:prstGeom prst="straightConnector1">
            <a:avLst/>
          </a:prstGeom>
          <a:noFill/>
          <a:ln w="9360">
            <a:solidFill>
              <a:srgbClr val="292934"/>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Condition 1: Mutual Exclusion</a:t>
            </a:r>
          </a:p>
        </p:txBody>
      </p:sp>
      <p:sp>
        <p:nvSpPr>
          <p:cNvPr id="25603" name="AutoShape 2"/>
          <p:cNvSpPr>
            <a:spLocks noChangeArrowheads="1"/>
          </p:cNvSpPr>
          <p:nvPr/>
        </p:nvSpPr>
        <p:spPr bwMode="auto">
          <a:xfrm>
            <a:off x="5124450" y="1763713"/>
            <a:ext cx="4451350" cy="5645150"/>
          </a:xfrm>
          <a:custGeom>
            <a:avLst/>
            <a:gdLst>
              <a:gd name="T0" fmla="*/ 4451350 w 4451350"/>
              <a:gd name="T1" fmla="*/ 2822575 h 5645150"/>
              <a:gd name="T2" fmla="*/ 2225675 w 4451350"/>
              <a:gd name="T3" fmla="*/ 5645150 h 5645150"/>
              <a:gd name="T4" fmla="*/ 0 w 4451350"/>
              <a:gd name="T5" fmla="*/ 2822575 h 5645150"/>
              <a:gd name="T6" fmla="*/ 2225675 w 4451350"/>
              <a:gd name="T7" fmla="*/ 0 h 5645150"/>
              <a:gd name="T8" fmla="*/ 0 60000 65536"/>
              <a:gd name="T9" fmla="*/ 5898240 60000 65536"/>
              <a:gd name="T10" fmla="*/ 11796480 60000 65536"/>
              <a:gd name="T11" fmla="*/ 17694720 60000 65536"/>
              <a:gd name="T12" fmla="*/ 0 w 4451350"/>
              <a:gd name="T13" fmla="*/ 0 h 5645150"/>
              <a:gd name="T14" fmla="*/ 4451350 w 4451350"/>
              <a:gd name="T15" fmla="*/ 5645150 h 5645150"/>
            </a:gdLst>
            <a:ahLst/>
            <a:cxnLst>
              <a:cxn ang="T8">
                <a:pos x="T0" y="T1"/>
              </a:cxn>
              <a:cxn ang="T9">
                <a:pos x="T2" y="T3"/>
              </a:cxn>
              <a:cxn ang="T10">
                <a:pos x="T4" y="T5"/>
              </a:cxn>
              <a:cxn ang="T11">
                <a:pos x="T6" y="T7"/>
              </a:cxn>
            </a:cxnLst>
            <a:rect l="T12" t="T13" r="T14" b="T15"/>
            <a:pathLst>
              <a:path w="4451350" h="5645150">
                <a:moveTo>
                  <a:pt x="0" y="0"/>
                </a:moveTo>
                <a:lnTo>
                  <a:pt x="12366" y="0"/>
                </a:lnTo>
                <a:lnTo>
                  <a:pt x="12366" y="15680"/>
                </a:lnTo>
                <a:lnTo>
                  <a:pt x="0" y="1568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p:txBody>
      </p:sp>
      <p:sp>
        <p:nvSpPr>
          <p:cNvPr id="25604" name="Rectangle 3"/>
          <p:cNvSpPr>
            <a:spLocks noGrp="1" noChangeArrowheads="1"/>
          </p:cNvSpPr>
          <p:nvPr>
            <p:ph type="body" idx="1"/>
          </p:nvPr>
        </p:nvSpPr>
        <p:spPr>
          <a:xfrm>
            <a:off x="388938" y="1768475"/>
            <a:ext cx="4529137" cy="5318125"/>
          </a:xfrm>
        </p:spPr>
        <p:txBody>
          <a:bodyPr lIns="91440" tIns="45720" rIns="91440" bIns="45720"/>
          <a:lstStyle/>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start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finish</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FALSE</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remainder section 0</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u="sng" smtClean="0">
                <a:solidFill>
                  <a:srgbClr val="B84747"/>
                </a:solidFill>
                <a:latin typeface="Courier New" pitchFamily="49" charset="0"/>
              </a:rPr>
              <a:t>flag</a:t>
            </a:r>
            <a:r>
              <a:rPr lang="en-US" altLang="en-US" sz="1300" b="1" u="sng" smtClean="0">
                <a:solidFill>
                  <a:srgbClr val="FF0000"/>
                </a:solidFill>
                <a:latin typeface="Courier New" pitchFamily="49" charset="0"/>
              </a:rPr>
              <a:t>[</a:t>
            </a:r>
            <a:r>
              <a:rPr lang="en-US" altLang="en-US" sz="1300" b="1" u="sng" smtClean="0">
                <a:solidFill>
                  <a:srgbClr val="9966CC"/>
                </a:solidFill>
                <a:latin typeface="Courier New" pitchFamily="49" charset="0"/>
              </a:rPr>
              <a:t>1</a:t>
            </a:r>
            <a:r>
              <a:rPr lang="en-US" altLang="en-US" sz="1300" b="1" u="sng" smtClean="0">
                <a:solidFill>
                  <a:srgbClr val="FF0000"/>
                </a:solidFill>
                <a:latin typeface="Courier New" pitchFamily="49" charset="0"/>
              </a:rPr>
              <a:t>]==</a:t>
            </a:r>
            <a:r>
              <a:rPr lang="en-US" altLang="en-US" sz="1300" b="1" u="sng"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p:txBody>
      </p:sp>
      <p:sp>
        <p:nvSpPr>
          <p:cNvPr id="25605" name="Line 4"/>
          <p:cNvSpPr>
            <a:spLocks noChangeShapeType="1"/>
          </p:cNvSpPr>
          <p:nvPr/>
        </p:nvSpPr>
        <p:spPr bwMode="auto">
          <a:xfrm>
            <a:off x="4956175" y="1679575"/>
            <a:ext cx="1588" cy="5459413"/>
          </a:xfrm>
          <a:prstGeom prst="line">
            <a:avLst/>
          </a:prstGeom>
          <a:noFill/>
          <a:ln w="19080">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606" name="Text Box 5"/>
          <p:cNvSpPr txBox="1">
            <a:spLocks noChangeArrowheads="1"/>
          </p:cNvSpPr>
          <p:nvPr/>
        </p:nvSpPr>
        <p:spPr bwMode="auto">
          <a:xfrm>
            <a:off x="5145088" y="1768475"/>
            <a:ext cx="4529137" cy="531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9828" rIns="0" bIns="0"/>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1</a:t>
            </a:r>
            <a:r>
              <a:rPr lang="en-US" altLang="en-US" sz="1300" b="1">
                <a:solidFill>
                  <a:srgbClr val="0070C0"/>
                </a:solidFill>
                <a:latin typeface="Courier New" pitchFamily="49" charset="0"/>
              </a:rPr>
              <a:t>] = </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 = </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u="sng">
                <a:solidFill>
                  <a:srgbClr val="B84747"/>
                </a:solidFill>
                <a:latin typeface="Courier New" pitchFamily="49" charset="0"/>
              </a:rPr>
              <a:t>flag</a:t>
            </a:r>
            <a:r>
              <a:rPr lang="en-US" altLang="en-US" sz="1300" b="1" u="sng">
                <a:solidFill>
                  <a:srgbClr val="0070C0"/>
                </a:solidFill>
                <a:latin typeface="Courier New" pitchFamily="49" charset="0"/>
              </a:rPr>
              <a:t>[</a:t>
            </a:r>
            <a:r>
              <a:rPr lang="en-US" altLang="en-US" sz="1300" b="1" u="sng">
                <a:solidFill>
                  <a:srgbClr val="9966CC"/>
                </a:solidFill>
                <a:latin typeface="Courier New" pitchFamily="49" charset="0"/>
              </a:rPr>
              <a:t>0</a:t>
            </a:r>
            <a:r>
              <a:rPr lang="en-US" altLang="en-US" sz="1300" b="1" u="sng">
                <a:solidFill>
                  <a:srgbClr val="0070C0"/>
                </a:solidFill>
                <a:latin typeface="Courier New" pitchFamily="49" charset="0"/>
              </a:rPr>
              <a:t>]==</a:t>
            </a:r>
            <a:r>
              <a:rPr lang="en-US" altLang="en-US" sz="1300" b="1" u="sng">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70C0"/>
                </a:solidFill>
                <a:latin typeface="Courier New" pitchFamily="49" charset="0"/>
              </a:rPr>
              <a:t>// critical section 1 start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Condition 1: Mutual Exclusion</a:t>
            </a:r>
          </a:p>
        </p:txBody>
      </p:sp>
      <p:sp>
        <p:nvSpPr>
          <p:cNvPr id="26627" name="AutoShape 2"/>
          <p:cNvSpPr>
            <a:spLocks noChangeArrowheads="1"/>
          </p:cNvSpPr>
          <p:nvPr/>
        </p:nvSpPr>
        <p:spPr bwMode="auto">
          <a:xfrm>
            <a:off x="5124450" y="1763713"/>
            <a:ext cx="4451350" cy="5645150"/>
          </a:xfrm>
          <a:custGeom>
            <a:avLst/>
            <a:gdLst>
              <a:gd name="T0" fmla="*/ 4451350 w 4451350"/>
              <a:gd name="T1" fmla="*/ 2822575 h 5645150"/>
              <a:gd name="T2" fmla="*/ 2225675 w 4451350"/>
              <a:gd name="T3" fmla="*/ 5645150 h 5645150"/>
              <a:gd name="T4" fmla="*/ 0 w 4451350"/>
              <a:gd name="T5" fmla="*/ 2822575 h 5645150"/>
              <a:gd name="T6" fmla="*/ 2225675 w 4451350"/>
              <a:gd name="T7" fmla="*/ 0 h 5645150"/>
              <a:gd name="T8" fmla="*/ 0 60000 65536"/>
              <a:gd name="T9" fmla="*/ 5898240 60000 65536"/>
              <a:gd name="T10" fmla="*/ 11796480 60000 65536"/>
              <a:gd name="T11" fmla="*/ 17694720 60000 65536"/>
              <a:gd name="T12" fmla="*/ 0 w 4451350"/>
              <a:gd name="T13" fmla="*/ 0 h 5645150"/>
              <a:gd name="T14" fmla="*/ 4451350 w 4451350"/>
              <a:gd name="T15" fmla="*/ 5645150 h 5645150"/>
            </a:gdLst>
            <a:ahLst/>
            <a:cxnLst>
              <a:cxn ang="T8">
                <a:pos x="T0" y="T1"/>
              </a:cxn>
              <a:cxn ang="T9">
                <a:pos x="T2" y="T3"/>
              </a:cxn>
              <a:cxn ang="T10">
                <a:pos x="T4" y="T5"/>
              </a:cxn>
              <a:cxn ang="T11">
                <a:pos x="T6" y="T7"/>
              </a:cxn>
            </a:cxnLst>
            <a:rect l="T12" t="T13" r="T14" b="T15"/>
            <a:pathLst>
              <a:path w="4451350" h="5645150">
                <a:moveTo>
                  <a:pt x="0" y="0"/>
                </a:moveTo>
                <a:lnTo>
                  <a:pt x="12366" y="0"/>
                </a:lnTo>
                <a:lnTo>
                  <a:pt x="12366" y="15680"/>
                </a:lnTo>
                <a:lnTo>
                  <a:pt x="0" y="1568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p:txBody>
      </p:sp>
      <p:sp>
        <p:nvSpPr>
          <p:cNvPr id="26628" name="Rectangle 3"/>
          <p:cNvSpPr>
            <a:spLocks noGrp="1" noChangeArrowheads="1"/>
          </p:cNvSpPr>
          <p:nvPr>
            <p:ph type="body" idx="1"/>
          </p:nvPr>
        </p:nvSpPr>
        <p:spPr>
          <a:xfrm>
            <a:off x="388938" y="1768475"/>
            <a:ext cx="4529137" cy="5318125"/>
          </a:xfrm>
        </p:spPr>
        <p:txBody>
          <a:bodyPr lIns="91440" tIns="45720" rIns="91440" bIns="45720"/>
          <a:lstStyle/>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start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finish</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FALSE</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remainder section 0</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u="sng" smtClean="0">
                <a:solidFill>
                  <a:srgbClr val="B84747"/>
                </a:solidFill>
                <a:latin typeface="Courier New" pitchFamily="49" charset="0"/>
              </a:rPr>
              <a:t>flag</a:t>
            </a:r>
            <a:r>
              <a:rPr lang="en-US" altLang="en-US" sz="1300" b="1" u="sng" smtClean="0">
                <a:solidFill>
                  <a:srgbClr val="FF0000"/>
                </a:solidFill>
                <a:latin typeface="Courier New" pitchFamily="49" charset="0"/>
              </a:rPr>
              <a:t>[</a:t>
            </a:r>
            <a:r>
              <a:rPr lang="en-US" altLang="en-US" sz="1300" b="1" u="sng" smtClean="0">
                <a:solidFill>
                  <a:srgbClr val="9966CC"/>
                </a:solidFill>
                <a:latin typeface="Courier New" pitchFamily="49" charset="0"/>
              </a:rPr>
              <a:t>1</a:t>
            </a:r>
            <a:r>
              <a:rPr lang="en-US" altLang="en-US" sz="1300" b="1" u="sng" smtClean="0">
                <a:solidFill>
                  <a:srgbClr val="FF0000"/>
                </a:solidFill>
                <a:latin typeface="Courier New" pitchFamily="49" charset="0"/>
              </a:rPr>
              <a:t>]==</a:t>
            </a:r>
            <a:r>
              <a:rPr lang="en-US" altLang="en-US" sz="1300" b="1" u="sng"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p:txBody>
      </p:sp>
      <p:sp>
        <p:nvSpPr>
          <p:cNvPr id="26629" name="Line 4"/>
          <p:cNvSpPr>
            <a:spLocks noChangeShapeType="1"/>
          </p:cNvSpPr>
          <p:nvPr/>
        </p:nvSpPr>
        <p:spPr bwMode="auto">
          <a:xfrm>
            <a:off x="4956175" y="1679575"/>
            <a:ext cx="1588" cy="5459413"/>
          </a:xfrm>
          <a:prstGeom prst="line">
            <a:avLst/>
          </a:prstGeom>
          <a:noFill/>
          <a:ln w="19080">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30" name="Text Box 5"/>
          <p:cNvSpPr txBox="1">
            <a:spLocks noChangeArrowheads="1"/>
          </p:cNvSpPr>
          <p:nvPr/>
        </p:nvSpPr>
        <p:spPr bwMode="auto">
          <a:xfrm>
            <a:off x="5145088" y="1768475"/>
            <a:ext cx="4529137" cy="531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9828" rIns="0" bIns="0"/>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1</a:t>
            </a:r>
            <a:r>
              <a:rPr lang="en-US" altLang="en-US" sz="1300" b="1">
                <a:solidFill>
                  <a:srgbClr val="0070C0"/>
                </a:solidFill>
                <a:latin typeface="Courier New" pitchFamily="49" charset="0"/>
              </a:rPr>
              <a:t>] = </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 = </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u="sng">
                <a:solidFill>
                  <a:srgbClr val="B84747"/>
                </a:solidFill>
                <a:latin typeface="Courier New" pitchFamily="49" charset="0"/>
              </a:rPr>
              <a:t>flag</a:t>
            </a:r>
            <a:r>
              <a:rPr lang="en-US" altLang="en-US" sz="1300" b="1" u="sng">
                <a:solidFill>
                  <a:srgbClr val="0070C0"/>
                </a:solidFill>
                <a:latin typeface="Courier New" pitchFamily="49" charset="0"/>
              </a:rPr>
              <a:t>[</a:t>
            </a:r>
            <a:r>
              <a:rPr lang="en-US" altLang="en-US" sz="1300" b="1" u="sng">
                <a:solidFill>
                  <a:srgbClr val="9966CC"/>
                </a:solidFill>
                <a:latin typeface="Courier New" pitchFamily="49" charset="0"/>
              </a:rPr>
              <a:t>0</a:t>
            </a:r>
            <a:r>
              <a:rPr lang="en-US" altLang="en-US" sz="1300" b="1" u="sng">
                <a:solidFill>
                  <a:srgbClr val="0070C0"/>
                </a:solidFill>
                <a:latin typeface="Courier New" pitchFamily="49" charset="0"/>
              </a:rPr>
              <a:t>]==</a:t>
            </a:r>
            <a:r>
              <a:rPr lang="en-US" altLang="en-US" sz="1300" b="1" u="sng">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70C0"/>
                </a:solidFill>
                <a:latin typeface="Courier New" pitchFamily="49" charset="0"/>
              </a:rPr>
              <a:t>// critical section 1 start</a:t>
            </a:r>
          </a:p>
        </p:txBody>
      </p:sp>
      <p:cxnSp>
        <p:nvCxnSpPr>
          <p:cNvPr id="26631" name="AutoShape 6"/>
          <p:cNvCxnSpPr>
            <a:cxnSpLocks noChangeShapeType="1"/>
          </p:cNvCxnSpPr>
          <p:nvPr/>
        </p:nvCxnSpPr>
        <p:spPr bwMode="auto">
          <a:xfrm flipH="1">
            <a:off x="3662363" y="2794000"/>
            <a:ext cx="1482725" cy="2193925"/>
          </a:xfrm>
          <a:prstGeom prst="straightConnector1">
            <a:avLst/>
          </a:prstGeom>
          <a:noFill/>
          <a:ln w="9360">
            <a:solidFill>
              <a:srgbClr val="292934"/>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Condition 1: Mutual Exclusion</a:t>
            </a:r>
          </a:p>
        </p:txBody>
      </p:sp>
      <p:sp>
        <p:nvSpPr>
          <p:cNvPr id="27651" name="AutoShape 2"/>
          <p:cNvSpPr>
            <a:spLocks noChangeArrowheads="1"/>
          </p:cNvSpPr>
          <p:nvPr/>
        </p:nvSpPr>
        <p:spPr bwMode="auto">
          <a:xfrm>
            <a:off x="5124450" y="1763713"/>
            <a:ext cx="4451350" cy="5645150"/>
          </a:xfrm>
          <a:custGeom>
            <a:avLst/>
            <a:gdLst>
              <a:gd name="T0" fmla="*/ 4451350 w 4451350"/>
              <a:gd name="T1" fmla="*/ 2822575 h 5645150"/>
              <a:gd name="T2" fmla="*/ 2225675 w 4451350"/>
              <a:gd name="T3" fmla="*/ 5645150 h 5645150"/>
              <a:gd name="T4" fmla="*/ 0 w 4451350"/>
              <a:gd name="T5" fmla="*/ 2822575 h 5645150"/>
              <a:gd name="T6" fmla="*/ 2225675 w 4451350"/>
              <a:gd name="T7" fmla="*/ 0 h 5645150"/>
              <a:gd name="T8" fmla="*/ 0 60000 65536"/>
              <a:gd name="T9" fmla="*/ 5898240 60000 65536"/>
              <a:gd name="T10" fmla="*/ 11796480 60000 65536"/>
              <a:gd name="T11" fmla="*/ 17694720 60000 65536"/>
              <a:gd name="T12" fmla="*/ 0 w 4451350"/>
              <a:gd name="T13" fmla="*/ 0 h 5645150"/>
              <a:gd name="T14" fmla="*/ 4451350 w 4451350"/>
              <a:gd name="T15" fmla="*/ 5645150 h 5645150"/>
            </a:gdLst>
            <a:ahLst/>
            <a:cxnLst>
              <a:cxn ang="T8">
                <a:pos x="T0" y="T1"/>
              </a:cxn>
              <a:cxn ang="T9">
                <a:pos x="T2" y="T3"/>
              </a:cxn>
              <a:cxn ang="T10">
                <a:pos x="T4" y="T5"/>
              </a:cxn>
              <a:cxn ang="T11">
                <a:pos x="T6" y="T7"/>
              </a:cxn>
            </a:cxnLst>
            <a:rect l="T12" t="T13" r="T14" b="T15"/>
            <a:pathLst>
              <a:path w="4451350" h="5645150">
                <a:moveTo>
                  <a:pt x="0" y="0"/>
                </a:moveTo>
                <a:lnTo>
                  <a:pt x="12366" y="0"/>
                </a:lnTo>
                <a:lnTo>
                  <a:pt x="12366" y="15680"/>
                </a:lnTo>
                <a:lnTo>
                  <a:pt x="0" y="1568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p:txBody>
      </p:sp>
      <p:sp>
        <p:nvSpPr>
          <p:cNvPr id="27652" name="Rectangle 3"/>
          <p:cNvSpPr>
            <a:spLocks noGrp="1" noChangeArrowheads="1"/>
          </p:cNvSpPr>
          <p:nvPr>
            <p:ph type="body" idx="1"/>
          </p:nvPr>
        </p:nvSpPr>
        <p:spPr>
          <a:xfrm>
            <a:off x="388938" y="1768475"/>
            <a:ext cx="4529137" cy="5318125"/>
          </a:xfrm>
        </p:spPr>
        <p:txBody>
          <a:bodyPr lIns="91440" tIns="45720" rIns="91440" bIns="45720"/>
          <a:lstStyle/>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start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finish</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FALSE</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remainder section 0</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u="sng" smtClean="0">
                <a:solidFill>
                  <a:srgbClr val="B84747"/>
                </a:solidFill>
                <a:latin typeface="Courier New" pitchFamily="49" charset="0"/>
              </a:rPr>
              <a:t>flag</a:t>
            </a:r>
            <a:r>
              <a:rPr lang="en-US" altLang="en-US" sz="1300" b="1" u="sng" smtClean="0">
                <a:solidFill>
                  <a:srgbClr val="FF0000"/>
                </a:solidFill>
                <a:latin typeface="Courier New" pitchFamily="49" charset="0"/>
              </a:rPr>
              <a:t>[</a:t>
            </a:r>
            <a:r>
              <a:rPr lang="en-US" altLang="en-US" sz="1300" b="1" u="sng" smtClean="0">
                <a:solidFill>
                  <a:srgbClr val="9966CC"/>
                </a:solidFill>
                <a:latin typeface="Courier New" pitchFamily="49" charset="0"/>
              </a:rPr>
              <a:t>1</a:t>
            </a:r>
            <a:r>
              <a:rPr lang="en-US" altLang="en-US" sz="1300" b="1" u="sng" smtClean="0">
                <a:solidFill>
                  <a:srgbClr val="FF0000"/>
                </a:solidFill>
                <a:latin typeface="Courier New" pitchFamily="49" charset="0"/>
              </a:rPr>
              <a:t>]==</a:t>
            </a:r>
            <a:r>
              <a:rPr lang="en-US" altLang="en-US" sz="1300" b="1" u="sng"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p:txBody>
      </p:sp>
      <p:sp>
        <p:nvSpPr>
          <p:cNvPr id="27653" name="Line 4"/>
          <p:cNvSpPr>
            <a:spLocks noChangeShapeType="1"/>
          </p:cNvSpPr>
          <p:nvPr/>
        </p:nvSpPr>
        <p:spPr bwMode="auto">
          <a:xfrm>
            <a:off x="4956175" y="1679575"/>
            <a:ext cx="1588" cy="5459413"/>
          </a:xfrm>
          <a:prstGeom prst="line">
            <a:avLst/>
          </a:prstGeom>
          <a:noFill/>
          <a:ln w="19080">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54" name="Text Box 5"/>
          <p:cNvSpPr txBox="1">
            <a:spLocks noChangeArrowheads="1"/>
          </p:cNvSpPr>
          <p:nvPr/>
        </p:nvSpPr>
        <p:spPr bwMode="auto">
          <a:xfrm>
            <a:off x="5145088" y="1768475"/>
            <a:ext cx="4529137" cy="531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9828" rIns="0" bIns="0"/>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1</a:t>
            </a:r>
            <a:r>
              <a:rPr lang="en-US" altLang="en-US" sz="1300" b="1">
                <a:solidFill>
                  <a:srgbClr val="0070C0"/>
                </a:solidFill>
                <a:latin typeface="Courier New" pitchFamily="49" charset="0"/>
              </a:rPr>
              <a:t>] = </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 = </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u="sng">
                <a:solidFill>
                  <a:srgbClr val="B84747"/>
                </a:solidFill>
                <a:latin typeface="Courier New" pitchFamily="49" charset="0"/>
              </a:rPr>
              <a:t>flag</a:t>
            </a:r>
            <a:r>
              <a:rPr lang="en-US" altLang="en-US" sz="1300" b="1" u="sng">
                <a:solidFill>
                  <a:srgbClr val="0070C0"/>
                </a:solidFill>
                <a:latin typeface="Courier New" pitchFamily="49" charset="0"/>
              </a:rPr>
              <a:t>[</a:t>
            </a:r>
            <a:r>
              <a:rPr lang="en-US" altLang="en-US" sz="1300" b="1" u="sng">
                <a:solidFill>
                  <a:srgbClr val="9966CC"/>
                </a:solidFill>
                <a:latin typeface="Courier New" pitchFamily="49" charset="0"/>
              </a:rPr>
              <a:t>0</a:t>
            </a:r>
            <a:r>
              <a:rPr lang="en-US" altLang="en-US" sz="1300" b="1" u="sng">
                <a:solidFill>
                  <a:srgbClr val="0070C0"/>
                </a:solidFill>
                <a:latin typeface="Courier New" pitchFamily="49" charset="0"/>
              </a:rPr>
              <a:t>]==</a:t>
            </a:r>
            <a:r>
              <a:rPr lang="en-US" altLang="en-US" sz="1300" b="1" u="sng">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70C0"/>
                </a:solidFill>
                <a:latin typeface="Courier New" pitchFamily="49" charset="0"/>
              </a:rPr>
              <a:t>// critical section 1 start</a:t>
            </a: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r>
              <a:rPr lang="en-US" altLang="en-US" sz="1300" b="1">
                <a:solidFill>
                  <a:srgbClr val="0070C0"/>
                </a:solidFill>
                <a:latin typeface="Courier New" pitchFamily="49" charset="0"/>
              </a:rPr>
              <a:t>// critical section 1 finish</a:t>
            </a:r>
          </a:p>
          <a:p>
            <a:pPr eaLnBrk="1" hangingPunct="1">
              <a:lnSpc>
                <a:spcPct val="94000"/>
              </a:lnSpc>
            </a:pP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1</a:t>
            </a:r>
            <a:r>
              <a:rPr lang="en-US" altLang="en-US" sz="1300" b="1">
                <a:solidFill>
                  <a:srgbClr val="0070C0"/>
                </a:solidFill>
                <a:latin typeface="Courier New" pitchFamily="49" charset="0"/>
              </a:rPr>
              <a:t>] = </a:t>
            </a:r>
            <a:r>
              <a:rPr lang="en-US" altLang="en-US" sz="1300" b="1">
                <a:solidFill>
                  <a:srgbClr val="FF3366"/>
                </a:solidFill>
                <a:latin typeface="Courier New" pitchFamily="49" charset="0"/>
              </a:rPr>
              <a:t>FALSE</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70C0"/>
                </a:solidFill>
                <a:latin typeface="Courier New" pitchFamily="49" charset="0"/>
              </a:rPr>
              <a:t>// remainder section 1</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Condition 1: Mutual Exclusion</a:t>
            </a:r>
          </a:p>
        </p:txBody>
      </p:sp>
      <p:sp>
        <p:nvSpPr>
          <p:cNvPr id="28675" name="AutoShape 2"/>
          <p:cNvSpPr>
            <a:spLocks noChangeArrowheads="1"/>
          </p:cNvSpPr>
          <p:nvPr/>
        </p:nvSpPr>
        <p:spPr bwMode="auto">
          <a:xfrm>
            <a:off x="5124450" y="1763713"/>
            <a:ext cx="4451350" cy="5645150"/>
          </a:xfrm>
          <a:custGeom>
            <a:avLst/>
            <a:gdLst>
              <a:gd name="T0" fmla="*/ 4451350 w 4451350"/>
              <a:gd name="T1" fmla="*/ 2822575 h 5645150"/>
              <a:gd name="T2" fmla="*/ 2225675 w 4451350"/>
              <a:gd name="T3" fmla="*/ 5645150 h 5645150"/>
              <a:gd name="T4" fmla="*/ 0 w 4451350"/>
              <a:gd name="T5" fmla="*/ 2822575 h 5645150"/>
              <a:gd name="T6" fmla="*/ 2225675 w 4451350"/>
              <a:gd name="T7" fmla="*/ 0 h 5645150"/>
              <a:gd name="T8" fmla="*/ 0 60000 65536"/>
              <a:gd name="T9" fmla="*/ 5898240 60000 65536"/>
              <a:gd name="T10" fmla="*/ 11796480 60000 65536"/>
              <a:gd name="T11" fmla="*/ 17694720 60000 65536"/>
              <a:gd name="T12" fmla="*/ 0 w 4451350"/>
              <a:gd name="T13" fmla="*/ 0 h 5645150"/>
              <a:gd name="T14" fmla="*/ 4451350 w 4451350"/>
              <a:gd name="T15" fmla="*/ 5645150 h 5645150"/>
            </a:gdLst>
            <a:ahLst/>
            <a:cxnLst>
              <a:cxn ang="T8">
                <a:pos x="T0" y="T1"/>
              </a:cxn>
              <a:cxn ang="T9">
                <a:pos x="T2" y="T3"/>
              </a:cxn>
              <a:cxn ang="T10">
                <a:pos x="T4" y="T5"/>
              </a:cxn>
              <a:cxn ang="T11">
                <a:pos x="T6" y="T7"/>
              </a:cxn>
            </a:cxnLst>
            <a:rect l="T12" t="T13" r="T14" b="T15"/>
            <a:pathLst>
              <a:path w="4451350" h="5645150">
                <a:moveTo>
                  <a:pt x="0" y="0"/>
                </a:moveTo>
                <a:lnTo>
                  <a:pt x="12366" y="0"/>
                </a:lnTo>
                <a:lnTo>
                  <a:pt x="12366" y="15680"/>
                </a:lnTo>
                <a:lnTo>
                  <a:pt x="0" y="1568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p:txBody>
      </p:sp>
      <p:sp>
        <p:nvSpPr>
          <p:cNvPr id="28676" name="Rectangle 3"/>
          <p:cNvSpPr>
            <a:spLocks noGrp="1" noChangeArrowheads="1"/>
          </p:cNvSpPr>
          <p:nvPr>
            <p:ph type="body" idx="1"/>
          </p:nvPr>
        </p:nvSpPr>
        <p:spPr>
          <a:xfrm>
            <a:off x="388938" y="1768475"/>
            <a:ext cx="4529137" cy="5318125"/>
          </a:xfrm>
        </p:spPr>
        <p:txBody>
          <a:bodyPr lIns="91440" tIns="45720" rIns="91440" bIns="45720"/>
          <a:lstStyle/>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start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finish</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FALSE</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remainder section 0</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start</a:t>
            </a:r>
          </a:p>
        </p:txBody>
      </p:sp>
      <p:sp>
        <p:nvSpPr>
          <p:cNvPr id="28677" name="Line 4"/>
          <p:cNvSpPr>
            <a:spLocks noChangeShapeType="1"/>
          </p:cNvSpPr>
          <p:nvPr/>
        </p:nvSpPr>
        <p:spPr bwMode="auto">
          <a:xfrm>
            <a:off x="4956175" y="1679575"/>
            <a:ext cx="1588" cy="5459413"/>
          </a:xfrm>
          <a:prstGeom prst="line">
            <a:avLst/>
          </a:prstGeom>
          <a:noFill/>
          <a:ln w="19080">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678" name="Text Box 5"/>
          <p:cNvSpPr txBox="1">
            <a:spLocks noChangeArrowheads="1"/>
          </p:cNvSpPr>
          <p:nvPr/>
        </p:nvSpPr>
        <p:spPr bwMode="auto">
          <a:xfrm>
            <a:off x="5145088" y="1768475"/>
            <a:ext cx="4529137" cy="531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9828" rIns="0" bIns="0"/>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1</a:t>
            </a:r>
            <a:r>
              <a:rPr lang="en-US" altLang="en-US" sz="1300" b="1">
                <a:solidFill>
                  <a:srgbClr val="0070C0"/>
                </a:solidFill>
                <a:latin typeface="Courier New" pitchFamily="49" charset="0"/>
              </a:rPr>
              <a:t>] = </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 = </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u="sng">
                <a:solidFill>
                  <a:srgbClr val="B84747"/>
                </a:solidFill>
                <a:latin typeface="Courier New" pitchFamily="49" charset="0"/>
              </a:rPr>
              <a:t>flag</a:t>
            </a:r>
            <a:r>
              <a:rPr lang="en-US" altLang="en-US" sz="1300" b="1" u="sng">
                <a:solidFill>
                  <a:srgbClr val="0070C0"/>
                </a:solidFill>
                <a:latin typeface="Courier New" pitchFamily="49" charset="0"/>
              </a:rPr>
              <a:t>[</a:t>
            </a:r>
            <a:r>
              <a:rPr lang="en-US" altLang="en-US" sz="1300" b="1" u="sng">
                <a:solidFill>
                  <a:srgbClr val="9966CC"/>
                </a:solidFill>
                <a:latin typeface="Courier New" pitchFamily="49" charset="0"/>
              </a:rPr>
              <a:t>0</a:t>
            </a:r>
            <a:r>
              <a:rPr lang="en-US" altLang="en-US" sz="1300" b="1" u="sng">
                <a:solidFill>
                  <a:srgbClr val="0070C0"/>
                </a:solidFill>
                <a:latin typeface="Courier New" pitchFamily="49" charset="0"/>
              </a:rPr>
              <a:t>]==</a:t>
            </a:r>
            <a:r>
              <a:rPr lang="en-US" altLang="en-US" sz="1300" b="1" u="sng">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70C0"/>
                </a:solidFill>
                <a:latin typeface="Courier New" pitchFamily="49" charset="0"/>
              </a:rPr>
              <a:t>// critical section 1 start</a:t>
            </a: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r>
              <a:rPr lang="en-US" altLang="en-US" sz="1300" b="1">
                <a:solidFill>
                  <a:srgbClr val="0070C0"/>
                </a:solidFill>
                <a:latin typeface="Courier New" pitchFamily="49" charset="0"/>
              </a:rPr>
              <a:t>// critical section 1 finish</a:t>
            </a:r>
          </a:p>
          <a:p>
            <a:pPr eaLnBrk="1" hangingPunct="1">
              <a:lnSpc>
                <a:spcPct val="94000"/>
              </a:lnSpc>
            </a:pP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1</a:t>
            </a:r>
            <a:r>
              <a:rPr lang="en-US" altLang="en-US" sz="1300" b="1">
                <a:solidFill>
                  <a:srgbClr val="0070C0"/>
                </a:solidFill>
                <a:latin typeface="Courier New" pitchFamily="49" charset="0"/>
              </a:rPr>
              <a:t>] = </a:t>
            </a:r>
            <a:r>
              <a:rPr lang="en-US" altLang="en-US" sz="1300" b="1">
                <a:solidFill>
                  <a:srgbClr val="FF3366"/>
                </a:solidFill>
                <a:latin typeface="Courier New" pitchFamily="49" charset="0"/>
              </a:rPr>
              <a:t>FALSE</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70C0"/>
                </a:solidFill>
                <a:latin typeface="Courier New" pitchFamily="49" charset="0"/>
              </a:rPr>
              <a:t>// remainder section 1</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Condition 1: Mutual Exclusion</a:t>
            </a:r>
          </a:p>
        </p:txBody>
      </p:sp>
      <p:sp>
        <p:nvSpPr>
          <p:cNvPr id="29699" name="AutoShape 2"/>
          <p:cNvSpPr>
            <a:spLocks noChangeArrowheads="1"/>
          </p:cNvSpPr>
          <p:nvPr/>
        </p:nvSpPr>
        <p:spPr bwMode="auto">
          <a:xfrm>
            <a:off x="5124450" y="1763713"/>
            <a:ext cx="4451350" cy="5645150"/>
          </a:xfrm>
          <a:custGeom>
            <a:avLst/>
            <a:gdLst>
              <a:gd name="T0" fmla="*/ 4451350 w 4451350"/>
              <a:gd name="T1" fmla="*/ 2822575 h 5645150"/>
              <a:gd name="T2" fmla="*/ 2225675 w 4451350"/>
              <a:gd name="T3" fmla="*/ 5645150 h 5645150"/>
              <a:gd name="T4" fmla="*/ 0 w 4451350"/>
              <a:gd name="T5" fmla="*/ 2822575 h 5645150"/>
              <a:gd name="T6" fmla="*/ 2225675 w 4451350"/>
              <a:gd name="T7" fmla="*/ 0 h 5645150"/>
              <a:gd name="T8" fmla="*/ 0 60000 65536"/>
              <a:gd name="T9" fmla="*/ 5898240 60000 65536"/>
              <a:gd name="T10" fmla="*/ 11796480 60000 65536"/>
              <a:gd name="T11" fmla="*/ 17694720 60000 65536"/>
              <a:gd name="T12" fmla="*/ 0 w 4451350"/>
              <a:gd name="T13" fmla="*/ 0 h 5645150"/>
              <a:gd name="T14" fmla="*/ 4451350 w 4451350"/>
              <a:gd name="T15" fmla="*/ 5645150 h 5645150"/>
            </a:gdLst>
            <a:ahLst/>
            <a:cxnLst>
              <a:cxn ang="T8">
                <a:pos x="T0" y="T1"/>
              </a:cxn>
              <a:cxn ang="T9">
                <a:pos x="T2" y="T3"/>
              </a:cxn>
              <a:cxn ang="T10">
                <a:pos x="T4" y="T5"/>
              </a:cxn>
              <a:cxn ang="T11">
                <a:pos x="T6" y="T7"/>
              </a:cxn>
            </a:cxnLst>
            <a:rect l="T12" t="T13" r="T14" b="T15"/>
            <a:pathLst>
              <a:path w="4451350" h="5645150">
                <a:moveTo>
                  <a:pt x="0" y="0"/>
                </a:moveTo>
                <a:lnTo>
                  <a:pt x="12366" y="0"/>
                </a:lnTo>
                <a:lnTo>
                  <a:pt x="12366" y="15680"/>
                </a:lnTo>
                <a:lnTo>
                  <a:pt x="0" y="1568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p:txBody>
      </p:sp>
      <p:sp>
        <p:nvSpPr>
          <p:cNvPr id="29700" name="Rectangle 3"/>
          <p:cNvSpPr>
            <a:spLocks noGrp="1" noChangeArrowheads="1"/>
          </p:cNvSpPr>
          <p:nvPr>
            <p:ph type="body" idx="1"/>
          </p:nvPr>
        </p:nvSpPr>
        <p:spPr>
          <a:xfrm>
            <a:off x="388938" y="1768475"/>
            <a:ext cx="4529137" cy="5318125"/>
          </a:xfrm>
        </p:spPr>
        <p:txBody>
          <a:bodyPr lIns="91440" tIns="45720" rIns="91440" bIns="45720"/>
          <a:lstStyle/>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start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finish</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FALSE</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remainder section 0</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start</a:t>
            </a:r>
          </a:p>
        </p:txBody>
      </p:sp>
      <p:sp>
        <p:nvSpPr>
          <p:cNvPr id="29701" name="Line 4"/>
          <p:cNvSpPr>
            <a:spLocks noChangeShapeType="1"/>
          </p:cNvSpPr>
          <p:nvPr/>
        </p:nvSpPr>
        <p:spPr bwMode="auto">
          <a:xfrm>
            <a:off x="4956175" y="1679575"/>
            <a:ext cx="1588" cy="5459413"/>
          </a:xfrm>
          <a:prstGeom prst="line">
            <a:avLst/>
          </a:prstGeom>
          <a:noFill/>
          <a:ln w="19080">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2" name="Text Box 5"/>
          <p:cNvSpPr txBox="1">
            <a:spLocks noChangeArrowheads="1"/>
          </p:cNvSpPr>
          <p:nvPr/>
        </p:nvSpPr>
        <p:spPr bwMode="auto">
          <a:xfrm>
            <a:off x="5145088" y="1768475"/>
            <a:ext cx="4529137" cy="531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9828" rIns="0" bIns="0"/>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1</a:t>
            </a:r>
            <a:r>
              <a:rPr lang="en-US" altLang="en-US" sz="1300" b="1">
                <a:solidFill>
                  <a:srgbClr val="0070C0"/>
                </a:solidFill>
                <a:latin typeface="Courier New" pitchFamily="49" charset="0"/>
              </a:rPr>
              <a:t>] = </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 = </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u="sng">
                <a:solidFill>
                  <a:srgbClr val="B84747"/>
                </a:solidFill>
                <a:latin typeface="Courier New" pitchFamily="49" charset="0"/>
              </a:rPr>
              <a:t>flag</a:t>
            </a:r>
            <a:r>
              <a:rPr lang="en-US" altLang="en-US" sz="1300" b="1" u="sng">
                <a:solidFill>
                  <a:srgbClr val="0070C0"/>
                </a:solidFill>
                <a:latin typeface="Courier New" pitchFamily="49" charset="0"/>
              </a:rPr>
              <a:t>[</a:t>
            </a:r>
            <a:r>
              <a:rPr lang="en-US" altLang="en-US" sz="1300" b="1" u="sng">
                <a:solidFill>
                  <a:srgbClr val="9966CC"/>
                </a:solidFill>
                <a:latin typeface="Courier New" pitchFamily="49" charset="0"/>
              </a:rPr>
              <a:t>0</a:t>
            </a:r>
            <a:r>
              <a:rPr lang="en-US" altLang="en-US" sz="1300" b="1" u="sng">
                <a:solidFill>
                  <a:srgbClr val="0070C0"/>
                </a:solidFill>
                <a:latin typeface="Courier New" pitchFamily="49" charset="0"/>
              </a:rPr>
              <a:t>]==</a:t>
            </a:r>
            <a:r>
              <a:rPr lang="en-US" altLang="en-US" sz="1300" b="1" u="sng">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70C0"/>
                </a:solidFill>
                <a:latin typeface="Courier New" pitchFamily="49" charset="0"/>
              </a:rPr>
              <a:t>// critical section 1 start</a:t>
            </a: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r>
              <a:rPr lang="en-US" altLang="en-US" sz="1300" b="1">
                <a:solidFill>
                  <a:srgbClr val="0070C0"/>
                </a:solidFill>
                <a:latin typeface="Courier New" pitchFamily="49" charset="0"/>
              </a:rPr>
              <a:t>// critical section 1 finish</a:t>
            </a:r>
          </a:p>
          <a:p>
            <a:pPr eaLnBrk="1" hangingPunct="1">
              <a:lnSpc>
                <a:spcPct val="94000"/>
              </a:lnSpc>
            </a:pP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1</a:t>
            </a:r>
            <a:r>
              <a:rPr lang="en-US" altLang="en-US" sz="1300" b="1">
                <a:solidFill>
                  <a:srgbClr val="0070C0"/>
                </a:solidFill>
                <a:latin typeface="Courier New" pitchFamily="49" charset="0"/>
              </a:rPr>
              <a:t>] = </a:t>
            </a:r>
            <a:r>
              <a:rPr lang="en-US" altLang="en-US" sz="1300" b="1">
                <a:solidFill>
                  <a:srgbClr val="FF3366"/>
                </a:solidFill>
                <a:latin typeface="Courier New" pitchFamily="49" charset="0"/>
              </a:rPr>
              <a:t>FALSE</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70C0"/>
                </a:solidFill>
                <a:latin typeface="Courier New" pitchFamily="49" charset="0"/>
              </a:rPr>
              <a:t>// remainder section 1</a:t>
            </a:r>
          </a:p>
        </p:txBody>
      </p:sp>
      <p:cxnSp>
        <p:nvCxnSpPr>
          <p:cNvPr id="29703" name="AutoShape 6"/>
          <p:cNvCxnSpPr>
            <a:cxnSpLocks noChangeShapeType="1"/>
          </p:cNvCxnSpPr>
          <p:nvPr/>
        </p:nvCxnSpPr>
        <p:spPr bwMode="auto">
          <a:xfrm flipH="1">
            <a:off x="3611563" y="5462588"/>
            <a:ext cx="1531937" cy="296862"/>
          </a:xfrm>
          <a:prstGeom prst="straightConnector1">
            <a:avLst/>
          </a:prstGeom>
          <a:noFill/>
          <a:ln w="9360">
            <a:solidFill>
              <a:srgbClr val="292934"/>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Condition 1: Mutual Exclusion</a:t>
            </a:r>
          </a:p>
        </p:txBody>
      </p:sp>
      <p:sp>
        <p:nvSpPr>
          <p:cNvPr id="30723" name="AutoShape 2"/>
          <p:cNvSpPr>
            <a:spLocks noChangeArrowheads="1"/>
          </p:cNvSpPr>
          <p:nvPr/>
        </p:nvSpPr>
        <p:spPr bwMode="auto">
          <a:xfrm>
            <a:off x="5124450" y="1763713"/>
            <a:ext cx="4451350" cy="5645150"/>
          </a:xfrm>
          <a:custGeom>
            <a:avLst/>
            <a:gdLst>
              <a:gd name="T0" fmla="*/ 4451350 w 4451350"/>
              <a:gd name="T1" fmla="*/ 2822575 h 5645150"/>
              <a:gd name="T2" fmla="*/ 2225675 w 4451350"/>
              <a:gd name="T3" fmla="*/ 5645150 h 5645150"/>
              <a:gd name="T4" fmla="*/ 0 w 4451350"/>
              <a:gd name="T5" fmla="*/ 2822575 h 5645150"/>
              <a:gd name="T6" fmla="*/ 2225675 w 4451350"/>
              <a:gd name="T7" fmla="*/ 0 h 5645150"/>
              <a:gd name="T8" fmla="*/ 0 60000 65536"/>
              <a:gd name="T9" fmla="*/ 5898240 60000 65536"/>
              <a:gd name="T10" fmla="*/ 11796480 60000 65536"/>
              <a:gd name="T11" fmla="*/ 17694720 60000 65536"/>
              <a:gd name="T12" fmla="*/ 0 w 4451350"/>
              <a:gd name="T13" fmla="*/ 0 h 5645150"/>
              <a:gd name="T14" fmla="*/ 4451350 w 4451350"/>
              <a:gd name="T15" fmla="*/ 5645150 h 5645150"/>
            </a:gdLst>
            <a:ahLst/>
            <a:cxnLst>
              <a:cxn ang="T8">
                <a:pos x="T0" y="T1"/>
              </a:cxn>
              <a:cxn ang="T9">
                <a:pos x="T2" y="T3"/>
              </a:cxn>
              <a:cxn ang="T10">
                <a:pos x="T4" y="T5"/>
              </a:cxn>
              <a:cxn ang="T11">
                <a:pos x="T6" y="T7"/>
              </a:cxn>
            </a:cxnLst>
            <a:rect l="T12" t="T13" r="T14" b="T15"/>
            <a:pathLst>
              <a:path w="4451350" h="5645150">
                <a:moveTo>
                  <a:pt x="0" y="0"/>
                </a:moveTo>
                <a:lnTo>
                  <a:pt x="12366" y="0"/>
                </a:lnTo>
                <a:lnTo>
                  <a:pt x="12366" y="15680"/>
                </a:lnTo>
                <a:lnTo>
                  <a:pt x="0" y="1568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a:p>
            <a:pPr eaLnBrk="1" hangingPunct="1">
              <a:lnSpc>
                <a:spcPct val="100000"/>
              </a:lnSpc>
              <a:spcBef>
                <a:spcPts val="263"/>
              </a:spcBef>
            </a:pPr>
            <a:endParaRPr lang="en-US" altLang="en-US" sz="1300" b="1">
              <a:solidFill>
                <a:srgbClr val="FF0000"/>
              </a:solidFill>
              <a:latin typeface="Courier New" pitchFamily="49" charset="0"/>
            </a:endParaRPr>
          </a:p>
        </p:txBody>
      </p:sp>
      <p:sp>
        <p:nvSpPr>
          <p:cNvPr id="30724" name="Rectangle 3"/>
          <p:cNvSpPr>
            <a:spLocks noGrp="1" noChangeArrowheads="1"/>
          </p:cNvSpPr>
          <p:nvPr>
            <p:ph type="body" idx="1"/>
          </p:nvPr>
        </p:nvSpPr>
        <p:spPr>
          <a:xfrm>
            <a:off x="388938" y="1768475"/>
            <a:ext cx="4529137" cy="5318125"/>
          </a:xfrm>
        </p:spPr>
        <p:txBody>
          <a:bodyPr lIns="91440" tIns="45720" rIns="91440" bIns="45720"/>
          <a:lstStyle/>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start</a:t>
            </a: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Bef>
                <a:spcPts val="263"/>
              </a:spcBef>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0070C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finish</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FALSE</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remainder section 0</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0</a:t>
            </a:r>
            <a:r>
              <a:rPr lang="en-US" altLang="en-US" sz="1300" b="1" smtClean="0">
                <a:solidFill>
                  <a:srgbClr val="FF0000"/>
                </a:solidFill>
                <a:latin typeface="Courier New" pitchFamily="49" charset="0"/>
              </a:rPr>
              <a:t>] = </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 = </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u="sng" smtClean="0">
                <a:solidFill>
                  <a:srgbClr val="B84747"/>
                </a:solidFill>
                <a:latin typeface="Courier New" pitchFamily="49" charset="0"/>
              </a:rPr>
              <a:t>flag</a:t>
            </a:r>
            <a:r>
              <a:rPr lang="en-US" altLang="en-US" sz="1300" b="1" u="sng" smtClean="0">
                <a:solidFill>
                  <a:srgbClr val="FF0000"/>
                </a:solidFill>
                <a:latin typeface="Courier New" pitchFamily="49" charset="0"/>
              </a:rPr>
              <a:t>[</a:t>
            </a:r>
            <a:r>
              <a:rPr lang="en-US" altLang="en-US" sz="1300" b="1" u="sng" smtClean="0">
                <a:solidFill>
                  <a:srgbClr val="9966CC"/>
                </a:solidFill>
                <a:latin typeface="Courier New" pitchFamily="49" charset="0"/>
              </a:rPr>
              <a:t>1</a:t>
            </a:r>
            <a:r>
              <a:rPr lang="en-US" altLang="en-US" sz="1300" b="1" u="sng" smtClean="0">
                <a:solidFill>
                  <a:srgbClr val="FF0000"/>
                </a:solidFill>
                <a:latin typeface="Courier New" pitchFamily="49" charset="0"/>
              </a:rPr>
              <a:t>]==</a:t>
            </a:r>
            <a:r>
              <a:rPr lang="en-US" altLang="en-US" sz="1300" b="1" u="sng"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endParaRPr lang="en-US" altLang="en-US" sz="1300" b="1" smtClean="0">
              <a:solidFill>
                <a:srgbClr val="FF0000"/>
              </a:solidFill>
              <a:latin typeface="Courier New" pitchFamily="49" charset="0"/>
            </a:endParaRP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0000FF"/>
                </a:solidFill>
                <a:latin typeface="Courier New" pitchFamily="49" charset="0"/>
              </a:rPr>
              <a:t>while</a:t>
            </a:r>
            <a:r>
              <a:rPr lang="en-US" altLang="en-US" sz="1300" b="1" smtClean="0">
                <a:solidFill>
                  <a:srgbClr val="FF0000"/>
                </a:solidFill>
                <a:latin typeface="Courier New" pitchFamily="49" charset="0"/>
              </a:rPr>
              <a:t>(</a:t>
            </a:r>
            <a:r>
              <a:rPr lang="en-US" altLang="en-US" sz="1300" b="1" smtClean="0">
                <a:solidFill>
                  <a:srgbClr val="B84747"/>
                </a:solidFill>
                <a:latin typeface="Courier New" pitchFamily="49" charset="0"/>
              </a:rPr>
              <a:t>flag</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r>
              <a:rPr lang="en-US" altLang="en-US" sz="1300" b="1" smtClean="0">
                <a:solidFill>
                  <a:srgbClr val="FF3366"/>
                </a:solidFill>
                <a:latin typeface="Courier New" pitchFamily="49" charset="0"/>
              </a:rPr>
              <a:t>TRUE</a:t>
            </a:r>
            <a:r>
              <a:rPr lang="en-US" altLang="en-US" sz="1300" b="1" smtClean="0">
                <a:solidFill>
                  <a:srgbClr val="FF0000"/>
                </a:solidFill>
                <a:latin typeface="Courier New" pitchFamily="49" charset="0"/>
              </a:rPr>
              <a:t> &amp;&amp; </a:t>
            </a:r>
            <a:r>
              <a:rPr lang="en-US" altLang="en-US" sz="1300" b="1" smtClean="0">
                <a:solidFill>
                  <a:srgbClr val="B84747"/>
                </a:solidFill>
                <a:latin typeface="Courier New" pitchFamily="49" charset="0"/>
              </a:rPr>
              <a:t>turn</a:t>
            </a:r>
            <a:r>
              <a:rPr lang="en-US" altLang="en-US" sz="1300" b="1" smtClean="0">
                <a:solidFill>
                  <a:srgbClr val="FF0000"/>
                </a:solidFill>
                <a:latin typeface="Courier New" pitchFamily="49" charset="0"/>
              </a:rPr>
              <a:t>==</a:t>
            </a:r>
            <a:r>
              <a:rPr lang="en-US" altLang="en-US" sz="1300" b="1" smtClean="0">
                <a:solidFill>
                  <a:srgbClr val="9966CC"/>
                </a:solidFill>
                <a:latin typeface="Courier New" pitchFamily="49" charset="0"/>
              </a:rPr>
              <a:t>1</a:t>
            </a:r>
            <a:r>
              <a:rPr lang="en-US" altLang="en-US" sz="1300" b="1" smtClean="0">
                <a:solidFill>
                  <a:srgbClr val="FF0000"/>
                </a:solidFill>
                <a:latin typeface="Courier New" pitchFamily="49" charset="0"/>
              </a:rPr>
              <a:t>);</a:t>
            </a:r>
          </a:p>
          <a:p>
            <a:pPr marL="0" indent="0" eaLnBrk="1" hangingPunct="1">
              <a:lnSpc>
                <a:spcPct val="100000"/>
              </a:lnSpc>
              <a:spcAft>
                <a:spcPct val="0"/>
              </a:spcAft>
              <a:tabLst>
                <a:tab pos="0" algn="l"/>
                <a:tab pos="457200" algn="l"/>
                <a:tab pos="914400" algn="l"/>
                <a:tab pos="1371600" algn="l"/>
                <a:tab pos="1828800" algn="l"/>
                <a:tab pos="2286000" algn="l"/>
                <a:tab pos="2743200" algn="l"/>
                <a:tab pos="3200400" algn="l"/>
                <a:tab pos="3657600" algn="l"/>
                <a:tab pos="4114800" algn="l"/>
              </a:tabLst>
            </a:pPr>
            <a:r>
              <a:rPr lang="en-US" altLang="en-US" sz="1300" b="1" smtClean="0">
                <a:solidFill>
                  <a:srgbClr val="FF0000"/>
                </a:solidFill>
                <a:latin typeface="Courier New" pitchFamily="49" charset="0"/>
              </a:rPr>
              <a:t>// critical section 0 start</a:t>
            </a:r>
          </a:p>
        </p:txBody>
      </p:sp>
      <p:sp>
        <p:nvSpPr>
          <p:cNvPr id="30725" name="Line 4"/>
          <p:cNvSpPr>
            <a:spLocks noChangeShapeType="1"/>
          </p:cNvSpPr>
          <p:nvPr/>
        </p:nvSpPr>
        <p:spPr bwMode="auto">
          <a:xfrm>
            <a:off x="4956175" y="1679575"/>
            <a:ext cx="1588" cy="5459413"/>
          </a:xfrm>
          <a:prstGeom prst="line">
            <a:avLst/>
          </a:prstGeom>
          <a:noFill/>
          <a:ln w="19080">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26" name="Text Box 5"/>
          <p:cNvSpPr txBox="1">
            <a:spLocks noChangeArrowheads="1"/>
          </p:cNvSpPr>
          <p:nvPr/>
        </p:nvSpPr>
        <p:spPr bwMode="auto">
          <a:xfrm>
            <a:off x="5145088" y="1768475"/>
            <a:ext cx="4529137" cy="531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9828" rIns="0" bIns="0"/>
          <a:lstStyle>
            <a:lvl1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1pPr>
            <a:lvl2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2pPr>
            <a:lvl3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3pPr>
            <a:lvl4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4pPr>
            <a:lvl5pPr eaLnBrk="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Lst>
              <a:defRPr>
                <a:solidFill>
                  <a:schemeClr val="tx1"/>
                </a:solidFill>
                <a:latin typeface="Arial" charset="0"/>
                <a:ea typeface="DejaVu Sans" charset="0"/>
                <a:cs typeface="DejaVu Sans" charset="0"/>
              </a:defRPr>
            </a:lvl9pPr>
          </a:lstStyle>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1</a:t>
            </a:r>
            <a:r>
              <a:rPr lang="en-US" altLang="en-US" sz="1300" b="1">
                <a:solidFill>
                  <a:srgbClr val="0070C0"/>
                </a:solidFill>
                <a:latin typeface="Courier New" pitchFamily="49" charset="0"/>
              </a:rPr>
              <a:t>] = </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 = </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u="sng">
                <a:solidFill>
                  <a:srgbClr val="B84747"/>
                </a:solidFill>
                <a:latin typeface="Courier New" pitchFamily="49" charset="0"/>
              </a:rPr>
              <a:t>flag</a:t>
            </a:r>
            <a:r>
              <a:rPr lang="en-US" altLang="en-US" sz="1300" b="1" u="sng">
                <a:solidFill>
                  <a:srgbClr val="0070C0"/>
                </a:solidFill>
                <a:latin typeface="Courier New" pitchFamily="49" charset="0"/>
              </a:rPr>
              <a:t>[</a:t>
            </a:r>
            <a:r>
              <a:rPr lang="en-US" altLang="en-US" sz="1300" b="1" u="sng">
                <a:solidFill>
                  <a:srgbClr val="9966CC"/>
                </a:solidFill>
                <a:latin typeface="Courier New" pitchFamily="49" charset="0"/>
              </a:rPr>
              <a:t>0</a:t>
            </a:r>
            <a:r>
              <a:rPr lang="en-US" altLang="en-US" sz="1300" b="1" u="sng">
                <a:solidFill>
                  <a:srgbClr val="0070C0"/>
                </a:solidFill>
                <a:latin typeface="Courier New" pitchFamily="49" charset="0"/>
              </a:rPr>
              <a:t>]==</a:t>
            </a:r>
            <a:r>
              <a:rPr lang="en-US" altLang="en-US" sz="1300" b="1" u="sng">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endParaRPr lang="en-US" altLang="en-US" sz="1300" b="1">
              <a:solidFill>
                <a:srgbClr val="FF0000"/>
              </a:solidFill>
              <a:latin typeface="Courier New" pitchFamily="49" charset="0"/>
            </a:endParaRPr>
          </a:p>
          <a:p>
            <a:pPr eaLnBrk="1" hangingPunct="1">
              <a:lnSpc>
                <a:spcPct val="94000"/>
              </a:lnSpc>
            </a:pPr>
            <a:r>
              <a:rPr lang="en-US" altLang="en-US" sz="1300" b="1">
                <a:solidFill>
                  <a:srgbClr val="0000FF"/>
                </a:solidFill>
                <a:latin typeface="Courier New" pitchFamily="49" charset="0"/>
              </a:rPr>
              <a:t>while</a:t>
            </a:r>
            <a:r>
              <a:rPr lang="en-US" altLang="en-US" sz="1300" b="1">
                <a:solidFill>
                  <a:srgbClr val="0070C0"/>
                </a:solidFill>
                <a:latin typeface="Courier New" pitchFamily="49" charset="0"/>
              </a:rPr>
              <a:t>(</a:t>
            </a: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r>
              <a:rPr lang="en-US" altLang="en-US" sz="1300" b="1">
                <a:solidFill>
                  <a:srgbClr val="FF3366"/>
                </a:solidFill>
                <a:latin typeface="Courier New" pitchFamily="49" charset="0"/>
              </a:rPr>
              <a:t>TRUE</a:t>
            </a:r>
            <a:r>
              <a:rPr lang="en-US" altLang="en-US" sz="1300" b="1">
                <a:solidFill>
                  <a:srgbClr val="0070C0"/>
                </a:solidFill>
                <a:latin typeface="Courier New" pitchFamily="49" charset="0"/>
              </a:rPr>
              <a:t> &amp;&amp; </a:t>
            </a:r>
            <a:r>
              <a:rPr lang="en-US" altLang="en-US" sz="1300" b="1">
                <a:solidFill>
                  <a:srgbClr val="B84747"/>
                </a:solidFill>
                <a:latin typeface="Courier New" pitchFamily="49" charset="0"/>
              </a:rPr>
              <a:t>turn</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0</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70C0"/>
                </a:solidFill>
                <a:latin typeface="Courier New" pitchFamily="49" charset="0"/>
              </a:rPr>
              <a:t>// critical section 1 start</a:t>
            </a: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endParaRPr lang="en-US" altLang="en-US" sz="1300" b="1">
              <a:solidFill>
                <a:srgbClr val="0070C0"/>
              </a:solidFill>
              <a:latin typeface="Courier New" pitchFamily="49" charset="0"/>
            </a:endParaRPr>
          </a:p>
          <a:p>
            <a:pPr eaLnBrk="1" hangingPunct="1">
              <a:lnSpc>
                <a:spcPct val="94000"/>
              </a:lnSpc>
            </a:pPr>
            <a:r>
              <a:rPr lang="en-US" altLang="en-US" sz="1300" b="1">
                <a:solidFill>
                  <a:srgbClr val="0070C0"/>
                </a:solidFill>
                <a:latin typeface="Courier New" pitchFamily="49" charset="0"/>
              </a:rPr>
              <a:t>// critical section 1 finish</a:t>
            </a:r>
          </a:p>
          <a:p>
            <a:pPr eaLnBrk="1" hangingPunct="1">
              <a:lnSpc>
                <a:spcPct val="94000"/>
              </a:lnSpc>
            </a:pPr>
            <a:r>
              <a:rPr lang="en-US" altLang="en-US" sz="1300" b="1">
                <a:solidFill>
                  <a:srgbClr val="B84747"/>
                </a:solidFill>
                <a:latin typeface="Courier New" pitchFamily="49" charset="0"/>
              </a:rPr>
              <a:t>flag</a:t>
            </a:r>
            <a:r>
              <a:rPr lang="en-US" altLang="en-US" sz="1300" b="1">
                <a:solidFill>
                  <a:srgbClr val="0070C0"/>
                </a:solidFill>
                <a:latin typeface="Courier New" pitchFamily="49" charset="0"/>
              </a:rPr>
              <a:t>[</a:t>
            </a:r>
            <a:r>
              <a:rPr lang="en-US" altLang="en-US" sz="1300" b="1">
                <a:solidFill>
                  <a:srgbClr val="9966CC"/>
                </a:solidFill>
                <a:latin typeface="Courier New" pitchFamily="49" charset="0"/>
              </a:rPr>
              <a:t>1</a:t>
            </a:r>
            <a:r>
              <a:rPr lang="en-US" altLang="en-US" sz="1300" b="1">
                <a:solidFill>
                  <a:srgbClr val="0070C0"/>
                </a:solidFill>
                <a:latin typeface="Courier New" pitchFamily="49" charset="0"/>
              </a:rPr>
              <a:t>] = </a:t>
            </a:r>
            <a:r>
              <a:rPr lang="en-US" altLang="en-US" sz="1300" b="1">
                <a:solidFill>
                  <a:srgbClr val="FF3366"/>
                </a:solidFill>
                <a:latin typeface="Courier New" pitchFamily="49" charset="0"/>
              </a:rPr>
              <a:t>FALSE</a:t>
            </a:r>
            <a:r>
              <a:rPr lang="en-US" altLang="en-US" sz="1300" b="1">
                <a:solidFill>
                  <a:srgbClr val="0070C0"/>
                </a:solidFill>
                <a:latin typeface="Courier New" pitchFamily="49" charset="0"/>
              </a:rPr>
              <a:t>;</a:t>
            </a:r>
          </a:p>
          <a:p>
            <a:pPr eaLnBrk="1" hangingPunct="1">
              <a:lnSpc>
                <a:spcPct val="94000"/>
              </a:lnSpc>
            </a:pPr>
            <a:r>
              <a:rPr lang="en-US" altLang="en-US" sz="1300" b="1">
                <a:solidFill>
                  <a:srgbClr val="0070C0"/>
                </a:solidFill>
                <a:latin typeface="Courier New" pitchFamily="49" charset="0"/>
              </a:rPr>
              <a:t>// remainder section 1</a:t>
            </a:r>
          </a:p>
        </p:txBody>
      </p:sp>
      <p:cxnSp>
        <p:nvCxnSpPr>
          <p:cNvPr id="30727" name="AutoShape 6"/>
          <p:cNvCxnSpPr>
            <a:cxnSpLocks noChangeShapeType="1"/>
          </p:cNvCxnSpPr>
          <p:nvPr/>
        </p:nvCxnSpPr>
        <p:spPr bwMode="auto">
          <a:xfrm flipH="1">
            <a:off x="2381250" y="2811463"/>
            <a:ext cx="2762250" cy="2035175"/>
          </a:xfrm>
          <a:prstGeom prst="straightConnector1">
            <a:avLst/>
          </a:prstGeom>
          <a:noFill/>
          <a:ln w="9360">
            <a:solidFill>
              <a:srgbClr val="292934"/>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204788" y="571500"/>
            <a:ext cx="8847137" cy="760413"/>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Background</a:t>
            </a:r>
          </a:p>
        </p:txBody>
      </p:sp>
      <p:sp>
        <p:nvSpPr>
          <p:cNvPr id="4099" name="Rectangle 2"/>
          <p:cNvSpPr>
            <a:spLocks noGrp="1" noChangeArrowheads="1"/>
          </p:cNvSpPr>
          <p:nvPr>
            <p:ph type="body" idx="1"/>
          </p:nvPr>
        </p:nvSpPr>
        <p:spPr>
          <a:xfrm>
            <a:off x="388938" y="1768475"/>
            <a:ext cx="9280525" cy="5318125"/>
          </a:xfrm>
        </p:spPr>
        <p:txBody>
          <a:bodyPr/>
          <a:lstStyle/>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smtClean="0"/>
              <a:t>Processes can execute concurrently</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smtClean="0"/>
              <a:t>May be interrupted at any time, partially completing execution</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smtClean="0"/>
              <a:t>Concurrent access to shared data may result in data inconsistency</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smtClean="0"/>
              <a:t>Maintaining data consistency requires mechanisms to ensure the orderly execution of cooperating processes</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smtClean="0"/>
              <a:t>Illustration of the problem:</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smtClean="0"/>
              <a:t>Suppose that we wanted to provide a solution to the consumer-producer problem that fills all the buffers. We can do so by having an integer counter that keeps track of the number of full buffers.  Initially, counter is set to 0. It is incremented by the producer after it produces a new buffer and is decremented by the consumer after it consumes a buffer.</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204788" y="615950"/>
            <a:ext cx="8847137" cy="66992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Hardware Solution</a:t>
            </a:r>
          </a:p>
        </p:txBody>
      </p:sp>
      <p:sp>
        <p:nvSpPr>
          <p:cNvPr id="32770" name="Rectangle 2"/>
          <p:cNvSpPr>
            <a:spLocks noGrp="1" noChangeArrowheads="1"/>
          </p:cNvSpPr>
          <p:nvPr>
            <p:ph type="body" idx="1"/>
          </p:nvPr>
        </p:nvSpPr>
        <p:spPr>
          <a:xfrm>
            <a:off x="388938" y="1768475"/>
            <a:ext cx="9280525" cy="5318125"/>
          </a:xfrm>
        </p:spPr>
        <p:txBody>
          <a:bodyPr/>
          <a:lstStyle/>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mtClean="0"/>
              <a:t>CPU “locking” mechanism</a:t>
            </a:r>
          </a:p>
          <a:p>
            <a:pPr marL="1295400" lvl="2" indent="-287338"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mtClean="0"/>
              <a:t>“TestAndSet” instruction</a:t>
            </a:r>
          </a:p>
          <a:p>
            <a:pPr marL="1295400" lvl="2" indent="-287338"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mtClean="0"/>
              <a:t>Atomic read-modify-write memory execution</a:t>
            </a:r>
          </a:p>
          <a:p>
            <a:pPr marL="1295400" lvl="2" indent="-287338"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mtClean="0"/>
              <a:t>e.g. MIPS – ll and sc instructions</a:t>
            </a:r>
          </a:p>
          <a:p>
            <a:pPr marL="0" indent="107950" eaLnBrk="1">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altLang="en-US" smtClean="0"/>
          </a:p>
          <a:p>
            <a:pPr marL="0" indent="107950" eaLnBrk="1">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altLang="en-US"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204788" y="571500"/>
            <a:ext cx="8847137" cy="760413"/>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Hardware Solution</a:t>
            </a:r>
          </a:p>
        </p:txBody>
      </p:sp>
      <p:sp>
        <p:nvSpPr>
          <p:cNvPr id="33794" name="Rectangle 2"/>
          <p:cNvSpPr>
            <a:spLocks noGrp="1" noChangeArrowheads="1"/>
          </p:cNvSpPr>
          <p:nvPr>
            <p:ph type="body" idx="1"/>
          </p:nvPr>
        </p:nvSpPr>
        <p:spPr>
          <a:xfrm>
            <a:off x="388938" y="1768475"/>
            <a:ext cx="9280525" cy="2536825"/>
          </a:xfrm>
        </p:spPr>
        <p:txBody>
          <a:bodyPr/>
          <a:lstStyle/>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mtClean="0"/>
              <a:t>CPU “locking” mechanism</a:t>
            </a:r>
          </a:p>
          <a:p>
            <a:pPr marL="1295400" lvl="2" indent="-287338"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mtClean="0"/>
              <a:t>“TestAndSet” instruction</a:t>
            </a:r>
          </a:p>
          <a:p>
            <a:pPr marL="1295400" lvl="2" indent="-287338"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mtClean="0"/>
              <a:t>Atomic read-modify-write memory execution</a:t>
            </a:r>
          </a:p>
          <a:p>
            <a:pPr marL="1295400" lvl="2" indent="-287338"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mtClean="0"/>
              <a:t>e.g. MIPS – ll and sc instructions</a:t>
            </a:r>
          </a:p>
          <a:p>
            <a:pPr marL="0" indent="107950" eaLnBrk="1">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altLang="en-US" smtClean="0"/>
          </a:p>
          <a:p>
            <a:pPr marL="0" indent="107950" eaLnBrk="1">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altLang="en-US" smtClean="0"/>
          </a:p>
        </p:txBody>
      </p:sp>
      <p:sp>
        <p:nvSpPr>
          <p:cNvPr id="32772" name="Text Box 3"/>
          <p:cNvSpPr txBox="1">
            <a:spLocks noChangeArrowheads="1"/>
          </p:cNvSpPr>
          <p:nvPr/>
        </p:nvSpPr>
        <p:spPr bwMode="auto">
          <a:xfrm>
            <a:off x="388938" y="4546600"/>
            <a:ext cx="9280525" cy="253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695" rIns="0" bIns="0"/>
          <a:lstStyle>
            <a:lvl1pPr marL="431800" indent="-323850"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9pPr>
          </a:lstStyle>
          <a:p>
            <a:pPr eaLnBrk="1">
              <a:spcAft>
                <a:spcPts val="1425"/>
              </a:spcAft>
              <a:buSzPct val="45000"/>
              <a:buFont typeface="Wingdings" charset="2"/>
              <a:buChar char=""/>
            </a:pPr>
            <a:r>
              <a:rPr lang="en-US" altLang="en-US" sz="2800">
                <a:solidFill>
                  <a:srgbClr val="292934"/>
                </a:solidFill>
              </a:rPr>
              <a:t>Atomic memory accesses</a:t>
            </a:r>
          </a:p>
          <a:p>
            <a:pPr eaLnBrk="1">
              <a:lnSpc>
                <a:spcPct val="94000"/>
              </a:lnSpc>
              <a:buClrTx/>
              <a:buSzTx/>
              <a:buFontTx/>
              <a:buNone/>
            </a:pPr>
            <a:r>
              <a:rPr lang="en-US" altLang="en-US" sz="1400" b="1">
                <a:solidFill>
                  <a:srgbClr val="0070C0"/>
                </a:solidFill>
                <a:latin typeface="Courier New" pitchFamily="49" charset="0"/>
              </a:rPr>
              <a:t>      </a:t>
            </a:r>
            <a:r>
              <a:rPr lang="en-US" altLang="en-US" sz="1400" b="1">
                <a:solidFill>
                  <a:srgbClr val="4C4C4C"/>
                </a:solidFill>
                <a:latin typeface="Courier New" pitchFamily="49" charset="0"/>
              </a:rPr>
              <a:t>atomic_inc</a:t>
            </a:r>
            <a:r>
              <a:rPr lang="en-US" altLang="en-US" sz="1400" b="1">
                <a:solidFill>
                  <a:srgbClr val="0070C0"/>
                </a:solidFill>
                <a:latin typeface="Courier New" pitchFamily="49" charset="0"/>
              </a:rPr>
              <a:t>:</a:t>
            </a:r>
          </a:p>
          <a:p>
            <a:pPr eaLnBrk="1">
              <a:lnSpc>
                <a:spcPct val="94000"/>
              </a:lnSpc>
              <a:buClrTx/>
              <a:buSzTx/>
              <a:buFontTx/>
              <a:buNone/>
            </a:pPr>
            <a:r>
              <a:rPr lang="en-US" altLang="en-US" sz="1400" b="1">
                <a:solidFill>
                  <a:srgbClr val="0070C0"/>
                </a:solidFill>
                <a:latin typeface="Courier New" pitchFamily="49" charset="0"/>
              </a:rPr>
              <a:t>          </a:t>
            </a:r>
            <a:r>
              <a:rPr lang="en-US" altLang="en-US" sz="1400" b="1">
                <a:solidFill>
                  <a:srgbClr val="0000FF"/>
                </a:solidFill>
                <a:latin typeface="Courier New" pitchFamily="49" charset="0"/>
              </a:rPr>
              <a:t>ll</a:t>
            </a:r>
            <a:r>
              <a:rPr lang="en-US" altLang="en-US" sz="1400" b="1">
                <a:solidFill>
                  <a:srgbClr val="0070C0"/>
                </a:solidFill>
                <a:latin typeface="Courier New" pitchFamily="49" charset="0"/>
              </a:rPr>
              <a:t>    </a:t>
            </a:r>
            <a:r>
              <a:rPr lang="en-US" altLang="en-US" sz="1400" b="1">
                <a:solidFill>
                  <a:srgbClr val="FF3333"/>
                </a:solidFill>
                <a:latin typeface="Courier New" pitchFamily="49" charset="0"/>
              </a:rPr>
              <a:t>t0</a:t>
            </a:r>
            <a:r>
              <a:rPr lang="en-US" altLang="en-US" sz="1400" b="1">
                <a:solidFill>
                  <a:srgbClr val="0070C0"/>
                </a:solidFill>
                <a:latin typeface="Courier New" pitchFamily="49" charset="0"/>
              </a:rPr>
              <a:t>, </a:t>
            </a:r>
            <a:r>
              <a:rPr lang="en-US" altLang="en-US" sz="1400" b="1">
                <a:solidFill>
                  <a:srgbClr val="9966CC"/>
                </a:solidFill>
                <a:latin typeface="Courier New" pitchFamily="49" charset="0"/>
              </a:rPr>
              <a:t>0</a:t>
            </a:r>
            <a:r>
              <a:rPr lang="en-US" altLang="en-US" sz="1400" b="1">
                <a:solidFill>
                  <a:srgbClr val="B84747"/>
                </a:solidFill>
                <a:latin typeface="Courier New" pitchFamily="49" charset="0"/>
              </a:rPr>
              <a:t>(a0)</a:t>
            </a:r>
            <a:r>
              <a:rPr lang="en-US" altLang="en-US" sz="1400" b="1">
                <a:solidFill>
                  <a:srgbClr val="0070C0"/>
                </a:solidFill>
                <a:latin typeface="Courier New" pitchFamily="49" charset="0"/>
              </a:rPr>
              <a:t> 		</a:t>
            </a:r>
            <a:r>
              <a:rPr lang="en-US" altLang="en-US" sz="1400" b="1">
                <a:solidFill>
                  <a:srgbClr val="008000"/>
                </a:solidFill>
                <a:latin typeface="Courier New" pitchFamily="49" charset="0"/>
              </a:rPr>
              <a:t># load linked</a:t>
            </a:r>
          </a:p>
          <a:p>
            <a:pPr eaLnBrk="1">
              <a:lnSpc>
                <a:spcPct val="94000"/>
              </a:lnSpc>
              <a:buClrTx/>
              <a:buSzTx/>
              <a:buFontTx/>
              <a:buNone/>
            </a:pPr>
            <a:r>
              <a:rPr lang="en-US" altLang="en-US" sz="1400" b="1">
                <a:solidFill>
                  <a:srgbClr val="0070C0"/>
                </a:solidFill>
                <a:latin typeface="Courier New" pitchFamily="49" charset="0"/>
              </a:rPr>
              <a:t>          </a:t>
            </a:r>
            <a:r>
              <a:rPr lang="en-US" altLang="en-US" sz="1400" b="1">
                <a:solidFill>
                  <a:srgbClr val="0000FF"/>
                </a:solidFill>
                <a:latin typeface="Courier New" pitchFamily="49" charset="0"/>
              </a:rPr>
              <a:t>addiu</a:t>
            </a:r>
            <a:r>
              <a:rPr lang="en-US" altLang="en-US" sz="1400" b="1">
                <a:solidFill>
                  <a:srgbClr val="0070C0"/>
                </a:solidFill>
                <a:latin typeface="Courier New" pitchFamily="49" charset="0"/>
              </a:rPr>
              <a:t> </a:t>
            </a:r>
            <a:r>
              <a:rPr lang="en-US" altLang="en-US" sz="1400" b="1">
                <a:solidFill>
                  <a:srgbClr val="FF3333"/>
                </a:solidFill>
                <a:latin typeface="Courier New" pitchFamily="49" charset="0"/>
              </a:rPr>
              <a:t>t1</a:t>
            </a:r>
            <a:r>
              <a:rPr lang="en-US" altLang="en-US" sz="1400" b="1">
                <a:solidFill>
                  <a:srgbClr val="0070C0"/>
                </a:solidFill>
                <a:latin typeface="Courier New" pitchFamily="49" charset="0"/>
              </a:rPr>
              <a:t>, </a:t>
            </a:r>
            <a:r>
              <a:rPr lang="en-US" altLang="en-US" sz="1400" b="1">
                <a:solidFill>
                  <a:srgbClr val="FF3333"/>
                </a:solidFill>
                <a:latin typeface="Courier New" pitchFamily="49" charset="0"/>
              </a:rPr>
              <a:t>t0</a:t>
            </a:r>
            <a:r>
              <a:rPr lang="en-US" altLang="en-US" sz="1400" b="1">
                <a:solidFill>
                  <a:srgbClr val="0070C0"/>
                </a:solidFill>
                <a:latin typeface="Courier New" pitchFamily="49" charset="0"/>
              </a:rPr>
              <a:t>, </a:t>
            </a:r>
            <a:r>
              <a:rPr lang="en-US" altLang="en-US" sz="1400" b="1">
                <a:solidFill>
                  <a:srgbClr val="9966CC"/>
                </a:solidFill>
                <a:latin typeface="Courier New" pitchFamily="49" charset="0"/>
              </a:rPr>
              <a:t>1</a:t>
            </a:r>
            <a:r>
              <a:rPr lang="en-US" altLang="en-US" sz="1400" b="1">
                <a:solidFill>
                  <a:srgbClr val="0070C0"/>
                </a:solidFill>
                <a:latin typeface="Courier New" pitchFamily="49" charset="0"/>
              </a:rPr>
              <a:t> 		</a:t>
            </a:r>
            <a:r>
              <a:rPr lang="en-US" altLang="en-US" sz="1400" b="1">
                <a:solidFill>
                  <a:srgbClr val="008000"/>
                </a:solidFill>
                <a:latin typeface="Courier New" pitchFamily="49" charset="0"/>
              </a:rPr>
              <a:t># increment</a:t>
            </a:r>
          </a:p>
          <a:p>
            <a:pPr eaLnBrk="1">
              <a:lnSpc>
                <a:spcPct val="94000"/>
              </a:lnSpc>
              <a:buClrTx/>
              <a:buSzTx/>
              <a:buFontTx/>
              <a:buNone/>
            </a:pPr>
            <a:r>
              <a:rPr lang="en-US" altLang="en-US" sz="1400" b="1">
                <a:solidFill>
                  <a:srgbClr val="0070C0"/>
                </a:solidFill>
                <a:latin typeface="Courier New" pitchFamily="49" charset="0"/>
              </a:rPr>
              <a:t>          </a:t>
            </a:r>
            <a:r>
              <a:rPr lang="en-US" altLang="en-US" sz="1400" b="1">
                <a:solidFill>
                  <a:srgbClr val="0000FF"/>
                </a:solidFill>
                <a:latin typeface="Courier New" pitchFamily="49" charset="0"/>
              </a:rPr>
              <a:t>sc</a:t>
            </a:r>
            <a:r>
              <a:rPr lang="en-US" altLang="en-US" sz="1400" b="1">
                <a:solidFill>
                  <a:srgbClr val="0070C0"/>
                </a:solidFill>
                <a:latin typeface="Courier New" pitchFamily="49" charset="0"/>
              </a:rPr>
              <a:t>    </a:t>
            </a:r>
            <a:r>
              <a:rPr lang="en-US" altLang="en-US" sz="1400" b="1">
                <a:solidFill>
                  <a:srgbClr val="FF3333"/>
                </a:solidFill>
                <a:latin typeface="Courier New" pitchFamily="49" charset="0"/>
              </a:rPr>
              <a:t>t1</a:t>
            </a:r>
            <a:r>
              <a:rPr lang="en-US" altLang="en-US" sz="1400" b="1">
                <a:solidFill>
                  <a:srgbClr val="0070C0"/>
                </a:solidFill>
                <a:latin typeface="Courier New" pitchFamily="49" charset="0"/>
              </a:rPr>
              <a:t>, </a:t>
            </a:r>
            <a:r>
              <a:rPr lang="en-US" altLang="en-US" sz="1400" b="1">
                <a:solidFill>
                  <a:srgbClr val="9966CC"/>
                </a:solidFill>
                <a:latin typeface="Courier New" pitchFamily="49" charset="0"/>
              </a:rPr>
              <a:t>0</a:t>
            </a:r>
            <a:r>
              <a:rPr lang="en-US" altLang="en-US" sz="1400" b="1">
                <a:solidFill>
                  <a:srgbClr val="B84747"/>
                </a:solidFill>
                <a:latin typeface="Courier New" pitchFamily="49" charset="0"/>
              </a:rPr>
              <a:t>(a0)</a:t>
            </a:r>
            <a:r>
              <a:rPr lang="en-US" altLang="en-US" sz="1400" b="1">
                <a:solidFill>
                  <a:srgbClr val="0070C0"/>
                </a:solidFill>
                <a:latin typeface="Courier New" pitchFamily="49" charset="0"/>
              </a:rPr>
              <a:t> 		</a:t>
            </a:r>
            <a:r>
              <a:rPr lang="en-US" altLang="en-US" sz="1400" b="1">
                <a:solidFill>
                  <a:srgbClr val="008000"/>
                </a:solidFill>
                <a:latin typeface="Courier New" pitchFamily="49" charset="0"/>
              </a:rPr>
              <a:t># store cond'l</a:t>
            </a:r>
          </a:p>
          <a:p>
            <a:pPr eaLnBrk="1">
              <a:lnSpc>
                <a:spcPct val="94000"/>
              </a:lnSpc>
              <a:buClrTx/>
              <a:buSzTx/>
              <a:buFontTx/>
              <a:buNone/>
            </a:pPr>
            <a:r>
              <a:rPr lang="en-US" altLang="en-US" sz="1400" b="1">
                <a:solidFill>
                  <a:srgbClr val="0070C0"/>
                </a:solidFill>
                <a:latin typeface="Courier New" pitchFamily="49" charset="0"/>
              </a:rPr>
              <a:t>          </a:t>
            </a:r>
            <a:r>
              <a:rPr lang="en-US" altLang="en-US" sz="1400" b="1">
                <a:solidFill>
                  <a:srgbClr val="0000FF"/>
                </a:solidFill>
                <a:latin typeface="Courier New" pitchFamily="49" charset="0"/>
              </a:rPr>
              <a:t>beqz</a:t>
            </a:r>
            <a:r>
              <a:rPr lang="en-US" altLang="en-US" sz="1400" b="1">
                <a:solidFill>
                  <a:srgbClr val="0070C0"/>
                </a:solidFill>
                <a:latin typeface="Courier New" pitchFamily="49" charset="0"/>
              </a:rPr>
              <a:t>  </a:t>
            </a:r>
            <a:r>
              <a:rPr lang="en-US" altLang="en-US" sz="1400" b="1">
                <a:solidFill>
                  <a:srgbClr val="FF3333"/>
                </a:solidFill>
                <a:latin typeface="Courier New" pitchFamily="49" charset="0"/>
              </a:rPr>
              <a:t>t1</a:t>
            </a:r>
            <a:r>
              <a:rPr lang="en-US" altLang="en-US" sz="1400" b="1">
                <a:solidFill>
                  <a:srgbClr val="0070C0"/>
                </a:solidFill>
                <a:latin typeface="Courier New" pitchFamily="49" charset="0"/>
              </a:rPr>
              <a:t>, </a:t>
            </a:r>
            <a:r>
              <a:rPr lang="en-US" altLang="en-US" sz="1400" b="1">
                <a:solidFill>
                  <a:srgbClr val="4C4C4C"/>
                </a:solidFill>
                <a:latin typeface="Courier New" pitchFamily="49" charset="0"/>
              </a:rPr>
              <a:t>atomic_inc</a:t>
            </a:r>
            <a:r>
              <a:rPr lang="en-US" altLang="en-US" sz="1400" b="1">
                <a:solidFill>
                  <a:srgbClr val="0070C0"/>
                </a:solidFill>
                <a:latin typeface="Courier New" pitchFamily="49" charset="0"/>
              </a:rPr>
              <a:t> 	</a:t>
            </a:r>
            <a:r>
              <a:rPr lang="en-US" altLang="en-US" sz="1400" b="1">
                <a:solidFill>
                  <a:srgbClr val="008000"/>
                </a:solidFill>
                <a:latin typeface="Courier New" pitchFamily="49" charset="0"/>
              </a:rPr>
              <a:t># loop if failed</a:t>
            </a:r>
          </a:p>
          <a:p>
            <a:pPr eaLnBrk="1">
              <a:lnSpc>
                <a:spcPct val="94000"/>
              </a:lnSpc>
              <a:buClrTx/>
              <a:buSzTx/>
              <a:buFontTx/>
              <a:buNone/>
            </a:pPr>
            <a:r>
              <a:rPr lang="en-US" altLang="en-US" sz="1400" b="1">
                <a:solidFill>
                  <a:srgbClr val="0070C0"/>
                </a:solidFill>
                <a:latin typeface="Courier New" pitchFamily="49" charset="0"/>
              </a:rPr>
              <a:t>          </a:t>
            </a:r>
            <a:r>
              <a:rPr lang="en-US" altLang="en-US" sz="1400" b="1">
                <a:solidFill>
                  <a:srgbClr val="0000FF"/>
                </a:solidFill>
                <a:latin typeface="Courier New" pitchFamily="49" charset="0"/>
              </a:rPr>
              <a:t>nop</a:t>
            </a:r>
          </a:p>
        </p:txBody>
      </p:sp>
      <p:sp>
        <p:nvSpPr>
          <p:cNvPr id="32773" name="AutoShape 4"/>
          <p:cNvSpPr>
            <a:spLocks noChangeArrowheads="1"/>
          </p:cNvSpPr>
          <p:nvPr/>
        </p:nvSpPr>
        <p:spPr bwMode="auto">
          <a:xfrm>
            <a:off x="4171950" y="3254375"/>
            <a:ext cx="365125" cy="457200"/>
          </a:xfrm>
          <a:custGeom>
            <a:avLst/>
            <a:gdLst>
              <a:gd name="T0" fmla="*/ 365125 w 365125"/>
              <a:gd name="T1" fmla="*/ 228600 h 457200"/>
              <a:gd name="T2" fmla="*/ 182563 w 365125"/>
              <a:gd name="T3" fmla="*/ 457200 h 457200"/>
              <a:gd name="T4" fmla="*/ 0 w 365125"/>
              <a:gd name="T5" fmla="*/ 228600 h 457200"/>
              <a:gd name="T6" fmla="*/ 182563 w 365125"/>
              <a:gd name="T7" fmla="*/ 0 h 457200"/>
              <a:gd name="T8" fmla="*/ 0 60000 65536"/>
              <a:gd name="T9" fmla="*/ 5898240 60000 65536"/>
              <a:gd name="T10" fmla="*/ 11796480 60000 65536"/>
              <a:gd name="T11" fmla="*/ 17694720 60000 65536"/>
              <a:gd name="T12" fmla="*/ 0 w 365125"/>
              <a:gd name="T13" fmla="*/ 0 h 457200"/>
              <a:gd name="T14" fmla="*/ 365125 w 365125"/>
              <a:gd name="T15" fmla="*/ 457200 h 457200"/>
            </a:gdLst>
            <a:ahLst/>
            <a:cxnLst>
              <a:cxn ang="T8">
                <a:pos x="T0" y="T1"/>
              </a:cxn>
              <a:cxn ang="T9">
                <a:pos x="T2" y="T3"/>
              </a:cxn>
              <a:cxn ang="T10">
                <a:pos x="T4" y="T5"/>
              </a:cxn>
              <a:cxn ang="T11">
                <a:pos x="T6" y="T7"/>
              </a:cxn>
            </a:cxnLst>
            <a:rect l="T12" t="T13" r="T14" b="T15"/>
            <a:pathLst>
              <a:path w="365125" h="457200">
                <a:moveTo>
                  <a:pt x="0" y="0"/>
                </a:moveTo>
                <a:lnTo>
                  <a:pt x="1016" y="0"/>
                </a:lnTo>
                <a:lnTo>
                  <a:pt x="1016" y="1270"/>
                </a:lnTo>
                <a:lnTo>
                  <a:pt x="0" y="1270"/>
                </a:lnTo>
                <a:lnTo>
                  <a:pt x="0" y="0"/>
                </a:lnTo>
                <a:close/>
              </a:path>
            </a:pathLst>
          </a:custGeom>
          <a:noFill/>
          <a:ln w="26280" cap="flat">
            <a:solidFill>
              <a:srgbClr val="00B05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204788" y="571500"/>
            <a:ext cx="8847137" cy="760413"/>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Hardware Solution</a:t>
            </a:r>
          </a:p>
        </p:txBody>
      </p:sp>
      <p:sp>
        <p:nvSpPr>
          <p:cNvPr id="34818" name="Rectangle 2"/>
          <p:cNvSpPr>
            <a:spLocks noGrp="1" noChangeArrowheads="1"/>
          </p:cNvSpPr>
          <p:nvPr>
            <p:ph type="body" idx="1"/>
          </p:nvPr>
        </p:nvSpPr>
        <p:spPr>
          <a:xfrm>
            <a:off x="388938" y="1768475"/>
            <a:ext cx="9280525" cy="2536825"/>
          </a:xfrm>
        </p:spPr>
        <p:txBody>
          <a:bodyPr/>
          <a:lstStyle/>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mtClean="0"/>
              <a:t>CPU “locking” mechanism</a:t>
            </a:r>
          </a:p>
          <a:p>
            <a:pPr marL="1295400" lvl="2" indent="-287338"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mtClean="0"/>
              <a:t>“TestAndSet” instruction</a:t>
            </a:r>
          </a:p>
          <a:p>
            <a:pPr marL="1295400" lvl="2" indent="-287338"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mtClean="0"/>
              <a:t>Atomic read-modify-write memory execution</a:t>
            </a:r>
          </a:p>
          <a:p>
            <a:pPr marL="1295400" lvl="2" indent="-287338"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mtClean="0"/>
              <a:t>e.g. MIPS – ll and sc instructions</a:t>
            </a:r>
          </a:p>
          <a:p>
            <a:pPr marL="0" indent="107950" eaLnBrk="1">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altLang="en-US" smtClean="0"/>
          </a:p>
          <a:p>
            <a:pPr marL="0" indent="107950" eaLnBrk="1">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altLang="en-US" smtClean="0"/>
          </a:p>
        </p:txBody>
      </p:sp>
      <p:sp>
        <p:nvSpPr>
          <p:cNvPr id="33796" name="Text Box 3"/>
          <p:cNvSpPr txBox="1">
            <a:spLocks noChangeArrowheads="1"/>
          </p:cNvSpPr>
          <p:nvPr/>
        </p:nvSpPr>
        <p:spPr bwMode="auto">
          <a:xfrm>
            <a:off x="388938" y="4546600"/>
            <a:ext cx="9280525" cy="253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224" rIns="0" bIns="0"/>
          <a:lstStyle>
            <a:lvl1pPr marL="431800" indent="-323850"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DejaVu Sans" charset="0"/>
                <a:cs typeface="DejaVu Sans" charset="0"/>
              </a:defRPr>
            </a:lvl9pPr>
          </a:lstStyle>
          <a:p>
            <a:pPr eaLnBrk="1">
              <a:spcAft>
                <a:spcPts val="1425"/>
              </a:spcAft>
              <a:buSzPct val="45000"/>
              <a:buFont typeface="Wingdings" charset="2"/>
              <a:buChar char=""/>
            </a:pPr>
            <a:r>
              <a:rPr lang="en-US" altLang="en-US" sz="3200">
                <a:solidFill>
                  <a:srgbClr val="000000"/>
                </a:solidFill>
              </a:rPr>
              <a:t>Compare with non-atomic memory accesses</a:t>
            </a:r>
          </a:p>
          <a:p>
            <a:pPr eaLnBrk="1">
              <a:lnSpc>
                <a:spcPct val="94000"/>
              </a:lnSpc>
              <a:buClrTx/>
              <a:buSzTx/>
              <a:buFontTx/>
              <a:buNone/>
            </a:pPr>
            <a:r>
              <a:rPr lang="en-US" altLang="en-US" sz="1600" b="1">
                <a:solidFill>
                  <a:srgbClr val="FF0000"/>
                </a:solidFill>
                <a:latin typeface="Courier New" pitchFamily="49" charset="0"/>
              </a:rPr>
              <a:t>       </a:t>
            </a:r>
            <a:r>
              <a:rPr lang="en-US" altLang="en-US" sz="1600" b="1">
                <a:solidFill>
                  <a:srgbClr val="0000FF"/>
                </a:solidFill>
                <a:latin typeface="Courier New" pitchFamily="49" charset="0"/>
              </a:rPr>
              <a:t>la</a:t>
            </a:r>
            <a:r>
              <a:rPr lang="en-US" altLang="en-US" sz="1600" b="1">
                <a:solidFill>
                  <a:srgbClr val="FF0000"/>
                </a:solidFill>
                <a:latin typeface="Courier New" pitchFamily="49" charset="0"/>
              </a:rPr>
              <a:t>    </a:t>
            </a:r>
            <a:r>
              <a:rPr lang="en-US" altLang="en-US" sz="1600" b="1">
                <a:solidFill>
                  <a:srgbClr val="FF3333"/>
                </a:solidFill>
                <a:latin typeface="Courier New" pitchFamily="49" charset="0"/>
              </a:rPr>
              <a:t>t9</a:t>
            </a:r>
            <a:r>
              <a:rPr lang="en-US" altLang="en-US" sz="1600" b="1">
                <a:solidFill>
                  <a:srgbClr val="FF0000"/>
                </a:solidFill>
                <a:latin typeface="Courier New" pitchFamily="49" charset="0"/>
              </a:rPr>
              <a:t>, </a:t>
            </a:r>
            <a:r>
              <a:rPr lang="en-US" altLang="en-US" sz="1600" b="1">
                <a:solidFill>
                  <a:srgbClr val="4C4C4C"/>
                </a:solidFill>
                <a:latin typeface="Courier New" pitchFamily="49" charset="0"/>
              </a:rPr>
              <a:t>counter</a:t>
            </a:r>
          </a:p>
          <a:p>
            <a:pPr eaLnBrk="1">
              <a:lnSpc>
                <a:spcPct val="94000"/>
              </a:lnSpc>
              <a:buClrTx/>
              <a:buSzTx/>
              <a:buFontTx/>
              <a:buNone/>
            </a:pPr>
            <a:r>
              <a:rPr lang="en-US" altLang="en-US" sz="1600" b="1">
                <a:solidFill>
                  <a:srgbClr val="FF0000"/>
                </a:solidFill>
                <a:latin typeface="Courier New" pitchFamily="49" charset="0"/>
              </a:rPr>
              <a:t>       </a:t>
            </a:r>
            <a:r>
              <a:rPr lang="en-US" altLang="en-US" sz="1600" b="1">
                <a:solidFill>
                  <a:srgbClr val="0000FF"/>
                </a:solidFill>
                <a:latin typeface="Courier New" pitchFamily="49" charset="0"/>
              </a:rPr>
              <a:t>lw</a:t>
            </a:r>
            <a:r>
              <a:rPr lang="en-US" altLang="en-US" sz="1600" b="1">
                <a:solidFill>
                  <a:srgbClr val="FF0000"/>
                </a:solidFill>
                <a:latin typeface="Courier New" pitchFamily="49" charset="0"/>
              </a:rPr>
              <a:t>    </a:t>
            </a:r>
            <a:r>
              <a:rPr lang="en-US" altLang="en-US" sz="1600" b="1">
                <a:solidFill>
                  <a:srgbClr val="FF3333"/>
                </a:solidFill>
                <a:latin typeface="Courier New" pitchFamily="49" charset="0"/>
              </a:rPr>
              <a:t>t0</a:t>
            </a:r>
            <a:r>
              <a:rPr lang="en-US" altLang="en-US" sz="1600" b="1">
                <a:solidFill>
                  <a:srgbClr val="FF0000"/>
                </a:solidFill>
                <a:latin typeface="Courier New" pitchFamily="49" charset="0"/>
              </a:rPr>
              <a:t>, </a:t>
            </a:r>
            <a:r>
              <a:rPr lang="en-US" altLang="en-US" sz="1600" b="1">
                <a:solidFill>
                  <a:srgbClr val="9966CC"/>
                </a:solidFill>
                <a:latin typeface="Courier New" pitchFamily="49" charset="0"/>
              </a:rPr>
              <a:t>0</a:t>
            </a:r>
            <a:r>
              <a:rPr lang="en-US" altLang="en-US" sz="1600" b="1">
                <a:solidFill>
                  <a:srgbClr val="B84747"/>
                </a:solidFill>
                <a:latin typeface="Courier New" pitchFamily="49" charset="0"/>
              </a:rPr>
              <a:t>(t9)</a:t>
            </a:r>
          </a:p>
          <a:p>
            <a:pPr eaLnBrk="1">
              <a:lnSpc>
                <a:spcPct val="94000"/>
              </a:lnSpc>
              <a:buClrTx/>
              <a:buSzTx/>
              <a:buFontTx/>
              <a:buNone/>
            </a:pPr>
            <a:r>
              <a:rPr lang="en-US" altLang="en-US" sz="1600" b="1">
                <a:solidFill>
                  <a:srgbClr val="FF0000"/>
                </a:solidFill>
                <a:latin typeface="Courier New" pitchFamily="49" charset="0"/>
              </a:rPr>
              <a:t>       </a:t>
            </a:r>
            <a:r>
              <a:rPr lang="en-US" altLang="en-US" sz="1600" b="1">
                <a:solidFill>
                  <a:srgbClr val="0000FF"/>
                </a:solidFill>
                <a:latin typeface="Courier New" pitchFamily="49" charset="0"/>
              </a:rPr>
              <a:t>addi</a:t>
            </a:r>
            <a:r>
              <a:rPr lang="en-US" altLang="en-US" sz="1600" b="1">
                <a:solidFill>
                  <a:srgbClr val="FF0000"/>
                </a:solidFill>
                <a:latin typeface="Courier New" pitchFamily="49" charset="0"/>
              </a:rPr>
              <a:t>  </a:t>
            </a:r>
            <a:r>
              <a:rPr lang="en-US" altLang="en-US" sz="1600" b="1">
                <a:solidFill>
                  <a:srgbClr val="FF3333"/>
                </a:solidFill>
                <a:latin typeface="Courier New" pitchFamily="49" charset="0"/>
              </a:rPr>
              <a:t>t0</a:t>
            </a:r>
            <a:r>
              <a:rPr lang="en-US" altLang="en-US" sz="1600" b="1">
                <a:solidFill>
                  <a:srgbClr val="FF0000"/>
                </a:solidFill>
                <a:latin typeface="Courier New" pitchFamily="49" charset="0"/>
              </a:rPr>
              <a:t>, </a:t>
            </a:r>
            <a:r>
              <a:rPr lang="en-US" altLang="en-US" sz="1600" b="1">
                <a:solidFill>
                  <a:srgbClr val="FF3333"/>
                </a:solidFill>
                <a:latin typeface="Courier New" pitchFamily="49" charset="0"/>
              </a:rPr>
              <a:t>t0</a:t>
            </a:r>
            <a:r>
              <a:rPr lang="en-US" altLang="en-US" sz="1600" b="1">
                <a:solidFill>
                  <a:srgbClr val="FF0000"/>
                </a:solidFill>
                <a:latin typeface="Courier New" pitchFamily="49" charset="0"/>
              </a:rPr>
              <a:t>, </a:t>
            </a:r>
            <a:r>
              <a:rPr lang="en-US" altLang="en-US" sz="1600" b="1">
                <a:solidFill>
                  <a:srgbClr val="9966CC"/>
                </a:solidFill>
                <a:latin typeface="Courier New" pitchFamily="49" charset="0"/>
              </a:rPr>
              <a:t>1</a:t>
            </a:r>
          </a:p>
          <a:p>
            <a:pPr eaLnBrk="1">
              <a:lnSpc>
                <a:spcPct val="94000"/>
              </a:lnSpc>
              <a:buClrTx/>
              <a:buSzTx/>
              <a:buFontTx/>
              <a:buNone/>
            </a:pPr>
            <a:r>
              <a:rPr lang="en-US" altLang="en-US" sz="1600" b="1">
                <a:solidFill>
                  <a:srgbClr val="FF0000"/>
                </a:solidFill>
                <a:latin typeface="Courier New" pitchFamily="49" charset="0"/>
              </a:rPr>
              <a:t>       </a:t>
            </a:r>
            <a:r>
              <a:rPr lang="en-US" altLang="en-US" sz="1600" b="1">
                <a:solidFill>
                  <a:srgbClr val="0000FF"/>
                </a:solidFill>
                <a:latin typeface="Courier New" pitchFamily="49" charset="0"/>
              </a:rPr>
              <a:t>sw</a:t>
            </a:r>
            <a:r>
              <a:rPr lang="en-US" altLang="en-US" sz="1600" b="1">
                <a:solidFill>
                  <a:srgbClr val="FF0000"/>
                </a:solidFill>
                <a:latin typeface="Courier New" pitchFamily="49" charset="0"/>
              </a:rPr>
              <a:t>    </a:t>
            </a:r>
            <a:r>
              <a:rPr lang="en-US" altLang="en-US" sz="1600" b="1">
                <a:solidFill>
                  <a:srgbClr val="FF3333"/>
                </a:solidFill>
                <a:latin typeface="Courier New" pitchFamily="49" charset="0"/>
              </a:rPr>
              <a:t>t0</a:t>
            </a:r>
            <a:r>
              <a:rPr lang="en-US" altLang="en-US" sz="1600" b="1">
                <a:solidFill>
                  <a:srgbClr val="FF0000"/>
                </a:solidFill>
                <a:latin typeface="Courier New" pitchFamily="49" charset="0"/>
              </a:rPr>
              <a:t>,</a:t>
            </a:r>
            <a:r>
              <a:rPr lang="en-US" altLang="en-US" sz="1600" b="1">
                <a:solidFill>
                  <a:srgbClr val="9966CC"/>
                </a:solidFill>
                <a:latin typeface="Courier New" pitchFamily="49" charset="0"/>
              </a:rPr>
              <a:t>0</a:t>
            </a:r>
            <a:r>
              <a:rPr lang="en-US" altLang="en-US" sz="1600" b="1">
                <a:solidFill>
                  <a:srgbClr val="B84747"/>
                </a:solidFill>
                <a:latin typeface="Courier New" pitchFamily="49" charset="0"/>
              </a:rPr>
              <a:t>(t9)</a:t>
            </a:r>
          </a:p>
        </p:txBody>
      </p:sp>
      <p:sp>
        <p:nvSpPr>
          <p:cNvPr id="33797" name="AutoShape 4"/>
          <p:cNvSpPr>
            <a:spLocks noChangeArrowheads="1"/>
          </p:cNvSpPr>
          <p:nvPr/>
        </p:nvSpPr>
        <p:spPr bwMode="auto">
          <a:xfrm>
            <a:off x="4171950" y="3254375"/>
            <a:ext cx="365125" cy="457200"/>
          </a:xfrm>
          <a:custGeom>
            <a:avLst/>
            <a:gdLst>
              <a:gd name="T0" fmla="*/ 365125 w 365125"/>
              <a:gd name="T1" fmla="*/ 228600 h 457200"/>
              <a:gd name="T2" fmla="*/ 182563 w 365125"/>
              <a:gd name="T3" fmla="*/ 457200 h 457200"/>
              <a:gd name="T4" fmla="*/ 0 w 365125"/>
              <a:gd name="T5" fmla="*/ 228600 h 457200"/>
              <a:gd name="T6" fmla="*/ 182563 w 365125"/>
              <a:gd name="T7" fmla="*/ 0 h 457200"/>
              <a:gd name="T8" fmla="*/ 0 60000 65536"/>
              <a:gd name="T9" fmla="*/ 5898240 60000 65536"/>
              <a:gd name="T10" fmla="*/ 11796480 60000 65536"/>
              <a:gd name="T11" fmla="*/ 17694720 60000 65536"/>
              <a:gd name="T12" fmla="*/ 0 w 365125"/>
              <a:gd name="T13" fmla="*/ 0 h 457200"/>
              <a:gd name="T14" fmla="*/ 365125 w 365125"/>
              <a:gd name="T15" fmla="*/ 457200 h 457200"/>
            </a:gdLst>
            <a:ahLst/>
            <a:cxnLst>
              <a:cxn ang="T8">
                <a:pos x="T0" y="T1"/>
              </a:cxn>
              <a:cxn ang="T9">
                <a:pos x="T2" y="T3"/>
              </a:cxn>
              <a:cxn ang="T10">
                <a:pos x="T4" y="T5"/>
              </a:cxn>
              <a:cxn ang="T11">
                <a:pos x="T6" y="T7"/>
              </a:cxn>
            </a:cxnLst>
            <a:rect l="T12" t="T13" r="T14" b="T15"/>
            <a:pathLst>
              <a:path w="365125" h="457200">
                <a:moveTo>
                  <a:pt x="0" y="0"/>
                </a:moveTo>
                <a:lnTo>
                  <a:pt x="1016" y="0"/>
                </a:lnTo>
                <a:lnTo>
                  <a:pt x="1016" y="1270"/>
                </a:lnTo>
                <a:lnTo>
                  <a:pt x="0" y="1270"/>
                </a:lnTo>
                <a:lnTo>
                  <a:pt x="0" y="0"/>
                </a:lnTo>
                <a:close/>
              </a:path>
            </a:pathLst>
          </a:custGeom>
          <a:noFill/>
          <a:ln w="26280" cap="flat">
            <a:solidFill>
              <a:srgbClr val="00B05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798" name="AutoShape 5"/>
          <p:cNvSpPr>
            <a:spLocks noChangeArrowheads="1"/>
          </p:cNvSpPr>
          <p:nvPr/>
        </p:nvSpPr>
        <p:spPr bwMode="auto">
          <a:xfrm>
            <a:off x="1092200" y="5864225"/>
            <a:ext cx="1919288" cy="285750"/>
          </a:xfrm>
          <a:custGeom>
            <a:avLst/>
            <a:gdLst>
              <a:gd name="T0" fmla="*/ 1919288 w 1919288"/>
              <a:gd name="T1" fmla="*/ 142875 h 285750"/>
              <a:gd name="T2" fmla="*/ 959644 w 1919288"/>
              <a:gd name="T3" fmla="*/ 285750 h 285750"/>
              <a:gd name="T4" fmla="*/ 0 w 1919288"/>
              <a:gd name="T5" fmla="*/ 142875 h 285750"/>
              <a:gd name="T6" fmla="*/ 959644 w 1919288"/>
              <a:gd name="T7" fmla="*/ 0 h 285750"/>
              <a:gd name="T8" fmla="*/ 0 60000 65536"/>
              <a:gd name="T9" fmla="*/ 5898240 60000 65536"/>
              <a:gd name="T10" fmla="*/ 11796480 60000 65536"/>
              <a:gd name="T11" fmla="*/ 17694720 60000 65536"/>
              <a:gd name="T12" fmla="*/ 0 w 1919288"/>
              <a:gd name="T13" fmla="*/ 0 h 285750"/>
              <a:gd name="T14" fmla="*/ 1919288 w 1919288"/>
              <a:gd name="T15" fmla="*/ 285750 h 285750"/>
            </a:gdLst>
            <a:ahLst/>
            <a:cxnLst>
              <a:cxn ang="T8">
                <a:pos x="T0" y="T1"/>
              </a:cxn>
              <a:cxn ang="T9">
                <a:pos x="T2" y="T3"/>
              </a:cxn>
              <a:cxn ang="T10">
                <a:pos x="T4" y="T5"/>
              </a:cxn>
              <a:cxn ang="T11">
                <a:pos x="T6" y="T7"/>
              </a:cxn>
            </a:cxnLst>
            <a:rect l="T12" t="T13" r="T14" b="T15"/>
            <a:pathLst>
              <a:path w="1919288" h="285750">
                <a:moveTo>
                  <a:pt x="0" y="0"/>
                </a:moveTo>
                <a:lnTo>
                  <a:pt x="5334" y="0"/>
                </a:lnTo>
                <a:lnTo>
                  <a:pt x="5334" y="793"/>
                </a:lnTo>
                <a:lnTo>
                  <a:pt x="0" y="793"/>
                </a:lnTo>
                <a:lnTo>
                  <a:pt x="0" y="0"/>
                </a:lnTo>
                <a:close/>
              </a:path>
            </a:pathLst>
          </a:custGeom>
          <a:noFill/>
          <a:ln w="26280" cap="flat">
            <a:solidFill>
              <a:srgbClr val="00206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Shared Memory IPC</a:t>
            </a:r>
          </a:p>
        </p:txBody>
      </p:sp>
      <p:pic>
        <p:nvPicPr>
          <p:cNvPr id="51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0" y="1768475"/>
            <a:ext cx="3898900" cy="5318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4" name="Line 3"/>
          <p:cNvSpPr>
            <a:spLocks noChangeShapeType="1"/>
          </p:cNvSpPr>
          <p:nvPr/>
        </p:nvSpPr>
        <p:spPr bwMode="auto">
          <a:xfrm>
            <a:off x="2160588" y="1674813"/>
            <a:ext cx="1062037" cy="153987"/>
          </a:xfrm>
          <a:prstGeom prst="line">
            <a:avLst/>
          </a:prstGeom>
          <a:noFill/>
          <a:ln w="936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5" name="Line 4"/>
          <p:cNvSpPr>
            <a:spLocks noChangeShapeType="1"/>
          </p:cNvSpPr>
          <p:nvPr/>
        </p:nvSpPr>
        <p:spPr bwMode="auto">
          <a:xfrm flipV="1">
            <a:off x="2160588" y="2925763"/>
            <a:ext cx="1062037" cy="1219200"/>
          </a:xfrm>
          <a:prstGeom prst="line">
            <a:avLst/>
          </a:prstGeom>
          <a:noFill/>
          <a:ln w="936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512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663700"/>
            <a:ext cx="1268412" cy="2487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7" name="Line 6"/>
          <p:cNvSpPr>
            <a:spLocks noChangeShapeType="1"/>
          </p:cNvSpPr>
          <p:nvPr/>
        </p:nvSpPr>
        <p:spPr bwMode="auto">
          <a:xfrm>
            <a:off x="2160588" y="2460625"/>
            <a:ext cx="1062037" cy="465138"/>
          </a:xfrm>
          <a:prstGeom prst="line">
            <a:avLst/>
          </a:prstGeom>
          <a:noFill/>
          <a:ln w="936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512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4518025"/>
            <a:ext cx="1268412" cy="2487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9" name="Line 8"/>
          <p:cNvSpPr>
            <a:spLocks noChangeShapeType="1"/>
          </p:cNvSpPr>
          <p:nvPr/>
        </p:nvSpPr>
        <p:spPr bwMode="auto">
          <a:xfrm>
            <a:off x="2159000" y="2767013"/>
            <a:ext cx="1041400" cy="457200"/>
          </a:xfrm>
          <a:prstGeom prst="line">
            <a:avLst/>
          </a:prstGeom>
          <a:noFill/>
          <a:ln w="936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0" name="Line 9"/>
          <p:cNvSpPr>
            <a:spLocks noChangeShapeType="1"/>
          </p:cNvSpPr>
          <p:nvPr/>
        </p:nvSpPr>
        <p:spPr bwMode="auto">
          <a:xfrm flipV="1">
            <a:off x="2166938" y="3221038"/>
            <a:ext cx="1033462" cy="2676525"/>
          </a:xfrm>
          <a:prstGeom prst="line">
            <a:avLst/>
          </a:prstGeom>
          <a:noFill/>
          <a:ln w="936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1" name="Line 10"/>
          <p:cNvSpPr>
            <a:spLocks noChangeShapeType="1"/>
          </p:cNvSpPr>
          <p:nvPr/>
        </p:nvSpPr>
        <p:spPr bwMode="auto">
          <a:xfrm flipV="1">
            <a:off x="2157413" y="2992438"/>
            <a:ext cx="1042987" cy="2593975"/>
          </a:xfrm>
          <a:prstGeom prst="line">
            <a:avLst/>
          </a:prstGeom>
          <a:noFill/>
          <a:ln w="936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2" name="Text Box 11"/>
          <p:cNvSpPr txBox="1">
            <a:spLocks noChangeArrowheads="1"/>
          </p:cNvSpPr>
          <p:nvPr/>
        </p:nvSpPr>
        <p:spPr bwMode="auto">
          <a:xfrm>
            <a:off x="4151313" y="1939925"/>
            <a:ext cx="12700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eaLnBrk="0">
              <a:tabLst>
                <a:tab pos="457200" algn="l"/>
                <a:tab pos="914400" algn="l"/>
              </a:tabLst>
              <a:defRPr>
                <a:solidFill>
                  <a:schemeClr val="tx1"/>
                </a:solidFill>
                <a:latin typeface="Arial" charset="0"/>
                <a:ea typeface="DejaVu Sans" charset="0"/>
                <a:cs typeface="DejaVu Sans" charset="0"/>
              </a:defRPr>
            </a:lvl1pPr>
            <a:lvl2pPr eaLnBrk="0">
              <a:tabLst>
                <a:tab pos="457200" algn="l"/>
                <a:tab pos="914400" algn="l"/>
              </a:tabLst>
              <a:defRPr>
                <a:solidFill>
                  <a:schemeClr val="tx1"/>
                </a:solidFill>
                <a:latin typeface="Arial" charset="0"/>
                <a:ea typeface="DejaVu Sans" charset="0"/>
                <a:cs typeface="DejaVu Sans" charset="0"/>
              </a:defRPr>
            </a:lvl2pPr>
            <a:lvl3pPr eaLnBrk="0">
              <a:tabLst>
                <a:tab pos="457200" algn="l"/>
                <a:tab pos="914400" algn="l"/>
              </a:tabLst>
              <a:defRPr>
                <a:solidFill>
                  <a:schemeClr val="tx1"/>
                </a:solidFill>
                <a:latin typeface="Arial" charset="0"/>
                <a:ea typeface="DejaVu Sans" charset="0"/>
                <a:cs typeface="DejaVu Sans" charset="0"/>
              </a:defRPr>
            </a:lvl3pPr>
            <a:lvl4pPr eaLnBrk="0">
              <a:tabLst>
                <a:tab pos="457200" algn="l"/>
                <a:tab pos="914400" algn="l"/>
              </a:tabLst>
              <a:defRPr>
                <a:solidFill>
                  <a:schemeClr val="tx1"/>
                </a:solidFill>
                <a:latin typeface="Arial" charset="0"/>
                <a:ea typeface="DejaVu Sans" charset="0"/>
                <a:cs typeface="DejaVu Sans" charset="0"/>
              </a:defRPr>
            </a:lvl4pPr>
            <a:lvl5pPr eaLnBrk="0">
              <a:tabLst>
                <a:tab pos="457200" algn="l"/>
                <a:tab pos="914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chemeClr val="tx1"/>
                </a:solidFill>
                <a:latin typeface="Arial" charset="0"/>
                <a:ea typeface="DejaVu Sans" charset="0"/>
                <a:cs typeface="DejaVu Sans" charset="0"/>
              </a:defRPr>
            </a:lvl9pPr>
          </a:lstStyle>
          <a:p>
            <a:pPr eaLnBrk="1"/>
            <a:r>
              <a:rPr lang="en-US" altLang="en-US">
                <a:solidFill>
                  <a:srgbClr val="FF0000"/>
                </a:solidFill>
              </a:rPr>
              <a:t>Producer</a:t>
            </a:r>
          </a:p>
        </p:txBody>
      </p:sp>
      <p:sp>
        <p:nvSpPr>
          <p:cNvPr id="5133" name="Text Box 12"/>
          <p:cNvSpPr txBox="1">
            <a:spLocks noChangeArrowheads="1"/>
          </p:cNvSpPr>
          <p:nvPr/>
        </p:nvSpPr>
        <p:spPr bwMode="auto">
          <a:xfrm>
            <a:off x="4175125" y="3703638"/>
            <a:ext cx="13350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eaLnBrk="0">
              <a:tabLst>
                <a:tab pos="457200" algn="l"/>
                <a:tab pos="914400" algn="l"/>
              </a:tabLst>
              <a:defRPr>
                <a:solidFill>
                  <a:schemeClr val="tx1"/>
                </a:solidFill>
                <a:latin typeface="Arial" charset="0"/>
                <a:ea typeface="DejaVu Sans" charset="0"/>
                <a:cs typeface="DejaVu Sans" charset="0"/>
              </a:defRPr>
            </a:lvl1pPr>
            <a:lvl2pPr eaLnBrk="0">
              <a:tabLst>
                <a:tab pos="457200" algn="l"/>
                <a:tab pos="914400" algn="l"/>
              </a:tabLst>
              <a:defRPr>
                <a:solidFill>
                  <a:schemeClr val="tx1"/>
                </a:solidFill>
                <a:latin typeface="Arial" charset="0"/>
                <a:ea typeface="DejaVu Sans" charset="0"/>
                <a:cs typeface="DejaVu Sans" charset="0"/>
              </a:defRPr>
            </a:lvl2pPr>
            <a:lvl3pPr eaLnBrk="0">
              <a:tabLst>
                <a:tab pos="457200" algn="l"/>
                <a:tab pos="914400" algn="l"/>
              </a:tabLst>
              <a:defRPr>
                <a:solidFill>
                  <a:schemeClr val="tx1"/>
                </a:solidFill>
                <a:latin typeface="Arial" charset="0"/>
                <a:ea typeface="DejaVu Sans" charset="0"/>
                <a:cs typeface="DejaVu Sans" charset="0"/>
              </a:defRPr>
            </a:lvl3pPr>
            <a:lvl4pPr eaLnBrk="0">
              <a:tabLst>
                <a:tab pos="457200" algn="l"/>
                <a:tab pos="914400" algn="l"/>
              </a:tabLst>
              <a:defRPr>
                <a:solidFill>
                  <a:schemeClr val="tx1"/>
                </a:solidFill>
                <a:latin typeface="Arial" charset="0"/>
                <a:ea typeface="DejaVu Sans" charset="0"/>
                <a:cs typeface="DejaVu Sans" charset="0"/>
              </a:defRPr>
            </a:lvl4pPr>
            <a:lvl5pPr eaLnBrk="0">
              <a:tabLst>
                <a:tab pos="457200" algn="l"/>
                <a:tab pos="9144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chemeClr val="tx1"/>
                </a:solidFill>
                <a:latin typeface="Arial" charset="0"/>
                <a:ea typeface="DejaVu Sans" charset="0"/>
                <a:cs typeface="DejaVu Sans" charset="0"/>
              </a:defRPr>
            </a:lvl9pPr>
          </a:lstStyle>
          <a:p>
            <a:pPr eaLnBrk="1"/>
            <a:r>
              <a:rPr lang="en-US" altLang="en-US">
                <a:solidFill>
                  <a:srgbClr val="FF0000"/>
                </a:solidFill>
              </a:rPr>
              <a:t>Consumer</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Shared Memory IPC</a:t>
            </a:r>
          </a:p>
        </p:txBody>
      </p:sp>
      <p:pic>
        <p:nvPicPr>
          <p:cNvPr id="61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0" y="1768475"/>
            <a:ext cx="3898900" cy="5318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8" name="Line 3"/>
          <p:cNvSpPr>
            <a:spLocks noChangeShapeType="1"/>
          </p:cNvSpPr>
          <p:nvPr/>
        </p:nvSpPr>
        <p:spPr bwMode="auto">
          <a:xfrm>
            <a:off x="2160588" y="1674813"/>
            <a:ext cx="1062037" cy="153987"/>
          </a:xfrm>
          <a:prstGeom prst="line">
            <a:avLst/>
          </a:prstGeom>
          <a:noFill/>
          <a:ln w="936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 name="Line 4"/>
          <p:cNvSpPr>
            <a:spLocks noChangeShapeType="1"/>
          </p:cNvSpPr>
          <p:nvPr/>
        </p:nvSpPr>
        <p:spPr bwMode="auto">
          <a:xfrm flipV="1">
            <a:off x="2160588" y="2925763"/>
            <a:ext cx="1062037" cy="1219200"/>
          </a:xfrm>
          <a:prstGeom prst="line">
            <a:avLst/>
          </a:prstGeom>
          <a:noFill/>
          <a:ln w="936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615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663700"/>
            <a:ext cx="1268412" cy="2487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51" name="Line 6"/>
          <p:cNvSpPr>
            <a:spLocks noChangeShapeType="1"/>
          </p:cNvSpPr>
          <p:nvPr/>
        </p:nvSpPr>
        <p:spPr bwMode="auto">
          <a:xfrm>
            <a:off x="2160588" y="2460625"/>
            <a:ext cx="1062037" cy="465138"/>
          </a:xfrm>
          <a:prstGeom prst="line">
            <a:avLst/>
          </a:prstGeom>
          <a:noFill/>
          <a:ln w="936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615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4518025"/>
            <a:ext cx="1268412" cy="2487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53" name="Line 8"/>
          <p:cNvSpPr>
            <a:spLocks noChangeShapeType="1"/>
          </p:cNvSpPr>
          <p:nvPr/>
        </p:nvSpPr>
        <p:spPr bwMode="auto">
          <a:xfrm>
            <a:off x="2159000" y="2767013"/>
            <a:ext cx="1041400" cy="457200"/>
          </a:xfrm>
          <a:prstGeom prst="line">
            <a:avLst/>
          </a:prstGeom>
          <a:noFill/>
          <a:ln w="936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 name="Line 9"/>
          <p:cNvSpPr>
            <a:spLocks noChangeShapeType="1"/>
          </p:cNvSpPr>
          <p:nvPr/>
        </p:nvSpPr>
        <p:spPr bwMode="auto">
          <a:xfrm flipV="1">
            <a:off x="2166938" y="3221038"/>
            <a:ext cx="1033462" cy="2676525"/>
          </a:xfrm>
          <a:prstGeom prst="line">
            <a:avLst/>
          </a:prstGeom>
          <a:noFill/>
          <a:ln w="936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 name="Line 10"/>
          <p:cNvSpPr>
            <a:spLocks noChangeShapeType="1"/>
          </p:cNvSpPr>
          <p:nvPr/>
        </p:nvSpPr>
        <p:spPr bwMode="auto">
          <a:xfrm flipV="1">
            <a:off x="2157413" y="2992438"/>
            <a:ext cx="1042987" cy="2593975"/>
          </a:xfrm>
          <a:prstGeom prst="line">
            <a:avLst/>
          </a:prstGeom>
          <a:noFill/>
          <a:ln w="936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 name="AutoShape 11"/>
          <p:cNvSpPr>
            <a:spLocks noChangeArrowheads="1"/>
          </p:cNvSpPr>
          <p:nvPr/>
        </p:nvSpPr>
        <p:spPr bwMode="auto">
          <a:xfrm>
            <a:off x="3478213" y="1863725"/>
            <a:ext cx="2560637" cy="182563"/>
          </a:xfrm>
          <a:custGeom>
            <a:avLst/>
            <a:gdLst>
              <a:gd name="T0" fmla="*/ 2560637 w 2560637"/>
              <a:gd name="T1" fmla="*/ 91282 h 182563"/>
              <a:gd name="T2" fmla="*/ 1280319 w 2560637"/>
              <a:gd name="T3" fmla="*/ 182563 h 182563"/>
              <a:gd name="T4" fmla="*/ 0 w 2560637"/>
              <a:gd name="T5" fmla="*/ 91282 h 182563"/>
              <a:gd name="T6" fmla="*/ 1280319 w 2560637"/>
              <a:gd name="T7" fmla="*/ 0 h 182563"/>
              <a:gd name="T8" fmla="*/ 0 60000 65536"/>
              <a:gd name="T9" fmla="*/ 5898240 60000 65536"/>
              <a:gd name="T10" fmla="*/ 11796480 60000 65536"/>
              <a:gd name="T11" fmla="*/ 17694720 60000 65536"/>
              <a:gd name="T12" fmla="*/ 0 w 2560637"/>
              <a:gd name="T13" fmla="*/ 0 h 182563"/>
              <a:gd name="T14" fmla="*/ 2560637 w 2560637"/>
              <a:gd name="T15" fmla="*/ 182563 h 182563"/>
            </a:gdLst>
            <a:ahLst/>
            <a:cxnLst>
              <a:cxn ang="T8">
                <a:pos x="T0" y="T1"/>
              </a:cxn>
              <a:cxn ang="T9">
                <a:pos x="T2" y="T3"/>
              </a:cxn>
              <a:cxn ang="T10">
                <a:pos x="T4" y="T5"/>
              </a:cxn>
              <a:cxn ang="T11">
                <a:pos x="T6" y="T7"/>
              </a:cxn>
            </a:cxnLst>
            <a:rect l="T12" t="T13" r="T14" b="T15"/>
            <a:pathLst>
              <a:path w="2560637" h="182563">
                <a:moveTo>
                  <a:pt x="0" y="0"/>
                </a:moveTo>
                <a:lnTo>
                  <a:pt x="7112" y="0"/>
                </a:lnTo>
                <a:lnTo>
                  <a:pt x="7112" y="508"/>
                </a:lnTo>
                <a:lnTo>
                  <a:pt x="0" y="508"/>
                </a:lnTo>
                <a:lnTo>
                  <a:pt x="0" y="0"/>
                </a:lnTo>
                <a:close/>
              </a:path>
            </a:pathLst>
          </a:custGeom>
          <a:solidFill>
            <a:srgbClr val="FF0000"/>
          </a:solidFill>
          <a:ln w="26280" cap="flat">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AutoShape 12"/>
          <p:cNvSpPr>
            <a:spLocks noChangeArrowheads="1"/>
          </p:cNvSpPr>
          <p:nvPr/>
        </p:nvSpPr>
        <p:spPr bwMode="auto">
          <a:xfrm>
            <a:off x="3478213" y="3814763"/>
            <a:ext cx="2560637" cy="182562"/>
          </a:xfrm>
          <a:custGeom>
            <a:avLst/>
            <a:gdLst>
              <a:gd name="T0" fmla="*/ 2560637 w 2560637"/>
              <a:gd name="T1" fmla="*/ 91281 h 182562"/>
              <a:gd name="T2" fmla="*/ 1280319 w 2560637"/>
              <a:gd name="T3" fmla="*/ 182562 h 182562"/>
              <a:gd name="T4" fmla="*/ 0 w 2560637"/>
              <a:gd name="T5" fmla="*/ 91281 h 182562"/>
              <a:gd name="T6" fmla="*/ 1280319 w 2560637"/>
              <a:gd name="T7" fmla="*/ 0 h 182562"/>
              <a:gd name="T8" fmla="*/ 0 60000 65536"/>
              <a:gd name="T9" fmla="*/ 5898240 60000 65536"/>
              <a:gd name="T10" fmla="*/ 11796480 60000 65536"/>
              <a:gd name="T11" fmla="*/ 17694720 60000 65536"/>
              <a:gd name="T12" fmla="*/ 0 w 2560637"/>
              <a:gd name="T13" fmla="*/ 0 h 182562"/>
              <a:gd name="T14" fmla="*/ 2560637 w 2560637"/>
              <a:gd name="T15" fmla="*/ 182562 h 182562"/>
            </a:gdLst>
            <a:ahLst/>
            <a:cxnLst>
              <a:cxn ang="T8">
                <a:pos x="T0" y="T1"/>
              </a:cxn>
              <a:cxn ang="T9">
                <a:pos x="T2" y="T3"/>
              </a:cxn>
              <a:cxn ang="T10">
                <a:pos x="T4" y="T5"/>
              </a:cxn>
              <a:cxn ang="T11">
                <a:pos x="T6" y="T7"/>
              </a:cxn>
            </a:cxnLst>
            <a:rect l="T12" t="T13" r="T14" b="T15"/>
            <a:pathLst>
              <a:path w="2560637" h="182562">
                <a:moveTo>
                  <a:pt x="0" y="0"/>
                </a:moveTo>
                <a:lnTo>
                  <a:pt x="7112" y="0"/>
                </a:lnTo>
                <a:lnTo>
                  <a:pt x="7112" y="508"/>
                </a:lnTo>
                <a:lnTo>
                  <a:pt x="0" y="508"/>
                </a:lnTo>
                <a:lnTo>
                  <a:pt x="0" y="0"/>
                </a:lnTo>
                <a:close/>
              </a:path>
            </a:pathLst>
          </a:custGeom>
          <a:solidFill>
            <a:srgbClr val="FF0000"/>
          </a:solidFill>
          <a:ln w="26280" cap="flat">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8" name="AutoShape 13"/>
          <p:cNvSpPr>
            <a:spLocks/>
          </p:cNvSpPr>
          <p:nvPr/>
        </p:nvSpPr>
        <p:spPr bwMode="auto">
          <a:xfrm>
            <a:off x="5122863" y="1768475"/>
            <a:ext cx="822325" cy="1225550"/>
          </a:xfrm>
          <a:custGeom>
            <a:avLst/>
            <a:gdLst>
              <a:gd name="T0" fmla="*/ 822325 w 822325"/>
              <a:gd name="T1" fmla="*/ 612775 h 1225550"/>
              <a:gd name="T2" fmla="*/ 411163 w 822325"/>
              <a:gd name="T3" fmla="*/ 1225550 h 1225550"/>
              <a:gd name="T4" fmla="*/ 0 w 822325"/>
              <a:gd name="T5" fmla="*/ 612775 h 1225550"/>
              <a:gd name="T6" fmla="*/ 411163 w 822325"/>
              <a:gd name="T7" fmla="*/ 0 h 1225550"/>
              <a:gd name="T8" fmla="*/ 0 60000 65536"/>
              <a:gd name="T9" fmla="*/ 5898240 60000 65536"/>
              <a:gd name="T10" fmla="*/ 11796480 60000 65536"/>
              <a:gd name="T11" fmla="*/ 17694720 60000 65536"/>
              <a:gd name="T12" fmla="*/ 0 w 822325"/>
              <a:gd name="T13" fmla="*/ 0 h 1225550"/>
              <a:gd name="T14" fmla="*/ 822325 w 822325"/>
              <a:gd name="T15" fmla="*/ 1225550 h 1225550"/>
            </a:gdLst>
            <a:ahLst/>
            <a:cxnLst>
              <a:cxn ang="T8">
                <a:pos x="T0" y="T1"/>
              </a:cxn>
              <a:cxn ang="T9">
                <a:pos x="T2" y="T3"/>
              </a:cxn>
              <a:cxn ang="T10">
                <a:pos x="T4" y="T5"/>
              </a:cxn>
              <a:cxn ang="T11">
                <a:pos x="T6" y="T7"/>
              </a:cxn>
            </a:cxnLst>
            <a:rect l="T12" t="T13" r="T14" b="T15"/>
            <a:pathLst>
              <a:path w="822325" h="1225550" stroke="0">
                <a:moveTo>
                  <a:pt x="2284" y="1700"/>
                </a:moveTo>
                <a:lnTo>
                  <a:pt x="1143" y="1703"/>
                </a:lnTo>
                <a:lnTo>
                  <a:pt x="-315" y="220"/>
                </a:lnTo>
                <a:lnTo>
                  <a:pt x="2284" y="1700"/>
                </a:lnTo>
                <a:close/>
              </a:path>
              <a:path w="822325" h="1225550" fill="none">
                <a:moveTo>
                  <a:pt x="1143" y="1703"/>
                </a:moveTo>
                <a:lnTo>
                  <a:pt x="2284" y="1700"/>
                </a:lnTo>
              </a:path>
            </a:pathLst>
          </a:custGeom>
          <a:noFill/>
          <a:ln w="12600" cap="flat">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9" name="AutoShape 14"/>
          <p:cNvSpPr>
            <a:spLocks/>
          </p:cNvSpPr>
          <p:nvPr/>
        </p:nvSpPr>
        <p:spPr bwMode="auto">
          <a:xfrm flipV="1">
            <a:off x="5121275" y="3152775"/>
            <a:ext cx="822325" cy="750888"/>
          </a:xfrm>
          <a:custGeom>
            <a:avLst/>
            <a:gdLst>
              <a:gd name="T0" fmla="*/ 822325 w 822325"/>
              <a:gd name="T1" fmla="*/ 375444 h 750888"/>
              <a:gd name="T2" fmla="*/ 411163 w 822325"/>
              <a:gd name="T3" fmla="*/ 750888 h 750888"/>
              <a:gd name="T4" fmla="*/ 0 w 822325"/>
              <a:gd name="T5" fmla="*/ 375444 h 750888"/>
              <a:gd name="T6" fmla="*/ 411163 w 822325"/>
              <a:gd name="T7" fmla="*/ 0 h 750888"/>
              <a:gd name="T8" fmla="*/ 0 60000 65536"/>
              <a:gd name="T9" fmla="*/ 5898240 60000 65536"/>
              <a:gd name="T10" fmla="*/ 11796480 60000 65536"/>
              <a:gd name="T11" fmla="*/ 17694720 60000 65536"/>
              <a:gd name="T12" fmla="*/ 0 w 822325"/>
              <a:gd name="T13" fmla="*/ 0 h 750888"/>
              <a:gd name="T14" fmla="*/ 822325 w 822325"/>
              <a:gd name="T15" fmla="*/ 750888 h 750888"/>
            </a:gdLst>
            <a:ahLst/>
            <a:cxnLst>
              <a:cxn ang="T8">
                <a:pos x="T0" y="T1"/>
              </a:cxn>
              <a:cxn ang="T9">
                <a:pos x="T2" y="T3"/>
              </a:cxn>
              <a:cxn ang="T10">
                <a:pos x="T4" y="T5"/>
              </a:cxn>
              <a:cxn ang="T11">
                <a:pos x="T6" y="T7"/>
              </a:cxn>
            </a:cxnLst>
            <a:rect l="T12" t="T13" r="T14" b="T15"/>
            <a:pathLst>
              <a:path w="822325" h="750888" stroke="0">
                <a:moveTo>
                  <a:pt x="2284" y="1040"/>
                </a:moveTo>
                <a:lnTo>
                  <a:pt x="1143" y="1043"/>
                </a:lnTo>
                <a:lnTo>
                  <a:pt x="-315" y="220"/>
                </a:lnTo>
                <a:lnTo>
                  <a:pt x="2284" y="1040"/>
                </a:lnTo>
                <a:close/>
              </a:path>
              <a:path w="822325" h="750888" fill="none">
                <a:moveTo>
                  <a:pt x="1143" y="1043"/>
                </a:moveTo>
                <a:lnTo>
                  <a:pt x="2284" y="1040"/>
                </a:lnTo>
              </a:path>
            </a:pathLst>
          </a:custGeom>
          <a:noFill/>
          <a:ln w="12600" cap="flat">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AutoShape 15"/>
          <p:cNvSpPr>
            <a:spLocks noChangeArrowheads="1"/>
          </p:cNvSpPr>
          <p:nvPr/>
        </p:nvSpPr>
        <p:spPr bwMode="auto">
          <a:xfrm>
            <a:off x="7710488" y="2552700"/>
            <a:ext cx="2011362" cy="942975"/>
          </a:xfrm>
          <a:custGeom>
            <a:avLst/>
            <a:gdLst>
              <a:gd name="T0" fmla="*/ 2011362 w 2011362"/>
              <a:gd name="T1" fmla="*/ 471488 h 942975"/>
              <a:gd name="T2" fmla="*/ 1005681 w 2011362"/>
              <a:gd name="T3" fmla="*/ 942975 h 942975"/>
              <a:gd name="T4" fmla="*/ 0 w 2011362"/>
              <a:gd name="T5" fmla="*/ 471488 h 942975"/>
              <a:gd name="T6" fmla="*/ 1005681 w 2011362"/>
              <a:gd name="T7" fmla="*/ 0 h 942975"/>
              <a:gd name="T8" fmla="*/ 0 60000 65536"/>
              <a:gd name="T9" fmla="*/ 5898240 60000 65536"/>
              <a:gd name="T10" fmla="*/ 11796480 60000 65536"/>
              <a:gd name="T11" fmla="*/ 17694720 60000 65536"/>
              <a:gd name="T12" fmla="*/ 0 w 2011362"/>
              <a:gd name="T13" fmla="*/ 0 h 942975"/>
              <a:gd name="T14" fmla="*/ 2011362 w 2011362"/>
              <a:gd name="T15" fmla="*/ 942975 h 942975"/>
            </a:gdLst>
            <a:ahLst/>
            <a:cxnLst>
              <a:cxn ang="T8">
                <a:pos x="T0" y="T1"/>
              </a:cxn>
              <a:cxn ang="T9">
                <a:pos x="T2" y="T3"/>
              </a:cxn>
              <a:cxn ang="T10">
                <a:pos x="T4" y="T5"/>
              </a:cxn>
              <a:cxn ang="T11">
                <a:pos x="T6" y="T7"/>
              </a:cxn>
            </a:cxnLst>
            <a:rect l="T12" t="T13" r="T14" b="T15"/>
            <a:pathLst>
              <a:path w="2011362" h="942975">
                <a:moveTo>
                  <a:pt x="0" y="0"/>
                </a:moveTo>
                <a:lnTo>
                  <a:pt x="5588" y="0"/>
                </a:lnTo>
                <a:lnTo>
                  <a:pt x="5588" y="2622"/>
                </a:lnTo>
                <a:lnTo>
                  <a:pt x="0" y="2622"/>
                </a:lnTo>
                <a:lnTo>
                  <a:pt x="0" y="0"/>
                </a:lnTo>
                <a:close/>
              </a:path>
            </a:pathLst>
          </a:custGeom>
          <a:solidFill>
            <a:srgbClr val="FFFF00"/>
          </a:solidFill>
          <a:ln w="1908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eaLnBrk="0">
              <a:tabLst>
                <a:tab pos="457200" algn="l"/>
                <a:tab pos="914400" algn="l"/>
                <a:tab pos="1371600" algn="l"/>
                <a:tab pos="1828800" algn="l"/>
              </a:tabLst>
              <a:defRPr>
                <a:solidFill>
                  <a:schemeClr val="tx1"/>
                </a:solidFill>
                <a:latin typeface="Arial" charset="0"/>
                <a:ea typeface="DejaVu Sans" charset="0"/>
                <a:cs typeface="DejaVu Sans" charset="0"/>
              </a:defRPr>
            </a:lvl1pPr>
            <a:lvl2pPr eaLnBrk="0">
              <a:tabLst>
                <a:tab pos="457200" algn="l"/>
                <a:tab pos="914400" algn="l"/>
                <a:tab pos="1371600" algn="l"/>
                <a:tab pos="1828800" algn="l"/>
              </a:tabLst>
              <a:defRPr>
                <a:solidFill>
                  <a:schemeClr val="tx1"/>
                </a:solidFill>
                <a:latin typeface="Arial" charset="0"/>
                <a:ea typeface="DejaVu Sans" charset="0"/>
                <a:cs typeface="DejaVu Sans" charset="0"/>
              </a:defRPr>
            </a:lvl2pPr>
            <a:lvl3pPr eaLnBrk="0">
              <a:tabLst>
                <a:tab pos="457200" algn="l"/>
                <a:tab pos="914400" algn="l"/>
                <a:tab pos="1371600" algn="l"/>
                <a:tab pos="1828800" algn="l"/>
              </a:tabLst>
              <a:defRPr>
                <a:solidFill>
                  <a:schemeClr val="tx1"/>
                </a:solidFill>
                <a:latin typeface="Arial" charset="0"/>
                <a:ea typeface="DejaVu Sans" charset="0"/>
                <a:cs typeface="DejaVu Sans" charset="0"/>
              </a:defRPr>
            </a:lvl3pPr>
            <a:lvl4pPr eaLnBrk="0">
              <a:tabLst>
                <a:tab pos="457200" algn="l"/>
                <a:tab pos="914400" algn="l"/>
                <a:tab pos="1371600" algn="l"/>
                <a:tab pos="1828800" algn="l"/>
              </a:tabLst>
              <a:defRPr>
                <a:solidFill>
                  <a:schemeClr val="tx1"/>
                </a:solidFill>
                <a:latin typeface="Arial" charset="0"/>
                <a:ea typeface="DejaVu Sans" charset="0"/>
                <a:cs typeface="DejaVu Sans" charset="0"/>
              </a:defRPr>
            </a:lvl4pPr>
            <a:lvl5pPr eaLnBrk="0">
              <a:tabLst>
                <a:tab pos="457200" algn="l"/>
                <a:tab pos="914400" algn="l"/>
                <a:tab pos="1371600" algn="l"/>
                <a:tab pos="1828800" algn="l"/>
              </a:tabLst>
              <a:defRPr>
                <a:solidFill>
                  <a:schemeClr val="tx1"/>
                </a:solidFill>
                <a:latin typeface="Arial" charset="0"/>
                <a:ea typeface="DejaVu Sans" charset="0"/>
                <a:cs typeface="DejaVu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Lst>
              <a:defRPr>
                <a:solidFill>
                  <a:schemeClr val="tx1"/>
                </a:solidFill>
                <a:latin typeface="Arial" charset="0"/>
                <a:ea typeface="DejaVu Sans" charset="0"/>
                <a:cs typeface="DejaVu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Lst>
              <a:defRPr>
                <a:solidFill>
                  <a:schemeClr val="tx1"/>
                </a:solidFill>
                <a:latin typeface="Arial" charset="0"/>
                <a:ea typeface="DejaVu Sans" charset="0"/>
                <a:cs typeface="DejaVu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Lst>
              <a:defRPr>
                <a:solidFill>
                  <a:schemeClr val="tx1"/>
                </a:solidFill>
                <a:latin typeface="Arial" charset="0"/>
                <a:ea typeface="DejaVu Sans" charset="0"/>
                <a:cs typeface="DejaVu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Lst>
              <a:defRPr>
                <a:solidFill>
                  <a:schemeClr val="tx1"/>
                </a:solidFill>
                <a:latin typeface="Arial" charset="0"/>
                <a:ea typeface="DejaVu Sans" charset="0"/>
                <a:cs typeface="DejaVu Sans" charset="0"/>
              </a:defRPr>
            </a:lvl9pPr>
          </a:lstStyle>
          <a:p>
            <a:pPr eaLnBrk="1">
              <a:lnSpc>
                <a:spcPct val="100000"/>
              </a:lnSpc>
            </a:pPr>
            <a:r>
              <a:rPr lang="en-US" altLang="en-US" sz="2800" b="1">
                <a:solidFill>
                  <a:srgbClr val="FF0000"/>
                </a:solidFill>
                <a:latin typeface="Verdana" pitchFamily="32" charset="0"/>
              </a:rPr>
              <a:t>Critical </a:t>
            </a:r>
          </a:p>
          <a:p>
            <a:pPr eaLnBrk="1">
              <a:lnSpc>
                <a:spcPct val="100000"/>
              </a:lnSpc>
            </a:pPr>
            <a:r>
              <a:rPr lang="en-US" altLang="en-US" sz="2800" b="1">
                <a:solidFill>
                  <a:srgbClr val="FF0000"/>
                </a:solidFill>
                <a:latin typeface="Verdana" pitchFamily="32" charset="0"/>
              </a:rPr>
              <a:t>Sections</a:t>
            </a:r>
          </a:p>
        </p:txBody>
      </p:sp>
      <p:cxnSp>
        <p:nvCxnSpPr>
          <p:cNvPr id="6161" name="AutoShape 16"/>
          <p:cNvCxnSpPr>
            <a:cxnSpLocks noChangeShapeType="1"/>
          </p:cNvCxnSpPr>
          <p:nvPr/>
        </p:nvCxnSpPr>
        <p:spPr bwMode="auto">
          <a:xfrm flipH="1">
            <a:off x="6080125" y="3376613"/>
            <a:ext cx="1644650" cy="577850"/>
          </a:xfrm>
          <a:prstGeom prst="straightConnector1">
            <a:avLst/>
          </a:prstGeom>
          <a:noFill/>
          <a:ln w="9360">
            <a:solidFill>
              <a:srgbClr val="00206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2" name="AutoShape 17"/>
          <p:cNvCxnSpPr>
            <a:cxnSpLocks noChangeShapeType="1"/>
          </p:cNvCxnSpPr>
          <p:nvPr/>
        </p:nvCxnSpPr>
        <p:spPr bwMode="auto">
          <a:xfrm flipH="1" flipV="1">
            <a:off x="6010275" y="2057400"/>
            <a:ext cx="1714500" cy="587375"/>
          </a:xfrm>
          <a:prstGeom prst="straightConnector1">
            <a:avLst/>
          </a:prstGeom>
          <a:noFill/>
          <a:ln w="9360">
            <a:solidFill>
              <a:srgbClr val="00206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204788" y="639763"/>
            <a:ext cx="8847137" cy="625475"/>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Critical Sections</a:t>
            </a:r>
          </a:p>
        </p:txBody>
      </p:sp>
      <p:sp>
        <p:nvSpPr>
          <p:cNvPr id="7171" name="Rectangle 2"/>
          <p:cNvSpPr>
            <a:spLocks noGrp="1" noChangeArrowheads="1"/>
          </p:cNvSpPr>
          <p:nvPr>
            <p:ph type="body" idx="1"/>
          </p:nvPr>
        </p:nvSpPr>
        <p:spPr>
          <a:xfrm>
            <a:off x="388938" y="1768475"/>
            <a:ext cx="9280525" cy="5318125"/>
          </a:xfrm>
        </p:spPr>
        <p:txBody>
          <a:bodyPr/>
          <a:lstStyle/>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Code that accesses/modifies shared resources</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Examples</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Shared memory</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Message passing</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Concurrency means processes can be interrupted, allowing another process to run</a:t>
            </a:r>
          </a:p>
          <a:p>
            <a:pPr marL="1295400" lvl="2" indent="-287338"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Race conditions can occur</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Machine execution sequence matters</a:t>
            </a:r>
          </a:p>
          <a:p>
            <a:pPr marL="1295400" lvl="2" indent="-287338"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Synchronization to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204788" y="571500"/>
            <a:ext cx="8847137" cy="760413"/>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Producer</a:t>
            </a:r>
          </a:p>
        </p:txBody>
      </p:sp>
      <p:sp>
        <p:nvSpPr>
          <p:cNvPr id="8195" name="Rectangle 2"/>
          <p:cNvSpPr>
            <a:spLocks noGrp="1" noChangeArrowheads="1"/>
          </p:cNvSpPr>
          <p:nvPr>
            <p:ph type="body" idx="1"/>
          </p:nvPr>
        </p:nvSpPr>
        <p:spPr>
          <a:xfrm>
            <a:off x="388938" y="1768475"/>
            <a:ext cx="9280525" cy="5318125"/>
          </a:xfrm>
        </p:spPr>
        <p:txBody>
          <a:bodyPr tIns="18144"/>
          <a:lstStyle/>
          <a:p>
            <a:pPr marL="0" indent="0" eaLnBrk="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b="1" smtClean="0">
                <a:solidFill>
                  <a:srgbClr val="0000FF"/>
                </a:solidFill>
                <a:latin typeface="Courier New" pitchFamily="49" charset="0"/>
                <a:cs typeface="Courier New" pitchFamily="49" charset="0"/>
              </a:rPr>
              <a:t>while</a:t>
            </a:r>
            <a:r>
              <a:rPr lang="en-US" altLang="en-US" sz="2400" b="1" smtClean="0">
                <a:solidFill>
                  <a:srgbClr val="4C4C4C"/>
                </a:solidFill>
                <a:latin typeface="Courier New" pitchFamily="49" charset="0"/>
                <a:cs typeface="Courier New" pitchFamily="49" charset="0"/>
              </a:rPr>
              <a:t> (</a:t>
            </a:r>
            <a:r>
              <a:rPr lang="en-US" altLang="en-US" sz="2400" b="1" smtClean="0">
                <a:solidFill>
                  <a:srgbClr val="0000FF"/>
                </a:solidFill>
                <a:latin typeface="Courier New" pitchFamily="49" charset="0"/>
                <a:cs typeface="Courier New" pitchFamily="49" charset="0"/>
              </a:rPr>
              <a:t>true</a:t>
            </a:r>
            <a:r>
              <a:rPr lang="en-US" altLang="en-US" sz="2400" b="1" smtClean="0">
                <a:solidFill>
                  <a:srgbClr val="4C4C4C"/>
                </a:solidFill>
                <a:latin typeface="Courier New" pitchFamily="49" charset="0"/>
                <a:cs typeface="Courier New" pitchFamily="49" charset="0"/>
              </a:rPr>
              <a:t>) </a:t>
            </a:r>
          </a:p>
          <a:p>
            <a:pPr marL="0" indent="0" eaLnBrk="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b="1" smtClean="0">
                <a:solidFill>
                  <a:srgbClr val="4C4C4C"/>
                </a:solidFill>
                <a:latin typeface="Courier New" pitchFamily="49" charset="0"/>
                <a:cs typeface="Courier New" pitchFamily="49" charset="0"/>
              </a:rPr>
              <a:t>{</a:t>
            </a:r>
            <a:br>
              <a:rPr lang="en-US" altLang="en-US" sz="2400" b="1" smtClean="0">
                <a:solidFill>
                  <a:srgbClr val="4C4C4C"/>
                </a:solidFill>
                <a:latin typeface="Courier New" pitchFamily="49" charset="0"/>
                <a:cs typeface="Courier New" pitchFamily="49" charset="0"/>
              </a:rPr>
            </a:br>
            <a:r>
              <a:rPr lang="en-US" altLang="en-US" sz="2400" b="1" smtClean="0">
                <a:solidFill>
                  <a:srgbClr val="4C4C4C"/>
                </a:solidFill>
                <a:latin typeface="Courier New" pitchFamily="49" charset="0"/>
                <a:cs typeface="Courier New" pitchFamily="49" charset="0"/>
              </a:rPr>
              <a:t>  </a:t>
            </a:r>
            <a:r>
              <a:rPr lang="en-US" altLang="en-US" sz="2400" b="1" smtClean="0">
                <a:solidFill>
                  <a:srgbClr val="008000"/>
                </a:solidFill>
                <a:latin typeface="Courier New" pitchFamily="49" charset="0"/>
                <a:cs typeface="Courier New" pitchFamily="49" charset="0"/>
              </a:rPr>
              <a:t>/* produce an item in next produced */ </a:t>
            </a:r>
          </a:p>
          <a:p>
            <a:pPr marL="0" indent="0" eaLnBrk="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b="1" smtClean="0">
                <a:solidFill>
                  <a:srgbClr val="4C4C4C"/>
                </a:solidFill>
                <a:latin typeface="Courier New" pitchFamily="49" charset="0"/>
                <a:cs typeface="Courier New" pitchFamily="49" charset="0"/>
              </a:rPr>
              <a:t>  </a:t>
            </a:r>
            <a:r>
              <a:rPr lang="en-US" altLang="en-US" sz="2400" b="1" smtClean="0">
                <a:solidFill>
                  <a:srgbClr val="0000FF"/>
                </a:solidFill>
                <a:latin typeface="Courier New" pitchFamily="49" charset="0"/>
                <a:cs typeface="Courier New" pitchFamily="49" charset="0"/>
              </a:rPr>
              <a:t>while</a:t>
            </a:r>
            <a:r>
              <a:rPr lang="en-US" altLang="en-US" sz="2400" b="1" smtClean="0">
                <a:solidFill>
                  <a:srgbClr val="4C4C4C"/>
                </a:solidFill>
                <a:latin typeface="Courier New" pitchFamily="49" charset="0"/>
                <a:cs typeface="Courier New" pitchFamily="49" charset="0"/>
              </a:rPr>
              <a:t> (</a:t>
            </a:r>
            <a:r>
              <a:rPr lang="en-US" altLang="en-US" sz="2400" b="1" smtClean="0">
                <a:solidFill>
                  <a:srgbClr val="008080"/>
                </a:solidFill>
                <a:latin typeface="Courier New" pitchFamily="49" charset="0"/>
                <a:cs typeface="Courier New" pitchFamily="49" charset="0"/>
              </a:rPr>
              <a:t>counter</a:t>
            </a:r>
            <a:r>
              <a:rPr lang="en-US" altLang="en-US" sz="2400" b="1" smtClean="0">
                <a:solidFill>
                  <a:srgbClr val="4C4C4C"/>
                </a:solidFill>
                <a:latin typeface="Courier New" pitchFamily="49" charset="0"/>
                <a:cs typeface="Courier New" pitchFamily="49" charset="0"/>
              </a:rPr>
              <a:t> == </a:t>
            </a:r>
            <a:r>
              <a:rPr lang="en-US" altLang="en-US" sz="2400" b="1" smtClean="0">
                <a:solidFill>
                  <a:srgbClr val="FF3366"/>
                </a:solidFill>
                <a:latin typeface="Courier New" pitchFamily="49" charset="0"/>
                <a:cs typeface="Courier New" pitchFamily="49" charset="0"/>
              </a:rPr>
              <a:t>BUFFER_SIZE</a:t>
            </a:r>
            <a:r>
              <a:rPr lang="en-US" altLang="en-US" sz="2400" b="1" smtClean="0">
                <a:solidFill>
                  <a:srgbClr val="4C4C4C"/>
                </a:solidFill>
                <a:latin typeface="Courier New" pitchFamily="49" charset="0"/>
                <a:cs typeface="Courier New" pitchFamily="49" charset="0"/>
              </a:rPr>
              <a:t>); </a:t>
            </a:r>
            <a:r>
              <a:rPr lang="en-US" altLang="en-US" sz="2400" b="1" smtClean="0">
                <a:solidFill>
                  <a:srgbClr val="008000"/>
                </a:solidFill>
                <a:latin typeface="Courier New" pitchFamily="49" charset="0"/>
                <a:cs typeface="Courier New" pitchFamily="49" charset="0"/>
              </a:rPr>
              <a:t>/* do nothing */ </a:t>
            </a:r>
          </a:p>
          <a:p>
            <a:pPr marL="0" indent="0" eaLnBrk="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b="1" smtClean="0">
                <a:solidFill>
                  <a:srgbClr val="4C4C4C"/>
                </a:solidFill>
                <a:latin typeface="Courier New" pitchFamily="49" charset="0"/>
                <a:cs typeface="Courier New" pitchFamily="49" charset="0"/>
              </a:rPr>
              <a:t>  </a:t>
            </a:r>
            <a:r>
              <a:rPr lang="en-US" altLang="en-US" sz="2400" b="1" smtClean="0">
                <a:solidFill>
                  <a:srgbClr val="008080"/>
                </a:solidFill>
                <a:latin typeface="Courier New" pitchFamily="49" charset="0"/>
                <a:cs typeface="Courier New" pitchFamily="49" charset="0"/>
              </a:rPr>
              <a:t>buffer</a:t>
            </a:r>
            <a:r>
              <a:rPr lang="en-US" altLang="en-US" sz="2400" b="1" smtClean="0">
                <a:solidFill>
                  <a:srgbClr val="4C4C4C"/>
                </a:solidFill>
                <a:latin typeface="Courier New" pitchFamily="49" charset="0"/>
                <a:cs typeface="Courier New" pitchFamily="49" charset="0"/>
              </a:rPr>
              <a:t>[</a:t>
            </a:r>
            <a:r>
              <a:rPr lang="en-US" altLang="en-US" sz="2400" b="1" smtClean="0">
                <a:solidFill>
                  <a:srgbClr val="008080"/>
                </a:solidFill>
                <a:latin typeface="Courier New" pitchFamily="49" charset="0"/>
                <a:cs typeface="Courier New" pitchFamily="49" charset="0"/>
              </a:rPr>
              <a:t>in</a:t>
            </a:r>
            <a:r>
              <a:rPr lang="en-US" altLang="en-US" sz="2400" b="1" smtClean="0">
                <a:solidFill>
                  <a:srgbClr val="4C4C4C"/>
                </a:solidFill>
                <a:latin typeface="Courier New" pitchFamily="49" charset="0"/>
                <a:cs typeface="Courier New" pitchFamily="49" charset="0"/>
              </a:rPr>
              <a:t>] = </a:t>
            </a:r>
            <a:r>
              <a:rPr lang="en-US" altLang="en-US" sz="2400" b="1" smtClean="0">
                <a:solidFill>
                  <a:srgbClr val="008080"/>
                </a:solidFill>
                <a:latin typeface="Courier New" pitchFamily="49" charset="0"/>
                <a:cs typeface="Courier New" pitchFamily="49" charset="0"/>
              </a:rPr>
              <a:t>next_produced</a:t>
            </a:r>
            <a:r>
              <a:rPr lang="en-US" altLang="en-US" sz="2400" b="1" smtClean="0">
                <a:solidFill>
                  <a:srgbClr val="4C4C4C"/>
                </a:solidFill>
                <a:latin typeface="Courier New" pitchFamily="49" charset="0"/>
                <a:cs typeface="Courier New" pitchFamily="49" charset="0"/>
              </a:rPr>
              <a:t>; </a:t>
            </a:r>
          </a:p>
          <a:p>
            <a:pPr marL="0" indent="0" eaLnBrk="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b="1" smtClean="0">
                <a:solidFill>
                  <a:srgbClr val="4C4C4C"/>
                </a:solidFill>
                <a:latin typeface="Courier New" pitchFamily="49" charset="0"/>
                <a:cs typeface="Courier New" pitchFamily="49" charset="0"/>
              </a:rPr>
              <a:t>  </a:t>
            </a:r>
            <a:r>
              <a:rPr lang="en-US" altLang="en-US" sz="2400" b="1" smtClean="0">
                <a:solidFill>
                  <a:srgbClr val="008080"/>
                </a:solidFill>
                <a:latin typeface="Courier New" pitchFamily="49" charset="0"/>
                <a:cs typeface="Courier New" pitchFamily="49" charset="0"/>
              </a:rPr>
              <a:t>in</a:t>
            </a:r>
            <a:r>
              <a:rPr lang="en-US" altLang="en-US" sz="2400" b="1" smtClean="0">
                <a:solidFill>
                  <a:srgbClr val="4C4C4C"/>
                </a:solidFill>
                <a:latin typeface="Courier New" pitchFamily="49" charset="0"/>
                <a:cs typeface="Courier New" pitchFamily="49" charset="0"/>
              </a:rPr>
              <a:t> = (</a:t>
            </a:r>
            <a:r>
              <a:rPr lang="en-US" altLang="en-US" sz="2400" b="1" smtClean="0">
                <a:solidFill>
                  <a:srgbClr val="800000"/>
                </a:solidFill>
                <a:latin typeface="Courier New" pitchFamily="49" charset="0"/>
                <a:cs typeface="Courier New" pitchFamily="49" charset="0"/>
              </a:rPr>
              <a:t>in</a:t>
            </a:r>
            <a:r>
              <a:rPr lang="en-US" altLang="en-US" sz="2400" b="1" smtClean="0">
                <a:solidFill>
                  <a:srgbClr val="4C4C4C"/>
                </a:solidFill>
                <a:latin typeface="Courier New" pitchFamily="49" charset="0"/>
                <a:cs typeface="Courier New" pitchFamily="49" charset="0"/>
              </a:rPr>
              <a:t> + </a:t>
            </a:r>
            <a:r>
              <a:rPr lang="en-US" altLang="en-US" sz="2400" b="1" smtClean="0">
                <a:solidFill>
                  <a:srgbClr val="9966CC"/>
                </a:solidFill>
                <a:latin typeface="Courier New" pitchFamily="49" charset="0"/>
                <a:cs typeface="Courier New" pitchFamily="49" charset="0"/>
              </a:rPr>
              <a:t>1</a:t>
            </a:r>
            <a:r>
              <a:rPr lang="en-US" altLang="en-US" sz="2400" b="1" smtClean="0">
                <a:solidFill>
                  <a:srgbClr val="4C4C4C"/>
                </a:solidFill>
                <a:latin typeface="Courier New" pitchFamily="49" charset="0"/>
                <a:cs typeface="Courier New" pitchFamily="49" charset="0"/>
              </a:rPr>
              <a:t>) % </a:t>
            </a:r>
            <a:r>
              <a:rPr lang="en-US" altLang="en-US" sz="2400" b="1" smtClean="0">
                <a:solidFill>
                  <a:srgbClr val="FF3366"/>
                </a:solidFill>
                <a:latin typeface="Courier New" pitchFamily="49" charset="0"/>
                <a:cs typeface="Courier New" pitchFamily="49" charset="0"/>
              </a:rPr>
              <a:t>BUFFER_SIZE</a:t>
            </a:r>
            <a:r>
              <a:rPr lang="en-US" altLang="en-US" sz="2400" b="1" smtClean="0">
                <a:solidFill>
                  <a:srgbClr val="4C4C4C"/>
                </a:solidFill>
                <a:latin typeface="Courier New" pitchFamily="49" charset="0"/>
                <a:cs typeface="Courier New" pitchFamily="49" charset="0"/>
              </a:rPr>
              <a:t>; </a:t>
            </a:r>
          </a:p>
          <a:p>
            <a:pPr marL="0" indent="0" eaLnBrk="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b="1" smtClean="0">
                <a:solidFill>
                  <a:srgbClr val="4C4C4C"/>
                </a:solidFill>
                <a:latin typeface="Courier New" pitchFamily="49" charset="0"/>
                <a:cs typeface="Courier New" pitchFamily="49" charset="0"/>
              </a:rPr>
              <a:t>  </a:t>
            </a:r>
            <a:r>
              <a:rPr lang="en-US" altLang="en-US" sz="2400" b="1" smtClean="0">
                <a:solidFill>
                  <a:srgbClr val="008080"/>
                </a:solidFill>
                <a:latin typeface="Courier New" pitchFamily="49" charset="0"/>
                <a:cs typeface="Courier New" pitchFamily="49" charset="0"/>
              </a:rPr>
              <a:t>counter</a:t>
            </a:r>
            <a:r>
              <a:rPr lang="en-US" altLang="en-US" sz="2400" b="1" smtClean="0">
                <a:solidFill>
                  <a:srgbClr val="4C4C4C"/>
                </a:solidFill>
                <a:latin typeface="Courier New" pitchFamily="49" charset="0"/>
                <a:cs typeface="Courier New" pitchFamily="49" charset="0"/>
              </a:rPr>
              <a:t>++; </a:t>
            </a:r>
          </a:p>
          <a:p>
            <a:pPr marL="0" indent="0" eaLnBrk="1">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b="1" smtClean="0">
                <a:solidFill>
                  <a:srgbClr val="4C4C4C"/>
                </a:solidFill>
                <a:latin typeface="Courier New" pitchFamily="49" charset="0"/>
                <a:cs typeface="Courier New" pitchFamily="49" charset="0"/>
              </a:rPr>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204788" y="571500"/>
            <a:ext cx="8847137" cy="760413"/>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Consumer</a:t>
            </a:r>
          </a:p>
        </p:txBody>
      </p:sp>
      <p:sp>
        <p:nvSpPr>
          <p:cNvPr id="9219" name="Rectangle 2"/>
          <p:cNvSpPr>
            <a:spLocks noGrp="1" noChangeArrowheads="1"/>
          </p:cNvSpPr>
          <p:nvPr>
            <p:ph type="body" idx="1"/>
          </p:nvPr>
        </p:nvSpPr>
        <p:spPr>
          <a:xfrm>
            <a:off x="388938" y="1768475"/>
            <a:ext cx="9280525" cy="5318125"/>
          </a:xfrm>
        </p:spPr>
        <p:txBody>
          <a:bodyPr tIns="21168"/>
          <a:lstStyle/>
          <a:p>
            <a:pPr marL="0" indent="0" eaLnBrk="1">
              <a:lnSpc>
                <a:spcPct val="94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1" smtClean="0">
                <a:solidFill>
                  <a:srgbClr val="0000FF"/>
                </a:solidFill>
                <a:latin typeface="Courier New" pitchFamily="49" charset="0"/>
                <a:cs typeface="Courier New" pitchFamily="49" charset="0"/>
              </a:rPr>
              <a:t>while</a:t>
            </a:r>
            <a:r>
              <a:rPr lang="en-US" altLang="en-US" sz="2800" b="1" smtClean="0">
                <a:solidFill>
                  <a:srgbClr val="4C4C4C"/>
                </a:solidFill>
                <a:latin typeface="Courier New" pitchFamily="49" charset="0"/>
                <a:cs typeface="Courier New" pitchFamily="49" charset="0"/>
              </a:rPr>
              <a:t> (</a:t>
            </a:r>
            <a:r>
              <a:rPr lang="en-US" altLang="en-US" sz="2800" b="1" smtClean="0">
                <a:solidFill>
                  <a:srgbClr val="0000FF"/>
                </a:solidFill>
                <a:latin typeface="Courier New" pitchFamily="49" charset="0"/>
                <a:cs typeface="Courier New" pitchFamily="49" charset="0"/>
              </a:rPr>
              <a:t>true</a:t>
            </a:r>
            <a:r>
              <a:rPr lang="en-US" altLang="en-US" sz="2800" b="1" smtClean="0">
                <a:solidFill>
                  <a:srgbClr val="4C4C4C"/>
                </a:solidFill>
                <a:latin typeface="Courier New" pitchFamily="49" charset="0"/>
                <a:cs typeface="Courier New" pitchFamily="49" charset="0"/>
              </a:rPr>
              <a:t>) </a:t>
            </a:r>
          </a:p>
          <a:p>
            <a:pPr marL="0" indent="0" eaLnBrk="1">
              <a:lnSpc>
                <a:spcPct val="94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1" smtClean="0">
                <a:solidFill>
                  <a:srgbClr val="4C4C4C"/>
                </a:solidFill>
                <a:latin typeface="Courier New" pitchFamily="49" charset="0"/>
                <a:cs typeface="Courier New" pitchFamily="49" charset="0"/>
              </a:rPr>
              <a:t>{</a:t>
            </a:r>
          </a:p>
          <a:p>
            <a:pPr marL="0" indent="0" eaLnBrk="1">
              <a:lnSpc>
                <a:spcPct val="94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1" smtClean="0">
                <a:solidFill>
                  <a:srgbClr val="4C4C4C"/>
                </a:solidFill>
                <a:latin typeface="Courier New" pitchFamily="49" charset="0"/>
                <a:cs typeface="Courier New" pitchFamily="49" charset="0"/>
              </a:rPr>
              <a:t>  </a:t>
            </a:r>
            <a:r>
              <a:rPr lang="en-US" altLang="en-US" sz="2800" b="1" smtClean="0">
                <a:solidFill>
                  <a:srgbClr val="0000FF"/>
                </a:solidFill>
                <a:latin typeface="Courier New" pitchFamily="49" charset="0"/>
                <a:cs typeface="Courier New" pitchFamily="49" charset="0"/>
              </a:rPr>
              <a:t>while</a:t>
            </a:r>
            <a:r>
              <a:rPr lang="en-US" altLang="en-US" sz="2800" b="1" smtClean="0">
                <a:solidFill>
                  <a:srgbClr val="4C4C4C"/>
                </a:solidFill>
                <a:latin typeface="Courier New" pitchFamily="49" charset="0"/>
                <a:cs typeface="Courier New" pitchFamily="49" charset="0"/>
              </a:rPr>
              <a:t> (</a:t>
            </a:r>
            <a:r>
              <a:rPr lang="en-US" altLang="en-US" sz="2800" b="1" smtClean="0">
                <a:solidFill>
                  <a:srgbClr val="008080"/>
                </a:solidFill>
                <a:latin typeface="Courier New" pitchFamily="49" charset="0"/>
                <a:cs typeface="Courier New" pitchFamily="49" charset="0"/>
              </a:rPr>
              <a:t>counter</a:t>
            </a:r>
            <a:r>
              <a:rPr lang="en-US" altLang="en-US" sz="2800" b="1" smtClean="0">
                <a:solidFill>
                  <a:srgbClr val="4C4C4C"/>
                </a:solidFill>
                <a:latin typeface="Courier New" pitchFamily="49" charset="0"/>
                <a:cs typeface="Courier New" pitchFamily="49" charset="0"/>
              </a:rPr>
              <a:t> == </a:t>
            </a:r>
            <a:r>
              <a:rPr lang="en-US" altLang="en-US" sz="2800" b="1" smtClean="0">
                <a:solidFill>
                  <a:srgbClr val="9966CC"/>
                </a:solidFill>
                <a:latin typeface="Courier New" pitchFamily="49" charset="0"/>
                <a:cs typeface="Courier New" pitchFamily="49" charset="0"/>
              </a:rPr>
              <a:t>0</a:t>
            </a:r>
            <a:r>
              <a:rPr lang="en-US" altLang="en-US" sz="2800" b="1" smtClean="0">
                <a:solidFill>
                  <a:srgbClr val="4C4C4C"/>
                </a:solidFill>
                <a:latin typeface="Courier New" pitchFamily="49" charset="0"/>
                <a:cs typeface="Courier New" pitchFamily="49" charset="0"/>
              </a:rPr>
              <a:t>); </a:t>
            </a:r>
            <a:r>
              <a:rPr lang="en-US" altLang="en-US" sz="2800" b="1" smtClean="0">
                <a:solidFill>
                  <a:srgbClr val="008000"/>
                </a:solidFill>
                <a:latin typeface="Courier New" pitchFamily="49" charset="0"/>
                <a:cs typeface="Courier New" pitchFamily="49" charset="0"/>
              </a:rPr>
              <a:t>/* do nothing */ </a:t>
            </a:r>
          </a:p>
          <a:p>
            <a:pPr marL="0" indent="0" eaLnBrk="1">
              <a:lnSpc>
                <a:spcPct val="94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1" smtClean="0">
                <a:solidFill>
                  <a:srgbClr val="4C4C4C"/>
                </a:solidFill>
                <a:latin typeface="Courier New" pitchFamily="49" charset="0"/>
                <a:cs typeface="Courier New" pitchFamily="49" charset="0"/>
              </a:rPr>
              <a:t>  </a:t>
            </a:r>
            <a:r>
              <a:rPr lang="en-US" altLang="en-US" sz="2800" b="1" smtClean="0">
                <a:solidFill>
                  <a:srgbClr val="008080"/>
                </a:solidFill>
                <a:latin typeface="Courier New" pitchFamily="49" charset="0"/>
                <a:cs typeface="Courier New" pitchFamily="49" charset="0"/>
              </a:rPr>
              <a:t>next_consumed</a:t>
            </a:r>
            <a:r>
              <a:rPr lang="en-US" altLang="en-US" sz="2800" b="1" smtClean="0">
                <a:solidFill>
                  <a:srgbClr val="4C4C4C"/>
                </a:solidFill>
                <a:latin typeface="Courier New" pitchFamily="49" charset="0"/>
                <a:cs typeface="Courier New" pitchFamily="49" charset="0"/>
              </a:rPr>
              <a:t> = </a:t>
            </a:r>
            <a:r>
              <a:rPr lang="en-US" altLang="en-US" sz="2800" b="1" smtClean="0">
                <a:solidFill>
                  <a:srgbClr val="008080"/>
                </a:solidFill>
                <a:latin typeface="Courier New" pitchFamily="49" charset="0"/>
                <a:cs typeface="Courier New" pitchFamily="49" charset="0"/>
              </a:rPr>
              <a:t>buffer</a:t>
            </a:r>
            <a:r>
              <a:rPr lang="en-US" altLang="en-US" sz="2800" b="1" smtClean="0">
                <a:solidFill>
                  <a:srgbClr val="4C4C4C"/>
                </a:solidFill>
                <a:latin typeface="Courier New" pitchFamily="49" charset="0"/>
                <a:cs typeface="Courier New" pitchFamily="49" charset="0"/>
              </a:rPr>
              <a:t>[</a:t>
            </a:r>
            <a:r>
              <a:rPr lang="en-US" altLang="en-US" sz="2800" b="1" smtClean="0">
                <a:solidFill>
                  <a:srgbClr val="008080"/>
                </a:solidFill>
                <a:latin typeface="Courier New" pitchFamily="49" charset="0"/>
                <a:cs typeface="Courier New" pitchFamily="49" charset="0"/>
              </a:rPr>
              <a:t>out</a:t>
            </a:r>
            <a:r>
              <a:rPr lang="en-US" altLang="en-US" sz="2800" b="1" smtClean="0">
                <a:solidFill>
                  <a:srgbClr val="4C4C4C"/>
                </a:solidFill>
                <a:latin typeface="Courier New" pitchFamily="49" charset="0"/>
                <a:cs typeface="Courier New" pitchFamily="49" charset="0"/>
              </a:rPr>
              <a:t>]; </a:t>
            </a:r>
          </a:p>
          <a:p>
            <a:pPr marL="0" indent="0" eaLnBrk="1">
              <a:lnSpc>
                <a:spcPct val="94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1" smtClean="0">
                <a:solidFill>
                  <a:srgbClr val="4C4C4C"/>
                </a:solidFill>
                <a:latin typeface="Courier New" pitchFamily="49" charset="0"/>
                <a:cs typeface="Courier New" pitchFamily="49" charset="0"/>
              </a:rPr>
              <a:t>  </a:t>
            </a:r>
            <a:r>
              <a:rPr lang="en-US" altLang="en-US" sz="2800" b="1" smtClean="0">
                <a:solidFill>
                  <a:srgbClr val="008080"/>
                </a:solidFill>
                <a:latin typeface="Courier New" pitchFamily="49" charset="0"/>
                <a:cs typeface="Courier New" pitchFamily="49" charset="0"/>
              </a:rPr>
              <a:t>out</a:t>
            </a:r>
            <a:r>
              <a:rPr lang="en-US" altLang="en-US" sz="2800" b="1" smtClean="0">
                <a:solidFill>
                  <a:srgbClr val="4C4C4C"/>
                </a:solidFill>
                <a:latin typeface="Courier New" pitchFamily="49" charset="0"/>
                <a:cs typeface="Courier New" pitchFamily="49" charset="0"/>
              </a:rPr>
              <a:t> = (</a:t>
            </a:r>
            <a:r>
              <a:rPr lang="en-US" altLang="en-US" sz="2800" b="1" smtClean="0">
                <a:solidFill>
                  <a:srgbClr val="008080"/>
                </a:solidFill>
                <a:latin typeface="Courier New" pitchFamily="49" charset="0"/>
                <a:cs typeface="Courier New" pitchFamily="49" charset="0"/>
              </a:rPr>
              <a:t>out</a:t>
            </a:r>
            <a:r>
              <a:rPr lang="en-US" altLang="en-US" sz="2800" b="1" smtClean="0">
                <a:solidFill>
                  <a:srgbClr val="4C4C4C"/>
                </a:solidFill>
                <a:latin typeface="Courier New" pitchFamily="49" charset="0"/>
                <a:cs typeface="Courier New" pitchFamily="49" charset="0"/>
              </a:rPr>
              <a:t> + </a:t>
            </a:r>
            <a:r>
              <a:rPr lang="en-US" altLang="en-US" sz="2800" b="1" smtClean="0">
                <a:solidFill>
                  <a:srgbClr val="9966CC"/>
                </a:solidFill>
                <a:latin typeface="Courier New" pitchFamily="49" charset="0"/>
                <a:cs typeface="Courier New" pitchFamily="49" charset="0"/>
              </a:rPr>
              <a:t>1</a:t>
            </a:r>
            <a:r>
              <a:rPr lang="en-US" altLang="en-US" sz="2800" b="1" smtClean="0">
                <a:solidFill>
                  <a:srgbClr val="4C4C4C"/>
                </a:solidFill>
                <a:latin typeface="Courier New" pitchFamily="49" charset="0"/>
                <a:cs typeface="Courier New" pitchFamily="49" charset="0"/>
              </a:rPr>
              <a:t>) % </a:t>
            </a:r>
            <a:r>
              <a:rPr lang="en-US" altLang="en-US" sz="2800" b="1" smtClean="0">
                <a:solidFill>
                  <a:srgbClr val="FF3366"/>
                </a:solidFill>
                <a:latin typeface="Courier New" pitchFamily="49" charset="0"/>
                <a:cs typeface="Courier New" pitchFamily="49" charset="0"/>
              </a:rPr>
              <a:t>BUFFER_SIZE</a:t>
            </a:r>
            <a:r>
              <a:rPr lang="en-US" altLang="en-US" sz="2800" b="1" smtClean="0">
                <a:solidFill>
                  <a:srgbClr val="4C4C4C"/>
                </a:solidFill>
                <a:latin typeface="Courier New" pitchFamily="49" charset="0"/>
                <a:cs typeface="Courier New" pitchFamily="49" charset="0"/>
              </a:rPr>
              <a:t>; 	    </a:t>
            </a:r>
          </a:p>
          <a:p>
            <a:pPr marL="0" indent="0" eaLnBrk="1">
              <a:lnSpc>
                <a:spcPct val="94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1" smtClean="0">
                <a:solidFill>
                  <a:srgbClr val="4C4C4C"/>
                </a:solidFill>
                <a:latin typeface="Courier New" pitchFamily="49" charset="0"/>
                <a:cs typeface="Courier New" pitchFamily="49" charset="0"/>
              </a:rPr>
              <a:t>  </a:t>
            </a:r>
            <a:r>
              <a:rPr lang="en-US" altLang="en-US" sz="2800" b="1" smtClean="0">
                <a:solidFill>
                  <a:srgbClr val="008080"/>
                </a:solidFill>
                <a:latin typeface="Courier New" pitchFamily="49" charset="0"/>
                <a:cs typeface="Courier New" pitchFamily="49" charset="0"/>
              </a:rPr>
              <a:t>counter</a:t>
            </a:r>
            <a:r>
              <a:rPr lang="en-US" altLang="en-US" sz="2800" b="1" smtClean="0">
                <a:solidFill>
                  <a:srgbClr val="4C4C4C"/>
                </a:solidFill>
                <a:latin typeface="Courier New" pitchFamily="49" charset="0"/>
                <a:cs typeface="Courier New" pitchFamily="49" charset="0"/>
              </a:rPr>
              <a:t>--; </a:t>
            </a:r>
          </a:p>
          <a:p>
            <a:pPr marL="0" indent="0" eaLnBrk="1">
              <a:lnSpc>
                <a:spcPct val="94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1" smtClean="0">
                <a:solidFill>
                  <a:srgbClr val="4C4C4C"/>
                </a:solidFill>
                <a:latin typeface="Courier New" pitchFamily="49" charset="0"/>
                <a:cs typeface="Courier New" pitchFamily="49" charset="0"/>
              </a:rPr>
              <a:t>  </a:t>
            </a:r>
            <a:r>
              <a:rPr lang="en-US" altLang="en-US" sz="2800" b="1" smtClean="0">
                <a:solidFill>
                  <a:srgbClr val="008000"/>
                </a:solidFill>
                <a:latin typeface="Courier New" pitchFamily="49" charset="0"/>
                <a:cs typeface="Courier New" pitchFamily="49" charset="0"/>
              </a:rPr>
              <a:t>/* consume the item in next consumed */ </a:t>
            </a:r>
          </a:p>
          <a:p>
            <a:pPr marL="0" indent="0" eaLnBrk="1">
              <a:lnSpc>
                <a:spcPct val="94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1" smtClean="0">
                <a:solidFill>
                  <a:srgbClr val="4C4C4C"/>
                </a:solidFill>
                <a:latin typeface="Courier New" pitchFamily="49" charset="0"/>
                <a:cs typeface="Courier New" pitchFamily="49" charset="0"/>
              </a:rPr>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204788" y="571500"/>
            <a:ext cx="8847137" cy="760413"/>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mtClean="0"/>
              <a:t>Race Condition</a:t>
            </a:r>
          </a:p>
        </p:txBody>
      </p:sp>
      <p:sp>
        <p:nvSpPr>
          <p:cNvPr id="11266" name="Rectangle 2"/>
          <p:cNvSpPr>
            <a:spLocks noGrp="1" noChangeArrowheads="1"/>
          </p:cNvSpPr>
          <p:nvPr>
            <p:ph type="body" idx="1"/>
          </p:nvPr>
        </p:nvSpPr>
        <p:spPr>
          <a:xfrm>
            <a:off x="388938" y="1768475"/>
            <a:ext cx="9280525" cy="5318125"/>
          </a:xfrm>
        </p:spPr>
        <p:txBody>
          <a:bodyPr/>
          <a:lstStyle/>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600" dirty="0" smtClean="0">
                <a:solidFill>
                  <a:srgbClr val="0000FF"/>
                </a:solidFill>
              </a:rPr>
              <a:t>counter++</a:t>
            </a:r>
            <a:r>
              <a:rPr lang="en-US" altLang="en-US" sz="1600" dirty="0" smtClean="0"/>
              <a:t> could be implemented as</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400" dirty="0" smtClean="0">
                <a:solidFill>
                  <a:srgbClr val="0000FF"/>
                </a:solidFill>
              </a:rPr>
              <a:t>register1 = counter</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400" dirty="0" smtClean="0">
                <a:solidFill>
                  <a:srgbClr val="0000FF"/>
                </a:solidFill>
              </a:rPr>
              <a:t>register1 = register1 + 1</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400" dirty="0" smtClean="0">
                <a:solidFill>
                  <a:srgbClr val="0000FF"/>
                </a:solidFill>
              </a:rPr>
              <a:t>counter = register1</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600" dirty="0" smtClean="0">
                <a:solidFill>
                  <a:srgbClr val="B84747"/>
                </a:solidFill>
              </a:rPr>
              <a:t>counter--</a:t>
            </a:r>
            <a:r>
              <a:rPr lang="en-US" altLang="en-US" sz="1600" dirty="0" smtClean="0"/>
              <a:t> could be implemented as</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400" dirty="0" smtClean="0">
                <a:solidFill>
                  <a:srgbClr val="B84747"/>
                </a:solidFill>
              </a:rPr>
              <a:t>register2 = counter</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400" dirty="0" smtClean="0">
                <a:solidFill>
                  <a:srgbClr val="B84747"/>
                </a:solidFill>
              </a:rPr>
              <a:t>register2 = register2 – 1</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400" dirty="0" smtClean="0">
                <a:solidFill>
                  <a:srgbClr val="B84747"/>
                </a:solidFill>
              </a:rPr>
              <a:t>counter = register2</a:t>
            </a:r>
          </a:p>
          <a:p>
            <a:pPr marL="431800" indent="-323850" eaLnBrk="1">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600" dirty="0" smtClean="0"/>
              <a:t>Consider this execution interleaving with “count = 5” initially:</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400" dirty="0" smtClean="0"/>
              <a:t>S0: producer execute </a:t>
            </a:r>
            <a:r>
              <a:rPr lang="en-US" altLang="en-US" sz="1400" dirty="0" smtClean="0">
                <a:solidFill>
                  <a:srgbClr val="0000FF"/>
                </a:solidFill>
              </a:rPr>
              <a:t>register1 = counter</a:t>
            </a:r>
            <a:r>
              <a:rPr lang="en-US" altLang="en-US" sz="1400" dirty="0" smtClean="0"/>
              <a:t>           {register1 = 5}</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400" dirty="0" smtClean="0"/>
              <a:t>S1: producer execute </a:t>
            </a:r>
            <a:r>
              <a:rPr lang="en-US" altLang="en-US" sz="1400" dirty="0" smtClean="0">
                <a:solidFill>
                  <a:srgbClr val="0000FF"/>
                </a:solidFill>
              </a:rPr>
              <a:t>register1 = register1 + 1</a:t>
            </a:r>
            <a:r>
              <a:rPr lang="en-US" altLang="en-US" sz="1400" dirty="0" smtClean="0"/>
              <a:t>   {register1 = 6} </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400" dirty="0" smtClean="0"/>
              <a:t>S2: consumer execute </a:t>
            </a:r>
            <a:r>
              <a:rPr lang="en-US" altLang="en-US" sz="1400" dirty="0" smtClean="0">
                <a:solidFill>
                  <a:srgbClr val="B84747"/>
                </a:solidFill>
              </a:rPr>
              <a:t>register2 = counter</a:t>
            </a:r>
            <a:r>
              <a:rPr lang="en-US" altLang="en-US" sz="1400" dirty="0" smtClean="0"/>
              <a:t>          {register2 = 5} </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400" dirty="0" smtClean="0"/>
              <a:t>S3: consumer execute </a:t>
            </a:r>
            <a:r>
              <a:rPr lang="en-US" altLang="en-US" sz="1400" dirty="0" smtClean="0">
                <a:solidFill>
                  <a:srgbClr val="B84747"/>
                </a:solidFill>
              </a:rPr>
              <a:t>register2 = register2 – 1</a:t>
            </a:r>
            <a:r>
              <a:rPr lang="en-US" altLang="en-US" sz="1400" dirty="0" smtClean="0"/>
              <a:t>  {register2 = 4} </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400" dirty="0" smtClean="0"/>
              <a:t>S4: producer execute </a:t>
            </a:r>
            <a:r>
              <a:rPr lang="en-US" altLang="en-US" sz="1400" dirty="0" smtClean="0">
                <a:solidFill>
                  <a:srgbClr val="0000FF"/>
                </a:solidFill>
              </a:rPr>
              <a:t>counter = register1</a:t>
            </a:r>
            <a:r>
              <a:rPr lang="en-US" altLang="en-US" sz="1400" dirty="0" smtClean="0"/>
              <a:t>           {counter = 6 } </a:t>
            </a:r>
          </a:p>
          <a:p>
            <a:pPr marL="863600" lvl="1" indent="-323850" eaLnBrk="1">
              <a:buSzPct val="75000"/>
              <a:buFont typeface="Symbol"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400" dirty="0" smtClean="0"/>
              <a:t>S5: consumer execute </a:t>
            </a:r>
            <a:r>
              <a:rPr lang="en-US" altLang="en-US" sz="1400" dirty="0" smtClean="0">
                <a:solidFill>
                  <a:srgbClr val="B84747"/>
                </a:solidFill>
              </a:rPr>
              <a:t>counter = register2</a:t>
            </a:r>
            <a:r>
              <a:rPr lang="en-US" altLang="en-US" sz="1400" dirty="0" smtClean="0"/>
              <a:t>          {counter = 4}</a:t>
            </a:r>
          </a:p>
          <a:p>
            <a:pPr marL="0" indent="107950" eaLnBrk="1">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altLang="en-US" sz="1600" dirty="0"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CST 347 Presentation</Template>
  <TotalTime>142</TotalTime>
  <Words>2085</Words>
  <Application>Microsoft Office PowerPoint</Application>
  <PresentationFormat>Custom</PresentationFormat>
  <Paragraphs>675</Paragraphs>
  <Slides>32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DejaVu Sans</vt:lpstr>
      <vt:lpstr>Times New Roman</vt:lpstr>
      <vt:lpstr>Wingdings</vt:lpstr>
      <vt:lpstr>Symbol</vt:lpstr>
      <vt:lpstr>Verdana</vt:lpstr>
      <vt:lpstr>Courier New</vt:lpstr>
      <vt:lpstr>Calibri</vt:lpstr>
      <vt:lpstr>Office Theme</vt:lpstr>
      <vt:lpstr>CST 347 – Real Time OS</vt:lpstr>
      <vt:lpstr>Topics</vt:lpstr>
      <vt:lpstr>Background</vt:lpstr>
      <vt:lpstr>Shared Memory IPC</vt:lpstr>
      <vt:lpstr>Shared Memory IPC</vt:lpstr>
      <vt:lpstr>Critical Sections</vt:lpstr>
      <vt:lpstr>Producer</vt:lpstr>
      <vt:lpstr>Consumer</vt:lpstr>
      <vt:lpstr>Race Condition</vt:lpstr>
      <vt:lpstr>Illustration of the Problem</vt:lpstr>
      <vt:lpstr>Illustration of the Problem</vt:lpstr>
      <vt:lpstr>Critical Section Problem</vt:lpstr>
      <vt:lpstr>Critical Section</vt:lpstr>
      <vt:lpstr>Solution to Critical-Section Problem</vt:lpstr>
      <vt:lpstr>Peterson’s Solution</vt:lpstr>
      <vt:lpstr>Peterson’s Solution (Software)</vt:lpstr>
      <vt:lpstr>Peterson’s Solution (Software)</vt:lpstr>
      <vt:lpstr>Condition 1: Mutual Exclusion</vt:lpstr>
      <vt:lpstr>Condition 1: Mutual Exclusion</vt:lpstr>
      <vt:lpstr>Condition 1: Mutual Exclusion</vt:lpstr>
      <vt:lpstr>Condition 1: Mutual Exclusion</vt:lpstr>
      <vt:lpstr>Condition 1: Mutual Exclusion</vt:lpstr>
      <vt:lpstr>Condition 1: Mutual Exclusion</vt:lpstr>
      <vt:lpstr>Condition 1: Mutual Exclusion</vt:lpstr>
      <vt:lpstr>Condition 1: Mutual Exclusion</vt:lpstr>
      <vt:lpstr>Condition 1: Mutual Exclusion</vt:lpstr>
      <vt:lpstr>Condition 1: Mutual Exclusion</vt:lpstr>
      <vt:lpstr>Condition 1: Mutual Exclusion</vt:lpstr>
      <vt:lpstr>Condition 1: Mutual Exclusion</vt:lpstr>
      <vt:lpstr>Hardware Solution</vt:lpstr>
      <vt:lpstr>Hardware Solution</vt:lpstr>
      <vt:lpstr>Hardware 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347 Presentation</dc:title>
  <dc:creator>Troy Scevers</dc:creator>
  <cp:lastModifiedBy>Claude Kansaku</cp:lastModifiedBy>
  <cp:revision>22</cp:revision>
  <cp:lastPrinted>1601-01-01T00:00:00Z</cp:lastPrinted>
  <dcterms:created xsi:type="dcterms:W3CDTF">2014-05-01T22:45:37Z</dcterms:created>
  <dcterms:modified xsi:type="dcterms:W3CDTF">2015-05-04T16:10:35Z</dcterms:modified>
</cp:coreProperties>
</file>